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1" r:id="rId6"/>
    <p:sldId id="287" r:id="rId7"/>
    <p:sldId id="284" r:id="rId8"/>
    <p:sldId id="285" r:id="rId9"/>
    <p:sldId id="286" r:id="rId10"/>
    <p:sldId id="258" r:id="rId11"/>
    <p:sldId id="288" r:id="rId12"/>
    <p:sldId id="289" r:id="rId13"/>
    <p:sldId id="290" r:id="rId14"/>
    <p:sldId id="291" r:id="rId15"/>
    <p:sldId id="292" r:id="rId16"/>
    <p:sldId id="293" r:id="rId17"/>
    <p:sldId id="280" r:id="rId18"/>
    <p:sldId id="294" r:id="rId19"/>
    <p:sldId id="295" r:id="rId20"/>
    <p:sldId id="296" r:id="rId21"/>
    <p:sldId id="262" r:id="rId22"/>
    <p:sldId id="297" r:id="rId23"/>
    <p:sldId id="300" r:id="rId24"/>
    <p:sldId id="301" r:id="rId25"/>
    <p:sldId id="265" r:id="rId26"/>
    <p:sldId id="302" r:id="rId27"/>
    <p:sldId id="303" r:id="rId28"/>
    <p:sldId id="298" r:id="rId29"/>
    <p:sldId id="305" r:id="rId30"/>
    <p:sldId id="299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1"/>
    <a:srgbClr val="000000"/>
    <a:srgbClr val="FFFFFF"/>
    <a:srgbClr val="FFB006"/>
    <a:srgbClr val="0E4EFF"/>
    <a:srgbClr val="FB0A1A"/>
    <a:srgbClr val="F39220"/>
    <a:srgbClr val="B40028"/>
    <a:srgbClr val="FF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4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ckstyle#cite_note-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 dirty="0"/>
              <a:t>Modules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configuration:</a:t>
            </a:r>
          </a:p>
          <a:p>
            <a:pPr lvl="0"/>
            <a:r>
              <a:rPr lang="en-US" dirty="0"/>
              <a:t>Root module Checker has child </a:t>
            </a:r>
            <a:r>
              <a:rPr lang="en-US" dirty="0" err="1"/>
              <a:t>FileSetChecks</a:t>
            </a:r>
            <a:r>
              <a:rPr lang="en-US" dirty="0"/>
              <a:t> </a:t>
            </a:r>
            <a:r>
              <a:rPr lang="en-US" dirty="0" err="1"/>
              <a:t>JavadocPackage</a:t>
            </a:r>
            <a:r>
              <a:rPr lang="en-US" dirty="0"/>
              <a:t> and </a:t>
            </a:r>
            <a:r>
              <a:rPr lang="en-US" dirty="0" err="1"/>
              <a:t>TreeWalker</a:t>
            </a:r>
            <a:r>
              <a:rPr lang="en-US" dirty="0"/>
              <a:t>. (Module </a:t>
            </a:r>
            <a:r>
              <a:rPr lang="en-US" dirty="0" err="1" smtClean="0"/>
              <a:t>JavadocPackagechecks</a:t>
            </a:r>
            <a:r>
              <a:rPr lang="en-US" dirty="0" smtClean="0"/>
              <a:t> </a:t>
            </a:r>
            <a:r>
              <a:rPr lang="en-US" dirty="0"/>
              <a:t>that all packages have package documentation.)</a:t>
            </a:r>
          </a:p>
          <a:p>
            <a:pPr lvl="0"/>
            <a:r>
              <a:rPr lang="en-US" dirty="0"/>
              <a:t>Module </a:t>
            </a:r>
            <a:r>
              <a:rPr lang="en-US" dirty="0" err="1"/>
              <a:t>TreeWalker</a:t>
            </a:r>
            <a:r>
              <a:rPr lang="en-US" dirty="0"/>
              <a:t> has </a:t>
            </a:r>
            <a:r>
              <a:rPr lang="en-US" dirty="0" err="1"/>
              <a:t>submodules</a:t>
            </a:r>
            <a:r>
              <a:rPr lang="en-US" dirty="0"/>
              <a:t> </a:t>
            </a:r>
            <a:r>
              <a:rPr lang="en-US" dirty="0" err="1"/>
              <a:t>AvoidStarImport</a:t>
            </a:r>
            <a:r>
              <a:rPr lang="en-US" dirty="0"/>
              <a:t>, </a:t>
            </a:r>
            <a:r>
              <a:rPr lang="en-US" dirty="0" err="1"/>
              <a:t>ConstantName</a:t>
            </a:r>
            <a:r>
              <a:rPr lang="en-US" dirty="0"/>
              <a:t>, and </a:t>
            </a:r>
            <a:r>
              <a:rPr lang="en-US" dirty="0" err="1"/>
              <a:t>EmptyBlock</a:t>
            </a:r>
            <a:r>
              <a:rPr lang="en-US" dirty="0"/>
              <a:t>. (Modules </a:t>
            </a:r>
            <a:r>
              <a:rPr lang="en-US" dirty="0" err="1"/>
              <a:t>AvoidStarImport</a:t>
            </a:r>
            <a:r>
              <a:rPr lang="en-US" dirty="0"/>
              <a:t>, </a:t>
            </a:r>
            <a:r>
              <a:rPr lang="en-US" dirty="0" err="1"/>
              <a:t>ConstantName</a:t>
            </a:r>
            <a:r>
              <a:rPr lang="en-US" dirty="0"/>
              <a:t>, and </a:t>
            </a:r>
            <a:r>
              <a:rPr lang="en-US" dirty="0" err="1" smtClean="0"/>
              <a:t>EmptyBlock</a:t>
            </a:r>
            <a:r>
              <a:rPr lang="en-US" dirty="0"/>
              <a:t> </a:t>
            </a:r>
            <a:r>
              <a:rPr lang="en-US" dirty="0" smtClean="0"/>
              <a:t>check </a:t>
            </a:r>
            <a:r>
              <a:rPr lang="en-US" dirty="0"/>
              <a:t>that a Java source file has no star imports, has valid constant names, and has no empty blocks, respectively.)</a:t>
            </a:r>
          </a:p>
        </p:txBody>
      </p:sp>
    </p:spTree>
    <p:extLst>
      <p:ext uri="{BB962C8B-B14F-4D97-AF65-F5344CB8AC3E}">
        <p14:creationId xmlns:p14="http://schemas.microsoft.com/office/powerpoint/2010/main" val="3805257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/>
              <a:t>Modules			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r>
              <a:rPr lang="en-US" dirty="0"/>
              <a:t> For each configuration module, Checkstyle loads a class identified by the </a:t>
            </a:r>
            <a:r>
              <a:rPr lang="en-US" b="1" dirty="0"/>
              <a:t>name</a:t>
            </a:r>
            <a:r>
              <a:rPr lang="en-US" dirty="0"/>
              <a:t> attribute of the </a:t>
            </a:r>
            <a:r>
              <a:rPr lang="en-US" b="1" dirty="0"/>
              <a:t>module</a:t>
            </a:r>
            <a:r>
              <a:rPr lang="en-US" dirty="0"/>
              <a:t>.</a:t>
            </a:r>
          </a:p>
          <a:p>
            <a:r>
              <a:rPr lang="en-US" dirty="0"/>
              <a:t>Load a class of a pre-specified package, such as loading class </a:t>
            </a:r>
            <a:r>
              <a:rPr lang="en-US" dirty="0" err="1"/>
              <a:t>com.puppycrawl.tools.checkstyle.checks.AvoidStarImport</a:t>
            </a:r>
            <a:r>
              <a:rPr lang="en-US" dirty="0"/>
              <a:t> for element</a:t>
            </a:r>
          </a:p>
          <a:p>
            <a:r>
              <a:rPr lang="en-US" dirty="0"/>
              <a:t>&lt;module name="</a:t>
            </a:r>
            <a:r>
              <a:rPr lang="en-US" dirty="0" err="1"/>
              <a:t>AvoidStarImport</a:t>
            </a:r>
            <a:r>
              <a:rPr lang="en-US" dirty="0"/>
              <a:t>"/&gt;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76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Checker							Cont..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configurations have root module Checker. Checker contains:</a:t>
            </a:r>
          </a:p>
          <a:p>
            <a:pPr lvl="1"/>
            <a:r>
              <a:rPr lang="en-US" i="1" dirty="0" err="1"/>
              <a:t>FileSetCheck</a:t>
            </a:r>
            <a:r>
              <a:rPr lang="en-US" dirty="0"/>
              <a:t> children: modules that check sets of files.</a:t>
            </a:r>
          </a:p>
          <a:p>
            <a:pPr lvl="1"/>
            <a:r>
              <a:rPr lang="en-US" i="1" dirty="0"/>
              <a:t>Filter</a:t>
            </a:r>
            <a:r>
              <a:rPr lang="en-US" dirty="0"/>
              <a:t> children: modules that filter audit events.</a:t>
            </a:r>
          </a:p>
          <a:p>
            <a:pPr lvl="1"/>
            <a:r>
              <a:rPr lang="en-US" i="1" dirty="0" err="1"/>
              <a:t>FileFilter</a:t>
            </a:r>
            <a:r>
              <a:rPr lang="en-US" dirty="0"/>
              <a:t> children: modules that filter files for Checkstyle to process.</a:t>
            </a:r>
          </a:p>
          <a:p>
            <a:pPr lvl="1"/>
            <a:r>
              <a:rPr lang="en-US" i="1" dirty="0" err="1"/>
              <a:t>AuditListener</a:t>
            </a:r>
            <a:r>
              <a:rPr lang="en-US" dirty="0"/>
              <a:t> children: modules that report filtered events.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46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Checker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configure a Checker so that it handles files with the java, xml, properties extensions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661313" y="2702256"/>
            <a:ext cx="6277971" cy="188339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/>
              <a:t>&lt;module name="Checker"&gt;</a:t>
            </a:r>
          </a:p>
          <a:p>
            <a:r>
              <a:rPr lang="en-US" sz="2400"/>
              <a:t>      &lt;property name="fileExtensions" value="java, xml, properties"/&gt;</a:t>
            </a:r>
          </a:p>
          <a:p>
            <a:r>
              <a:rPr lang="en-US" sz="2400"/>
              <a:t>      ...</a:t>
            </a:r>
          </a:p>
          <a:p>
            <a:r>
              <a:rPr lang="en-US" sz="2400"/>
              <a:t>  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54392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Properties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 module control how the module performs its task. Each module property has a default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Property </a:t>
            </a:r>
            <a:r>
              <a:rPr lang="en-US" b="1" dirty="0"/>
              <a:t>max</a:t>
            </a:r>
            <a:r>
              <a:rPr lang="en-US" dirty="0"/>
              <a:t> of module </a:t>
            </a:r>
            <a:r>
              <a:rPr lang="en-US" b="1" dirty="0" err="1"/>
              <a:t>MethodLength</a:t>
            </a:r>
            <a:r>
              <a:rPr lang="en-US" b="1" dirty="0"/>
              <a:t> </a:t>
            </a:r>
            <a:r>
              <a:rPr lang="en-US" dirty="0"/>
              <a:t>specifies the maximum allowable </a:t>
            </a:r>
            <a:r>
              <a:rPr lang="en-US" dirty="0" smtClean="0"/>
              <a:t>	number </a:t>
            </a:r>
            <a:r>
              <a:rPr lang="en-US" dirty="0"/>
              <a:t>of lines in a method or constructor, and has default value 150.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37973" y="3902517"/>
            <a:ext cx="5725610" cy="144666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&lt;module name="</a:t>
            </a:r>
            <a:r>
              <a:rPr lang="en-US" sz="2400" dirty="0" err="1"/>
              <a:t>MethodLength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&lt;property name="max" value="60"/&gt;</a:t>
            </a:r>
          </a:p>
          <a:p>
            <a:r>
              <a:rPr lang="en-US" sz="2400" dirty="0"/>
              <a:t>&lt;/module&gt;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7792872" y="3589360"/>
            <a:ext cx="3989303" cy="2634019"/>
          </a:xfrm>
          <a:prstGeom prst="wedgeEllipseCallout">
            <a:avLst>
              <a:gd name="adj1" fmla="val -80871"/>
              <a:gd name="adj2" fmla="val -1688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configuration of module </a:t>
            </a:r>
            <a:r>
              <a:rPr lang="en-US" sz="2000" dirty="0" err="1">
                <a:latin typeface="Arial" pitchFamily="34" charset="0"/>
              </a:rPr>
              <a:t>MethodLength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that check </a:t>
            </a:r>
            <a:r>
              <a:rPr lang="en-US" sz="2000" dirty="0">
                <a:latin typeface="Arial" pitchFamily="34" charset="0"/>
              </a:rPr>
              <a:t>reports methods and constructors with more than 60 </a:t>
            </a:r>
            <a:r>
              <a:rPr lang="en-US" sz="2000" dirty="0" smtClean="0">
                <a:latin typeface="Arial" pitchFamily="34" charset="0"/>
              </a:rPr>
              <a:t>lines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15534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Checkstyle loads a module class according to the name of a module element, and automatically appends pre-specified package prefixes to that name in its search for a loadable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By default, Checkstyle applies packages </a:t>
            </a:r>
            <a:r>
              <a:rPr lang="en-US" b="1" dirty="0" err="1"/>
              <a:t>com.puppycrawl.tools.checkstyle</a:t>
            </a:r>
            <a:r>
              <a:rPr lang="en-US" b="1" dirty="0"/>
              <a:t>, </a:t>
            </a:r>
            <a:r>
              <a:rPr lang="en-US" b="1" dirty="0" err="1"/>
              <a:t>com.puppycrawl.tools.checkstyle.filters</a:t>
            </a:r>
            <a:r>
              <a:rPr lang="en-US" b="1" dirty="0"/>
              <a:t>, </a:t>
            </a:r>
            <a:r>
              <a:rPr lang="en-US" dirty="0" smtClean="0"/>
              <a:t>and </a:t>
            </a:r>
            <a:r>
              <a:rPr lang="en-US" b="1" dirty="0" err="1" smtClean="0"/>
              <a:t>com.puppycrawl.tools.checkstyle.checks</a:t>
            </a:r>
            <a:r>
              <a:rPr lang="en-US" dirty="0" smtClean="0"/>
              <a:t> </a:t>
            </a:r>
            <a:r>
              <a:rPr lang="en-US" dirty="0"/>
              <a:t>as well as any sub-packages of </a:t>
            </a:r>
            <a:r>
              <a:rPr lang="en-US" b="1" dirty="0" err="1"/>
              <a:t>com.puppycrawl.tools.checkstyle.checks</a:t>
            </a:r>
            <a:r>
              <a:rPr lang="en-US" dirty="0"/>
              <a:t> that are distributed with Checkstyle. </a:t>
            </a:r>
          </a:p>
        </p:txBody>
      </p:sp>
    </p:spTree>
    <p:extLst>
      <p:ext uri="{BB962C8B-B14F-4D97-AF65-F5344CB8AC3E}">
        <p14:creationId xmlns:p14="http://schemas.microsoft.com/office/powerpoint/2010/main" val="1188378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24836" y="2306472"/>
            <a:ext cx="6744573" cy="26613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&lt;checkstyle-packages&gt;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&lt;package name="com.puppycrawl.tools.checkstyle"&gt;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&lt;package name="checks"/&gt;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&lt;/package&gt;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&lt;/checkstyle-packages&gt;</a:t>
            </a:r>
          </a:p>
        </p:txBody>
      </p:sp>
    </p:spTree>
    <p:extLst>
      <p:ext uri="{BB962C8B-B14F-4D97-AF65-F5344CB8AC3E}">
        <p14:creationId xmlns:p14="http://schemas.microsoft.com/office/powerpoint/2010/main" val="642285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XML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Checkstyle </a:t>
            </a:r>
            <a:r>
              <a:rPr lang="en-US" dirty="0"/>
              <a:t>validates a configuration XML document when it loads the </a:t>
            </a:r>
            <a:r>
              <a:rPr lang="en-US" dirty="0" smtClean="0"/>
              <a:t>document </a:t>
            </a:r>
          </a:p>
          <a:p>
            <a:r>
              <a:rPr lang="en-US" dirty="0" smtClean="0"/>
              <a:t>Include </a:t>
            </a:r>
            <a:r>
              <a:rPr lang="en-US" dirty="0"/>
              <a:t>the following document type declaration in </a:t>
            </a:r>
            <a:r>
              <a:rPr lang="en-US" dirty="0" smtClean="0"/>
              <a:t>the </a:t>
            </a:r>
            <a:r>
              <a:rPr lang="en-US" dirty="0"/>
              <a:t>configuration XML document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Checkstyle </a:t>
            </a:r>
            <a:r>
              <a:rPr lang="en-US" dirty="0"/>
              <a:t>also strictly enforces the encoding attribute of an XML declaration.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93075" y="3207223"/>
            <a:ext cx="7328847" cy="109182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&lt;!DOCTYPE module PUBLIC</a:t>
            </a:r>
          </a:p>
          <a:p>
            <a:r>
              <a:rPr lang="en-US" dirty="0"/>
              <a:t>    "-//Puppy Crawl//DTD Check Configuration 1.3//EN"</a:t>
            </a:r>
          </a:p>
          <a:p>
            <a:r>
              <a:rPr lang="en-US" dirty="0"/>
              <a:t>    "http://checkstyle.sourceforge.net/</a:t>
            </a:r>
            <a:r>
              <a:rPr lang="en-US" dirty="0" err="1"/>
              <a:t>dtds</a:t>
            </a:r>
            <a:r>
              <a:rPr lang="en-US" dirty="0"/>
              <a:t>/configuration_1_3.dtd"&gt;</a:t>
            </a:r>
          </a:p>
        </p:txBody>
      </p:sp>
    </p:spTree>
    <p:extLst>
      <p:ext uri="{BB962C8B-B14F-4D97-AF65-F5344CB8AC3E}">
        <p14:creationId xmlns:p14="http://schemas.microsoft.com/office/powerpoint/2010/main" val="395514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596" y="2631511"/>
            <a:ext cx="4677629" cy="1141943"/>
          </a:xfrm>
        </p:spPr>
        <p:txBody>
          <a:bodyPr/>
          <a:lstStyle/>
          <a:p>
            <a:r>
              <a:rPr lang="en-US" dirty="0" smtClean="0"/>
              <a:t>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Standard Checks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Checkstyle Checks are applicable to general Java coding style and require no external libraries. </a:t>
            </a:r>
            <a:endParaRPr lang="en-US" dirty="0" smtClean="0"/>
          </a:p>
          <a:p>
            <a:r>
              <a:rPr lang="en-US" dirty="0"/>
              <a:t>Checkstyle provides many checks that you can apply to your source code. 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46415"/>
              </p:ext>
            </p:extLst>
          </p:nvPr>
        </p:nvGraphicFramePr>
        <p:xfrm>
          <a:off x="1240430" y="3353684"/>
          <a:ext cx="8128000" cy="195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218072" rtl="0" eaLnBrk="1" latinLnBrk="0" hangingPunct="1"/>
                      <a:r>
                        <a:rPr lang="en-US" sz="2398" b="1" kern="1200" dirty="0" smtClean="0">
                          <a:solidFill>
                            <a:srgbClr val="000061"/>
                          </a:solidFill>
                          <a:latin typeface="+mn-lt"/>
                          <a:ea typeface="+mn-ea"/>
                          <a:cs typeface="+mn-cs"/>
                        </a:rPr>
                        <a:t>Checks</a:t>
                      </a:r>
                      <a:endParaRPr lang="en-US" sz="2398" b="1" kern="1200" dirty="0">
                        <a:solidFill>
                          <a:srgbClr val="00006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072" rtl="0" eaLnBrk="1" latinLnBrk="0" hangingPunct="1"/>
                      <a:r>
                        <a:rPr lang="en-US" sz="2398" b="1" kern="1200" dirty="0" smtClean="0">
                          <a:solidFill>
                            <a:srgbClr val="00006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398" b="1" kern="1200" dirty="0">
                        <a:solidFill>
                          <a:srgbClr val="00006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AvoidNestedBlocks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 nested blocks.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AvoidStarImport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that finds import statements that use the * notation.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AvoidStaticImport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that finds static imports.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190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 dirty="0" smtClean="0"/>
              <a:t> 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implement Checkstyle for the code to improve the code quality using standards.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Checkstyle Configuration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Checks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Maven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01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Checks	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38616"/>
              </p:ext>
            </p:extLst>
          </p:nvPr>
        </p:nvGraphicFramePr>
        <p:xfrm>
          <a:off x="1064525" y="1784191"/>
          <a:ext cx="10017457" cy="324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61"/>
                          </a:solidFill>
                        </a:rPr>
                        <a:t>Checks</a:t>
                      </a:r>
                      <a:endParaRPr lang="en-US" dirty="0">
                        <a:solidFill>
                          <a:srgbClr val="00006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6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00006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ConstantName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that constant names conform to a format specified by the format property.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FinalLocalVariable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local variables that never get their values changed, must be declared final.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JavadocMethod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</a:rPr>
                        <a:t>Checks the Javadoc of a method or constructor.</a:t>
                      </a: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JavadocPackage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</a:rPr>
                        <a:t>Checks that all packages have a package documentation.</a:t>
                      </a: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JavadocVariable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</a:rPr>
                        <a:t>Checks that a variable has Javadoc comment.</a:t>
                      </a: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726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Naming 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48969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1.ConstantName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Validates identifiers for constants (static, final fields).</a:t>
            </a:r>
          </a:p>
          <a:p>
            <a:pPr marL="532907" lvl="1" indent="0">
              <a:buNone/>
            </a:pPr>
            <a:r>
              <a:rPr lang="en-US" dirty="0"/>
              <a:t>&lt;module name="</a:t>
            </a:r>
            <a:r>
              <a:rPr lang="en-US" dirty="0" err="1"/>
              <a:t>ConstantName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b="1" dirty="0" smtClean="0"/>
              <a:t>2.LocalFinalVariableNam</a:t>
            </a:r>
            <a:r>
              <a:rPr lang="en-US" dirty="0" smtClean="0"/>
              <a:t>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Validates identifiers for local, final variables, including catch parameters and resources in try statements.</a:t>
            </a:r>
          </a:p>
          <a:p>
            <a:pPr marL="532907" lvl="1" indent="0">
              <a:buNone/>
            </a:pPr>
            <a:r>
              <a:rPr lang="en-US" dirty="0"/>
              <a:t>&lt;module name="</a:t>
            </a:r>
            <a:r>
              <a:rPr lang="en-US" dirty="0" err="1"/>
              <a:t>LocalFinalVariableName</a:t>
            </a:r>
            <a:r>
              <a:rPr lang="en-US" dirty="0" smtClean="0"/>
              <a:t>"/&gt;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3.LocalVariableName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Checks that local, non-final variable names conform to a format specified by the format property.</a:t>
            </a:r>
          </a:p>
          <a:p>
            <a:pPr marL="532907" lvl="1" indent="0">
              <a:buNone/>
            </a:pPr>
            <a:r>
              <a:rPr lang="en-US" dirty="0"/>
              <a:t>&lt;module name="</a:t>
            </a:r>
            <a:r>
              <a:rPr lang="en-US" dirty="0" err="1"/>
              <a:t>LocalVariableName</a:t>
            </a:r>
            <a:r>
              <a:rPr lang="en-US" dirty="0"/>
              <a:t>"/&gt;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99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5367175" cy="1141943"/>
          </a:xfrm>
        </p:spPr>
        <p:txBody>
          <a:bodyPr/>
          <a:lstStyle/>
          <a:p>
            <a:r>
              <a:rPr lang="en-US" dirty="0" smtClean="0"/>
              <a:t>Maven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56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8" y="217413"/>
            <a:ext cx="9751021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Custom </a:t>
            </a:r>
            <a:r>
              <a:rPr lang="en-US" dirty="0"/>
              <a:t>Checkstyle Checker </a:t>
            </a:r>
            <a:r>
              <a:rPr lang="en-US" dirty="0" smtClean="0"/>
              <a:t>Configuration	</a:t>
            </a:r>
            <a:r>
              <a:rPr lang="en-US" dirty="0" err="1" smtClean="0"/>
              <a:t>Cont</a:t>
            </a:r>
            <a:r>
              <a:rPr lang="en-US" dirty="0" smtClean="0"/>
              <a:t>…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444653" y="1576515"/>
            <a:ext cx="7301552" cy="457714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&lt;project&gt;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&lt;reporting&gt;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&lt;plugins&gt;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&lt;plugin&gt;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&lt;groupId&gt;org.apache.maven.plugins&lt;/groupId&gt;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&lt;artifactId&gt;maven-checkstyle-plugin&lt;/artifactId&gt;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&lt;version&gt;2.17&lt;/version&gt;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  &lt;configLocation&gt;checkstyle.xml&lt;/configLocation&gt;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&lt;/configuration&gt;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&lt;/plugin&gt;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&lt;/plugins&gt;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&lt;/reporting&gt;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&lt;/project&gt;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89994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27" y="217413"/>
            <a:ext cx="9662614" cy="609599"/>
          </a:xfrm>
        </p:spPr>
        <p:txBody>
          <a:bodyPr>
            <a:normAutofit fontScale="90000"/>
          </a:bodyPr>
          <a:lstStyle/>
          <a:p>
            <a:r>
              <a:rPr lang="en-US"/>
              <a:t>Custom Checkstyle Checker Configuration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030604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88107" y="1425448"/>
            <a:ext cx="8325135" cy="460686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&lt;plugin&gt;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</a:t>
            </a:r>
            <a:r>
              <a:rPr lang="en-US" sz="1600" dirty="0" err="1">
                <a:latin typeface="Arial" pitchFamily="34" charset="0"/>
              </a:rPr>
              <a:t>groupId</a:t>
            </a:r>
            <a:r>
              <a:rPr lang="en-US" sz="1600" dirty="0">
                <a:latin typeface="Arial" pitchFamily="34" charset="0"/>
              </a:rPr>
              <a:t>&gt;</a:t>
            </a:r>
            <a:r>
              <a:rPr lang="en-US" sz="1600" dirty="0" err="1">
                <a:latin typeface="Arial" pitchFamily="34" charset="0"/>
              </a:rPr>
              <a:t>org.apache.maven.plugins</a:t>
            </a:r>
            <a:r>
              <a:rPr lang="en-US" sz="1600" dirty="0">
                <a:latin typeface="Arial" pitchFamily="34" charset="0"/>
              </a:rPr>
              <a:t>&lt;/</a:t>
            </a:r>
            <a:r>
              <a:rPr lang="en-US" sz="1600" dirty="0" err="1">
                <a:latin typeface="Arial" pitchFamily="34" charset="0"/>
              </a:rPr>
              <a:t>groupId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</a:t>
            </a:r>
            <a:r>
              <a:rPr lang="en-US" sz="1600" dirty="0" err="1">
                <a:latin typeface="Arial" pitchFamily="34" charset="0"/>
              </a:rPr>
              <a:t>artifactId</a:t>
            </a:r>
            <a:r>
              <a:rPr lang="en-US" sz="1600" dirty="0">
                <a:latin typeface="Arial" pitchFamily="34" charset="0"/>
              </a:rPr>
              <a:t>&gt;maven-</a:t>
            </a:r>
            <a:r>
              <a:rPr lang="en-US" sz="1600" dirty="0" err="1">
                <a:latin typeface="Arial" pitchFamily="34" charset="0"/>
              </a:rPr>
              <a:t>checkstyle</a:t>
            </a:r>
            <a:r>
              <a:rPr lang="en-US" sz="1600" dirty="0">
                <a:latin typeface="Arial" pitchFamily="34" charset="0"/>
              </a:rPr>
              <a:t>-plugin&lt;/</a:t>
            </a:r>
            <a:r>
              <a:rPr lang="en-US" sz="1600" dirty="0" err="1">
                <a:latin typeface="Arial" pitchFamily="34" charset="0"/>
              </a:rPr>
              <a:t>artifactId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&lt;version&gt;2.17&lt;/version&gt;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&lt;executions&gt;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&lt;execution&gt;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&lt;phase&gt;process-sources&lt;/phase&gt;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&lt;goals&gt;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  &lt;goal&gt;check&lt;/goal&gt;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&lt;/goals&gt;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&lt;/execution&gt;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&lt;/executions&gt;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</a:t>
            </a:r>
            <a:r>
              <a:rPr lang="en-US" sz="1600" dirty="0" err="1">
                <a:latin typeface="Arial" pitchFamily="34" charset="0"/>
              </a:rPr>
              <a:t>failsOnError</a:t>
            </a:r>
            <a:r>
              <a:rPr lang="en-US" sz="1600" dirty="0">
                <a:latin typeface="Arial" pitchFamily="34" charset="0"/>
              </a:rPr>
              <a:t>&gt;true&lt;/</a:t>
            </a:r>
            <a:r>
              <a:rPr lang="en-US" sz="1600" dirty="0" err="1">
                <a:latin typeface="Arial" pitchFamily="34" charset="0"/>
              </a:rPr>
              <a:t>failsOnError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</a:t>
            </a:r>
            <a:r>
              <a:rPr lang="en-US" sz="1600" dirty="0" err="1">
                <a:latin typeface="Arial" pitchFamily="34" charset="0"/>
              </a:rPr>
              <a:t>includeTestSourceDirectory</a:t>
            </a:r>
            <a:r>
              <a:rPr lang="en-US" sz="1600" dirty="0">
                <a:latin typeface="Arial" pitchFamily="34" charset="0"/>
              </a:rPr>
              <a:t>&gt;true&lt;/</a:t>
            </a:r>
            <a:r>
              <a:rPr lang="en-US" sz="1600" dirty="0" err="1">
                <a:latin typeface="Arial" pitchFamily="34" charset="0"/>
              </a:rPr>
              <a:t>includeTestSourceDirectory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</a:t>
            </a:r>
            <a:r>
              <a:rPr lang="en-US" sz="1600" dirty="0" err="1">
                <a:latin typeface="Arial" pitchFamily="34" charset="0"/>
              </a:rPr>
              <a:t>configLocation</a:t>
            </a:r>
            <a:r>
              <a:rPr lang="en-US" sz="1600" dirty="0">
                <a:latin typeface="Arial" pitchFamily="34" charset="0"/>
              </a:rPr>
              <a:t>&gt;checkstyle.xml&lt;/</a:t>
            </a:r>
            <a:r>
              <a:rPr lang="en-US" sz="1600" dirty="0" err="1">
                <a:latin typeface="Arial" pitchFamily="34" charset="0"/>
              </a:rPr>
              <a:t>configLocation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&lt;/configuration&gt;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&lt;/plugin&gt;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33030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Apache Maven PMD 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869743" y="2456597"/>
            <a:ext cx="6851175" cy="289332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&lt;plugin&gt;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  &lt;groupId&gt;org.apache.maven.plugins&lt;/groupId&gt;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  &lt;artifactId&gt;maven-pmd-plugin&lt;/artifactId&gt;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  &lt;version&gt;3.8&lt;/version&gt;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&lt;/plugin&gt;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02832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Apache Maven Find Bugs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156346" y="2661314"/>
            <a:ext cx="7014950" cy="287967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&lt;plugin&gt;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    &lt;</a:t>
            </a:r>
            <a:r>
              <a:rPr lang="en-US" sz="2400" dirty="0" err="1">
                <a:latin typeface="Arial" pitchFamily="34" charset="0"/>
              </a:rPr>
              <a:t>groupId</a:t>
            </a:r>
            <a:r>
              <a:rPr lang="en-US" sz="2400" dirty="0">
                <a:latin typeface="Arial" pitchFamily="34" charset="0"/>
              </a:rPr>
              <a:t>&gt;</a:t>
            </a:r>
            <a:r>
              <a:rPr lang="en-US" sz="2400" dirty="0" err="1">
                <a:latin typeface="Arial" pitchFamily="34" charset="0"/>
              </a:rPr>
              <a:t>org.codehaus.mojo</a:t>
            </a:r>
            <a:r>
              <a:rPr lang="en-US" sz="2400" dirty="0">
                <a:latin typeface="Arial" pitchFamily="34" charset="0"/>
              </a:rPr>
              <a:t>&lt;/</a:t>
            </a:r>
            <a:r>
              <a:rPr lang="en-US" sz="2400" dirty="0" err="1">
                <a:latin typeface="Arial" pitchFamily="34" charset="0"/>
              </a:rPr>
              <a:t>groupId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    &lt;</a:t>
            </a:r>
            <a:r>
              <a:rPr lang="en-US" sz="2400" dirty="0" err="1">
                <a:latin typeface="Arial" pitchFamily="34" charset="0"/>
              </a:rPr>
              <a:t>artifactId</a:t>
            </a:r>
            <a:r>
              <a:rPr lang="en-US" sz="2400" dirty="0">
                <a:latin typeface="Arial" pitchFamily="34" charset="0"/>
              </a:rPr>
              <a:t>&gt;</a:t>
            </a:r>
            <a:r>
              <a:rPr lang="en-US" sz="2400" dirty="0" err="1">
                <a:latin typeface="Arial" pitchFamily="34" charset="0"/>
              </a:rPr>
              <a:t>findbugs</a:t>
            </a:r>
            <a:r>
              <a:rPr lang="en-US" sz="2400" dirty="0">
                <a:latin typeface="Arial" pitchFamily="34" charset="0"/>
              </a:rPr>
              <a:t>-maven-plugin&lt;/</a:t>
            </a:r>
            <a:r>
              <a:rPr lang="en-US" sz="2400" dirty="0" err="1">
                <a:latin typeface="Arial" pitchFamily="34" charset="0"/>
              </a:rPr>
              <a:t>artifactId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    &lt;version&gt;3.0.5&lt;/version&gt;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&lt;/plugin&gt;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56235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Checkstyle</a:t>
            </a:r>
            <a:r>
              <a:rPr lang="en-US" dirty="0"/>
              <a:t> is a static code analysis tool used in software development for checking if Java source code complies with coding rules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PMD</a:t>
            </a:r>
            <a:r>
              <a:rPr lang="en-US" dirty="0"/>
              <a:t> is an open source static Java source code analyzer that reports on issue found within application code. PMD includes built-in rule sets and supports the ability to write custom rules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FindBugs</a:t>
            </a:r>
            <a:r>
              <a:rPr lang="en-US" dirty="0"/>
              <a:t> is an open source static code </a:t>
            </a:r>
            <a:r>
              <a:rPr lang="en-US" dirty="0" smtClean="0"/>
              <a:t>analyzer  </a:t>
            </a:r>
            <a:r>
              <a:rPr lang="en-US" dirty="0"/>
              <a:t>which detects possible bugs in Java programs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Potential </a:t>
            </a:r>
            <a:r>
              <a:rPr lang="en-US" dirty="0"/>
              <a:t>errors are classified in four ranks: scariest, scary, troubling and of concern.</a:t>
            </a:r>
          </a:p>
        </p:txBody>
      </p:sp>
    </p:spTree>
    <p:extLst>
      <p:ext uri="{BB962C8B-B14F-4D97-AF65-F5344CB8AC3E}">
        <p14:creationId xmlns:p14="http://schemas.microsoft.com/office/powerpoint/2010/main" val="38249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 dirty="0" smtClean="0"/>
              <a:t> Reference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checkstyle.sourceforge.net</a:t>
            </a:r>
            <a:endParaRPr lang="en-US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05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77" y="367539"/>
            <a:ext cx="8839200" cy="609599"/>
          </a:xfrm>
        </p:spPr>
        <p:txBody>
          <a:bodyPr/>
          <a:lstStyle/>
          <a:p>
            <a:r>
              <a:rPr lang="en-US" dirty="0" smtClean="0"/>
              <a:t>Checkstyle Introduction			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b="1" dirty="0"/>
              <a:t>Checkstyle</a:t>
            </a:r>
            <a:r>
              <a:rPr lang="en-US" sz="2400" dirty="0"/>
              <a:t> defines a set of available modules, each of which provides rules checking with a configurable level of strictness (mandatory, optional...). Each rule can raise notifications, warnings, and </a:t>
            </a:r>
            <a:r>
              <a:rPr lang="en-US" sz="2400" dirty="0" smtClean="0"/>
              <a:t>errors</a:t>
            </a:r>
          </a:p>
          <a:p>
            <a:endParaRPr lang="en-US" sz="2400" dirty="0" smtClean="0"/>
          </a:p>
          <a:p>
            <a:r>
              <a:rPr lang="en-US" sz="2400" b="1" dirty="0"/>
              <a:t>Checkstyle</a:t>
            </a:r>
            <a:r>
              <a:rPr lang="en-US" sz="2400" dirty="0"/>
              <a:t>, originally developed by Oliver Burn back in </a:t>
            </a:r>
            <a:r>
              <a:rPr lang="en-US" sz="2400" dirty="0" smtClean="0"/>
              <a:t>2001</a:t>
            </a:r>
          </a:p>
          <a:p>
            <a:endParaRPr lang="en-US" sz="2400" dirty="0" smtClean="0"/>
          </a:p>
          <a:p>
            <a:r>
              <a:rPr lang="en-US" sz="2400" b="1" dirty="0"/>
              <a:t>Checkstyle</a:t>
            </a:r>
            <a:r>
              <a:rPr lang="en-US" sz="2400" dirty="0"/>
              <a:t> is built in a JAR file which can run inside a Java VM or as an </a:t>
            </a:r>
            <a:r>
              <a:rPr lang="en-US" sz="2400" dirty="0" smtClean="0"/>
              <a:t>Apache </a:t>
            </a:r>
            <a:r>
              <a:rPr lang="en-US" sz="2400" dirty="0"/>
              <a:t>Ant task. It can also integrate into an IDE or other </a:t>
            </a:r>
            <a:r>
              <a:rPr lang="en-US" sz="2400" dirty="0" smtClean="0"/>
              <a:t>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919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04" y="367539"/>
            <a:ext cx="8839200" cy="609599"/>
          </a:xfrm>
        </p:spPr>
        <p:txBody>
          <a:bodyPr/>
          <a:lstStyle/>
          <a:p>
            <a:r>
              <a:rPr lang="en-US"/>
              <a:t>Checkstyle Introduction			Cont…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Checkstyle </a:t>
            </a:r>
            <a:r>
              <a:rPr lang="en-US" dirty="0" err="1" smtClean="0"/>
              <a:t>examine’s</a:t>
            </a:r>
            <a:r>
              <a:rPr lang="en-US" dirty="0" smtClean="0"/>
              <a:t>:</a:t>
            </a:r>
          </a:p>
          <a:p>
            <a:r>
              <a:rPr lang="en-US" dirty="0"/>
              <a:t>Javadoc comments for classes, attributes and methods;</a:t>
            </a:r>
          </a:p>
          <a:p>
            <a:r>
              <a:rPr lang="en-US" dirty="0"/>
              <a:t>Naming conventions of attributes and methods;</a:t>
            </a:r>
          </a:p>
          <a:p>
            <a:r>
              <a:rPr lang="en-US" dirty="0"/>
              <a:t>Limit of the number of function parameters, line lengths;</a:t>
            </a:r>
          </a:p>
          <a:p>
            <a:r>
              <a:rPr lang="en-US" dirty="0"/>
              <a:t>Presence of mandatory headers;</a:t>
            </a:r>
          </a:p>
          <a:p>
            <a:r>
              <a:rPr lang="en-US" dirty="0"/>
              <a:t>The use of packets imports, of classes, of scope modifiers and of instructions blocks;</a:t>
            </a:r>
          </a:p>
          <a:p>
            <a:r>
              <a:rPr lang="en-US" dirty="0"/>
              <a:t>The spaces between some characters;</a:t>
            </a:r>
          </a:p>
          <a:p>
            <a:r>
              <a:rPr lang="en-US" dirty="0"/>
              <a:t>The good practices of class construction;</a:t>
            </a:r>
          </a:p>
          <a:p>
            <a:r>
              <a:rPr lang="en-US" dirty="0"/>
              <a:t>Duplicated code sections;</a:t>
            </a:r>
            <a:r>
              <a:rPr lang="en-US" baseline="30000" dirty="0">
                <a:hlinkClick r:id="rId2"/>
              </a:rPr>
              <a:t>[2]</a:t>
            </a:r>
            <a:endParaRPr lang="en-US" dirty="0"/>
          </a:p>
          <a:p>
            <a:r>
              <a:rPr lang="en-US" dirty="0"/>
              <a:t>Multiple complexity measurements, among which expressions.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3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 dirty="0" smtClean="0"/>
              <a:t> Checkstyle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programming style adopted by a software development project can help to comply with good programming practices which improve the code quality, readability, re-usability, and reduce the cost of development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performed checks mainly limit themselves to the presentation and don't analyze content, and do not confirm the correctness or completeness of the program. </a:t>
            </a:r>
          </a:p>
        </p:txBody>
      </p:sp>
    </p:spTree>
    <p:extLst>
      <p:ext uri="{BB962C8B-B14F-4D97-AF65-F5344CB8AC3E}">
        <p14:creationId xmlns:p14="http://schemas.microsoft.com/office/powerpoint/2010/main" val="2632466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6486292" cy="1141943"/>
          </a:xfrm>
        </p:spPr>
        <p:txBody>
          <a:bodyPr/>
          <a:lstStyle/>
          <a:p>
            <a:r>
              <a:rPr lang="en-US" dirty="0" smtClean="0"/>
              <a:t> Checkstyle - 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11" y="544959"/>
            <a:ext cx="8839200" cy="609599"/>
          </a:xfrm>
        </p:spPr>
        <p:txBody>
          <a:bodyPr/>
          <a:lstStyle/>
          <a:p>
            <a:r>
              <a:rPr lang="en-US" dirty="0" smtClean="0"/>
              <a:t> Modules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 Checkstyle configuration specifies which </a:t>
            </a:r>
            <a:r>
              <a:rPr lang="en-US" i="1" dirty="0"/>
              <a:t>modules</a:t>
            </a:r>
            <a:r>
              <a:rPr lang="en-US" dirty="0"/>
              <a:t> to plug in and apply to Java source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Modules are structured in a tree whose root is the </a:t>
            </a:r>
            <a:r>
              <a:rPr lang="en-US" i="1" dirty="0"/>
              <a:t>Checker</a:t>
            </a:r>
            <a:r>
              <a:rPr lang="en-US" dirty="0"/>
              <a:t> module.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The </a:t>
            </a:r>
            <a:r>
              <a:rPr lang="en-US" dirty="0"/>
              <a:t>next level of modules contains:</a:t>
            </a:r>
          </a:p>
          <a:p>
            <a:pPr lvl="0"/>
            <a:r>
              <a:rPr lang="en-US" i="1" dirty="0" err="1"/>
              <a:t>FileSetChecks</a:t>
            </a:r>
            <a:r>
              <a:rPr lang="en-US" dirty="0"/>
              <a:t> - modules that take a set of input files and fire error messages.</a:t>
            </a:r>
          </a:p>
          <a:p>
            <a:pPr lvl="0"/>
            <a:r>
              <a:rPr lang="en-US" i="1" dirty="0"/>
              <a:t>Filters</a:t>
            </a:r>
            <a:r>
              <a:rPr lang="en-US" dirty="0"/>
              <a:t> - modules that filter audit events, including error messages, for acceptance.</a:t>
            </a:r>
          </a:p>
          <a:p>
            <a:pPr lvl="0"/>
            <a:r>
              <a:rPr lang="en-US" i="1" dirty="0" err="1"/>
              <a:t>AuditListeners</a:t>
            </a:r>
            <a:r>
              <a:rPr lang="en-US" dirty="0"/>
              <a:t> - modules that report accepted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57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/>
              <a:t>Modules			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r>
              <a:rPr lang="en-US" dirty="0"/>
              <a:t>Many checks are </a:t>
            </a:r>
            <a:r>
              <a:rPr lang="en-US" dirty="0" err="1"/>
              <a:t>submodules</a:t>
            </a:r>
            <a:r>
              <a:rPr lang="en-US" dirty="0"/>
              <a:t> of the </a:t>
            </a:r>
            <a:r>
              <a:rPr lang="en-US" i="1" dirty="0" err="1"/>
              <a:t>TreeWalker</a:t>
            </a:r>
            <a:r>
              <a:rPr lang="en-US" dirty="0"/>
              <a:t> </a:t>
            </a:r>
            <a:r>
              <a:rPr lang="en-US" dirty="0" err="1"/>
              <a:t>FileSetCheck</a:t>
            </a:r>
            <a:r>
              <a:rPr lang="en-US" dirty="0"/>
              <a:t> module. The </a:t>
            </a:r>
            <a:r>
              <a:rPr lang="en-US" dirty="0" err="1"/>
              <a:t>TreeWalker</a:t>
            </a:r>
            <a:r>
              <a:rPr lang="en-US" dirty="0"/>
              <a:t> operates by separately transforming each of the Java source files into an abstract syntax </a:t>
            </a:r>
            <a:r>
              <a:rPr lang="en-US" dirty="0" smtClean="0"/>
              <a:t>tree.</a:t>
            </a:r>
          </a:p>
          <a:p>
            <a:r>
              <a:rPr lang="en-US" dirty="0"/>
              <a:t>Checkstyle obtains a configuration from an XML document whose elements specify the configuration's hierarchy of modules and their properties.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56848" y="3415957"/>
            <a:ext cx="6359857" cy="300250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&lt;module name="Checker"&gt;</a:t>
            </a:r>
          </a:p>
          <a:p>
            <a:r>
              <a:rPr lang="en-US" sz="2400" dirty="0"/>
              <a:t>    &lt;module name="</a:t>
            </a:r>
            <a:r>
              <a:rPr lang="en-US" sz="2400" dirty="0" err="1"/>
              <a:t>JavadocPackage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&lt;module name="</a:t>
            </a:r>
            <a:r>
              <a:rPr lang="en-US" sz="2400" dirty="0" err="1"/>
              <a:t>TreeWalker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    &lt;module name="</a:t>
            </a:r>
            <a:r>
              <a:rPr lang="en-US" sz="2400" dirty="0" err="1"/>
              <a:t>AvoidStarImport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    &lt;module name="</a:t>
            </a:r>
            <a:r>
              <a:rPr lang="en-US" sz="2400" dirty="0" err="1"/>
              <a:t>ConstantName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    &lt;module name="</a:t>
            </a:r>
            <a:r>
              <a:rPr lang="en-US" sz="2400" dirty="0" err="1"/>
              <a:t>EmptyBlock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&lt;/module&gt;</a:t>
            </a:r>
          </a:p>
          <a:p>
            <a:r>
              <a:rPr lang="en-US" sz="2400" dirty="0"/>
              <a:t>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138935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BB48A-602C-4CA3-9D97-872340A5C690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C130905A-CFF0-46C8-BB2E-A7BA80C6715E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8059</TotalTime>
  <Words>889</Words>
  <Application>Microsoft Office PowerPoint</Application>
  <PresentationFormat>Widescreen</PresentationFormat>
  <Paragraphs>191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Verdana</vt:lpstr>
      <vt:lpstr>Wingdings</vt:lpstr>
      <vt:lpstr>Blank Presentation</vt:lpstr>
      <vt:lpstr>CHECKSTYLE</vt:lpstr>
      <vt:lpstr> Course Objective</vt:lpstr>
      <vt:lpstr> Reference Link</vt:lpstr>
      <vt:lpstr>Checkstyle Introduction   Cont… </vt:lpstr>
      <vt:lpstr>Checkstyle Introduction   Cont… </vt:lpstr>
      <vt:lpstr> Checkstyle Advantages</vt:lpstr>
      <vt:lpstr> Checkstyle -  Configurations</vt:lpstr>
      <vt:lpstr> Modules       Cont…</vt:lpstr>
      <vt:lpstr>Modules       Cont…</vt:lpstr>
      <vt:lpstr>Modules       Cont…</vt:lpstr>
      <vt:lpstr>Modules       Cont…</vt:lpstr>
      <vt:lpstr>  Checker       Cont.. </vt:lpstr>
      <vt:lpstr> Checker       </vt:lpstr>
      <vt:lpstr> Properties     </vt:lpstr>
      <vt:lpstr> Packages</vt:lpstr>
      <vt:lpstr> Packages</vt:lpstr>
      <vt:lpstr> XML Structure</vt:lpstr>
      <vt:lpstr>Checks</vt:lpstr>
      <vt:lpstr> Standard Checks     Cont…</vt:lpstr>
      <vt:lpstr>Standard Checks     Cont…</vt:lpstr>
      <vt:lpstr> Naming  Conventions</vt:lpstr>
      <vt:lpstr>Maven Configuration</vt:lpstr>
      <vt:lpstr>  Custom Checkstyle Checker Configuration Cont…  </vt:lpstr>
      <vt:lpstr>Custom Checkstyle Checker Configuration Cont…</vt:lpstr>
      <vt:lpstr> Apache Maven PMD  Plugin</vt:lpstr>
      <vt:lpstr> Apache Maven Find Bugs Plugin</vt:lpstr>
      <vt:lpstr>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689</cp:revision>
  <dcterms:created xsi:type="dcterms:W3CDTF">2014-11-02T05:32:32Z</dcterms:created>
  <dcterms:modified xsi:type="dcterms:W3CDTF">2017-11-09T03:51:12Z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