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2" r:id="rId6"/>
    <p:sldId id="306" r:id="rId7"/>
    <p:sldId id="273" r:id="rId8"/>
    <p:sldId id="314" r:id="rId9"/>
    <p:sldId id="315" r:id="rId10"/>
    <p:sldId id="316" r:id="rId11"/>
    <p:sldId id="320" r:id="rId12"/>
    <p:sldId id="317" r:id="rId13"/>
    <p:sldId id="321" r:id="rId14"/>
    <p:sldId id="318" r:id="rId15"/>
    <p:sldId id="319" r:id="rId16"/>
    <p:sldId id="31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E395DF"/>
    <a:srgbClr val="DAB0D4"/>
    <a:srgbClr val="9900FF"/>
    <a:srgbClr val="7F7F7F"/>
    <a:srgbClr val="B40028"/>
    <a:srgbClr val="000000"/>
    <a:srgbClr val="9966FF"/>
    <a:srgbClr val="FFFFFF"/>
    <a:srgbClr val="FFB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7" autoAdjust="0"/>
  </p:normalViewPr>
  <p:slideViewPr>
    <p:cSldViewPr snapToGrid="0">
      <p:cViewPr varScale="1">
        <p:scale>
          <a:sx n="70" d="100"/>
          <a:sy n="70" d="100"/>
        </p:scale>
        <p:origin x="72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ustomXml" Target="../customXml/item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 Custom Classes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60" y="1004436"/>
            <a:ext cx="11373491" cy="568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public class </a:t>
            </a:r>
            <a:r>
              <a:rPr lang="en-US" altLang="en-US" sz="2000" b="1" dirty="0">
                <a:solidFill>
                  <a:schemeClr val="tx1"/>
                </a:solidFill>
              </a:rPr>
              <a:t>Student </a:t>
            </a:r>
            <a:r>
              <a:rPr lang="en-US" altLang="en-US" sz="2000" b="1" dirty="0">
                <a:solidFill>
                  <a:schemeClr val="tx1"/>
                </a:solidFill>
              </a:rPr>
              <a:t>{ 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chemeClr val="tx1"/>
                </a:solidFill>
              </a:rPr>
              <a:t> private </a:t>
            </a:r>
            <a:r>
              <a:rPr lang="en-US" altLang="en-US" sz="2000" b="1" dirty="0">
                <a:solidFill>
                  <a:schemeClr val="tx1"/>
                </a:solidFill>
              </a:rPr>
              <a:t>Long Id</a:t>
            </a:r>
            <a:r>
              <a:rPr lang="en-US" altLang="en-US" sz="2000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</a:rPr>
              <a:t>private String Name</a:t>
            </a:r>
            <a:r>
              <a:rPr lang="en-US" altLang="en-US" sz="2000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chemeClr val="tx1"/>
                </a:solidFill>
              </a:rPr>
              <a:t>public </a:t>
            </a:r>
            <a:r>
              <a:rPr lang="en-US" altLang="en-US" sz="2000" b="1" dirty="0">
                <a:solidFill>
                  <a:schemeClr val="tx1"/>
                </a:solidFill>
              </a:rPr>
              <a:t>Student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(Long </a:t>
            </a:r>
            <a:r>
              <a:rPr lang="en-US" altLang="en-US" sz="2000" b="1" dirty="0">
                <a:solidFill>
                  <a:schemeClr val="tx1"/>
                </a:solidFill>
              </a:rPr>
              <a:t>Id, String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Name) </a:t>
            </a:r>
            <a:r>
              <a:rPr lang="en-US" altLang="en-US" sz="2000" b="1" dirty="0">
                <a:solidFill>
                  <a:schemeClr val="tx1"/>
                </a:solidFill>
              </a:rPr>
              <a:t>{ 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000" b="1" dirty="0" err="1">
                <a:solidFill>
                  <a:schemeClr val="tx1"/>
                </a:solidFill>
              </a:rPr>
              <a:t>this.Id</a:t>
            </a: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</a:rPr>
              <a:t>= Id; 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000" b="1" dirty="0" err="1">
                <a:solidFill>
                  <a:schemeClr val="tx1"/>
                </a:solidFill>
              </a:rPr>
              <a:t>this.Name</a:t>
            </a: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</a:rPr>
              <a:t>= Name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;}</a:t>
            </a: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</a:rPr>
              <a:t>public Long </a:t>
            </a:r>
            <a:r>
              <a:rPr lang="en-US" altLang="en-US" sz="2000" b="1" dirty="0" err="1">
                <a:solidFill>
                  <a:schemeClr val="tx1"/>
                </a:solidFill>
              </a:rPr>
              <a:t>getId</a:t>
            </a:r>
            <a:r>
              <a:rPr lang="en-US" altLang="en-US" sz="2000" b="1" dirty="0">
                <a:solidFill>
                  <a:schemeClr val="tx1"/>
                </a:solidFill>
              </a:rPr>
              <a:t>()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{ </a:t>
            </a:r>
            <a:r>
              <a:rPr lang="en-US" altLang="en-US" sz="2000" b="1" dirty="0">
                <a:solidFill>
                  <a:schemeClr val="tx1"/>
                </a:solidFill>
              </a:rPr>
              <a:t>return Id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; }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chemeClr val="tx1"/>
                </a:solidFill>
              </a:rPr>
              <a:t>  </a:t>
            </a:r>
            <a:r>
              <a:rPr lang="en-US" altLang="en-US" sz="2000" b="1" dirty="0">
                <a:solidFill>
                  <a:schemeClr val="tx1"/>
                </a:solidFill>
              </a:rPr>
              <a:t>public void </a:t>
            </a:r>
            <a:r>
              <a:rPr lang="en-US" altLang="en-US" sz="2000" b="1" dirty="0" err="1">
                <a:solidFill>
                  <a:schemeClr val="tx1"/>
                </a:solidFill>
              </a:rPr>
              <a:t>setId</a:t>
            </a:r>
            <a:r>
              <a:rPr lang="en-US" altLang="en-US" sz="2000" b="1" dirty="0">
                <a:solidFill>
                  <a:schemeClr val="tx1"/>
                </a:solidFill>
              </a:rPr>
              <a:t>(Long Id) { </a:t>
            </a:r>
            <a:r>
              <a:rPr lang="en-US" altLang="en-US" sz="2000" b="1" dirty="0" err="1" smtClean="0">
                <a:solidFill>
                  <a:schemeClr val="tx1"/>
                </a:solidFill>
              </a:rPr>
              <a:t>this.Id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</a:rPr>
              <a:t>= Id; } 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public </a:t>
            </a:r>
            <a:r>
              <a:rPr lang="en-US" altLang="en-US" sz="2000" b="1" dirty="0">
                <a:solidFill>
                  <a:schemeClr val="tx1"/>
                </a:solidFill>
              </a:rPr>
              <a:t>String </a:t>
            </a:r>
            <a:r>
              <a:rPr lang="en-US" altLang="en-US" sz="2000" b="1" dirty="0" err="1">
                <a:solidFill>
                  <a:schemeClr val="tx1"/>
                </a:solidFill>
              </a:rPr>
              <a:t>getName</a:t>
            </a:r>
            <a:r>
              <a:rPr lang="en-US" altLang="en-US" sz="2000" b="1" dirty="0">
                <a:solidFill>
                  <a:schemeClr val="tx1"/>
                </a:solidFill>
              </a:rPr>
              <a:t>()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{ </a:t>
            </a:r>
            <a:r>
              <a:rPr lang="en-US" altLang="en-US" sz="2000" b="1" dirty="0">
                <a:solidFill>
                  <a:schemeClr val="tx1"/>
                </a:solidFill>
              </a:rPr>
              <a:t>return Name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;} </a:t>
            </a: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chemeClr val="tx1"/>
                </a:solidFill>
              </a:rPr>
              <a:t>public </a:t>
            </a:r>
            <a:r>
              <a:rPr lang="en-US" altLang="en-US" sz="2000" b="1" dirty="0">
                <a:solidFill>
                  <a:schemeClr val="tx1"/>
                </a:solidFill>
              </a:rPr>
              <a:t>void </a:t>
            </a:r>
            <a:r>
              <a:rPr lang="en-US" altLang="en-US" sz="2000" b="1" dirty="0" err="1">
                <a:solidFill>
                  <a:schemeClr val="tx1"/>
                </a:solidFill>
              </a:rPr>
              <a:t>setName</a:t>
            </a:r>
            <a:r>
              <a:rPr lang="en-US" altLang="en-US" sz="2000" b="1" dirty="0">
                <a:solidFill>
                  <a:schemeClr val="tx1"/>
                </a:solidFill>
              </a:rPr>
              <a:t>(String Name) </a:t>
            </a:r>
            <a:r>
              <a:rPr lang="en-US" altLang="en-US" sz="20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</a:rPr>
              <a:t>this.Name</a:t>
            </a:r>
            <a:r>
              <a:rPr lang="en-US" altLang="en-US" sz="2000" b="1" dirty="0">
                <a:solidFill>
                  <a:schemeClr val="tx1"/>
                </a:solidFill>
              </a:rPr>
              <a:t> = Name; 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}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@</a:t>
            </a:r>
            <a:r>
              <a:rPr lang="en-US" altLang="en-US" sz="2000" b="1" dirty="0">
                <a:solidFill>
                  <a:schemeClr val="tx1"/>
                </a:solidFill>
              </a:rPr>
              <a:t>Override public String </a:t>
            </a:r>
            <a:r>
              <a:rPr lang="en-US" altLang="en-US" sz="2000" b="1" dirty="0" err="1">
                <a:solidFill>
                  <a:schemeClr val="tx1"/>
                </a:solidFill>
              </a:rPr>
              <a:t>toString</a:t>
            </a:r>
            <a:r>
              <a:rPr lang="en-US" altLang="en-US" sz="2000" b="1" dirty="0">
                <a:solidFill>
                  <a:schemeClr val="tx1"/>
                </a:solidFill>
              </a:rPr>
              <a:t>() { 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return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“Student{" </a:t>
            </a:r>
            <a:r>
              <a:rPr lang="en-US" altLang="en-US" sz="2000" b="1" dirty="0">
                <a:solidFill>
                  <a:schemeClr val="tx1"/>
                </a:solidFill>
              </a:rPr>
              <a:t>+ "Id=" + Id + ", Name=" + Name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+ '}'; } </a:t>
            </a:r>
            <a:r>
              <a:rPr lang="en-US" altLang="en-US" sz="2000" b="1" dirty="0">
                <a:solidFill>
                  <a:schemeClr val="tx1"/>
                </a:solidFill>
              </a:rPr>
              <a:t>}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Horizontal Scroll 6"/>
          <p:cNvSpPr/>
          <p:nvPr/>
        </p:nvSpPr>
        <p:spPr bwMode="auto">
          <a:xfrm rot="20550552">
            <a:off x="6597446" y="1659905"/>
            <a:ext cx="3332290" cy="2821245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It possible </a:t>
            </a:r>
            <a:r>
              <a:rPr lang="en-US" altLang="en-US" b="1" dirty="0">
                <a:solidFill>
                  <a:srgbClr val="000000"/>
                </a:solidFill>
                <a:latin typeface="Georgia" panose="02040502050405020303" pitchFamily="18" charset="0"/>
              </a:rPr>
              <a:t>to map custom classes to the result sets. The mapping class must implement the </a:t>
            </a:r>
            <a:r>
              <a:rPr lang="en-US" altLang="en-US" dirty="0" err="1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</a:rPr>
              <a:t>ResultSetMapper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</a:rPr>
              <a:t>&lt;T&gt;</a:t>
            </a:r>
            <a:r>
              <a:rPr lang="en-US" altLang="en-US" b="1" dirty="0">
                <a:solidFill>
                  <a:srgbClr val="000000"/>
                </a:solidFill>
                <a:latin typeface="Georgia" panose="02040502050405020303" pitchFamily="18" charset="0"/>
              </a:rPr>
              <a:t> interface.</a:t>
            </a:r>
            <a:r>
              <a:rPr lang="en-US" altLang="en-US" sz="1600" b="1" dirty="0"/>
              <a:t> </a:t>
            </a:r>
            <a:endParaRPr lang="en-US" altLang="en-US" sz="2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34082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201003"/>
            <a:ext cx="11373491" cy="4897665"/>
          </a:xfrm>
        </p:spPr>
        <p:txBody>
          <a:bodyPr/>
          <a:lstStyle/>
          <a:p>
            <a:pPr marL="0" lvl="0" indent="0"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import </a:t>
            </a:r>
            <a:r>
              <a:rPr lang="en-US" altLang="en-US" sz="1800" b="1" dirty="0" err="1">
                <a:solidFill>
                  <a:schemeClr val="tx1"/>
                </a:solidFill>
              </a:rPr>
              <a:t>java.sql.ResultSet</a:t>
            </a:r>
            <a:r>
              <a:rPr lang="en-US" altLang="en-US" sz="1800" b="1" dirty="0">
                <a:solidFill>
                  <a:schemeClr val="tx1"/>
                </a:solidFill>
              </a:rPr>
              <a:t>;</a:t>
            </a:r>
          </a:p>
          <a:p>
            <a:pPr marL="0" lvl="0" indent="0"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import </a:t>
            </a:r>
            <a:r>
              <a:rPr lang="en-US" altLang="en-US" sz="1800" b="1" dirty="0" err="1">
                <a:solidFill>
                  <a:schemeClr val="tx1"/>
                </a:solidFill>
              </a:rPr>
              <a:t>java.sql.SQLException</a:t>
            </a:r>
            <a:r>
              <a:rPr lang="en-US" altLang="en-US" sz="1800" b="1" dirty="0">
                <a:solidFill>
                  <a:schemeClr val="tx1"/>
                </a:solidFill>
              </a:rPr>
              <a:t>; </a:t>
            </a:r>
          </a:p>
          <a:p>
            <a:pPr marL="0" lvl="0" indent="0"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import org.skife.jdbi.v2.StatementContext; </a:t>
            </a:r>
          </a:p>
          <a:p>
            <a:pPr marL="0" lvl="0" indent="0"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import org.skife.jdbi.v2.tweak.ResultSetMapper;</a:t>
            </a:r>
          </a:p>
          <a:p>
            <a:pPr marL="0" lvl="0" indent="0">
              <a:buNone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public class </a:t>
            </a:r>
            <a:r>
              <a:rPr lang="en-US" altLang="en-US" sz="1800" b="1" dirty="0" err="1">
                <a:solidFill>
                  <a:schemeClr val="tx1"/>
                </a:solidFill>
              </a:rPr>
              <a:t>StudentMapper</a:t>
            </a:r>
            <a:r>
              <a:rPr lang="en-US" altLang="en-US" sz="1800" b="1" dirty="0">
                <a:solidFill>
                  <a:schemeClr val="tx1"/>
                </a:solidFill>
              </a:rPr>
              <a:t> implements </a:t>
            </a:r>
            <a:r>
              <a:rPr lang="en-US" altLang="en-US" sz="1800" b="1" dirty="0" err="1">
                <a:solidFill>
                  <a:schemeClr val="tx1"/>
                </a:solidFill>
              </a:rPr>
              <a:t>ResultSetMapper</a:t>
            </a:r>
            <a:r>
              <a:rPr lang="en-US" altLang="en-US" sz="1800" b="1" dirty="0">
                <a:solidFill>
                  <a:schemeClr val="tx1"/>
                </a:solidFill>
              </a:rPr>
              <a:t>&lt;Student&gt; {</a:t>
            </a:r>
          </a:p>
          <a:p>
            <a:pPr marL="0" lvl="0" indent="0"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 	@Override </a:t>
            </a:r>
          </a:p>
          <a:p>
            <a:pPr marL="0" lvl="0" indent="0"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	</a:t>
            </a:r>
            <a:r>
              <a:rPr lang="en-US" altLang="en-US" sz="1800" b="1" dirty="0">
                <a:solidFill>
                  <a:schemeClr val="accent3">
                    <a:lumMod val="75000"/>
                  </a:schemeClr>
                </a:solidFill>
              </a:rPr>
              <a:t>public Student map(</a:t>
            </a:r>
            <a:r>
              <a:rPr lang="en-US" altLang="en-US" sz="1800" b="1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en-US" altLang="en-US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accent3">
                    <a:lumMod val="75000"/>
                  </a:schemeClr>
                </a:solidFill>
              </a:rPr>
              <a:t>idx</a:t>
            </a:r>
            <a:r>
              <a:rPr lang="en-US" altLang="en-US" sz="1800" b="1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altLang="en-US" sz="1800" b="1" dirty="0" err="1">
                <a:solidFill>
                  <a:schemeClr val="accent3">
                    <a:lumMod val="75000"/>
                  </a:schemeClr>
                </a:solidFill>
              </a:rPr>
              <a:t>ResultSet</a:t>
            </a:r>
            <a:r>
              <a:rPr lang="en-US" altLang="en-US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accent3">
                    <a:lumMod val="75000"/>
                  </a:schemeClr>
                </a:solidFill>
              </a:rPr>
              <a:t>rs</a:t>
            </a:r>
            <a:r>
              <a:rPr lang="en-US" altLang="en-US" sz="1800" b="1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altLang="en-US" sz="1800" b="1" dirty="0" err="1">
                <a:solidFill>
                  <a:schemeClr val="accent3">
                    <a:lumMod val="75000"/>
                  </a:schemeClr>
                </a:solidFill>
              </a:rPr>
              <a:t>StatementContext</a:t>
            </a:r>
            <a:r>
              <a:rPr lang="en-US" altLang="en-US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accent3">
                    <a:lumMod val="75000"/>
                  </a:schemeClr>
                </a:solidFill>
              </a:rPr>
              <a:t>ctx</a:t>
            </a:r>
            <a:r>
              <a:rPr lang="en-US" altLang="en-US" sz="1800" b="1" dirty="0">
                <a:solidFill>
                  <a:schemeClr val="accent3">
                    <a:lumMod val="75000"/>
                  </a:schemeClr>
                </a:solidFill>
              </a:rPr>
              <a:t>) throws     </a:t>
            </a:r>
          </a:p>
          <a:p>
            <a:pPr marL="0" lvl="0" indent="0">
              <a:buNone/>
            </a:pPr>
            <a:r>
              <a:rPr lang="en-US" altLang="en-US" sz="1800" b="1" dirty="0">
                <a:solidFill>
                  <a:schemeClr val="accent3">
                    <a:lumMod val="75000"/>
                  </a:schemeClr>
                </a:solidFill>
              </a:rPr>
              <a:t>                                                                                             </a:t>
            </a:r>
            <a:r>
              <a:rPr lang="en-US" altLang="en-US" sz="1800" b="1" dirty="0" err="1">
                <a:solidFill>
                  <a:schemeClr val="accent3">
                    <a:lumMod val="75000"/>
                  </a:schemeClr>
                </a:solidFill>
              </a:rPr>
              <a:t>SQLException</a:t>
            </a:r>
            <a:r>
              <a:rPr lang="en-US" altLang="en-US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</a:rPr>
              <a:t>{ </a:t>
            </a:r>
          </a:p>
          <a:p>
            <a:pPr marL="0" lvl="0" indent="0"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            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    return </a:t>
            </a:r>
            <a:r>
              <a:rPr lang="en-US" altLang="en-US" sz="1800" b="1" dirty="0">
                <a:solidFill>
                  <a:schemeClr val="tx1"/>
                </a:solidFill>
              </a:rPr>
              <a:t>new Student(</a:t>
            </a:r>
            <a:r>
              <a:rPr lang="en-US" altLang="en-US" sz="1800" b="1" dirty="0" err="1">
                <a:solidFill>
                  <a:schemeClr val="tx1"/>
                </a:solidFill>
              </a:rPr>
              <a:t>rs.getLong</a:t>
            </a:r>
            <a:r>
              <a:rPr lang="en-US" altLang="en-US" sz="1800" b="1" dirty="0">
                <a:solidFill>
                  <a:schemeClr val="tx1"/>
                </a:solidFill>
              </a:rPr>
              <a:t>("Id"), </a:t>
            </a:r>
            <a:r>
              <a:rPr lang="en-US" altLang="en-US" sz="1800" b="1" dirty="0" err="1">
                <a:solidFill>
                  <a:schemeClr val="tx1"/>
                </a:solidFill>
              </a:rPr>
              <a:t>rs.getString</a:t>
            </a:r>
            <a:r>
              <a:rPr lang="en-US" altLang="en-US" sz="1800" b="1" dirty="0">
                <a:solidFill>
                  <a:schemeClr val="tx1"/>
                </a:solidFill>
              </a:rPr>
              <a:t>("Name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")); 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en-US" sz="1800" b="1" dirty="0" smtClean="0">
                <a:solidFill>
                  <a:schemeClr val="tx1"/>
                </a:solidFill>
              </a:rPr>
              <a:t>}</a:t>
            </a:r>
            <a:endParaRPr lang="en-US" altLang="en-US" sz="2400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}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Horizontal Scroll 6"/>
          <p:cNvSpPr/>
          <p:nvPr/>
        </p:nvSpPr>
        <p:spPr bwMode="auto">
          <a:xfrm rot="20550552">
            <a:off x="6594289" y="894263"/>
            <a:ext cx="3562707" cy="1382601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/>
              <a:t>Implements</a:t>
            </a:r>
          </a:p>
          <a:p>
            <a:r>
              <a:rPr lang="en-US" altLang="en-US" b="1" dirty="0" err="1" smtClean="0">
                <a:solidFill>
                  <a:schemeClr val="accent3">
                    <a:lumMod val="50000"/>
                  </a:schemeClr>
                </a:solidFill>
              </a:rPr>
              <a:t>ResultSetMapper</a:t>
            </a:r>
            <a:r>
              <a:rPr lang="en-US" altLang="en-US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b="1" dirty="0"/>
              <a:t> </a:t>
            </a:r>
            <a:r>
              <a:rPr lang="en-US" altLang="en-US" b="1" dirty="0" smtClean="0"/>
              <a:t>interface to map the </a:t>
            </a:r>
            <a:r>
              <a:rPr lang="en-US" altLang="en-US" b="1" dirty="0" err="1" smtClean="0"/>
              <a:t>ResultSet</a:t>
            </a:r>
            <a:r>
              <a:rPr lang="en-US" altLang="en-US" b="1" dirty="0" smtClean="0"/>
              <a:t>.</a:t>
            </a:r>
            <a:endParaRPr lang="en-US" altLang="en-US" b="1" dirty="0"/>
          </a:p>
        </p:txBody>
      </p:sp>
      <p:sp>
        <p:nvSpPr>
          <p:cNvPr id="8" name="Horizontal Scroll 7"/>
          <p:cNvSpPr/>
          <p:nvPr/>
        </p:nvSpPr>
        <p:spPr bwMode="auto">
          <a:xfrm rot="20550552">
            <a:off x="7224361" y="4093889"/>
            <a:ext cx="3562707" cy="1382601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b="1" dirty="0"/>
              <a:t>Map </a:t>
            </a:r>
            <a:r>
              <a:rPr lang="en-US" b="1" dirty="0"/>
              <a:t>the row the result set is at when passed </a:t>
            </a:r>
            <a:r>
              <a:rPr lang="en-US" b="1" dirty="0"/>
              <a:t>in.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18993226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323833"/>
            <a:ext cx="11373491" cy="5150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import org.skife.jdbi.v2.sqlobject.Bind; 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import </a:t>
            </a:r>
            <a:r>
              <a:rPr lang="en-US" altLang="en-US" sz="1800" b="1" dirty="0">
                <a:solidFill>
                  <a:schemeClr val="tx1"/>
                </a:solidFill>
              </a:rPr>
              <a:t>org.skife.jdbi.v2.sqlobject.SqlQuery; 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import </a:t>
            </a:r>
            <a:r>
              <a:rPr lang="en-US" altLang="en-US" sz="1800" b="1" dirty="0">
                <a:solidFill>
                  <a:schemeClr val="tx1"/>
                </a:solidFill>
              </a:rPr>
              <a:t>org.skife.jdbi.v2.sqlobject.customizers.Mapper; </a:t>
            </a:r>
            <a:endParaRPr lang="en-US" altLang="en-US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chemeClr val="tx1"/>
                </a:solidFill>
              </a:rPr>
              <a:t>public </a:t>
            </a:r>
            <a:r>
              <a:rPr lang="en-US" altLang="en-US" sz="1800" b="1" dirty="0">
                <a:solidFill>
                  <a:schemeClr val="tx1"/>
                </a:solidFill>
              </a:rPr>
              <a:t>interface </a:t>
            </a:r>
            <a:r>
              <a:rPr lang="en-US" altLang="en-US" sz="1800" b="1" dirty="0" err="1">
                <a:solidFill>
                  <a:schemeClr val="tx1"/>
                </a:solidFill>
              </a:rPr>
              <a:t>MyDAO</a:t>
            </a:r>
            <a:r>
              <a:rPr lang="en-US" altLang="en-US" sz="1800" b="1" dirty="0">
                <a:solidFill>
                  <a:schemeClr val="tx1"/>
                </a:solidFill>
              </a:rPr>
              <a:t> 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</a:rPr>
              <a:t>@</a:t>
            </a:r>
            <a:r>
              <a:rPr lang="en-US" altLang="en-US" sz="1800" b="1" dirty="0" err="1">
                <a:solidFill>
                  <a:schemeClr val="accent6">
                    <a:lumMod val="50000"/>
                  </a:schemeClr>
                </a:solidFill>
              </a:rPr>
              <a:t>SqlQuery</a:t>
            </a:r>
            <a:r>
              <a:rPr lang="en-US" altLang="en-US" sz="1800" b="1" dirty="0">
                <a:solidFill>
                  <a:schemeClr val="tx1"/>
                </a:solidFill>
              </a:rPr>
              <a:t>("SELECT * FROM </a:t>
            </a:r>
            <a:r>
              <a:rPr lang="en-US" altLang="en-US" sz="1800" b="1" dirty="0">
                <a:solidFill>
                  <a:schemeClr val="tx1"/>
                </a:solidFill>
              </a:rPr>
              <a:t>Student WHERE </a:t>
            </a:r>
            <a:r>
              <a:rPr lang="en-US" altLang="en-US" sz="1800" b="1" dirty="0">
                <a:solidFill>
                  <a:schemeClr val="tx1"/>
                </a:solidFill>
              </a:rPr>
              <a:t>Id = :id") 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accent3">
                    <a:lumMod val="50000"/>
                  </a:schemeClr>
                </a:solidFill>
              </a:rPr>
              <a:t>@Mapper</a:t>
            </a:r>
            <a:r>
              <a:rPr lang="en-US" altLang="en-US" sz="1800" b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altLang="en-US" sz="1800" b="1" dirty="0" err="1">
                <a:solidFill>
                  <a:schemeClr val="bg2">
                    <a:lumMod val="50000"/>
                  </a:schemeClr>
                </a:solidFill>
              </a:rPr>
              <a:t>StudentMapper.class</a:t>
            </a:r>
            <a:r>
              <a:rPr lang="en-US" altLang="en-US" sz="1800" b="1" dirty="0">
                <a:solidFill>
                  <a:schemeClr val="bg2">
                    <a:lumMod val="50000"/>
                  </a:schemeClr>
                </a:solidFill>
              </a:rPr>
              <a:t>) </a:t>
            </a:r>
            <a:endParaRPr lang="en-US" altLang="en-US" sz="1800" b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Student </a:t>
            </a:r>
            <a:r>
              <a:rPr lang="en-US" altLang="en-US" sz="1800" b="1" dirty="0" err="1">
                <a:solidFill>
                  <a:schemeClr val="tx1"/>
                </a:solidFill>
              </a:rPr>
              <a:t>findById</a:t>
            </a:r>
            <a:r>
              <a:rPr lang="en-US" altLang="en-US" sz="1800" b="1" dirty="0">
                <a:solidFill>
                  <a:schemeClr val="tx1"/>
                </a:solidFill>
              </a:rPr>
              <a:t>(</a:t>
            </a:r>
            <a:r>
              <a:rPr lang="en-US" altLang="en-US" sz="1800" b="1" dirty="0">
                <a:solidFill>
                  <a:srgbClr val="0070C0"/>
                </a:solidFill>
              </a:rPr>
              <a:t>@Bind("id") </a:t>
            </a:r>
            <a:r>
              <a:rPr lang="en-US" altLang="en-US" sz="1800" b="1" dirty="0" err="1">
                <a:solidFill>
                  <a:srgbClr val="0070C0"/>
                </a:solidFill>
              </a:rPr>
              <a:t>int</a:t>
            </a:r>
            <a:r>
              <a:rPr lang="en-US" altLang="en-US" sz="1800" b="1" dirty="0">
                <a:solidFill>
                  <a:srgbClr val="0070C0"/>
                </a:solidFill>
              </a:rPr>
              <a:t> id</a:t>
            </a:r>
            <a:r>
              <a:rPr lang="en-US" altLang="en-US" sz="1800" b="1" dirty="0">
                <a:solidFill>
                  <a:schemeClr val="tx1"/>
                </a:solidFill>
              </a:rPr>
              <a:t>); </a:t>
            </a:r>
            <a:endParaRPr lang="en-US" altLang="en-US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sz="1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chemeClr val="accent3">
                    <a:lumMod val="50000"/>
                  </a:schemeClr>
                </a:solidFill>
              </a:rPr>
              <a:t> @</a:t>
            </a:r>
            <a:r>
              <a:rPr lang="en-US" altLang="en-US" sz="1800" b="1" dirty="0" err="1">
                <a:solidFill>
                  <a:schemeClr val="accent3">
                    <a:lumMod val="50000"/>
                  </a:schemeClr>
                </a:solidFill>
              </a:rPr>
              <a:t>SqlQuery</a:t>
            </a:r>
            <a:r>
              <a:rPr lang="en-US" altLang="en-US" sz="1800" b="1" dirty="0">
                <a:solidFill>
                  <a:schemeClr val="tx1"/>
                </a:solidFill>
              </a:rPr>
              <a:t>("SELECT COUNT(Id) FROM </a:t>
            </a:r>
            <a:r>
              <a:rPr lang="en-US" altLang="en-US" sz="1800" b="1" dirty="0">
                <a:solidFill>
                  <a:schemeClr val="tx1"/>
                </a:solidFill>
              </a:rPr>
              <a:t>Student") </a:t>
            </a: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chemeClr val="tx1"/>
                </a:solidFill>
              </a:rPr>
              <a:t> </a:t>
            </a:r>
            <a:r>
              <a:rPr lang="en-US" altLang="en-US" sz="1800" b="1" dirty="0" err="1" smtClean="0">
                <a:solidFill>
                  <a:schemeClr val="tx1"/>
                </a:solidFill>
              </a:rPr>
              <a:t>int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 </a:t>
            </a:r>
            <a:r>
              <a:rPr lang="en-US" altLang="en-US" sz="1800" b="1" dirty="0" err="1" smtClean="0">
                <a:solidFill>
                  <a:schemeClr val="tx1"/>
                </a:solidFill>
              </a:rPr>
              <a:t>countNoOfStudents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(); 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} 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6" name="Horizontal Scroll 5"/>
          <p:cNvSpPr/>
          <p:nvPr/>
        </p:nvSpPr>
        <p:spPr bwMode="auto">
          <a:xfrm rot="20550552">
            <a:off x="6855575" y="685714"/>
            <a:ext cx="3261815" cy="1430111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sz="1600" b="1" dirty="0"/>
              <a:t> </a:t>
            </a:r>
            <a:r>
              <a:rPr lang="en-US" altLang="en-US" sz="1600" b="1" dirty="0">
                <a:solidFill>
                  <a:schemeClr val="accent3">
                    <a:lumMod val="50000"/>
                  </a:schemeClr>
                </a:solidFill>
              </a:rPr>
              <a:t>@</a:t>
            </a:r>
            <a:r>
              <a:rPr lang="en-US" altLang="en-US" sz="1600" b="1" dirty="0" err="1">
                <a:solidFill>
                  <a:schemeClr val="accent3">
                    <a:lumMod val="50000"/>
                  </a:schemeClr>
                </a:solidFill>
              </a:rPr>
              <a:t>SqlQuery</a:t>
            </a:r>
            <a:r>
              <a:rPr lang="en-US" altLang="en-US" sz="1600" b="1" dirty="0"/>
              <a:t> annotation indicates that the method executes the specified query.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Horizontal Scroll 8"/>
          <p:cNvSpPr/>
          <p:nvPr/>
        </p:nvSpPr>
        <p:spPr bwMode="auto">
          <a:xfrm rot="20550552">
            <a:off x="7761305" y="2240226"/>
            <a:ext cx="3261815" cy="1382601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solidFill>
                  <a:schemeClr val="accent3">
                    <a:lumMod val="50000"/>
                  </a:schemeClr>
                </a:solidFill>
              </a:rPr>
              <a:t>@Mapper</a:t>
            </a:r>
            <a:r>
              <a:rPr lang="en-US" altLang="en-US" b="1" dirty="0"/>
              <a:t> specifies the result set mapper on a query method.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35425" y="46167"/>
            <a:ext cx="22153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Horizontal Scroll 12"/>
          <p:cNvSpPr/>
          <p:nvPr/>
        </p:nvSpPr>
        <p:spPr bwMode="auto">
          <a:xfrm rot="20550552">
            <a:off x="6734572" y="4380178"/>
            <a:ext cx="3261815" cy="1334447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solidFill>
                  <a:schemeClr val="accent3">
                    <a:lumMod val="50000"/>
                  </a:schemeClr>
                </a:solidFill>
              </a:rPr>
              <a:t>@Bind</a:t>
            </a:r>
            <a:r>
              <a:rPr lang="en-US" altLang="en-US" b="1" dirty="0"/>
              <a:t> annotation binds the method's argument to the SQL query parameter. 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Object File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697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421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085196"/>
            <a:ext cx="11373491" cy="489766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008" y="2961566"/>
            <a:ext cx="4232508" cy="215499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30208" y="1085196"/>
            <a:ext cx="11373491" cy="489766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>
            <a:lvl1pPr marL="456777" indent="-45677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•"/>
              <a:defRPr sz="2398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89684" indent="-38064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–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522590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•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131626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–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740663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•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49699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6pPr>
            <a:lvl7pPr marL="3958735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7pPr>
            <a:lvl8pPr marL="4567771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8pPr>
            <a:lvl9pPr marL="5176807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kern="0" dirty="0" smtClean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0209" y="1397369"/>
            <a:ext cx="11373491" cy="489766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>
            <a:lvl1pPr marL="456777" indent="-45677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•"/>
              <a:defRPr sz="2398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89684" indent="-38064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–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522590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•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131626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–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740663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•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49699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6pPr>
            <a:lvl7pPr marL="3958735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7pPr>
            <a:lvl8pPr marL="4567771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8pPr>
            <a:lvl9pPr marL="5176807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kern="0" dirty="0" smtClean="0">
                <a:solidFill>
                  <a:schemeClr val="tx1"/>
                </a:solidFill>
              </a:rPr>
              <a:t>Introduction to JDBI</a:t>
            </a:r>
          </a:p>
          <a:p>
            <a:r>
              <a:rPr lang="en-US" sz="2200" kern="0" dirty="0" smtClean="0">
                <a:solidFill>
                  <a:schemeClr val="tx1"/>
                </a:solidFill>
              </a:rPr>
              <a:t>Style API</a:t>
            </a:r>
          </a:p>
          <a:p>
            <a:pPr lvl="1"/>
            <a:r>
              <a:rPr lang="en-US" sz="1933" kern="0" dirty="0" smtClean="0">
                <a:solidFill>
                  <a:schemeClr val="tx1"/>
                </a:solidFill>
              </a:rPr>
              <a:t>Fluent Style</a:t>
            </a:r>
          </a:p>
          <a:p>
            <a:pPr lvl="1"/>
            <a:r>
              <a:rPr lang="en-US" sz="1933" kern="0" dirty="0" smtClean="0">
                <a:solidFill>
                  <a:schemeClr val="tx1"/>
                </a:solidFill>
              </a:rPr>
              <a:t>SQL Object Style</a:t>
            </a:r>
          </a:p>
          <a:p>
            <a:r>
              <a:rPr lang="en-US" sz="2200" kern="0" dirty="0" smtClean="0">
                <a:solidFill>
                  <a:schemeClr val="tx1"/>
                </a:solidFill>
              </a:rPr>
              <a:t>Getting JDBI</a:t>
            </a:r>
          </a:p>
          <a:p>
            <a:r>
              <a:rPr lang="en-US" sz="2200" kern="0" dirty="0" smtClean="0">
                <a:solidFill>
                  <a:schemeClr val="tx1"/>
                </a:solidFill>
              </a:rPr>
              <a:t>Connect with DB using JDBI</a:t>
            </a:r>
          </a:p>
          <a:p>
            <a:endParaRPr lang="en-US" sz="2200" kern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79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0209" y="1397369"/>
            <a:ext cx="11373491" cy="489766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>
            <a:lvl1pPr marL="456777" indent="-45677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•"/>
              <a:defRPr sz="2398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89684" indent="-38064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–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522590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•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131626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–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740663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•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49699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6pPr>
            <a:lvl7pPr marL="3958735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7pPr>
            <a:lvl8pPr marL="4567771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8pPr>
            <a:lvl9pPr marL="5176807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kern="0" dirty="0" smtClean="0">
                <a:solidFill>
                  <a:schemeClr val="tx1"/>
                </a:solidFill>
              </a:rPr>
              <a:t>http://jdbi.org/</a:t>
            </a:r>
          </a:p>
          <a:p>
            <a:r>
              <a:rPr lang="en-US" sz="2200" kern="0" dirty="0">
                <a:solidFill>
                  <a:schemeClr val="tx1"/>
                </a:solidFill>
              </a:rPr>
              <a:t>http://zetcode.com/db/jdbi/</a:t>
            </a:r>
            <a:endParaRPr lang="en-US" sz="2200" kern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39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JDBI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397369"/>
            <a:ext cx="11373491" cy="4897665"/>
          </a:xfrm>
        </p:spPr>
        <p:txBody>
          <a:bodyPr>
            <a:normAutofit/>
          </a:bodyPr>
          <a:lstStyle/>
          <a:p>
            <a:r>
              <a:rPr lang="en-US" sz="1933" dirty="0">
                <a:solidFill>
                  <a:schemeClr val="tx1"/>
                </a:solidFill>
              </a:rPr>
              <a:t>JDBI is </a:t>
            </a:r>
            <a:r>
              <a:rPr lang="en-US" sz="1933" dirty="0">
                <a:solidFill>
                  <a:schemeClr val="tx1"/>
                </a:solidFill>
              </a:rPr>
              <a:t>a convenience library built on top of </a:t>
            </a:r>
            <a:r>
              <a:rPr lang="en-US" sz="1933" dirty="0">
                <a:solidFill>
                  <a:schemeClr val="tx1"/>
                </a:solidFill>
              </a:rPr>
              <a:t>JDBC.</a:t>
            </a:r>
          </a:p>
          <a:p>
            <a:r>
              <a:rPr lang="en-US" sz="1933" dirty="0">
                <a:solidFill>
                  <a:schemeClr val="tx1"/>
                </a:solidFill>
              </a:rPr>
              <a:t>It attempts to expose relational database access in </a:t>
            </a:r>
            <a:r>
              <a:rPr lang="en-US" sz="1933" dirty="0">
                <a:solidFill>
                  <a:schemeClr val="tx1"/>
                </a:solidFill>
              </a:rPr>
              <a:t>idiomatic </a:t>
            </a:r>
            <a:r>
              <a:rPr lang="en-US" sz="1933" dirty="0">
                <a:solidFill>
                  <a:schemeClr val="tx1"/>
                </a:solidFill>
              </a:rPr>
              <a:t>Java, using collections, beans, and so </a:t>
            </a:r>
            <a:r>
              <a:rPr lang="en-US" sz="1933" dirty="0">
                <a:solidFill>
                  <a:schemeClr val="tx1"/>
                </a:solidFill>
              </a:rPr>
              <a:t>on.</a:t>
            </a:r>
          </a:p>
          <a:p>
            <a:r>
              <a:rPr lang="en-US" sz="1933" dirty="0">
                <a:solidFill>
                  <a:schemeClr val="tx1"/>
                </a:solidFill>
              </a:rPr>
              <a:t>It </a:t>
            </a:r>
            <a:r>
              <a:rPr lang="en-US" sz="1933" dirty="0">
                <a:solidFill>
                  <a:schemeClr val="tx1"/>
                </a:solidFill>
              </a:rPr>
              <a:t>manages exceptions</a:t>
            </a:r>
          </a:p>
          <a:p>
            <a:r>
              <a:rPr lang="en-US" sz="1933" dirty="0">
                <a:solidFill>
                  <a:schemeClr val="tx1"/>
                </a:solidFill>
              </a:rPr>
              <a:t>It has tools for automatic resource management and mapping result sets to classes.</a:t>
            </a:r>
          </a:p>
          <a:p>
            <a:r>
              <a:rPr lang="en-US" sz="1933" dirty="0">
                <a:solidFill>
                  <a:schemeClr val="tx1"/>
                </a:solidFill>
              </a:rPr>
              <a:t>It </a:t>
            </a:r>
            <a:r>
              <a:rPr lang="en-US" sz="1933" dirty="0">
                <a:solidFill>
                  <a:schemeClr val="tx1"/>
                </a:solidFill>
              </a:rPr>
              <a:t>exposes two different style APIs, </a:t>
            </a:r>
            <a:endParaRPr lang="en-US" sz="1933" dirty="0">
              <a:solidFill>
                <a:schemeClr val="tx1"/>
              </a:solidFill>
            </a:endParaRPr>
          </a:p>
        </p:txBody>
      </p:sp>
      <p:sp>
        <p:nvSpPr>
          <p:cNvPr id="4" name="Wave 3"/>
          <p:cNvSpPr/>
          <p:nvPr/>
        </p:nvSpPr>
        <p:spPr bwMode="auto">
          <a:xfrm>
            <a:off x="1966282" y="3944203"/>
            <a:ext cx="2496536" cy="1364776"/>
          </a:xfrm>
          <a:prstGeom prst="wav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sz="1933"/>
              <a:t> Fluent style</a:t>
            </a:r>
            <a:endParaRPr lang="en-US" sz="1933" dirty="0"/>
          </a:p>
        </p:txBody>
      </p:sp>
      <p:sp>
        <p:nvSpPr>
          <p:cNvPr id="5" name="Wave 4"/>
          <p:cNvSpPr/>
          <p:nvPr/>
        </p:nvSpPr>
        <p:spPr bwMode="auto">
          <a:xfrm>
            <a:off x="5274556" y="3985146"/>
            <a:ext cx="2763975" cy="1364776"/>
          </a:xfrm>
          <a:prstGeom prst="wav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sz="1933" dirty="0"/>
              <a:t>SQL Object style</a:t>
            </a:r>
            <a:endParaRPr lang="en-US" sz="1933" dirty="0"/>
          </a:p>
        </p:txBody>
      </p:sp>
    </p:spTree>
    <p:extLst>
      <p:ext uri="{BB962C8B-B14F-4D97-AF65-F5344CB8AC3E}">
        <p14:creationId xmlns:p14="http://schemas.microsoft.com/office/powerpoint/2010/main" val="4129595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Fluent API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6824" y="1037230"/>
            <a:ext cx="11373491" cy="53141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Three </a:t>
            </a:r>
            <a:r>
              <a:rPr lang="en-US" sz="2800" dirty="0">
                <a:solidFill>
                  <a:schemeClr val="tx1"/>
                </a:solidFill>
              </a:rPr>
              <a:t>steps to get to a </a:t>
            </a:r>
            <a:r>
              <a:rPr lang="en-US" sz="2800" dirty="0" smtClean="0">
                <a:solidFill>
                  <a:schemeClr val="tx1"/>
                </a:solidFill>
              </a:rPr>
              <a:t>result: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Obtain a connection</a:t>
            </a:r>
          </a:p>
          <a:p>
            <a:r>
              <a:rPr lang="en-US" sz="2600" b="1" dirty="0">
                <a:solidFill>
                  <a:schemeClr val="tx1"/>
                </a:solidFill>
              </a:rPr>
              <a:t>Prepare a statement</a:t>
            </a:r>
          </a:p>
          <a:p>
            <a:r>
              <a:rPr lang="en-US" sz="2600" b="1" dirty="0">
                <a:solidFill>
                  <a:schemeClr val="tx1"/>
                </a:solidFill>
              </a:rPr>
              <a:t>Fetch results </a:t>
            </a:r>
            <a:r>
              <a:rPr lang="en-US" sz="2600" b="1" dirty="0" smtClean="0">
                <a:solidFill>
                  <a:schemeClr val="tx1"/>
                </a:solidFill>
              </a:rPr>
              <a:t>(iterate </a:t>
            </a:r>
            <a:r>
              <a:rPr lang="en-US" sz="2600" b="1" dirty="0">
                <a:solidFill>
                  <a:schemeClr val="tx1"/>
                </a:solidFill>
              </a:rPr>
              <a:t>over a result set, even </a:t>
            </a:r>
            <a:r>
              <a:rPr lang="en-US" sz="2600" b="1" dirty="0" smtClean="0">
                <a:solidFill>
                  <a:schemeClr val="tx1"/>
                </a:solidFill>
              </a:rPr>
              <a:t>for single value)</a:t>
            </a: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</a:t>
            </a:r>
            <a:r>
              <a:rPr lang="en-US" sz="2800" dirty="0" err="1">
                <a:solidFill>
                  <a:schemeClr val="tx1"/>
                </a:solidFill>
              </a:rPr>
              <a:t>DataSource</a:t>
            </a:r>
            <a:r>
              <a:rPr lang="en-US" sz="2800" dirty="0">
                <a:solidFill>
                  <a:schemeClr val="tx1"/>
                </a:solidFill>
              </a:rPr>
              <a:t> ds=</a:t>
            </a:r>
            <a:r>
              <a:rPr lang="en-US" sz="2800" dirty="0" err="1">
                <a:solidFill>
                  <a:schemeClr val="tx1"/>
                </a:solidFill>
              </a:rPr>
              <a:t>JdbcConnectionPool.create</a:t>
            </a:r>
            <a:r>
              <a:rPr lang="en-US" sz="2800" dirty="0">
                <a:solidFill>
                  <a:schemeClr val="tx1"/>
                </a:solidFill>
              </a:rPr>
              <a:t>("jdbc:h2:mem:test</a:t>
            </a:r>
            <a:r>
              <a:rPr lang="en-US" sz="2800" dirty="0">
                <a:solidFill>
                  <a:schemeClr val="tx1"/>
                </a:solidFill>
              </a:rPr>
              <a:t>",                                      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                                                                           "</a:t>
            </a:r>
            <a:r>
              <a:rPr lang="en-US" sz="2800" dirty="0" err="1">
                <a:solidFill>
                  <a:schemeClr val="tx1"/>
                </a:solidFill>
              </a:rPr>
              <a:t>username</a:t>
            </a:r>
            <a:r>
              <a:rPr lang="en-US" sz="2800" dirty="0" err="1">
                <a:solidFill>
                  <a:schemeClr val="tx1"/>
                </a:solidFill>
              </a:rPr>
              <a:t>","</a:t>
            </a:r>
            <a:r>
              <a:rPr lang="en-US" sz="2800" dirty="0" err="1">
                <a:solidFill>
                  <a:schemeClr val="tx1"/>
                </a:solidFill>
              </a:rPr>
              <a:t>password</a:t>
            </a:r>
            <a:r>
              <a:rPr lang="en-US" sz="2800" dirty="0">
                <a:solidFill>
                  <a:schemeClr val="tx1"/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     DBI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dbi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= new DBI(ds);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     Handle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h =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dbi.open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</a:t>
            </a:r>
            <a:r>
              <a:rPr lang="en-US" sz="2800" dirty="0" err="1">
                <a:solidFill>
                  <a:schemeClr val="tx1"/>
                </a:solidFill>
              </a:rPr>
              <a:t>h.execute</a:t>
            </a:r>
            <a:r>
              <a:rPr lang="en-US" sz="2800" dirty="0">
                <a:solidFill>
                  <a:schemeClr val="tx1"/>
                </a:solidFill>
              </a:rPr>
              <a:t>("create table something (id 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 primary key, name </a:t>
            </a:r>
            <a:r>
              <a:rPr lang="en-US" sz="2800" dirty="0" err="1">
                <a:solidFill>
                  <a:schemeClr val="tx1"/>
                </a:solidFill>
              </a:rPr>
              <a:t>varchar</a:t>
            </a:r>
            <a:r>
              <a:rPr lang="en-US" sz="2800" dirty="0">
                <a:solidFill>
                  <a:schemeClr val="tx1"/>
                </a:solidFill>
              </a:rPr>
              <a:t>(100))");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</a:t>
            </a:r>
            <a:r>
              <a:rPr lang="en-US" sz="2800" dirty="0" err="1">
                <a:solidFill>
                  <a:schemeClr val="tx1"/>
                </a:solidFill>
              </a:rPr>
              <a:t>h.execute</a:t>
            </a:r>
            <a:r>
              <a:rPr lang="en-US" sz="2800" dirty="0">
                <a:solidFill>
                  <a:schemeClr val="tx1"/>
                </a:solidFill>
              </a:rPr>
              <a:t>("insert into something (id, name) values (?, ?)", 1, "Brian");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String </a:t>
            </a:r>
            <a:r>
              <a:rPr lang="en-US" sz="2800" dirty="0">
                <a:solidFill>
                  <a:schemeClr val="tx1"/>
                </a:solidFill>
              </a:rPr>
              <a:t>name = </a:t>
            </a:r>
            <a:r>
              <a:rPr lang="en-US" sz="2800" dirty="0" err="1">
                <a:solidFill>
                  <a:schemeClr val="tx1"/>
                </a:solidFill>
              </a:rPr>
              <a:t>h.createQuery</a:t>
            </a:r>
            <a:r>
              <a:rPr lang="en-US" sz="2800" dirty="0">
                <a:solidFill>
                  <a:schemeClr val="tx1"/>
                </a:solidFill>
              </a:rPr>
              <a:t>("select name from something where id = :id")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             </a:t>
            </a:r>
            <a:r>
              <a:rPr lang="en-US" sz="2800" dirty="0">
                <a:solidFill>
                  <a:schemeClr val="tx1"/>
                </a:solidFill>
              </a:rPr>
              <a:t>             </a:t>
            </a:r>
            <a:r>
              <a:rPr lang="en-US" sz="2800" dirty="0">
                <a:solidFill>
                  <a:schemeClr val="tx1"/>
                </a:solidFill>
              </a:rPr>
              <a:t>.bind("id", 1)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             </a:t>
            </a:r>
            <a:r>
              <a:rPr lang="en-US" sz="2800" dirty="0">
                <a:solidFill>
                  <a:schemeClr val="tx1"/>
                </a:solidFill>
              </a:rPr>
              <a:t>             </a:t>
            </a:r>
            <a:r>
              <a:rPr lang="en-US" sz="2800" dirty="0">
                <a:solidFill>
                  <a:schemeClr val="tx1"/>
                </a:solidFill>
              </a:rPr>
              <a:t>.map(</a:t>
            </a:r>
            <a:r>
              <a:rPr lang="en-US" sz="2800" dirty="0" err="1">
                <a:solidFill>
                  <a:schemeClr val="tx1"/>
                </a:solidFill>
              </a:rPr>
              <a:t>StringMapper.FIRST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              </a:t>
            </a:r>
            <a:r>
              <a:rPr lang="en-US" sz="2800" dirty="0">
                <a:solidFill>
                  <a:schemeClr val="tx1"/>
                </a:solidFill>
              </a:rPr>
              <a:t>            .</a:t>
            </a:r>
            <a:r>
              <a:rPr lang="en-US" sz="2800" dirty="0">
                <a:solidFill>
                  <a:schemeClr val="tx1"/>
                </a:solidFill>
              </a:rPr>
              <a:t>first();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</a:t>
            </a:r>
            <a:r>
              <a:rPr lang="en-US" sz="2800" dirty="0" err="1">
                <a:solidFill>
                  <a:schemeClr val="tx1"/>
                </a:solidFill>
              </a:rPr>
              <a:t>assertThat</a:t>
            </a:r>
            <a:r>
              <a:rPr lang="en-US" sz="2800" dirty="0">
                <a:solidFill>
                  <a:schemeClr val="tx1"/>
                </a:solidFill>
              </a:rPr>
              <a:t>(name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equalTo</a:t>
            </a:r>
            <a:r>
              <a:rPr lang="en-US" sz="2800" dirty="0">
                <a:solidFill>
                  <a:schemeClr val="tx1"/>
                </a:solidFill>
              </a:rPr>
              <a:t>("Brian</a:t>
            </a:r>
            <a:r>
              <a:rPr lang="en-US" sz="2800" dirty="0">
                <a:solidFill>
                  <a:schemeClr val="tx1"/>
                </a:solidFill>
              </a:rPr>
              <a:t>"));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</a:t>
            </a:r>
            <a:r>
              <a:rPr lang="en-US" sz="2800" dirty="0" err="1">
                <a:solidFill>
                  <a:schemeClr val="tx1"/>
                </a:solidFill>
              </a:rPr>
              <a:t>h.close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Horizontal Scroll 14"/>
          <p:cNvSpPr/>
          <p:nvPr/>
        </p:nvSpPr>
        <p:spPr bwMode="auto">
          <a:xfrm rot="20747173">
            <a:off x="8455708" y="2493371"/>
            <a:ext cx="3685735" cy="871330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400" b="1" dirty="0" smtClean="0"/>
              <a:t>The DBI instance provides connections to the database via Handle instance</a:t>
            </a:r>
            <a:endParaRPr lang="en-US" sz="1400" b="1" dirty="0"/>
          </a:p>
        </p:txBody>
      </p:sp>
      <p:sp>
        <p:nvSpPr>
          <p:cNvPr id="16" name="Left Arrow 15"/>
          <p:cNvSpPr/>
          <p:nvPr/>
        </p:nvSpPr>
        <p:spPr bwMode="auto">
          <a:xfrm rot="406484">
            <a:off x="5326578" y="3140098"/>
            <a:ext cx="2614206" cy="369740"/>
          </a:xfrm>
          <a:prstGeom prst="leftArrow">
            <a:avLst/>
          </a:prstGeom>
          <a:solidFill>
            <a:srgbClr val="99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9" name="Horizontal Scroll 18"/>
          <p:cNvSpPr/>
          <p:nvPr/>
        </p:nvSpPr>
        <p:spPr bwMode="auto">
          <a:xfrm rot="20747173">
            <a:off x="7426541" y="4803689"/>
            <a:ext cx="3685735" cy="1236926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400" b="1" dirty="0" smtClean="0"/>
              <a:t>Handl</a:t>
            </a:r>
            <a:r>
              <a:rPr lang="en-US" sz="1400" b="1" dirty="0" smtClean="0"/>
              <a:t>e represents a connection to the database systems; it is a wrapper around a JDBC connection object.</a:t>
            </a:r>
            <a:endParaRPr lang="en-US" sz="1400" b="1" dirty="0"/>
          </a:p>
        </p:txBody>
      </p:sp>
      <p:sp>
        <p:nvSpPr>
          <p:cNvPr id="21" name="Horizontal Scroll 20"/>
          <p:cNvSpPr/>
          <p:nvPr/>
        </p:nvSpPr>
        <p:spPr bwMode="auto">
          <a:xfrm rot="20747173">
            <a:off x="8006313" y="1408039"/>
            <a:ext cx="3685735" cy="889973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400" b="1" dirty="0"/>
              <a:t>DBI type is analogous to a JDBC </a:t>
            </a:r>
            <a:r>
              <a:rPr lang="en-US" sz="1400" b="1" dirty="0" err="1" smtClean="0"/>
              <a:t>DataSource</a:t>
            </a:r>
            <a:r>
              <a:rPr lang="en-US" sz="1400" b="1" dirty="0" smtClean="0"/>
              <a:t>, constructed by </a:t>
            </a:r>
            <a:r>
              <a:rPr lang="en-US" sz="1400" b="1" dirty="0"/>
              <a:t>passing </a:t>
            </a:r>
            <a:r>
              <a:rPr lang="en-US" sz="1400" b="1" dirty="0"/>
              <a:t>in a JDBC </a:t>
            </a:r>
            <a:r>
              <a:rPr lang="en-US" sz="1400" b="1" dirty="0" err="1" smtClean="0"/>
              <a:t>DataSource</a:t>
            </a:r>
            <a:r>
              <a:rPr lang="en-US" sz="1400" b="1" dirty="0" smtClean="0"/>
              <a:t>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586695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Object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996283"/>
            <a:ext cx="11373491" cy="5300473"/>
          </a:xfrm>
        </p:spPr>
        <p:txBody>
          <a:bodyPr>
            <a:normAutofit fontScale="85000" lnSpcReduction="20000"/>
          </a:bodyPr>
          <a:lstStyle/>
          <a:p>
            <a:pPr marL="532907" lvl="1" indent="0">
              <a:buNone/>
            </a:pPr>
            <a:endParaRPr lang="en-US" b="1" dirty="0" smtClean="0"/>
          </a:p>
          <a:p>
            <a:pPr marL="532907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public </a:t>
            </a:r>
            <a:r>
              <a:rPr lang="en-US" sz="2400" dirty="0">
                <a:solidFill>
                  <a:schemeClr val="tx1"/>
                </a:solidFill>
              </a:rPr>
              <a:t>interface </a:t>
            </a:r>
            <a:r>
              <a:rPr lang="en-US" sz="2400" b="1" dirty="0" err="1">
                <a:solidFill>
                  <a:schemeClr val="tx1"/>
                </a:solidFill>
              </a:rPr>
              <a:t>MyDAO</a:t>
            </a:r>
            <a:endParaRPr lang="en-US" sz="2400" b="1" dirty="0">
              <a:solidFill>
                <a:schemeClr val="tx1"/>
              </a:solidFill>
            </a:endParaRPr>
          </a:p>
          <a:p>
            <a:pPr marL="532907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 marL="532907" lvl="1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 @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SqlUpdate</a:t>
            </a:r>
            <a:r>
              <a:rPr lang="en-US" sz="2400" dirty="0">
                <a:solidFill>
                  <a:schemeClr val="tx1"/>
                </a:solidFill>
              </a:rPr>
              <a:t>("create table something (id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primary key, name </a:t>
            </a:r>
            <a:r>
              <a:rPr lang="en-US" sz="2400" dirty="0" err="1">
                <a:solidFill>
                  <a:schemeClr val="tx1"/>
                </a:solidFill>
              </a:rPr>
              <a:t>varchar</a:t>
            </a:r>
            <a:r>
              <a:rPr lang="en-US" sz="2400" dirty="0">
                <a:solidFill>
                  <a:schemeClr val="tx1"/>
                </a:solidFill>
              </a:rPr>
              <a:t>(100))")</a:t>
            </a:r>
          </a:p>
          <a:p>
            <a:pPr marL="532907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 void </a:t>
            </a:r>
            <a:r>
              <a:rPr lang="en-US" sz="2400" dirty="0" err="1">
                <a:solidFill>
                  <a:schemeClr val="tx1"/>
                </a:solidFill>
              </a:rPr>
              <a:t>createSomethingTable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 marL="532907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 </a:t>
            </a:r>
          </a:p>
          <a:p>
            <a:pPr marL="532907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@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SqlUpdate</a:t>
            </a:r>
            <a:r>
              <a:rPr lang="en-US" sz="2400" dirty="0">
                <a:solidFill>
                  <a:schemeClr val="tx1"/>
                </a:solidFill>
              </a:rPr>
              <a:t>("insert into something (id, name) values (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:id, :name</a:t>
            </a:r>
            <a:r>
              <a:rPr lang="en-US" sz="2400" dirty="0">
                <a:solidFill>
                  <a:schemeClr val="tx1"/>
                </a:solidFill>
              </a:rPr>
              <a:t>)")</a:t>
            </a:r>
          </a:p>
          <a:p>
            <a:pPr marL="532907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void insert(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@Bind("id")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id,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@Bind("name") </a:t>
            </a:r>
            <a:r>
              <a:rPr lang="en-US" sz="2400" dirty="0">
                <a:solidFill>
                  <a:schemeClr val="tx1"/>
                </a:solidFill>
              </a:rPr>
              <a:t>String name);</a:t>
            </a:r>
          </a:p>
          <a:p>
            <a:pPr marL="532907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 </a:t>
            </a:r>
          </a:p>
          <a:p>
            <a:pPr marL="532907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@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SqlQuery</a:t>
            </a:r>
            <a:r>
              <a:rPr lang="en-US" sz="2400" dirty="0">
                <a:solidFill>
                  <a:schemeClr val="tx1"/>
                </a:solidFill>
              </a:rPr>
              <a:t>("select name from something where id = :id")</a:t>
            </a:r>
          </a:p>
          <a:p>
            <a:pPr marL="532907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String </a:t>
            </a:r>
            <a:r>
              <a:rPr lang="en-US" sz="2400" dirty="0" err="1">
                <a:solidFill>
                  <a:schemeClr val="tx1"/>
                </a:solidFill>
              </a:rPr>
              <a:t>findNameById</a:t>
            </a:r>
            <a:r>
              <a:rPr lang="en-US" sz="2400" dirty="0">
                <a:solidFill>
                  <a:schemeClr val="tx1"/>
                </a:solidFill>
              </a:rPr>
              <a:t>(@Bind("id")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id);</a:t>
            </a:r>
          </a:p>
          <a:p>
            <a:pPr marL="532907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 </a:t>
            </a:r>
          </a:p>
          <a:p>
            <a:pPr marL="532907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/**</a:t>
            </a:r>
          </a:p>
          <a:p>
            <a:pPr marL="532907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* close with no </a:t>
            </a:r>
            <a:r>
              <a:rPr lang="en-US" sz="2400" dirty="0" err="1">
                <a:solidFill>
                  <a:schemeClr val="tx1"/>
                </a:solidFill>
              </a:rPr>
              <a:t>args</a:t>
            </a:r>
            <a:r>
              <a:rPr lang="en-US" sz="2400" dirty="0">
                <a:solidFill>
                  <a:schemeClr val="tx1"/>
                </a:solidFill>
              </a:rPr>
              <a:t> is used to close the connection</a:t>
            </a:r>
          </a:p>
          <a:p>
            <a:pPr marL="532907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*/</a:t>
            </a:r>
          </a:p>
          <a:p>
            <a:pPr marL="532907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void close();</a:t>
            </a:r>
          </a:p>
          <a:p>
            <a:pPr marL="532907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Horizontal Scroll 4"/>
          <p:cNvSpPr/>
          <p:nvPr/>
        </p:nvSpPr>
        <p:spPr bwMode="auto">
          <a:xfrm rot="20747173">
            <a:off x="7948282" y="3156737"/>
            <a:ext cx="4022885" cy="2248181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b="1" dirty="0" smtClean="0"/>
              <a:t>SQL object, simplifies the common idiom of creating DAO objects where a single method map to a single statement.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251587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JDBI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33" b="1" dirty="0">
                <a:solidFill>
                  <a:schemeClr val="tx1"/>
                </a:solidFill>
              </a:rPr>
              <a:t>Maven:</a:t>
            </a:r>
          </a:p>
          <a:p>
            <a:pPr marL="0" indent="0">
              <a:buNone/>
            </a:pPr>
            <a:r>
              <a:rPr lang="en-US" sz="1933" dirty="0" smtClean="0">
                <a:solidFill>
                  <a:schemeClr val="tx1"/>
                </a:solidFill>
              </a:rPr>
              <a:t>	-  Add </a:t>
            </a:r>
            <a:r>
              <a:rPr lang="en-US" sz="1933" dirty="0">
                <a:solidFill>
                  <a:schemeClr val="tx1"/>
                </a:solidFill>
              </a:rPr>
              <a:t>dependency to use JDBI in Apache Maven project.</a:t>
            </a:r>
          </a:p>
        </p:txBody>
      </p:sp>
      <p:sp>
        <p:nvSpPr>
          <p:cNvPr id="5" name="Flowchart: Document 4"/>
          <p:cNvSpPr/>
          <p:nvPr/>
        </p:nvSpPr>
        <p:spPr bwMode="auto">
          <a:xfrm>
            <a:off x="2470245" y="2811438"/>
            <a:ext cx="5841242" cy="3029804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="1" dirty="0" smtClean="0"/>
          </a:p>
          <a:p>
            <a:r>
              <a:rPr lang="en-US" sz="2000" b="1" dirty="0" smtClean="0"/>
              <a:t>&lt;</a:t>
            </a:r>
            <a:r>
              <a:rPr lang="en-US" sz="2000" b="1" dirty="0"/>
              <a:t>dependency</a:t>
            </a:r>
            <a:r>
              <a:rPr lang="en-US" sz="2000" b="1" dirty="0" smtClean="0"/>
              <a:t>&gt;</a:t>
            </a:r>
            <a:endParaRPr lang="en-US" sz="2000" b="1" dirty="0"/>
          </a:p>
          <a:p>
            <a:pPr marL="609036" lvl="1" indent="0">
              <a:buNone/>
            </a:pPr>
            <a:r>
              <a:rPr lang="en-US" sz="2000" b="1" dirty="0" smtClean="0"/>
              <a:t>    &lt;</a:t>
            </a:r>
            <a:r>
              <a:rPr lang="en-US" sz="2000" b="1" dirty="0" err="1"/>
              <a:t>groupId</a:t>
            </a:r>
            <a:r>
              <a:rPr lang="en-US" sz="2000" b="1" dirty="0"/>
              <a:t>&gt;</a:t>
            </a:r>
            <a:r>
              <a:rPr lang="en-US" sz="2000" b="1" dirty="0" err="1"/>
              <a:t>org.jdbi</a:t>
            </a:r>
            <a:r>
              <a:rPr lang="en-US" sz="2000" b="1" dirty="0"/>
              <a:t>&lt;/</a:t>
            </a:r>
            <a:r>
              <a:rPr lang="en-US" sz="2000" b="1" dirty="0" err="1"/>
              <a:t>groupId</a:t>
            </a:r>
            <a:r>
              <a:rPr lang="en-US" sz="2000" b="1" dirty="0"/>
              <a:t>&gt;</a:t>
            </a:r>
          </a:p>
          <a:p>
            <a:pPr marL="609036" lvl="1" indent="0">
              <a:buNone/>
            </a:pPr>
            <a:r>
              <a:rPr lang="en-US" sz="2000" b="1" dirty="0"/>
              <a:t>    &lt;</a:t>
            </a:r>
            <a:r>
              <a:rPr lang="en-US" sz="2000" b="1" dirty="0" err="1"/>
              <a:t>artifactId</a:t>
            </a:r>
            <a:r>
              <a:rPr lang="en-US" sz="2000" b="1" dirty="0"/>
              <a:t>&gt;</a:t>
            </a:r>
            <a:r>
              <a:rPr lang="en-US" sz="2000" b="1" dirty="0" err="1"/>
              <a:t>jdbi</a:t>
            </a:r>
            <a:r>
              <a:rPr lang="en-US" sz="2000" b="1" dirty="0"/>
              <a:t>&lt;/</a:t>
            </a:r>
            <a:r>
              <a:rPr lang="en-US" sz="2000" b="1" dirty="0" err="1"/>
              <a:t>artifactId</a:t>
            </a:r>
            <a:r>
              <a:rPr lang="en-US" sz="2000" b="1" dirty="0"/>
              <a:t>&gt;</a:t>
            </a:r>
          </a:p>
          <a:p>
            <a:pPr marL="609036" lvl="1" indent="0">
              <a:buNone/>
            </a:pPr>
            <a:r>
              <a:rPr lang="en-US" sz="2000" b="1" dirty="0"/>
              <a:t>    &lt;version&gt;${</a:t>
            </a:r>
            <a:r>
              <a:rPr lang="en-US" sz="2000" b="1" dirty="0" err="1"/>
              <a:t>jdbi.version</a:t>
            </a:r>
            <a:r>
              <a:rPr lang="en-US" sz="2000" b="1" dirty="0"/>
              <a:t>}&lt;/version</a:t>
            </a:r>
            <a:r>
              <a:rPr lang="en-US" sz="2000" b="1" dirty="0" smtClean="0"/>
              <a:t>&gt;</a:t>
            </a:r>
          </a:p>
          <a:p>
            <a:pPr marL="151836"/>
            <a:r>
              <a:rPr lang="en-US" sz="2000" b="1" dirty="0" smtClean="0"/>
              <a:t>&lt;/</a:t>
            </a:r>
            <a:r>
              <a:rPr lang="en-US" sz="2000" b="1" dirty="0" err="1"/>
              <a:t>depencency</a:t>
            </a:r>
            <a:r>
              <a:rPr lang="en-US" sz="20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5369442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with DB using DBI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153430"/>
            <a:ext cx="11373491" cy="489766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import </a:t>
            </a:r>
            <a:r>
              <a:rPr lang="en-US" sz="1800" b="1" dirty="0">
                <a:solidFill>
                  <a:schemeClr val="tx1"/>
                </a:solidFill>
              </a:rPr>
              <a:t>org.skife.jdbi.v2.DBI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public </a:t>
            </a:r>
            <a:r>
              <a:rPr lang="en-US" sz="1800" b="1" dirty="0">
                <a:solidFill>
                  <a:schemeClr val="tx1"/>
                </a:solidFill>
              </a:rPr>
              <a:t>DBI </a:t>
            </a:r>
            <a:r>
              <a:rPr lang="en-US" sz="1800" b="1" dirty="0" err="1">
                <a:solidFill>
                  <a:schemeClr val="tx1"/>
                </a:solidFill>
              </a:rPr>
              <a:t>getConnect</a:t>
            </a:r>
            <a:r>
              <a:rPr lang="en-US" sz="1800" b="1" dirty="0">
                <a:solidFill>
                  <a:schemeClr val="tx1"/>
                </a:solidFill>
              </a:rPr>
              <a:t>() {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		try 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			</a:t>
            </a:r>
            <a:r>
              <a:rPr lang="en-US" sz="1800" b="1" dirty="0" err="1">
                <a:solidFill>
                  <a:schemeClr val="tx1"/>
                </a:solidFill>
              </a:rPr>
              <a:t>Class.forName</a:t>
            </a:r>
            <a:r>
              <a:rPr lang="en-US" sz="1800" b="1" dirty="0">
                <a:solidFill>
                  <a:schemeClr val="tx1"/>
                </a:solidFill>
              </a:rPr>
              <a:t>("</a:t>
            </a:r>
            <a:r>
              <a:rPr lang="en-US" sz="1800" b="1" dirty="0" err="1">
                <a:solidFill>
                  <a:schemeClr val="tx1"/>
                </a:solidFill>
              </a:rPr>
              <a:t>com.mysql.jdbc.Driver</a:t>
            </a:r>
            <a:r>
              <a:rPr lang="en-US" sz="1800" b="1" dirty="0">
                <a:solidFill>
                  <a:schemeClr val="tx1"/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		} catch (Exception e)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		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		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DBI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dbi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= new 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DBI(URL, USERNAME,PASSWORD);</a:t>
            </a:r>
            <a:endParaRPr lang="en-US" sz="1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		return </a:t>
            </a:r>
            <a:r>
              <a:rPr lang="en-US" sz="1800" b="1" dirty="0" err="1">
                <a:solidFill>
                  <a:schemeClr val="tx1"/>
                </a:solidFill>
              </a:rPr>
              <a:t>dbi</a:t>
            </a:r>
            <a:r>
              <a:rPr lang="en-US" sz="1800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DEF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Horizontal Scroll 5"/>
          <p:cNvSpPr/>
          <p:nvPr/>
        </p:nvSpPr>
        <p:spPr bwMode="auto">
          <a:xfrm rot="20550552">
            <a:off x="7096321" y="1617598"/>
            <a:ext cx="3261815" cy="1124961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Creating DBI </a:t>
            </a:r>
            <a:r>
              <a:rPr lang="en-US" sz="1600" dirty="0"/>
              <a:t>which directly uses the </a:t>
            </a:r>
            <a:r>
              <a:rPr lang="en-US" sz="1600" dirty="0" err="1"/>
              <a:t>DriverManager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97428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: JDBI with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POM.xml file: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lowchart: Document 4"/>
          <p:cNvSpPr/>
          <p:nvPr/>
        </p:nvSpPr>
        <p:spPr bwMode="auto">
          <a:xfrm>
            <a:off x="2142699" y="2142699"/>
            <a:ext cx="7315200" cy="4121623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1" dirty="0" smtClean="0"/>
              <a:t>&lt;dependencies&gt;</a:t>
            </a:r>
          </a:p>
          <a:p>
            <a:r>
              <a:rPr lang="en-US" sz="2000" b="1" dirty="0" smtClean="0"/>
              <a:t>      &lt;</a:t>
            </a:r>
            <a:r>
              <a:rPr lang="en-US" sz="2000" b="1" dirty="0"/>
              <a:t>dependency&gt;</a:t>
            </a:r>
          </a:p>
          <a:p>
            <a:pPr marL="609036" lvl="1" indent="0">
              <a:buNone/>
            </a:pPr>
            <a:r>
              <a:rPr lang="en-US" sz="2000" b="1" dirty="0"/>
              <a:t>    </a:t>
            </a:r>
            <a:r>
              <a:rPr lang="en-US" sz="2000" b="1" dirty="0" smtClean="0"/>
              <a:t> &lt;</a:t>
            </a:r>
            <a:r>
              <a:rPr lang="en-US" sz="2000" b="1" dirty="0" err="1"/>
              <a:t>groupId</a:t>
            </a:r>
            <a:r>
              <a:rPr lang="en-US" sz="2000" b="1" dirty="0"/>
              <a:t>&gt;</a:t>
            </a:r>
            <a:r>
              <a:rPr lang="en-US" sz="2000" b="1" dirty="0" err="1"/>
              <a:t>org.jdbi</a:t>
            </a:r>
            <a:r>
              <a:rPr lang="en-US" sz="2000" b="1" dirty="0"/>
              <a:t>&lt;/</a:t>
            </a:r>
            <a:r>
              <a:rPr lang="en-US" sz="2000" b="1" dirty="0" err="1"/>
              <a:t>groupId</a:t>
            </a:r>
            <a:r>
              <a:rPr lang="en-US" sz="2000" b="1" dirty="0"/>
              <a:t>&gt;</a:t>
            </a:r>
          </a:p>
          <a:p>
            <a:pPr marL="609036" lvl="1" indent="0">
              <a:buNone/>
            </a:pPr>
            <a:r>
              <a:rPr lang="en-US" sz="2000" b="1" dirty="0"/>
              <a:t>    </a:t>
            </a:r>
            <a:r>
              <a:rPr lang="en-US" sz="2000" b="1" dirty="0" smtClean="0"/>
              <a:t> &lt;</a:t>
            </a:r>
            <a:r>
              <a:rPr lang="en-US" sz="2000" b="1" dirty="0" err="1"/>
              <a:t>artifactId</a:t>
            </a:r>
            <a:r>
              <a:rPr lang="en-US" sz="2000" b="1" dirty="0"/>
              <a:t>&gt;</a:t>
            </a:r>
            <a:r>
              <a:rPr lang="en-US" sz="2000" b="1" dirty="0" err="1"/>
              <a:t>jdbi</a:t>
            </a:r>
            <a:r>
              <a:rPr lang="en-US" sz="2000" b="1" dirty="0"/>
              <a:t>&lt;/</a:t>
            </a:r>
            <a:r>
              <a:rPr lang="en-US" sz="2000" b="1" dirty="0" err="1"/>
              <a:t>artifactId</a:t>
            </a:r>
            <a:r>
              <a:rPr lang="en-US" sz="2000" b="1" dirty="0"/>
              <a:t>&gt;</a:t>
            </a:r>
          </a:p>
          <a:p>
            <a:pPr marL="609036" lvl="1" indent="0">
              <a:buNone/>
            </a:pPr>
            <a:r>
              <a:rPr lang="en-US" sz="2000" b="1" dirty="0"/>
              <a:t>   </a:t>
            </a:r>
            <a:r>
              <a:rPr lang="en-US" sz="2000" b="1" dirty="0" smtClean="0"/>
              <a:t>  </a:t>
            </a:r>
            <a:r>
              <a:rPr lang="en-US" sz="2000" b="1" dirty="0"/>
              <a:t>&lt;</a:t>
            </a:r>
            <a:r>
              <a:rPr lang="en-US" sz="2000" b="1" dirty="0" smtClean="0"/>
              <a:t>version&gt;2.73&lt;/</a:t>
            </a:r>
            <a:r>
              <a:rPr lang="en-US" sz="2000" b="1" dirty="0"/>
              <a:t>version&gt;</a:t>
            </a:r>
          </a:p>
          <a:p>
            <a:pPr marL="151836"/>
            <a:r>
              <a:rPr lang="en-US" sz="2000" b="1" dirty="0" smtClean="0"/>
              <a:t>   &lt;/</a:t>
            </a:r>
            <a:r>
              <a:rPr lang="en-US" sz="2000" b="1" dirty="0" err="1"/>
              <a:t>depencency</a:t>
            </a:r>
            <a:r>
              <a:rPr lang="en-US" sz="2000" b="1" dirty="0" smtClean="0"/>
              <a:t>&gt;</a:t>
            </a:r>
          </a:p>
          <a:p>
            <a:r>
              <a:rPr lang="en-US" sz="2000" b="1" dirty="0" smtClean="0"/>
              <a:t>     &lt;</a:t>
            </a:r>
            <a:r>
              <a:rPr lang="en-US" sz="2000" b="1" dirty="0"/>
              <a:t>dependency&gt;</a:t>
            </a:r>
          </a:p>
          <a:p>
            <a:pPr marL="609036" lvl="1" indent="0">
              <a:buNone/>
            </a:pPr>
            <a:r>
              <a:rPr lang="en-US" sz="2000" b="1" dirty="0"/>
              <a:t>     &lt;</a:t>
            </a:r>
            <a:r>
              <a:rPr lang="en-US" sz="2000" b="1" dirty="0" err="1" smtClean="0"/>
              <a:t>groupId</a:t>
            </a:r>
            <a:r>
              <a:rPr lang="en-US" sz="2000" b="1" dirty="0" smtClean="0"/>
              <a:t>&gt;</a:t>
            </a:r>
            <a:r>
              <a:rPr lang="en-US" sz="2000" b="1" dirty="0" err="1" smtClean="0"/>
              <a:t>mysql</a:t>
            </a:r>
            <a:r>
              <a:rPr lang="en-US" sz="2000" b="1" dirty="0" smtClean="0"/>
              <a:t>&lt;/</a:t>
            </a:r>
            <a:r>
              <a:rPr lang="en-US" sz="2000" b="1" dirty="0" err="1"/>
              <a:t>groupId</a:t>
            </a:r>
            <a:r>
              <a:rPr lang="en-US" sz="2000" b="1" dirty="0"/>
              <a:t>&gt;</a:t>
            </a:r>
          </a:p>
          <a:p>
            <a:pPr marL="609036" lvl="1" indent="0">
              <a:buNone/>
            </a:pPr>
            <a:r>
              <a:rPr lang="en-US" sz="2000" b="1" dirty="0"/>
              <a:t>     &lt;</a:t>
            </a:r>
            <a:r>
              <a:rPr lang="en-US" sz="2000" b="1" dirty="0" err="1" smtClean="0"/>
              <a:t>artifactId</a:t>
            </a:r>
            <a:r>
              <a:rPr lang="en-US" sz="2000" b="1" dirty="0" smtClean="0"/>
              <a:t>&gt;</a:t>
            </a:r>
            <a:r>
              <a:rPr lang="en-US" sz="2000" b="1" dirty="0" err="1" smtClean="0"/>
              <a:t>mysql</a:t>
            </a:r>
            <a:r>
              <a:rPr lang="en-US" sz="2000" b="1" dirty="0" smtClean="0"/>
              <a:t>-connector-java&lt;/</a:t>
            </a:r>
            <a:r>
              <a:rPr lang="en-US" sz="2000" b="1" dirty="0" err="1"/>
              <a:t>artifactId</a:t>
            </a:r>
            <a:r>
              <a:rPr lang="en-US" sz="2000" b="1" dirty="0"/>
              <a:t>&gt;</a:t>
            </a:r>
          </a:p>
          <a:p>
            <a:pPr marL="609036" lvl="1" indent="0">
              <a:buNone/>
            </a:pPr>
            <a:r>
              <a:rPr lang="en-US" sz="2000" b="1" dirty="0"/>
              <a:t>     &lt;</a:t>
            </a:r>
            <a:r>
              <a:rPr lang="en-US" sz="2000" b="1" dirty="0" smtClean="0"/>
              <a:t>version&gt;5.1.39&lt;/</a:t>
            </a:r>
            <a:r>
              <a:rPr lang="en-US" sz="2000" b="1" dirty="0"/>
              <a:t>version&gt;</a:t>
            </a:r>
          </a:p>
          <a:p>
            <a:pPr marL="151836"/>
            <a:r>
              <a:rPr lang="en-US" sz="2000" b="1" dirty="0"/>
              <a:t>   &lt;/</a:t>
            </a:r>
            <a:r>
              <a:rPr lang="en-US" sz="2000" b="1" dirty="0" err="1"/>
              <a:t>depencency</a:t>
            </a:r>
            <a:r>
              <a:rPr lang="en-US" sz="2000" b="1" dirty="0"/>
              <a:t>&gt;</a:t>
            </a:r>
          </a:p>
          <a:p>
            <a:pPr marL="151836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237986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163A7C67960D459857136DA7ADCE54" ma:contentTypeVersion="0" ma:contentTypeDescription="Create a new document." ma:contentTypeScope="" ma:versionID="bd1aa26a8e8a2127e746cd1e0316c9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haredContentType xmlns="Microsoft.SharePoint.Taxonomy.ContentTypeSync" SourceId="2427474e-60f8-4f75-abfc-98841d67cf98" ContentTypeId="0x01" PreviousValue="false"/>
</file>

<file path=customXml/itemProps1.xml><?xml version="1.0" encoding="utf-8"?>
<ds:datastoreItem xmlns:ds="http://schemas.openxmlformats.org/officeDocument/2006/customXml" ds:itemID="{B1032008-BB1B-4C7E-A25F-3B2AEC3E7716}"/>
</file>

<file path=customXml/itemProps2.xml><?xml version="1.0" encoding="utf-8"?>
<ds:datastoreItem xmlns:ds="http://schemas.openxmlformats.org/officeDocument/2006/customXml" ds:itemID="{1590D1E7-2A80-490F-937A-F1E57FE1C728}"/>
</file>

<file path=customXml/itemProps3.xml><?xml version="1.0" encoding="utf-8"?>
<ds:datastoreItem xmlns:ds="http://schemas.openxmlformats.org/officeDocument/2006/customXml" ds:itemID="{EFE2F61D-0844-4312-8295-BA9460D20164}"/>
</file>

<file path=customXml/itemProps4.xml><?xml version="1.0" encoding="utf-8"?>
<ds:datastoreItem xmlns:ds="http://schemas.openxmlformats.org/officeDocument/2006/customXml" ds:itemID="{213CF9AF-52FC-405A-9C05-8EE80F7E2F0E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40931</TotalTime>
  <Words>654</Words>
  <Application>Microsoft Office PowerPoint</Application>
  <PresentationFormat>Widescreen</PresentationFormat>
  <Paragraphs>146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 Unicode MS</vt:lpstr>
      <vt:lpstr>MS PGothic</vt:lpstr>
      <vt:lpstr>Arial</vt:lpstr>
      <vt:lpstr>Brush Script Std</vt:lpstr>
      <vt:lpstr>Calibri</vt:lpstr>
      <vt:lpstr>Courier New</vt:lpstr>
      <vt:lpstr>Georgia</vt:lpstr>
      <vt:lpstr>Helvetica Condensed</vt:lpstr>
      <vt:lpstr>HelveticaNeue Condensed</vt:lpstr>
      <vt:lpstr>Times</vt:lpstr>
      <vt:lpstr>Blank Presentation</vt:lpstr>
      <vt:lpstr>JDBI</vt:lpstr>
      <vt:lpstr>Session Plan</vt:lpstr>
      <vt:lpstr>References</vt:lpstr>
      <vt:lpstr>Introduction to JDBI</vt:lpstr>
      <vt:lpstr>Fluent API</vt:lpstr>
      <vt:lpstr>SQL Object API</vt:lpstr>
      <vt:lpstr>Getting JDBI</vt:lpstr>
      <vt:lpstr>Connect with DB using DBI class</vt:lpstr>
      <vt:lpstr>Example : JDBI with MySQL</vt:lpstr>
      <vt:lpstr>Mapping Custom Classes </vt:lpstr>
      <vt:lpstr>Mapper File</vt:lpstr>
      <vt:lpstr>SQL Object File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Sivaraj R</dc:creator>
  <cp:lastModifiedBy>Jamuna rani Kanniah chandran</cp:lastModifiedBy>
  <cp:revision>821</cp:revision>
  <dcterms:created xsi:type="dcterms:W3CDTF">2014-11-02T05:32:32Z</dcterms:created>
  <dcterms:modified xsi:type="dcterms:W3CDTF">2017-11-12T17:34:45Z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0x01010067163A7C67960D459857136DA7ADCE54</vt:lpwstr>
  </property>
</Properties>
</file>