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81" r:id="rId8"/>
    <p:sldId id="282" r:id="rId9"/>
    <p:sldId id="283" r:id="rId10"/>
    <p:sldId id="284" r:id="rId11"/>
    <p:sldId id="262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89" r:id="rId23"/>
    <p:sldId id="290" r:id="rId24"/>
    <p:sldId id="294" r:id="rId25"/>
    <p:sldId id="291" r:id="rId26"/>
    <p:sldId id="292" r:id="rId27"/>
    <p:sldId id="279" r:id="rId28"/>
    <p:sldId id="280" r:id="rId29"/>
    <p:sldId id="293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73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/>
              <a:t>Assertions for testing expected results.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/>
              <a:t>Test fixtures for sharing common test data.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/>
              <a:t>Test suites for easily organizing and running tests.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sz="2400" dirty="0"/>
              <a:t>Provides Annotation to identify the test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01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JUnit</a:t>
            </a:r>
            <a:r>
              <a:rPr lang="en-US" sz="2400" dirty="0"/>
              <a:t> is a framework for Java, so the very first requirement is to have JDK installed in your machine.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63027"/>
              </p:ext>
            </p:extLst>
          </p:nvPr>
        </p:nvGraphicFramePr>
        <p:xfrm>
          <a:off x="2288274" y="3563890"/>
          <a:ext cx="6096000" cy="1524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048000"/>
                <a:gridCol w="3048000"/>
              </a:tblGrid>
              <a:tr h="508000"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l"/>
                      <a:r>
                        <a:rPr lang="en-US" dirty="0">
                          <a:effectLst/>
                        </a:rPr>
                        <a:t>JDK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b="1" kern="1200">
                          <a:solidFill>
                            <a:schemeClr val="lt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dirty="0">
                          <a:effectLst/>
                        </a:rPr>
                        <a:t>1.5 or above.</a:t>
                      </a:r>
                    </a:p>
                  </a:txBody>
                  <a:tcPr marL="47625" marR="47625" marT="47625" marB="47625"/>
                </a:tc>
              </a:tr>
              <a:tr h="508000"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dirty="0" err="1" smtClean="0">
                          <a:effectLst/>
                        </a:rPr>
                        <a:t>Junit</a:t>
                      </a:r>
                      <a:r>
                        <a:rPr lang="en-US" dirty="0" smtClean="0">
                          <a:effectLst/>
                        </a:rPr>
                        <a:t> Jar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sz="1800" kern="1200" dirty="0" smtClean="0">
                          <a:effectLst/>
                        </a:rPr>
                        <a:t>junit4.11.jar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508000"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dirty="0" err="1" smtClean="0">
                          <a:effectLst/>
                        </a:rPr>
                        <a:t>hamcrest</a:t>
                      </a:r>
                      <a:r>
                        <a:rPr lang="en-US" dirty="0" smtClean="0">
                          <a:effectLst/>
                        </a:rPr>
                        <a:t>-core</a:t>
                      </a:r>
                      <a:r>
                        <a:rPr lang="en-US" baseline="0" dirty="0" smtClean="0">
                          <a:effectLst/>
                        </a:rPr>
                        <a:t> jar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>
                      <a:lvl1pPr marL="0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1pPr>
                      <a:lvl2pPr marL="609036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2pPr>
                      <a:lvl3pPr marL="1218072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3pPr>
                      <a:lvl4pPr marL="1827108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4pPr>
                      <a:lvl5pPr marL="2436144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5pPr>
                      <a:lvl6pPr marL="3045181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6pPr>
                      <a:lvl7pPr marL="3654217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7pPr>
                      <a:lvl8pPr marL="4263253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8pPr>
                      <a:lvl9pPr marL="4872289" algn="l" defTabSz="1218072" rtl="0" eaLnBrk="1" latinLnBrk="0" hangingPunct="1">
                        <a:defRPr sz="2398" kern="1200">
                          <a:solidFill>
                            <a:schemeClr val="dk1"/>
                          </a:solidFill>
                          <a:latin typeface="HelveticaNeue Condensed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dirty="0" smtClean="0">
                          <a:effectLst/>
                        </a:rPr>
                        <a:t>hamcrest-core-1.3.jar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7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49" y="1085196"/>
            <a:ext cx="11373491" cy="4897665"/>
          </a:xfrm>
        </p:spPr>
        <p:txBody>
          <a:bodyPr/>
          <a:lstStyle/>
          <a:p>
            <a:r>
              <a:rPr lang="en-US" sz="2400" dirty="0"/>
              <a:t>Sample Program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Test Case Class</a:t>
            </a:r>
          </a:p>
          <a:p>
            <a:pPr marL="57150" indent="0">
              <a:buNone/>
            </a:pPr>
            <a:r>
              <a:rPr lang="en-US" sz="1400" dirty="0"/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39" y="1550158"/>
            <a:ext cx="630936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  <a:ex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39" y="3767720"/>
            <a:ext cx="630936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38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Convention for </a:t>
            </a:r>
            <a:r>
              <a:rPr lang="en-US" dirty="0" err="1" smtClean="0"/>
              <a:t>Junit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the test class must end with “Test”</a:t>
            </a:r>
          </a:p>
          <a:p>
            <a:r>
              <a:rPr lang="en-US" dirty="0" smtClean="0"/>
              <a:t>Name of the method must begin with “test”</a:t>
            </a:r>
          </a:p>
          <a:p>
            <a:r>
              <a:rPr lang="en-US" dirty="0" smtClean="0"/>
              <a:t>Return type of a test method must be void</a:t>
            </a:r>
          </a:p>
          <a:p>
            <a:r>
              <a:rPr lang="en-US" smtClean="0"/>
              <a:t>Test </a:t>
            </a:r>
            <a:r>
              <a:rPr lang="en-US" dirty="0" smtClean="0"/>
              <a:t>method must not throw any exception</a:t>
            </a:r>
          </a:p>
          <a:p>
            <a:r>
              <a:rPr lang="en-US" dirty="0" smtClean="0"/>
              <a:t>Test method must not have any parameter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JUnit</a:t>
            </a:r>
            <a:r>
              <a:rPr lang="en-US"/>
              <a:t> </a:t>
            </a:r>
            <a:r>
              <a:rPr lang="en-US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most important package in </a:t>
            </a:r>
            <a:r>
              <a:rPr lang="en-US" sz="2400" dirty="0" err="1"/>
              <a:t>JUnit</a:t>
            </a:r>
            <a:r>
              <a:rPr lang="en-US" sz="2400" dirty="0"/>
              <a:t> is </a:t>
            </a:r>
            <a:r>
              <a:rPr lang="en-US" sz="2400" b="1" dirty="0" err="1"/>
              <a:t>junit.framework</a:t>
            </a:r>
            <a:r>
              <a:rPr lang="en-US" sz="2400" dirty="0"/>
              <a:t> which contain all the core classes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04622"/>
              </p:ext>
            </p:extLst>
          </p:nvPr>
        </p:nvGraphicFramePr>
        <p:xfrm>
          <a:off x="1622568" y="2296285"/>
          <a:ext cx="8128000" cy="38604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7987"/>
                <a:gridCol w="582001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Class Name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Functionality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Assert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set of assert methods.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TestCase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test case defines the fixture to run multiple tests.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TestResult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</a:t>
                      </a:r>
                      <a:r>
                        <a:rPr lang="en-US" dirty="0" err="1">
                          <a:effectLst/>
                        </a:rPr>
                        <a:t>TestResult</a:t>
                      </a:r>
                      <a:r>
                        <a:rPr lang="en-US" dirty="0">
                          <a:effectLst/>
                        </a:rPr>
                        <a:t> collects the results of executing a test case.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TestSuite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</a:t>
                      </a:r>
                      <a:r>
                        <a:rPr lang="en-US" dirty="0" err="1">
                          <a:effectLst/>
                        </a:rPr>
                        <a:t>TestSuite</a:t>
                      </a:r>
                      <a:r>
                        <a:rPr lang="en-US" dirty="0">
                          <a:effectLst/>
                        </a:rPr>
                        <a:t> is a Composite of Tests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Test</a:t>
                      </a:r>
                      <a:r>
                        <a:rPr lang="en-US" baseline="0" dirty="0" smtClean="0">
                          <a:effectLst/>
                        </a:rPr>
                        <a:t> Runner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2398" kern="1200" dirty="0" smtClean="0">
                          <a:effectLst/>
                        </a:rPr>
                        <a:t>A Test runner is an executable program that runs tests</a:t>
                      </a:r>
                      <a:endParaRPr lang="en-US" sz="2398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533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- </a:t>
            </a:r>
            <a:r>
              <a:rPr lang="en-US" smtClean="0"/>
              <a:t>Annotations			Cont…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Every time we run a JUnit test class, a new instance of it is created</a:t>
            </a:r>
            <a:r>
              <a:rPr lang="en-US" smtClean="0"/>
              <a:t>. </a:t>
            </a:r>
            <a:r>
              <a:rPr lang="en-US"/>
              <a:t>JUnit framework </a:t>
            </a:r>
            <a:r>
              <a:rPr lang="en-US" smtClean="0"/>
              <a:t>provides </a:t>
            </a:r>
            <a:r>
              <a:rPr lang="en-US"/>
              <a:t>basic lifecycle annotations 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b="1"/>
              <a:t>@BeforeClass:</a:t>
            </a:r>
          </a:p>
          <a:p>
            <a:r>
              <a:rPr lang="en-US" smtClean="0"/>
              <a:t>This </a:t>
            </a:r>
            <a:r>
              <a:rPr lang="en-US"/>
              <a:t>method is called only once, whereas, other instance lifecycle methods are called every time before calling each test method.</a:t>
            </a:r>
          </a:p>
          <a:p>
            <a:r>
              <a:rPr lang="en-US"/>
              <a:t>This annotation is useful for initializing static resources which would, otherwise, be expensive to create during each test </a:t>
            </a:r>
            <a:r>
              <a:rPr lang="en-US" smtClean="0"/>
              <a:t>invocation</a:t>
            </a:r>
            <a:endParaRPr lang="en-US"/>
          </a:p>
          <a:p>
            <a:pPr marL="0" indent="0">
              <a:buNone/>
            </a:pPr>
            <a:r>
              <a:rPr lang="en-US" b="1"/>
              <a:t> @AfterClass</a:t>
            </a:r>
            <a:r>
              <a:rPr lang="en-US" b="1" smtClean="0"/>
              <a:t>:</a:t>
            </a:r>
          </a:p>
          <a:p>
            <a:r>
              <a:rPr lang="en-US" smtClean="0"/>
              <a:t> </a:t>
            </a:r>
            <a:r>
              <a:rPr lang="en-US"/>
              <a:t>Similar to @BeforeClass but is called at the very end of all test/other lifecycle methods. </a:t>
            </a:r>
            <a:endParaRPr lang="en-US" smtClean="0"/>
          </a:p>
          <a:p>
            <a:r>
              <a:rPr lang="en-US" smtClean="0"/>
              <a:t>It </a:t>
            </a:r>
            <a:r>
              <a:rPr lang="en-US"/>
              <a:t>is called only once. Useful for static resource clean up.</a:t>
            </a:r>
          </a:p>
        </p:txBody>
      </p:sp>
    </p:spTree>
    <p:extLst>
      <p:ext uri="{BB962C8B-B14F-4D97-AF65-F5344CB8AC3E}">
        <p14:creationId xmlns:p14="http://schemas.microsoft.com/office/powerpoint/2010/main" val="4180641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JUnit - Annotations </a:t>
            </a:r>
            <a:r>
              <a:rPr lang="en-US" smtClean="0"/>
              <a:t>			Cont…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@Before:</a:t>
            </a:r>
          </a:p>
          <a:p>
            <a:r>
              <a:rPr lang="en-US" smtClean="0"/>
              <a:t>It </a:t>
            </a:r>
            <a:r>
              <a:rPr lang="en-US"/>
              <a:t>is invoked every time before each test method invocation.</a:t>
            </a:r>
          </a:p>
          <a:p>
            <a:r>
              <a:rPr lang="en-US"/>
              <a:t>Used to setup instance variables/resources which can be used during a test method execution. </a:t>
            </a:r>
            <a:endParaRPr lang="en-US" smtClean="0"/>
          </a:p>
          <a:p>
            <a:pPr marL="0" indent="0">
              <a:buNone/>
            </a:pPr>
            <a:r>
              <a:rPr lang="en-US" b="1" smtClean="0"/>
              <a:t>@</a:t>
            </a:r>
            <a:r>
              <a:rPr lang="en-US" b="1"/>
              <a:t>After: </a:t>
            </a:r>
            <a:endParaRPr lang="en-US" b="1" smtClean="0"/>
          </a:p>
          <a:p>
            <a:r>
              <a:rPr lang="en-US" smtClean="0"/>
              <a:t>Similar </a:t>
            </a:r>
            <a:r>
              <a:rPr lang="en-US"/>
              <a:t>to @Before but runs after target test method execution. </a:t>
            </a:r>
            <a:endParaRPr lang="en-US" smtClean="0"/>
          </a:p>
          <a:p>
            <a:r>
              <a:rPr lang="en-US" smtClean="0"/>
              <a:t>Useful </a:t>
            </a:r>
            <a:r>
              <a:rPr lang="en-US"/>
              <a:t>for cleaning up instance resources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6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- Annotations </a:t>
            </a:r>
            <a:r>
              <a:rPr lang="en-US" smtClean="0"/>
              <a:t>	</a:t>
            </a:r>
            <a:r>
              <a:rPr lang="en-US"/>
              <a:t>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@Test: </a:t>
            </a:r>
            <a:endParaRPr lang="en-US" b="1" smtClean="0"/>
          </a:p>
          <a:p>
            <a:r>
              <a:rPr lang="en-US" smtClean="0"/>
              <a:t>Perform </a:t>
            </a:r>
            <a:r>
              <a:rPr lang="en-US"/>
              <a:t>one or more assertions by using static methods of org.junit.Assert</a:t>
            </a:r>
            <a:r>
              <a:rPr lang="en-US" smtClean="0"/>
              <a:t>.</a:t>
            </a:r>
          </a:p>
          <a:p>
            <a:r>
              <a:rPr lang="en-US" smtClean="0"/>
              <a:t>Assert </a:t>
            </a:r>
            <a:r>
              <a:rPr lang="en-US"/>
              <a:t>methods throw org.junit.AssertionError on assertion failure. </a:t>
            </a:r>
            <a:endParaRPr lang="en-US" smtClean="0"/>
          </a:p>
          <a:p>
            <a:r>
              <a:rPr lang="en-US" smtClean="0"/>
              <a:t>This </a:t>
            </a:r>
            <a:r>
              <a:rPr lang="en-US"/>
              <a:t>exception or any other exception is reported as test failure. If no exceptions are thrown then the test will pass.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8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Annotations - Sample Demo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9" y="1559666"/>
            <a:ext cx="5723848" cy="44492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914" y="1541130"/>
            <a:ext cx="5268626" cy="4467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78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041556"/>
              </p:ext>
            </p:extLst>
          </p:nvPr>
        </p:nvGraphicFramePr>
        <p:xfrm>
          <a:off x="1277257" y="1117601"/>
          <a:ext cx="9419772" cy="52349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4017"/>
                <a:gridCol w="3293325"/>
                <a:gridCol w="5522430"/>
              </a:tblGrid>
              <a:tr h="574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S.No.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Method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20525" marR="20525" marT="20525" marB="20525"/>
                </a:tc>
              </a:tr>
              <a:tr h="7113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assertEquals(boolean expected, boolean actual)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It checks whether two values are equals similar to equals method of Object class</a:t>
                      </a:r>
                    </a:p>
                  </a:txBody>
                  <a:tcPr marL="20525" marR="20525" marT="20525" marB="20525"/>
                </a:tc>
              </a:tr>
              <a:tr h="4236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assertFalse(boolean condition)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functionality is to check that a condition is false.</a:t>
                      </a:r>
                    </a:p>
                  </a:txBody>
                  <a:tcPr marL="20525" marR="20525" marT="20525" marB="20525"/>
                </a:tc>
              </a:tr>
              <a:tr h="5195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assertNotNull(Object object)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"assertNotNull" functionality is to check that an object is not null.</a:t>
                      </a:r>
                    </a:p>
                  </a:txBody>
                  <a:tcPr marL="20525" marR="20525" marT="20525" marB="20525"/>
                </a:tc>
              </a:tr>
              <a:tr h="4236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assertNull(Object object)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"assertNull" functionality is to check that an object is null.</a:t>
                      </a:r>
                    </a:p>
                  </a:txBody>
                  <a:tcPr marL="20525" marR="20525" marT="20525" marB="20525"/>
                </a:tc>
              </a:tr>
              <a:tr h="5195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assertTrue(boolean condition)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"assertTrue" functionality is to check that a condition is true.</a:t>
                      </a:r>
                    </a:p>
                  </a:txBody>
                  <a:tcPr marL="20525" marR="20525" marT="20525" marB="20525"/>
                </a:tc>
              </a:tr>
              <a:tr h="7113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fail()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If you want to throw any assertion error, you have fail() that always results in a fail verdict.</a:t>
                      </a:r>
                    </a:p>
                  </a:txBody>
                  <a:tcPr marL="20525" marR="20525" marT="20525" marB="20525"/>
                </a:tc>
              </a:tr>
              <a:tr h="615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assertSame([String message]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"assertSame" functionality is to check that the two objects refer to the same object.</a:t>
                      </a:r>
                    </a:p>
                  </a:txBody>
                  <a:tcPr marL="20525" marR="20525" marT="20525" marB="20525"/>
                </a:tc>
              </a:tr>
              <a:tr h="7113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8.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void assertNotSame([String message]</a:t>
                      </a:r>
                    </a:p>
                  </a:txBody>
                  <a:tcPr marL="20525" marR="20525" marT="20525" marB="20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"assertNotSame" functionality is to check that the two objects do not refer to the same object.</a:t>
                      </a:r>
                    </a:p>
                  </a:txBody>
                  <a:tcPr marL="20525" marR="20525" marT="20525" marB="20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3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understand  and execute test using </a:t>
            </a:r>
            <a:r>
              <a:rPr lang="en-US" dirty="0" err="1" smtClean="0"/>
              <a:t>Junit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 </a:t>
            </a:r>
            <a:r>
              <a:rPr lang="en-US" dirty="0" err="1" smtClean="0"/>
              <a:t>Junit</a:t>
            </a:r>
            <a:r>
              <a:rPr lang="en-US" dirty="0" smtClean="0"/>
              <a:t>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 </a:t>
            </a:r>
            <a:r>
              <a:rPr lang="en-US" dirty="0" err="1" smtClean="0"/>
              <a:t>Junit</a:t>
            </a:r>
            <a:r>
              <a:rPr lang="en-US" dirty="0" smtClean="0"/>
              <a:t> Annotations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 Assert classes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Sample code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to create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est case</a:t>
            </a:r>
          </a:p>
          <a:p>
            <a:pPr marL="0" indent="0">
              <a:buNone/>
            </a:pPr>
            <a:r>
              <a:rPr lang="en-US" dirty="0" smtClean="0"/>
              <a:t>STEP1 :Create a Maven project</a:t>
            </a:r>
          </a:p>
          <a:p>
            <a:pPr marL="0" indent="0">
              <a:buNone/>
            </a:pPr>
            <a:r>
              <a:rPr lang="en-US" dirty="0" smtClean="0"/>
              <a:t>STEP2:Create a Java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60561" y="3207224"/>
            <a:ext cx="5063320" cy="214269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public class Addition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public int add(int a,int b){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      return (a+b);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88907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– Sample </a:t>
            </a:r>
            <a:r>
              <a:rPr lang="en-US" dirty="0" smtClean="0"/>
              <a:t>code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3:Test location</a:t>
            </a:r>
          </a:p>
          <a:p>
            <a:r>
              <a:rPr lang="en-US" dirty="0" err="1"/>
              <a:t>src</a:t>
            </a:r>
            <a:r>
              <a:rPr lang="en-US" dirty="0"/>
              <a:t>/main/java - for Java classes</a:t>
            </a:r>
          </a:p>
          <a:p>
            <a:r>
              <a:rPr lang="en-US" dirty="0" err="1"/>
              <a:t>src</a:t>
            </a:r>
            <a:r>
              <a:rPr lang="en-US" dirty="0"/>
              <a:t>/test/java - for test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84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– Sample code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4: Create a Test class with Test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46412" y="2169994"/>
            <a:ext cx="5090615" cy="394420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public class </a:t>
            </a:r>
            <a:r>
              <a:rPr lang="en-US" sz="2000" dirty="0" err="1">
                <a:latin typeface="Arial" pitchFamily="34" charset="0"/>
              </a:rPr>
              <a:t>AdditionTest</a:t>
            </a:r>
            <a:r>
              <a:rPr lang="en-US" sz="2000" dirty="0">
                <a:latin typeface="Arial" pitchFamily="34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private Addition </a:t>
            </a:r>
            <a:r>
              <a:rPr lang="en-US" sz="2000" dirty="0" err="1">
                <a:latin typeface="Arial" pitchFamily="34" charset="0"/>
              </a:rPr>
              <a:t>addition</a:t>
            </a:r>
            <a:r>
              <a:rPr lang="en-US" sz="2000" dirty="0">
                <a:latin typeface="Arial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/** * Initialization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@Before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public void </a:t>
            </a:r>
            <a:r>
              <a:rPr lang="en-US" sz="2000" dirty="0" err="1">
                <a:latin typeface="Arial" pitchFamily="34" charset="0"/>
              </a:rPr>
              <a:t>setUp</a:t>
            </a:r>
            <a:r>
              <a:rPr lang="en-US" sz="2000" dirty="0">
                <a:latin typeface="Arial" pitchFamily="34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	addition = new Addition();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/** * Test case for add method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@Test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public void test()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		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632812" y="2169994"/>
            <a:ext cx="4790364" cy="391690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i = </a:t>
            </a:r>
            <a:r>
              <a:rPr lang="en-US" sz="2400" dirty="0" err="1">
                <a:latin typeface="Arial" pitchFamily="34" charset="0"/>
              </a:rPr>
              <a:t>addition.add</a:t>
            </a:r>
            <a:r>
              <a:rPr lang="en-US" sz="2400" dirty="0">
                <a:latin typeface="Arial" pitchFamily="34" charset="0"/>
              </a:rPr>
              <a:t>(3, 7</a:t>
            </a:r>
            <a:r>
              <a:rPr lang="en-US" sz="2400" dirty="0" smtClean="0">
                <a:latin typeface="Arial" pitchFamily="34" charset="0"/>
              </a:rPr>
              <a:t>);</a:t>
            </a:r>
            <a:r>
              <a:rPr lang="en-US" sz="2400" dirty="0">
                <a:latin typeface="Arial" pitchFamily="34" charset="0"/>
              </a:rPr>
              <a:t>	</a:t>
            </a:r>
            <a:endParaRPr lang="en-US" sz="2400" dirty="0" smtClean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</a:rPr>
              <a:t>	assert	Equals(10</a:t>
            </a:r>
            <a:r>
              <a:rPr lang="en-US" sz="2400" dirty="0">
                <a:latin typeface="Arial" pitchFamily="34" charset="0"/>
              </a:rPr>
              <a:t>, i);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/** * destroy the object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@After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public void </a:t>
            </a:r>
            <a:r>
              <a:rPr lang="en-US" sz="2400" dirty="0" err="1">
                <a:latin typeface="Arial" pitchFamily="34" charset="0"/>
              </a:rPr>
              <a:t>tearDown</a:t>
            </a:r>
            <a:r>
              <a:rPr lang="en-US" sz="2400" dirty="0">
                <a:latin typeface="Arial" pitchFamily="34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	addition 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016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– Sample code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5:Add the following dependencies in POM.XML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24334" y="2320119"/>
            <a:ext cx="8434317" cy="382137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&lt;dependencies&gt;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&lt;dependency&gt;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</a:t>
            </a:r>
            <a:r>
              <a:rPr lang="en-US" dirty="0" err="1">
                <a:latin typeface="Arial" pitchFamily="34" charset="0"/>
              </a:rPr>
              <a:t>groupId</a:t>
            </a:r>
            <a:r>
              <a:rPr lang="en-US" dirty="0">
                <a:latin typeface="Arial" pitchFamily="34" charset="0"/>
              </a:rPr>
              <a:t>&gt;</a:t>
            </a:r>
            <a:r>
              <a:rPr lang="en-US" dirty="0" err="1">
                <a:latin typeface="Arial" pitchFamily="34" charset="0"/>
              </a:rPr>
              <a:t>junit</a:t>
            </a:r>
            <a:r>
              <a:rPr lang="en-US" dirty="0">
                <a:latin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</a:rPr>
              <a:t>groupId</a:t>
            </a:r>
            <a:r>
              <a:rPr lang="en-US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</a:t>
            </a:r>
            <a:r>
              <a:rPr lang="en-US" dirty="0" err="1">
                <a:latin typeface="Arial" pitchFamily="34" charset="0"/>
              </a:rPr>
              <a:t>artifactId</a:t>
            </a:r>
            <a:r>
              <a:rPr lang="en-US" dirty="0">
                <a:latin typeface="Arial" pitchFamily="34" charset="0"/>
              </a:rPr>
              <a:t>&gt;</a:t>
            </a:r>
            <a:r>
              <a:rPr lang="en-US" dirty="0" err="1">
                <a:latin typeface="Arial" pitchFamily="34" charset="0"/>
              </a:rPr>
              <a:t>junit</a:t>
            </a:r>
            <a:r>
              <a:rPr lang="en-US" dirty="0">
                <a:latin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</a:rPr>
              <a:t>artifactId</a:t>
            </a:r>
            <a:r>
              <a:rPr lang="en-US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&lt;version&gt;4.12&lt;/version&gt;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&lt;scope&gt;test&lt;/scope&gt;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&lt;exclusions&gt;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	&lt;exclusion&gt;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		&lt;</a:t>
            </a:r>
            <a:r>
              <a:rPr lang="en-US" dirty="0" err="1">
                <a:latin typeface="Arial" pitchFamily="34" charset="0"/>
              </a:rPr>
              <a:t>groupId</a:t>
            </a:r>
            <a:r>
              <a:rPr lang="en-US" dirty="0">
                <a:latin typeface="Arial" pitchFamily="34" charset="0"/>
              </a:rPr>
              <a:t>&gt;</a:t>
            </a:r>
            <a:r>
              <a:rPr lang="en-US" dirty="0" err="1">
                <a:latin typeface="Arial" pitchFamily="34" charset="0"/>
              </a:rPr>
              <a:t>org.hamcrest</a:t>
            </a:r>
            <a:r>
              <a:rPr lang="en-US" dirty="0">
                <a:latin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</a:rPr>
              <a:t>groupId</a:t>
            </a:r>
            <a:r>
              <a:rPr lang="en-US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</a:rPr>
              <a:t>			&lt;</a:t>
            </a:r>
            <a:r>
              <a:rPr lang="en-US" dirty="0" err="1">
                <a:latin typeface="Arial" pitchFamily="34" charset="0"/>
              </a:rPr>
              <a:t>artifactId</a:t>
            </a:r>
            <a:r>
              <a:rPr lang="en-US" dirty="0">
                <a:latin typeface="Arial" pitchFamily="34" charset="0"/>
              </a:rPr>
              <a:t>&gt;</a:t>
            </a:r>
            <a:r>
              <a:rPr lang="en-US" dirty="0" err="1">
                <a:latin typeface="Arial" pitchFamily="34" charset="0"/>
              </a:rPr>
              <a:t>hamcrest</a:t>
            </a:r>
            <a:r>
              <a:rPr lang="en-US" dirty="0">
                <a:latin typeface="Arial" pitchFamily="34" charset="0"/>
              </a:rPr>
              <a:t>-core&lt;/</a:t>
            </a:r>
            <a:r>
              <a:rPr lang="en-US" dirty="0" err="1">
                <a:latin typeface="Arial" pitchFamily="34" charset="0"/>
              </a:rPr>
              <a:t>artifactId</a:t>
            </a:r>
            <a:r>
              <a:rPr lang="en-US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	&lt;/exclusion&gt;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	&lt;/exclusions&gt;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&lt;/dependency&gt;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32002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– Sample code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78926" y="2421735"/>
            <a:ext cx="7670041" cy="320722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&lt;!-- This will get </a:t>
            </a:r>
            <a:r>
              <a:rPr lang="en-US" sz="2400" dirty="0" err="1">
                <a:latin typeface="Arial" pitchFamily="34" charset="0"/>
              </a:rPr>
              <a:t>hamcrest</a:t>
            </a:r>
            <a:r>
              <a:rPr lang="en-US" sz="2400" dirty="0">
                <a:latin typeface="Arial" pitchFamily="34" charset="0"/>
              </a:rPr>
              <a:t>-core automatically --&gt;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&lt;dependency&gt;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	&lt;</a:t>
            </a:r>
            <a:r>
              <a:rPr lang="en-US" sz="2400" dirty="0" err="1">
                <a:latin typeface="Arial" pitchFamily="34" charset="0"/>
              </a:rPr>
              <a:t>groupId</a:t>
            </a:r>
            <a:r>
              <a:rPr lang="en-US" sz="2400" dirty="0">
                <a:latin typeface="Arial" pitchFamily="34" charset="0"/>
              </a:rPr>
              <a:t>&gt;</a:t>
            </a:r>
            <a:r>
              <a:rPr lang="en-US" sz="2400" dirty="0" err="1">
                <a:latin typeface="Arial" pitchFamily="34" charset="0"/>
              </a:rPr>
              <a:t>org.hamcrest</a:t>
            </a:r>
            <a:r>
              <a:rPr lang="en-US" sz="2400" dirty="0">
                <a:latin typeface="Arial" pitchFamily="34" charset="0"/>
              </a:rPr>
              <a:t>&lt;/</a:t>
            </a:r>
            <a:r>
              <a:rPr lang="en-US" sz="2400" dirty="0" err="1">
                <a:latin typeface="Arial" pitchFamily="34" charset="0"/>
              </a:rPr>
              <a:t>groupId</a:t>
            </a:r>
            <a:r>
              <a:rPr lang="en-US" sz="24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	&lt;</a:t>
            </a:r>
            <a:r>
              <a:rPr lang="en-US" sz="2400" dirty="0" err="1">
                <a:latin typeface="Arial" pitchFamily="34" charset="0"/>
              </a:rPr>
              <a:t>artifactId</a:t>
            </a:r>
            <a:r>
              <a:rPr lang="en-US" sz="2400" dirty="0">
                <a:latin typeface="Arial" pitchFamily="34" charset="0"/>
              </a:rPr>
              <a:t>&gt;</a:t>
            </a:r>
            <a:r>
              <a:rPr lang="en-US" sz="2400" dirty="0" err="1">
                <a:latin typeface="Arial" pitchFamily="34" charset="0"/>
              </a:rPr>
              <a:t>hamcrest</a:t>
            </a:r>
            <a:r>
              <a:rPr lang="en-US" sz="2400" dirty="0">
                <a:latin typeface="Arial" pitchFamily="34" charset="0"/>
              </a:rPr>
              <a:t>-library&lt;/</a:t>
            </a:r>
            <a:r>
              <a:rPr lang="en-US" sz="2400" dirty="0" err="1">
                <a:latin typeface="Arial" pitchFamily="34" charset="0"/>
              </a:rPr>
              <a:t>artifactId</a:t>
            </a:r>
            <a:r>
              <a:rPr lang="en-US" sz="24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	&lt;version&gt;1.3&lt;/version&gt;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	&lt;scope&gt;test&lt;/scope&gt;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	&lt;/dependency&gt;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&lt;/</a:t>
            </a:r>
            <a:r>
              <a:rPr lang="en-US" sz="2400" dirty="0" smtClean="0">
                <a:latin typeface="Arial" pitchFamily="34" charset="0"/>
              </a:rPr>
              <a:t>dependencies&gt;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3305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– 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6:Execute the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 click(project) -&gt; Run AS -&gt;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07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unit test </a:t>
            </a:r>
            <a:r>
              <a:rPr lang="en-US" dirty="0"/>
              <a:t>targets a small unit of code, e.g., a method or a class</a:t>
            </a:r>
            <a:r>
              <a:rPr lang="en-US" dirty="0" smtClean="0"/>
              <a:t>.</a:t>
            </a:r>
          </a:p>
          <a:p>
            <a:r>
              <a:rPr lang="en-US" dirty="0"/>
              <a:t>An </a:t>
            </a:r>
            <a:r>
              <a:rPr lang="en-US" b="1" i="1" dirty="0"/>
              <a:t>integration test</a:t>
            </a:r>
            <a:r>
              <a:rPr lang="en-US" dirty="0"/>
              <a:t> aims to test the behavior of a component or the integration between a set of components. </a:t>
            </a:r>
            <a:endParaRPr lang="en-US" dirty="0" smtClean="0"/>
          </a:p>
          <a:p>
            <a:r>
              <a:rPr lang="en-US" b="1" i="1" dirty="0"/>
              <a:t>Performance tests </a:t>
            </a:r>
            <a:r>
              <a:rPr lang="en-US" dirty="0"/>
              <a:t>are used to benchmark software components repeatedly. Their purpose is to ensure that the code under test runs fast enough even if it’s under high </a:t>
            </a:r>
            <a:r>
              <a:rPr lang="en-US" dirty="0" smtClean="0"/>
              <a:t>load</a:t>
            </a:r>
          </a:p>
          <a:p>
            <a:r>
              <a:rPr lang="en-US" b="1" dirty="0"/>
              <a:t>test automation</a:t>
            </a:r>
            <a:r>
              <a:rPr lang="en-US" dirty="0"/>
              <a:t> is the use of special</a:t>
            </a:r>
            <a:r>
              <a:rPr lang="en-US"/>
              <a:t> </a:t>
            </a:r>
            <a:r>
              <a:rPr lang="en-US" smtClean="0"/>
              <a:t>software </a:t>
            </a:r>
            <a:r>
              <a:rPr lang="en-US" dirty="0"/>
              <a:t>to control the execution of tests and the comparison of actual outcomes with predicted outcomes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1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Unit Testing?</a:t>
            </a:r>
          </a:p>
          <a:p>
            <a:r>
              <a:rPr lang="en-US" sz="2400" b="1" dirty="0"/>
              <a:t>Unit Testing</a:t>
            </a:r>
            <a:r>
              <a:rPr lang="en-US" sz="2400" dirty="0"/>
              <a:t> is a level of the software testing process where individual units/components of a software/system are tested. </a:t>
            </a:r>
          </a:p>
          <a:p>
            <a:r>
              <a:rPr lang="en-US" sz="2400" dirty="0"/>
              <a:t>The purpose is to validate that each unit of the software performs as designed.</a:t>
            </a:r>
          </a:p>
          <a:p>
            <a:r>
              <a:rPr lang="en-US" sz="2400" dirty="0"/>
              <a:t>A unit of work can span a single method, a whole class or multiple classes working together to achieve one single logical purpose that can be verified.</a:t>
            </a:r>
          </a:p>
          <a:p>
            <a:r>
              <a:rPr lang="en-US" sz="2400" dirty="0"/>
              <a:t>Unit Testing is normally performed by software developers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percentage of code which is tested by unit tests is typically called </a:t>
            </a:r>
            <a:r>
              <a:rPr lang="en-US" sz="2400" i="1" dirty="0"/>
              <a:t>test coverage</a:t>
            </a:r>
            <a:r>
              <a:rPr lang="en-US" sz="2400" dirty="0"/>
              <a:t>.</a:t>
            </a:r>
          </a:p>
          <a:p>
            <a:r>
              <a:rPr lang="en-US" sz="2400" dirty="0"/>
              <a:t>Layers in testing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:\Hexavarsity\Images Repo\unit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3276600"/>
            <a:ext cx="27622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12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Characteristics of good unit test </a:t>
            </a:r>
          </a:p>
          <a:p>
            <a:pPr lvl="1"/>
            <a:r>
              <a:rPr lang="en-US" sz="2000" dirty="0"/>
              <a:t>Able to be fully automated</a:t>
            </a:r>
          </a:p>
          <a:p>
            <a:pPr lvl="1"/>
            <a:r>
              <a:rPr lang="en-US" sz="2000" dirty="0"/>
              <a:t>Good Coverage</a:t>
            </a:r>
          </a:p>
          <a:p>
            <a:pPr lvl="1"/>
            <a:r>
              <a:rPr lang="en-US" sz="2000" dirty="0"/>
              <a:t>Can be run in any order  if part of many other tests</a:t>
            </a:r>
          </a:p>
          <a:p>
            <a:pPr lvl="1"/>
            <a:r>
              <a:rPr lang="en-US" sz="2000" dirty="0"/>
              <a:t>Readable</a:t>
            </a:r>
          </a:p>
          <a:p>
            <a:pPr lvl="1"/>
            <a:r>
              <a:rPr lang="en-US" sz="2000" dirty="0"/>
              <a:t>Maintainable</a:t>
            </a:r>
          </a:p>
          <a:p>
            <a:pPr lvl="1"/>
            <a:r>
              <a:rPr lang="en-US" sz="2000" dirty="0"/>
              <a:t>Consistently returns the same result</a:t>
            </a:r>
          </a:p>
          <a:p>
            <a:pPr lvl="1"/>
            <a:r>
              <a:rPr lang="en-US" sz="2000" dirty="0"/>
              <a:t>Runs in memory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1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several testing frameworks available for Java.</a:t>
            </a:r>
          </a:p>
          <a:p>
            <a:pPr lvl="1"/>
            <a:r>
              <a:rPr lang="en-US" sz="2000" dirty="0" err="1"/>
              <a:t>Jtest</a:t>
            </a:r>
            <a:r>
              <a:rPr lang="en-US" sz="2000" dirty="0"/>
              <a:t>	</a:t>
            </a:r>
          </a:p>
          <a:p>
            <a:pPr lvl="1"/>
            <a:r>
              <a:rPr lang="en-US" sz="2000" dirty="0" err="1"/>
              <a:t>JUnit</a:t>
            </a:r>
            <a:r>
              <a:rPr lang="en-US" sz="2000" dirty="0"/>
              <a:t>		</a:t>
            </a:r>
          </a:p>
          <a:p>
            <a:pPr lvl="1"/>
            <a:r>
              <a:rPr lang="en-US" sz="2000" dirty="0" err="1"/>
              <a:t>JWalk</a:t>
            </a:r>
            <a:endParaRPr lang="en-US" sz="2000" dirty="0"/>
          </a:p>
          <a:p>
            <a:pPr lvl="1"/>
            <a:r>
              <a:rPr lang="en-US" sz="2000" dirty="0"/>
              <a:t>Cactus	</a:t>
            </a:r>
          </a:p>
          <a:p>
            <a:pPr lvl="1"/>
            <a:r>
              <a:rPr lang="en-US" sz="2000" dirty="0" err="1"/>
              <a:t>TestNG</a:t>
            </a:r>
            <a:endParaRPr lang="en-US" sz="2000" dirty="0"/>
          </a:p>
          <a:p>
            <a:pPr lvl="1"/>
            <a:r>
              <a:rPr lang="en-US" sz="2000" dirty="0" err="1"/>
              <a:t>EasyMock</a:t>
            </a:r>
            <a:endParaRPr lang="en-US" sz="2000" dirty="0"/>
          </a:p>
          <a:p>
            <a:pPr lvl="1"/>
            <a:r>
              <a:rPr lang="en-US" sz="2000" dirty="0" err="1"/>
              <a:t>JMock</a:t>
            </a:r>
            <a:r>
              <a:rPr lang="en-US" sz="2000" dirty="0"/>
              <a:t>	</a:t>
            </a:r>
          </a:p>
          <a:p>
            <a:pPr lvl="1"/>
            <a:r>
              <a:rPr lang="en-US" sz="2000" dirty="0" err="1"/>
              <a:t>Mockito</a:t>
            </a:r>
            <a:r>
              <a:rPr lang="en-US" sz="2000" dirty="0"/>
              <a:t> </a:t>
            </a:r>
          </a:p>
          <a:p>
            <a:r>
              <a:rPr lang="en-US" sz="2400" dirty="0"/>
              <a:t>The most popular ones are </a:t>
            </a:r>
            <a:r>
              <a:rPr lang="en-US" sz="2400" dirty="0" err="1"/>
              <a:t>Junit</a:t>
            </a:r>
            <a:r>
              <a:rPr lang="en-US" sz="2400" dirty="0"/>
              <a:t> and </a:t>
            </a:r>
            <a:r>
              <a:rPr lang="en-US" sz="2400" dirty="0" err="1"/>
              <a:t>TestNG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2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 smtClean="0"/>
              <a:t>What is </a:t>
            </a:r>
            <a:r>
              <a:rPr lang="en-US" altLang="en-US" sz="2400" dirty="0" err="1" smtClean="0"/>
              <a:t>Junit</a:t>
            </a:r>
            <a:r>
              <a:rPr lang="en-US" altLang="en-US" sz="2400" dirty="0" smtClean="0"/>
              <a:t>?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2400" dirty="0" err="1" smtClean="0"/>
              <a:t>JUnit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 simple open source Java testing framework used to write and run repeatable automated tests.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2400" dirty="0"/>
              <a:t>It’s a regression testing framework written by Erich Gamma and Kent Beck.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2400" dirty="0"/>
              <a:t>Runs a bunch of tests and reports their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3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2427474e-60f8-4f75-abfc-98841d67cf98" ContentTypeId="0x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A58523-14E0-411D-BE5C-6CCBEA5307CB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067C9CF5-824D-4F3D-98C8-62C133E38649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11062</TotalTime>
  <Words>747</Words>
  <Application>Microsoft Office PowerPoint</Application>
  <PresentationFormat>Widescreen</PresentationFormat>
  <Paragraphs>204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MS PGothic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JUnit</vt:lpstr>
      <vt:lpstr>Course Objective</vt:lpstr>
      <vt:lpstr>Unit Testing</vt:lpstr>
      <vt:lpstr>Unit Testing</vt:lpstr>
      <vt:lpstr>Unit Testing Hierarchy</vt:lpstr>
      <vt:lpstr>Good Unit Test</vt:lpstr>
      <vt:lpstr>Unit Testing Frameworks</vt:lpstr>
      <vt:lpstr>JUnit</vt:lpstr>
      <vt:lpstr>Junit - Introduction</vt:lpstr>
      <vt:lpstr>Features of JUnit</vt:lpstr>
      <vt:lpstr>Environment Setup</vt:lpstr>
      <vt:lpstr>Basic Sample</vt:lpstr>
      <vt:lpstr>Coding Convention for Junit class</vt:lpstr>
      <vt:lpstr>JUnit Api</vt:lpstr>
      <vt:lpstr>JUnit - Annotations   Cont…</vt:lpstr>
      <vt:lpstr>JUnit - Annotations    Cont… </vt:lpstr>
      <vt:lpstr>JUnit - Annotations    Cont…</vt:lpstr>
      <vt:lpstr>Annotations - Sample Demo</vt:lpstr>
      <vt:lpstr>Assert Methods</vt:lpstr>
      <vt:lpstr>Junit – Sample code    Cont…</vt:lpstr>
      <vt:lpstr>Junit – Sample code    Cont…</vt:lpstr>
      <vt:lpstr>Junit – Sample code    Cont…</vt:lpstr>
      <vt:lpstr>Junit – Sample code    Cont…</vt:lpstr>
      <vt:lpstr>Junit – Sample code    Cont…</vt:lpstr>
      <vt:lpstr>Junit – Sample code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636</cp:revision>
  <dcterms:created xsi:type="dcterms:W3CDTF">2014-11-02T05:32:32Z</dcterms:created>
  <dcterms:modified xsi:type="dcterms:W3CDTF">2017-11-03T11:11:01Z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