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272" r:id="rId8"/>
    <p:sldId id="273" r:id="rId9"/>
    <p:sldId id="274" r:id="rId10"/>
    <p:sldId id="303" r:id="rId11"/>
    <p:sldId id="304" r:id="rId12"/>
    <p:sldId id="305" r:id="rId13"/>
    <p:sldId id="306" r:id="rId14"/>
    <p:sldId id="262" r:id="rId15"/>
    <p:sldId id="275" r:id="rId16"/>
    <p:sldId id="298" r:id="rId17"/>
    <p:sldId id="290" r:id="rId18"/>
    <p:sldId id="291" r:id="rId19"/>
    <p:sldId id="299" r:id="rId20"/>
    <p:sldId id="300" r:id="rId21"/>
    <p:sldId id="301" r:id="rId22"/>
    <p:sldId id="282" r:id="rId23"/>
    <p:sldId id="293" r:id="rId24"/>
    <p:sldId id="283" r:id="rId25"/>
    <p:sldId id="307" r:id="rId26"/>
    <p:sldId id="308" r:id="rId27"/>
    <p:sldId id="302" r:id="rId28"/>
    <p:sldId id="289" r:id="rId29"/>
    <p:sldId id="286" r:id="rId30"/>
    <p:sldId id="287" r:id="rId31"/>
    <p:sldId id="276" r:id="rId32"/>
    <p:sldId id="296" r:id="rId33"/>
    <p:sldId id="297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B006"/>
    <a:srgbClr val="0E4EFF"/>
    <a:srgbClr val="FB0A1A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7" autoAdjust="0"/>
  </p:normalViewPr>
  <p:slideViewPr>
    <p:cSldViewPr snapToGrid="0">
      <p:cViewPr varScale="1">
        <p:scale>
          <a:sx n="69" d="100"/>
          <a:sy n="69" d="100"/>
        </p:scale>
        <p:origin x="774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ustomXml" Target="../customXml/item4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&amp; Karma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82" y="383667"/>
            <a:ext cx="8839200" cy="609599"/>
          </a:xfrm>
        </p:spPr>
        <p:txBody>
          <a:bodyPr>
            <a:normAutofit fontScale="90000"/>
          </a:bodyPr>
          <a:lstStyle/>
          <a:p>
            <a:r>
              <a:rPr lang="en-US" b="0" dirty="0" err="1"/>
              <a:t>JasmineJS</a:t>
            </a:r>
            <a:r>
              <a:rPr lang="en-US" b="0" dirty="0"/>
              <a:t> - BDD Architecture                 </a:t>
            </a:r>
            <a:r>
              <a:rPr lang="en-US" b="0" dirty="0" err="1"/>
              <a:t>Cont</a:t>
            </a:r>
            <a:r>
              <a:rPr lang="en-US" b="0" dirty="0"/>
              <a:t>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4 − Refactor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Refactor </a:t>
            </a:r>
            <a:r>
              <a:rPr lang="en-US" dirty="0"/>
              <a:t>is a very important phase of BDD model </a:t>
            </a:r>
            <a:r>
              <a:rPr lang="en-US" dirty="0" smtClean="0"/>
              <a:t>prepare many </a:t>
            </a:r>
            <a:r>
              <a:rPr lang="en-US" dirty="0"/>
              <a:t>test cases </a:t>
            </a:r>
            <a:r>
              <a:rPr lang="en-US" dirty="0" smtClean="0"/>
              <a:t> 	for the particular </a:t>
            </a:r>
            <a:r>
              <a:rPr lang="en-US" dirty="0"/>
              <a:t>application or function.</a:t>
            </a:r>
          </a:p>
          <a:p>
            <a:r>
              <a:rPr lang="en-US" b="1" dirty="0"/>
              <a:t>Step 5 − Stop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everything is going well then </a:t>
            </a:r>
            <a:r>
              <a:rPr lang="en-US" dirty="0" smtClean="0"/>
              <a:t>the </a:t>
            </a:r>
            <a:r>
              <a:rPr lang="en-US" dirty="0"/>
              <a:t>application must be ready and up. So </a:t>
            </a:r>
            <a:r>
              <a:rPr lang="en-US" dirty="0" smtClean="0"/>
              <a:t>	we </a:t>
            </a:r>
            <a:r>
              <a:rPr lang="en-US" dirty="0"/>
              <a:t>can consider this step as an end of our BDD application.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58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8510" y="2631511"/>
            <a:ext cx="5277716" cy="1141943"/>
          </a:xfrm>
        </p:spPr>
        <p:txBody>
          <a:bodyPr/>
          <a:lstStyle/>
          <a:p>
            <a:r>
              <a:rPr lang="en-US" dirty="0" smtClean="0"/>
              <a:t>Building blocks of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29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 		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368698"/>
            <a:ext cx="11373491" cy="4897665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Jasmine suite is a group of test cases that can be used to test a specific behavior of the JavaScript code (a JavaScript object or function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This </a:t>
            </a:r>
            <a:r>
              <a:rPr lang="en-US" dirty="0"/>
              <a:t>begins with a call to the Jasmine global function </a:t>
            </a:r>
            <a:r>
              <a:rPr lang="en-US" dirty="0" smtClean="0"/>
              <a:t>with </a:t>
            </a:r>
            <a:r>
              <a:rPr lang="en-US" dirty="0"/>
              <a:t>two parameters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/>
              <a:t>first parameter represents the title of the test suite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 smtClean="0"/>
              <a:t>second </a:t>
            </a:r>
            <a:r>
              <a:rPr lang="en-US" dirty="0"/>
              <a:t>parameter represents a function that implements the test suite.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895600" y="3934691"/>
            <a:ext cx="4710545" cy="1579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/>
              <a:t>//This is test suite</a:t>
            </a:r>
          </a:p>
          <a:p>
            <a:r>
              <a:rPr lang="en-US" sz="2400"/>
              <a:t>describe("Test Suite", function() {</a:t>
            </a:r>
          </a:p>
          <a:p>
            <a:r>
              <a:rPr lang="en-US" sz="2400"/>
              <a:t>    //.....</a:t>
            </a:r>
          </a:p>
          <a:p>
            <a:r>
              <a:rPr lang="en-US" sz="240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47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Jasmine </a:t>
            </a:r>
            <a:r>
              <a:rPr lang="en-US" dirty="0"/>
              <a:t>is a testing framework for JavaScript. </a:t>
            </a:r>
            <a:r>
              <a:rPr lang="en-US" b="1" dirty="0"/>
              <a:t>Suite</a:t>
            </a:r>
            <a:r>
              <a:rPr lang="en-US" dirty="0"/>
              <a:t> is the basic building block of Jasmine framework. The collection of similar type test cases written for a specific file or function is known as one suite. It contains two other blocks, one is </a:t>
            </a:r>
            <a:r>
              <a:rPr lang="en-US" b="1" dirty="0"/>
              <a:t>“Describe()”</a:t>
            </a:r>
            <a:r>
              <a:rPr lang="en-US" dirty="0"/>
              <a:t> and another one is </a:t>
            </a:r>
            <a:r>
              <a:rPr lang="en-US" b="1" dirty="0"/>
              <a:t>“It()”</a:t>
            </a:r>
            <a:r>
              <a:rPr lang="en-US" dirty="0"/>
              <a:t>.</a:t>
            </a:r>
          </a:p>
          <a:p>
            <a:r>
              <a:rPr lang="en-US" dirty="0"/>
              <a:t>One Suite block can have only two parameters, one </a:t>
            </a:r>
            <a:r>
              <a:rPr lang="en-US" b="1" dirty="0"/>
              <a:t>“name of that suite</a:t>
            </a:r>
            <a:r>
              <a:rPr lang="en-US" b="1" dirty="0" smtClean="0"/>
              <a:t>” </a:t>
            </a:r>
            <a:r>
              <a:rPr lang="en-US" dirty="0" smtClean="0"/>
              <a:t>and </a:t>
            </a:r>
            <a:r>
              <a:rPr lang="en-US" dirty="0"/>
              <a:t>another </a:t>
            </a:r>
            <a:r>
              <a:rPr lang="en-US" b="1" dirty="0"/>
              <a:t>“Function declaration”</a:t>
            </a:r>
            <a:r>
              <a:rPr lang="en-US" dirty="0"/>
              <a:t> that actually makes a call to our unit functionality that is to be tested.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05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		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Jasmine spec represents a test case inside the test suite.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begins with a call to the Jasmine global function it with two parameters </a:t>
            </a:r>
            <a:endParaRPr lang="en-US" dirty="0" smtClean="0"/>
          </a:p>
          <a:p>
            <a:pPr marL="532907" lvl="1" indent="0">
              <a:buNone/>
            </a:pPr>
            <a:r>
              <a:rPr lang="en-US" dirty="0" smtClean="0"/>
              <a:t>– </a:t>
            </a:r>
            <a:r>
              <a:rPr lang="en-US" dirty="0"/>
              <a:t>first parameter represents the title of the </a:t>
            </a:r>
            <a:r>
              <a:rPr lang="en-US" dirty="0" smtClean="0"/>
              <a:t>spec</a:t>
            </a:r>
          </a:p>
          <a:p>
            <a:pPr marL="532907" lvl="1" indent="0">
              <a:buNone/>
            </a:pPr>
            <a:r>
              <a:rPr lang="en-US" dirty="0" smtClean="0"/>
              <a:t>– second </a:t>
            </a:r>
            <a:r>
              <a:rPr lang="en-US" dirty="0"/>
              <a:t>parameter represents a function that implements the test case.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13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 </a:t>
            </a:r>
            <a:r>
              <a:rPr lang="en-US" dirty="0"/>
              <a:t>contains one or more expectations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expectation represents an assertion that can be either true or false.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to pass the spec, all of the expectations inside the spec have to be true.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one or more expectations inside a spec is false, the spec fails.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86545" y="3879273"/>
            <a:ext cx="5929746" cy="24106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/>
              <a:t>//This is test suite</a:t>
            </a:r>
          </a:p>
          <a:p>
            <a:r>
              <a:rPr lang="en-US" sz="2400"/>
              <a:t>describe("Test Suite", function() {</a:t>
            </a:r>
          </a:p>
          <a:p>
            <a:r>
              <a:rPr lang="en-US" sz="2400"/>
              <a:t>    it("test spec", function() {</a:t>
            </a:r>
          </a:p>
          <a:p>
            <a:r>
              <a:rPr lang="en-US" sz="2400"/>
              <a:t>        expect( expression ).toEqual(true);</a:t>
            </a:r>
          </a:p>
          <a:p>
            <a:r>
              <a:rPr lang="en-US" sz="2400"/>
              <a:t>    });</a:t>
            </a:r>
          </a:p>
          <a:p>
            <a:r>
              <a:rPr lang="en-US" sz="240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962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Describe &amp; IT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Block</a:t>
            </a:r>
          </a:p>
          <a:p>
            <a:r>
              <a:rPr lang="en-US" dirty="0" smtClean="0"/>
              <a:t>Describe </a:t>
            </a:r>
            <a:r>
              <a:rPr lang="en-US" dirty="0"/>
              <a:t>block is a part of Suite block. Like Suite block, it contains two parameters, one </a:t>
            </a:r>
            <a:r>
              <a:rPr lang="en-US" b="1" dirty="0"/>
              <a:t>“the name of the describe block”</a:t>
            </a:r>
            <a:r>
              <a:rPr lang="en-US" dirty="0"/>
              <a:t> and another </a:t>
            </a:r>
            <a:r>
              <a:rPr lang="en-US" b="1" dirty="0"/>
              <a:t>“function declaration</a:t>
            </a:r>
            <a:r>
              <a:rPr lang="en-US" b="1" dirty="0" smtClean="0"/>
              <a:t>”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IT Block</a:t>
            </a:r>
          </a:p>
          <a:p>
            <a:r>
              <a:rPr lang="en-US" dirty="0" smtClean="0"/>
              <a:t> It </a:t>
            </a:r>
            <a:r>
              <a:rPr lang="en-US" dirty="0"/>
              <a:t>goes within a describe block. This is the block which actually contains each unit test case.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29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Expect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Expect </a:t>
            </a:r>
            <a:r>
              <a:rPr lang="en-US" dirty="0"/>
              <a:t>Block</a:t>
            </a:r>
          </a:p>
          <a:p>
            <a:r>
              <a:rPr lang="en-US" dirty="0" smtClean="0"/>
              <a:t>Jasmine</a:t>
            </a:r>
            <a:r>
              <a:rPr lang="en-US" dirty="0"/>
              <a:t> </a:t>
            </a:r>
            <a:r>
              <a:rPr lang="en-US" b="1" dirty="0"/>
              <a:t>Expect</a:t>
            </a:r>
            <a:r>
              <a:rPr lang="en-US" dirty="0"/>
              <a:t> allows you to write your expectation from the required function or JavaScript file. It comes under </a:t>
            </a:r>
            <a:r>
              <a:rPr lang="en-US" b="1" dirty="0"/>
              <a:t>IT</a:t>
            </a:r>
            <a:r>
              <a:rPr lang="en-US" dirty="0"/>
              <a:t> block. One IT block can have more than one Expect block.</a:t>
            </a:r>
          </a:p>
          <a:p>
            <a:r>
              <a:rPr lang="en-US" dirty="0"/>
              <a:t>Following is an example of Expect block.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This </a:t>
            </a:r>
            <a:r>
              <a:rPr lang="en-US" dirty="0"/>
              <a:t>expect block provides a wide variety of methods to unit test </a:t>
            </a:r>
            <a:r>
              <a:rPr lang="en-US" dirty="0" smtClean="0"/>
              <a:t>JavaScript </a:t>
            </a:r>
            <a:r>
              <a:rPr lang="en-US" dirty="0"/>
              <a:t>function or JavaScript file. Each of the Expect block is also known as a </a:t>
            </a:r>
            <a:r>
              <a:rPr lang="en-US" b="1" dirty="0"/>
              <a:t>matcher</a:t>
            </a:r>
            <a:r>
              <a:rPr lang="en-US" dirty="0"/>
              <a:t>. There are two different types of matchers, one </a:t>
            </a:r>
            <a:r>
              <a:rPr lang="en-US" b="1" dirty="0"/>
              <a:t>inbuilt matcher</a:t>
            </a:r>
            <a:r>
              <a:rPr lang="en-US" dirty="0"/>
              <a:t> and another </a:t>
            </a:r>
            <a:r>
              <a:rPr lang="en-US" b="1" dirty="0"/>
              <a:t>user defined matchers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94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8510" y="2631511"/>
            <a:ext cx="5277716" cy="1141943"/>
          </a:xfrm>
        </p:spPr>
        <p:txBody>
          <a:bodyPr/>
          <a:lstStyle/>
          <a:p>
            <a:r>
              <a:rPr lang="en-US" dirty="0" smtClean="0"/>
              <a:t>Equality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47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Equality Check	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toEqual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toEqual</a:t>
            </a:r>
            <a:r>
              <a:rPr lang="en-US" b="1" dirty="0"/>
              <a:t>()</a:t>
            </a:r>
            <a:r>
              <a:rPr lang="en-US" dirty="0"/>
              <a:t> is the simplest matcher present in the inbuilt library of Jasmine. It </a:t>
            </a:r>
            <a:r>
              <a:rPr lang="en-US" dirty="0" smtClean="0"/>
              <a:t>	just </a:t>
            </a:r>
            <a:r>
              <a:rPr lang="en-US" dirty="0"/>
              <a:t>matches whether the result of the operation given as an argument to </a:t>
            </a:r>
            <a:r>
              <a:rPr lang="en-US" dirty="0" smtClean="0"/>
              <a:t>	this </a:t>
            </a:r>
            <a:r>
              <a:rPr lang="en-US" dirty="0"/>
              <a:t>method matches with the result of it or not</a:t>
            </a:r>
            <a:r>
              <a:rPr lang="en-US" dirty="0" smtClean="0"/>
              <a:t>.</a:t>
            </a:r>
          </a:p>
          <a:p>
            <a:r>
              <a:rPr lang="en-US" dirty="0" err="1"/>
              <a:t>not.toEqual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not.toEqual</a:t>
            </a:r>
            <a:r>
              <a:rPr lang="en-US" b="1" dirty="0"/>
              <a:t>()</a:t>
            </a:r>
            <a:r>
              <a:rPr lang="en-US" dirty="0"/>
              <a:t> works exactly opposite to </a:t>
            </a:r>
            <a:r>
              <a:rPr lang="en-US" dirty="0" err="1"/>
              <a:t>toEqual</a:t>
            </a:r>
            <a:r>
              <a:rPr lang="en-US" dirty="0"/>
              <a:t>(). </a:t>
            </a:r>
            <a:r>
              <a:rPr lang="en-US" b="1" dirty="0" err="1"/>
              <a:t>not.toEqual</a:t>
            </a:r>
            <a:r>
              <a:rPr lang="en-US" b="1" dirty="0"/>
              <a:t>()</a:t>
            </a:r>
            <a:r>
              <a:rPr lang="en-US" dirty="0"/>
              <a:t> is used </a:t>
            </a:r>
            <a:r>
              <a:rPr lang="en-US" dirty="0" smtClean="0"/>
              <a:t>	 	to </a:t>
            </a:r>
            <a:r>
              <a:rPr lang="en-US" dirty="0"/>
              <a:t>check if the value does not match with the output of any </a:t>
            </a:r>
            <a:r>
              <a:rPr lang="en-US" dirty="0" smtClean="0"/>
              <a:t>function.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930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 unit testing is executed with Karma and Jasmine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Building blocks of Test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BDD Architecture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Equality Check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</a:t>
            </a:r>
            <a:r>
              <a:rPr lang="en-US" dirty="0" smtClean="0"/>
              <a:t>Check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toBe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toBe</a:t>
            </a:r>
            <a:r>
              <a:rPr lang="en-US" b="1" dirty="0"/>
              <a:t>()</a:t>
            </a:r>
            <a:r>
              <a:rPr lang="en-US" dirty="0"/>
              <a:t> matcher works in a similar way as </a:t>
            </a:r>
            <a:r>
              <a:rPr lang="en-US" dirty="0" err="1"/>
              <a:t>toEqual</a:t>
            </a:r>
            <a:r>
              <a:rPr lang="en-US" dirty="0"/>
              <a:t>(), however they are </a:t>
            </a:r>
            <a:r>
              <a:rPr lang="en-US" dirty="0" smtClean="0"/>
              <a:t>	technically </a:t>
            </a:r>
            <a:r>
              <a:rPr lang="en-US" dirty="0"/>
              <a:t>different from each other.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toBe</a:t>
            </a:r>
            <a:r>
              <a:rPr lang="en-US" dirty="0"/>
              <a:t>() matcher matches with the type </a:t>
            </a:r>
            <a:r>
              <a:rPr lang="en-US" dirty="0" smtClean="0"/>
              <a:t>of </a:t>
            </a:r>
            <a:r>
              <a:rPr lang="en-US" dirty="0"/>
              <a:t>the object </a:t>
            </a:r>
            <a:r>
              <a:rPr lang="en-US" dirty="0" smtClean="0"/>
              <a:t>	whereas</a:t>
            </a:r>
            <a:r>
              <a:rPr lang="en-US" dirty="0"/>
              <a:t> </a:t>
            </a:r>
            <a:r>
              <a:rPr lang="en-US" b="1" dirty="0" err="1"/>
              <a:t>toEqual</a:t>
            </a:r>
            <a:r>
              <a:rPr lang="en-US" b="1" dirty="0"/>
              <a:t>()</a:t>
            </a:r>
            <a:r>
              <a:rPr lang="en-US" dirty="0"/>
              <a:t> matches with the equivalency of the result.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04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not.toBe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	not </a:t>
            </a:r>
            <a:r>
              <a:rPr lang="en-US" dirty="0"/>
              <a:t>is nothing but a negation of the </a:t>
            </a:r>
            <a:r>
              <a:rPr lang="en-US" dirty="0" err="1"/>
              <a:t>toBe</a:t>
            </a:r>
            <a:r>
              <a:rPr lang="en-US" dirty="0"/>
              <a:t>() method. It fails when the expected </a:t>
            </a:r>
            <a:r>
              <a:rPr lang="en-US" dirty="0" smtClean="0"/>
              <a:t>	result </a:t>
            </a:r>
            <a:r>
              <a:rPr lang="en-US" dirty="0"/>
              <a:t>matches with the actual output of the function or JavaScript file.</a:t>
            </a:r>
          </a:p>
        </p:txBody>
      </p:sp>
    </p:spTree>
    <p:extLst>
      <p:ext uri="{BB962C8B-B14F-4D97-AF65-F5344CB8AC3E}">
        <p14:creationId xmlns:p14="http://schemas.microsoft.com/office/powerpoint/2010/main" val="1259023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&amp;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/>
              <a:t>beforeEach</a:t>
            </a:r>
            <a:r>
              <a:rPr lang="en-US" dirty="0"/>
              <a:t> function is called once before each spec in the describe in which it is </a:t>
            </a:r>
            <a:r>
              <a:rPr lang="en-US" dirty="0" smtClean="0"/>
              <a:t>called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332" y="2606438"/>
            <a:ext cx="7011008" cy="35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20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&amp;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afterEach</a:t>
            </a:r>
            <a:r>
              <a:rPr lang="en-US" dirty="0"/>
              <a:t> function is called once after each spec.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701636" y="2355272"/>
            <a:ext cx="6941128" cy="4118907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Arial" pitchFamily="34" charset="0"/>
              </a:rPr>
              <a:t>var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currentVal</a:t>
            </a:r>
            <a:r>
              <a:rPr lang="en-US" sz="2000" dirty="0">
                <a:latin typeface="Arial" pitchFamily="34" charset="0"/>
              </a:rPr>
              <a:t> = 0;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Arial" pitchFamily="34" charset="0"/>
              </a:rPr>
              <a:t>afterEach</a:t>
            </a:r>
            <a:r>
              <a:rPr lang="en-US" sz="2000" dirty="0">
                <a:latin typeface="Arial" pitchFamily="34" charset="0"/>
              </a:rPr>
              <a:t>(function(){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   </a:t>
            </a:r>
            <a:r>
              <a:rPr lang="en-US" sz="2000" dirty="0" err="1">
                <a:latin typeface="Arial" pitchFamily="34" charset="0"/>
              </a:rPr>
              <a:t>currentVal</a:t>
            </a:r>
            <a:r>
              <a:rPr lang="en-US" sz="2000" dirty="0">
                <a:latin typeface="Arial" pitchFamily="34" charset="0"/>
              </a:rPr>
              <a:t> = 5;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});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describe("Different Methods of Expect </a:t>
            </a:r>
            <a:r>
              <a:rPr lang="en-US" sz="2000" dirty="0" err="1">
                <a:latin typeface="Arial" pitchFamily="34" charset="0"/>
              </a:rPr>
              <a:t>Block",function</a:t>
            </a:r>
            <a:r>
              <a:rPr lang="en-US" sz="2000" dirty="0">
                <a:latin typeface="Arial" pitchFamily="34" charset="0"/>
              </a:rPr>
              <a:t>() </a:t>
            </a:r>
            <a:r>
              <a:rPr lang="en-US" sz="2000" dirty="0" smtClean="0">
                <a:latin typeface="Arial" pitchFamily="34" charset="0"/>
              </a:rPr>
              <a:t>{   </a:t>
            </a:r>
            <a:endParaRPr lang="en-US" sz="20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   it("first call ", function(){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      expect(</a:t>
            </a:r>
            <a:r>
              <a:rPr lang="en-US" sz="2000" dirty="0" err="1">
                <a:latin typeface="Arial" pitchFamily="34" charset="0"/>
              </a:rPr>
              <a:t>currentVal</a:t>
            </a:r>
            <a:r>
              <a:rPr lang="en-US" sz="2000" dirty="0">
                <a:latin typeface="Arial" pitchFamily="34" charset="0"/>
              </a:rPr>
              <a:t>).</a:t>
            </a:r>
            <a:r>
              <a:rPr lang="en-US" sz="2000" dirty="0" err="1">
                <a:latin typeface="Arial" pitchFamily="34" charset="0"/>
              </a:rPr>
              <a:t>toEqual</a:t>
            </a:r>
            <a:r>
              <a:rPr lang="en-US" sz="2000" dirty="0">
                <a:latin typeface="Arial" pitchFamily="34" charset="0"/>
              </a:rPr>
              <a:t>(0);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   });     </a:t>
            </a:r>
            <a:r>
              <a:rPr lang="en-US" sz="2000" dirty="0" smtClean="0">
                <a:latin typeface="Arial" pitchFamily="34" charset="0"/>
              </a:rPr>
              <a:t>   </a:t>
            </a:r>
            <a:endParaRPr lang="en-US" sz="20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   it("second call ",  function()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      expect(</a:t>
            </a:r>
            <a:r>
              <a:rPr lang="en-US" sz="2000" dirty="0" err="1">
                <a:latin typeface="Arial" pitchFamily="34" charset="0"/>
              </a:rPr>
              <a:t>currentVal</a:t>
            </a:r>
            <a:r>
              <a:rPr lang="en-US" sz="2000" dirty="0">
                <a:latin typeface="Arial" pitchFamily="34" charset="0"/>
              </a:rPr>
              <a:t>).</a:t>
            </a:r>
            <a:r>
              <a:rPr lang="en-US" sz="2000" dirty="0" err="1">
                <a:latin typeface="Arial" pitchFamily="34" charset="0"/>
              </a:rPr>
              <a:t>toEqual</a:t>
            </a:r>
            <a:r>
              <a:rPr lang="en-US" sz="2000" dirty="0">
                <a:latin typeface="Arial" pitchFamily="34" charset="0"/>
              </a:rPr>
              <a:t>(5);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   });   </a:t>
            </a:r>
            <a:r>
              <a:rPr lang="en-US" sz="2000" dirty="0" smtClean="0">
                <a:latin typeface="Arial" pitchFamily="34" charset="0"/>
              </a:rPr>
              <a:t>});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01482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39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Karma</a:t>
            </a:r>
            <a:r>
              <a:rPr lang="en-US" dirty="0"/>
              <a:t> is a test runner provided by the Angular </a:t>
            </a:r>
            <a:r>
              <a:rPr lang="en-US" dirty="0" smtClean="0"/>
              <a:t>team.</a:t>
            </a:r>
          </a:p>
          <a:p>
            <a:r>
              <a:rPr lang="en-US" b="1" dirty="0" smtClean="0"/>
              <a:t>Karma</a:t>
            </a:r>
            <a:r>
              <a:rPr lang="en-US" dirty="0"/>
              <a:t> will </a:t>
            </a:r>
            <a:r>
              <a:rPr lang="en-US" dirty="0" smtClean="0"/>
              <a:t>execute </a:t>
            </a:r>
            <a:r>
              <a:rPr lang="en-US" dirty="0"/>
              <a:t>tests in multiple browsers which shall ensure </a:t>
            </a:r>
            <a:r>
              <a:rPr lang="en-US" dirty="0" smtClean="0"/>
              <a:t>the </a:t>
            </a:r>
            <a:r>
              <a:rPr lang="en-US" dirty="0"/>
              <a:t>application is compatible in all browsers.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22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Karma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561049"/>
          </a:xfrm>
        </p:spPr>
        <p:txBody>
          <a:bodyPr/>
          <a:lstStyle/>
          <a:p>
            <a:r>
              <a:rPr lang="en-US" dirty="0" smtClean="0"/>
              <a:t>Install karma for development purposes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--save-dev karma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Install karma command line interface globally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-</a:t>
            </a:r>
            <a:r>
              <a:rPr lang="en-US" dirty="0"/>
              <a:t>g </a:t>
            </a:r>
            <a:r>
              <a:rPr lang="en-US" dirty="0" smtClean="0"/>
              <a:t>karma-cli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6686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Test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karma plug-ins to enable us to use Jasmine test framework and Google Chrome as target browser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jasmine-core karma-jasmine karma-chrome-launcher --save-dev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 configuration file for the karma settings</a:t>
            </a:r>
          </a:p>
          <a:p>
            <a:pPr marL="0" indent="0">
              <a:buNone/>
            </a:pPr>
            <a:r>
              <a:rPr lang="en-US" dirty="0"/>
              <a:t>$ karma </a:t>
            </a:r>
            <a:r>
              <a:rPr lang="en-US" dirty="0" err="1"/>
              <a:t>init</a:t>
            </a:r>
            <a:r>
              <a:rPr lang="en-US" dirty="0"/>
              <a:t> karma.conf.js</a:t>
            </a:r>
          </a:p>
        </p:txBody>
      </p:sp>
    </p:spTree>
    <p:extLst>
      <p:ext uri="{BB962C8B-B14F-4D97-AF65-F5344CB8AC3E}">
        <p14:creationId xmlns:p14="http://schemas.microsoft.com/office/powerpoint/2010/main" val="2621840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Test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Step </a:t>
            </a:r>
            <a:r>
              <a:rPr lang="en-US" b="1" dirty="0"/>
              <a:t>1 − Create a Web application in </a:t>
            </a:r>
            <a:r>
              <a:rPr lang="en-US" b="1" dirty="0" smtClean="0"/>
              <a:t>the IDE</a:t>
            </a:r>
          </a:p>
          <a:p>
            <a:pPr marL="0" indent="0">
              <a:buNone/>
            </a:pPr>
            <a:r>
              <a:rPr lang="en-US" b="1" dirty="0" smtClean="0"/>
              <a:t>Step 2 – Add the Maven dependency</a:t>
            </a:r>
          </a:p>
          <a:p>
            <a:pPr marL="0" indent="0">
              <a:buNone/>
            </a:pPr>
            <a:r>
              <a:rPr lang="en-US" b="1" dirty="0" smtClean="0"/>
              <a:t>Step 3 – Create a Type script file</a:t>
            </a:r>
          </a:p>
          <a:p>
            <a:pPr marL="0" indent="0">
              <a:buNone/>
            </a:pPr>
            <a:r>
              <a:rPr lang="en-US" b="1" dirty="0" smtClean="0"/>
              <a:t>Step 4 – Create a Test case</a:t>
            </a:r>
          </a:p>
          <a:p>
            <a:pPr marL="0" indent="0">
              <a:buNone/>
            </a:pPr>
            <a:r>
              <a:rPr lang="en-US" b="1" dirty="0" smtClean="0"/>
              <a:t>Step 5 – Execute by running </a:t>
            </a:r>
            <a:r>
              <a:rPr lang="en-US" b="1" dirty="0" err="1"/>
              <a:t>s</a:t>
            </a:r>
            <a:r>
              <a:rPr lang="en-US" b="1" dirty="0" err="1" smtClean="0"/>
              <a:t>pec.ts</a:t>
            </a:r>
            <a:r>
              <a:rPr lang="en-US" b="1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8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57746" y="2556765"/>
            <a:ext cx="5029200" cy="311727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describe('JavaScript addition operator', function 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    it('adds two numbers together', function 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        expect(1 + 2).</a:t>
            </a:r>
            <a:r>
              <a:rPr lang="en-US" sz="2400" dirty="0" err="1">
                <a:latin typeface="Arial" pitchFamily="34" charset="0"/>
              </a:rPr>
              <a:t>toEqual</a:t>
            </a:r>
            <a:r>
              <a:rPr lang="en-US" sz="2400" dirty="0">
                <a:latin typeface="Arial" pitchFamily="34" charset="0"/>
              </a:rPr>
              <a:t>(3);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    });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});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788727" y="2556764"/>
            <a:ext cx="4184073" cy="311727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</a:rPr>
              <a:t>Inside that </a:t>
            </a:r>
            <a:r>
              <a:rPr lang="en-US" sz="2400" b="1" dirty="0">
                <a:latin typeface="Arial" pitchFamily="34" charset="0"/>
              </a:rPr>
              <a:t>it block</a:t>
            </a:r>
            <a:r>
              <a:rPr lang="en-US" sz="2400" dirty="0" smtClean="0">
                <a:latin typeface="Arial" pitchFamily="34" charset="0"/>
              </a:rPr>
              <a:t>, </a:t>
            </a:r>
            <a:r>
              <a:rPr lang="en-US" sz="2400" dirty="0">
                <a:latin typeface="Arial" pitchFamily="34" charset="0"/>
              </a:rPr>
              <a:t>write all the setup code </a:t>
            </a:r>
            <a:r>
              <a:rPr lang="en-US" sz="2400" dirty="0" smtClean="0">
                <a:latin typeface="Arial" pitchFamily="34" charset="0"/>
              </a:rPr>
              <a:t>needed </a:t>
            </a:r>
            <a:r>
              <a:rPr lang="en-US" sz="2400" dirty="0">
                <a:latin typeface="Arial" pitchFamily="34" charset="0"/>
              </a:rPr>
              <a:t>for </a:t>
            </a:r>
            <a:r>
              <a:rPr lang="en-US" sz="2400" dirty="0" smtClean="0">
                <a:latin typeface="Arial" pitchFamily="34" charset="0"/>
              </a:rPr>
              <a:t>the </a:t>
            </a:r>
            <a:r>
              <a:rPr lang="en-US" sz="2400" dirty="0">
                <a:latin typeface="Arial" pitchFamily="34" charset="0"/>
              </a:rPr>
              <a:t>test</a:t>
            </a:r>
            <a:r>
              <a:rPr lang="en-US" sz="2400" dirty="0" smtClean="0">
                <a:latin typeface="Arial" pitchFamily="34" charset="0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itchFamily="34" charset="0"/>
              </a:rPr>
              <a:t>Value passed in the </a:t>
            </a:r>
            <a:r>
              <a:rPr lang="en-US" sz="2400" b="1" dirty="0">
                <a:latin typeface="Arial" pitchFamily="34" charset="0"/>
              </a:rPr>
              <a:t>expect</a:t>
            </a:r>
            <a:r>
              <a:rPr lang="en-US" sz="2400" dirty="0">
                <a:latin typeface="Arial" pitchFamily="34" charset="0"/>
              </a:rPr>
              <a:t> will be tested.</a:t>
            </a:r>
            <a:endParaRPr lang="en-US" sz="2400" dirty="0" smtClean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6371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6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Jasmine</a:t>
            </a:r>
            <a:r>
              <a:rPr lang="en-US" dirty="0"/>
              <a:t> is a </a:t>
            </a:r>
            <a:r>
              <a:rPr lang="en-US" dirty="0" err="1"/>
              <a:t>javascript</a:t>
            </a:r>
            <a:r>
              <a:rPr lang="en-US" dirty="0"/>
              <a:t> unit testing framework and will provide </a:t>
            </a:r>
            <a:r>
              <a:rPr lang="en-US" dirty="0" smtClean="0"/>
              <a:t>the </a:t>
            </a:r>
            <a:r>
              <a:rPr lang="en-US" dirty="0"/>
              <a:t>utilities to test </a:t>
            </a:r>
            <a:r>
              <a:rPr lang="en-US" dirty="0" smtClean="0"/>
              <a:t>the application</a:t>
            </a:r>
          </a:p>
          <a:p>
            <a:r>
              <a:rPr lang="en-US" b="1" dirty="0"/>
              <a:t>Karma</a:t>
            </a:r>
            <a:r>
              <a:rPr lang="en-US" dirty="0"/>
              <a:t> is a test </a:t>
            </a:r>
            <a:r>
              <a:rPr lang="en-US" dirty="0" smtClean="0"/>
              <a:t>runner</a:t>
            </a:r>
          </a:p>
          <a:p>
            <a:r>
              <a:rPr lang="en-US" b="1" dirty="0"/>
              <a:t>Unit testing</a:t>
            </a:r>
            <a:r>
              <a:rPr lang="en-US" dirty="0"/>
              <a:t> is a process in which these small units of your code are tested to ensure their proper </a:t>
            </a:r>
            <a:r>
              <a:rPr lang="en-US" dirty="0" smtClean="0"/>
              <a:t>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17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is a behavior-driven development framework for testing JavaScript code that plays very well with Karma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Similar to Karma, </a:t>
            </a:r>
            <a:r>
              <a:rPr lang="en-US" dirty="0" smtClean="0"/>
              <a:t>it is </a:t>
            </a:r>
            <a:r>
              <a:rPr lang="en-US" dirty="0"/>
              <a:t>the recommended testing framework within the AngularJS 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682872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Jasmine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It is a simple API to test different components of JavaScript.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Jasmine is an open-source JavaScript framework, capable of testing any kind of JavaScript application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Jasmine </a:t>
            </a:r>
            <a:r>
              <a:rPr lang="en-US" dirty="0"/>
              <a:t>follows Behavior Driven Development (BDD) procedure to ensure that each line of JavaScript statement is properly unit tested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65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does not depend on any other JavaScript framework.</a:t>
            </a:r>
          </a:p>
          <a:p>
            <a:r>
              <a:rPr lang="en-US" dirty="0"/>
              <a:t>Jasmine does not require any DOM.</a:t>
            </a:r>
          </a:p>
          <a:p>
            <a:r>
              <a:rPr lang="en-US" dirty="0"/>
              <a:t>All the syntax used in Jasmine framework is clean and obvious.</a:t>
            </a:r>
          </a:p>
          <a:p>
            <a:r>
              <a:rPr lang="en-US" dirty="0"/>
              <a:t>Jasmine is heavily influenced by </a:t>
            </a:r>
            <a:r>
              <a:rPr lang="en-US" dirty="0" err="1"/>
              <a:t>Rspec</a:t>
            </a:r>
            <a:r>
              <a:rPr lang="en-US" dirty="0"/>
              <a:t>, JS Spec, and </a:t>
            </a:r>
            <a:r>
              <a:rPr lang="en-US" dirty="0" err="1"/>
              <a:t>Jspec</a:t>
            </a:r>
            <a:r>
              <a:rPr lang="en-US" dirty="0"/>
              <a:t>.</a:t>
            </a:r>
          </a:p>
          <a:p>
            <a:r>
              <a:rPr lang="en-US" dirty="0"/>
              <a:t>Jasmine is an open-source framework and easily available in different versions like stand-alone, ruby gem, Node.js, etc</a:t>
            </a:r>
            <a:r>
              <a:rPr lang="en-US" dirty="0" smtClean="0"/>
              <a:t>.</a:t>
            </a:r>
          </a:p>
          <a:p>
            <a:r>
              <a:rPr lang="en-US" dirty="0"/>
              <a:t>Jasmine is one of the popular JavaScript unit testing frameworks which is capable of testing synchronous and asynchronous JavaScript code. </a:t>
            </a:r>
          </a:p>
        </p:txBody>
      </p:sp>
    </p:spTree>
    <p:extLst>
      <p:ext uri="{BB962C8B-B14F-4D97-AF65-F5344CB8AC3E}">
        <p14:creationId xmlns:p14="http://schemas.microsoft.com/office/powerpoint/2010/main" val="1559731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68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/>
              <a:t>JasmineJS</a:t>
            </a:r>
            <a:r>
              <a:rPr lang="en-US" b="0" dirty="0" smtClean="0"/>
              <a:t> </a:t>
            </a:r>
            <a:r>
              <a:rPr lang="en-US" b="0" dirty="0"/>
              <a:t>- BDD </a:t>
            </a:r>
            <a:r>
              <a:rPr lang="en-US" b="0" dirty="0" smtClean="0"/>
              <a:t>Architecture                 </a:t>
            </a:r>
            <a:r>
              <a:rPr lang="en-US" b="0" dirty="0" err="1" smtClean="0"/>
              <a:t>Cont</a:t>
            </a:r>
            <a:r>
              <a:rPr lang="en-US" b="0" dirty="0" smtClean="0"/>
              <a:t>…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271715"/>
            <a:ext cx="11373491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Different </a:t>
            </a:r>
            <a:r>
              <a:rPr lang="en-US" dirty="0"/>
              <a:t>phases of BDD framework.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45" y="1952625"/>
            <a:ext cx="4666246" cy="40524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001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281" y="397522"/>
            <a:ext cx="8839200" cy="609599"/>
          </a:xfrm>
        </p:spPr>
        <p:txBody>
          <a:bodyPr>
            <a:normAutofit fontScale="90000"/>
          </a:bodyPr>
          <a:lstStyle/>
          <a:p>
            <a:r>
              <a:rPr lang="en-US" b="0" dirty="0" err="1"/>
              <a:t>JasmineJS</a:t>
            </a:r>
            <a:r>
              <a:rPr lang="en-US" b="0" dirty="0"/>
              <a:t> - BDD Architecture                 </a:t>
            </a:r>
            <a:r>
              <a:rPr lang="en-US" b="0" dirty="0" err="1"/>
              <a:t>Cont</a:t>
            </a:r>
            <a:r>
              <a:rPr lang="en-US" b="0" dirty="0"/>
              <a:t>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1 − Start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In </a:t>
            </a:r>
            <a:r>
              <a:rPr lang="en-US" dirty="0"/>
              <a:t>this phase, </a:t>
            </a:r>
            <a:r>
              <a:rPr lang="en-US" dirty="0" smtClean="0"/>
              <a:t>make the </a:t>
            </a:r>
            <a:r>
              <a:rPr lang="en-US" dirty="0"/>
              <a:t>environment ready for Jasmine application.</a:t>
            </a:r>
          </a:p>
          <a:p>
            <a:r>
              <a:rPr lang="en-US" b="1" dirty="0"/>
              <a:t>Step 2 − Write a failing test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In </a:t>
            </a:r>
            <a:r>
              <a:rPr lang="en-US" dirty="0"/>
              <a:t>this </a:t>
            </a:r>
            <a:r>
              <a:rPr lang="en-US" dirty="0" smtClean="0"/>
              <a:t>step, write the </a:t>
            </a:r>
            <a:r>
              <a:rPr lang="en-US" dirty="0"/>
              <a:t>first ever test case. It is obvious that this test is </a:t>
            </a:r>
            <a:r>
              <a:rPr lang="en-US" dirty="0" smtClean="0"/>
              <a:t>	going </a:t>
            </a:r>
            <a:r>
              <a:rPr lang="en-US" dirty="0"/>
              <a:t>to fail because there is no such file or function to be tested.</a:t>
            </a:r>
          </a:p>
          <a:p>
            <a:r>
              <a:rPr lang="en-US" b="1" dirty="0"/>
              <a:t>Step 3 − Write a code to make it pass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In </a:t>
            </a:r>
            <a:r>
              <a:rPr lang="en-US" dirty="0"/>
              <a:t>this phase</a:t>
            </a:r>
            <a:r>
              <a:rPr lang="en-US" dirty="0" smtClean="0"/>
              <a:t>, </a:t>
            </a:r>
            <a:r>
              <a:rPr lang="en-US" dirty="0"/>
              <a:t>prepare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/>
              <a:t>JavaScript file or function that needs to be </a:t>
            </a:r>
            <a:r>
              <a:rPr lang="en-US" dirty="0" smtClean="0"/>
              <a:t>	tested</a:t>
            </a:r>
            <a:r>
              <a:rPr lang="en-US" dirty="0"/>
              <a:t>. </a:t>
            </a:r>
            <a:r>
              <a:rPr lang="en-US" dirty="0" smtClean="0"/>
              <a:t> All </a:t>
            </a:r>
            <a:r>
              <a:rPr lang="en-US" dirty="0"/>
              <a:t>the test cases </a:t>
            </a:r>
            <a:r>
              <a:rPr lang="en-US" dirty="0" smtClean="0"/>
              <a:t>prepared </a:t>
            </a:r>
            <a:r>
              <a:rPr lang="en-US" dirty="0"/>
              <a:t>in the early </a:t>
            </a:r>
            <a:r>
              <a:rPr lang="en-US" dirty="0" smtClean="0"/>
              <a:t>stage should </a:t>
            </a:r>
            <a:r>
              <a:rPr lang="en-US" dirty="0"/>
              <a:t>be successful.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28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2427474e-60f8-4f75-abfc-98841d67cf98" ContentTypeId="0x01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5E51DE-2D51-4DD3-A5B9-8CE172736D54}"/>
</file>

<file path=customXml/itemProps2.xml><?xml version="1.0" encoding="utf-8"?>
<ds:datastoreItem xmlns:ds="http://schemas.openxmlformats.org/officeDocument/2006/customXml" ds:itemID="{EFE2F61D-0844-4312-8295-BA9460D20164}"/>
</file>

<file path=customXml/itemProps3.xml><?xml version="1.0" encoding="utf-8"?>
<ds:datastoreItem xmlns:ds="http://schemas.openxmlformats.org/officeDocument/2006/customXml" ds:itemID="{05A7361D-DD0B-40A6-AE8C-443C4BE2192A}"/>
</file>

<file path=customXml/itemProps4.xml><?xml version="1.0" encoding="utf-8"?>
<ds:datastoreItem xmlns:ds="http://schemas.openxmlformats.org/officeDocument/2006/customXml" ds:itemID="{1590D1E7-2A80-490F-937A-F1E57FE1C728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11533</TotalTime>
  <Words>676</Words>
  <Application>Microsoft Office PowerPoint</Application>
  <PresentationFormat>Widescreen</PresentationFormat>
  <Paragraphs>148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MS PGothic</vt:lpstr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Jasmine &amp; Karma</vt:lpstr>
      <vt:lpstr>Course Objective</vt:lpstr>
      <vt:lpstr>Jasmine</vt:lpstr>
      <vt:lpstr>Jasmine - Introduction</vt:lpstr>
      <vt:lpstr>Jasmine - Introduction</vt:lpstr>
      <vt:lpstr>Advantages</vt:lpstr>
      <vt:lpstr>BDD Architecture</vt:lpstr>
      <vt:lpstr> JasmineJS - BDD Architecture                 Cont…  </vt:lpstr>
      <vt:lpstr>JasmineJS - BDD Architecture                 Cont… </vt:lpstr>
      <vt:lpstr>JasmineJS - BDD Architecture                 Cont… </vt:lpstr>
      <vt:lpstr>Building blocks of Test</vt:lpstr>
      <vt:lpstr>Suite        Cont…</vt:lpstr>
      <vt:lpstr>Suite</vt:lpstr>
      <vt:lpstr>Spec       Cont…</vt:lpstr>
      <vt:lpstr>Spec</vt:lpstr>
      <vt:lpstr>Describe &amp; IT block</vt:lpstr>
      <vt:lpstr>Expect Block</vt:lpstr>
      <vt:lpstr>Equality Check</vt:lpstr>
      <vt:lpstr> Equality Check      Cont… </vt:lpstr>
      <vt:lpstr>Equality Check     Cont…</vt:lpstr>
      <vt:lpstr>Equality Check</vt:lpstr>
      <vt:lpstr>Before &amp; After</vt:lpstr>
      <vt:lpstr>Before &amp; After</vt:lpstr>
      <vt:lpstr>Configuration</vt:lpstr>
      <vt:lpstr>Karma</vt:lpstr>
      <vt:lpstr>Setting up Karma</vt:lpstr>
      <vt:lpstr>Configuring Test Runner</vt:lpstr>
      <vt:lpstr>Writing Test and Execution</vt:lpstr>
      <vt:lpstr>Sample Code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Vimala R</cp:lastModifiedBy>
  <cp:revision>689</cp:revision>
  <dcterms:created xsi:type="dcterms:W3CDTF">2014-11-02T05:32:32Z</dcterms:created>
  <dcterms:modified xsi:type="dcterms:W3CDTF">2017-11-21T07:08:55Z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