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5"/>
  </p:notesMasterIdLst>
  <p:handoutMasterIdLst>
    <p:handoutMasterId r:id="rId16"/>
  </p:handoutMasterIdLst>
  <p:sldIdLst>
    <p:sldId id="256" r:id="rId5"/>
    <p:sldId id="271" r:id="rId6"/>
    <p:sldId id="272" r:id="rId7"/>
    <p:sldId id="273" r:id="rId8"/>
    <p:sldId id="274" r:id="rId9"/>
    <p:sldId id="275" r:id="rId10"/>
    <p:sldId id="276" r:id="rId11"/>
    <p:sldId id="27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EFF"/>
    <a:srgbClr val="000061"/>
    <a:srgbClr val="FB0A1A"/>
    <a:srgbClr val="000000"/>
    <a:srgbClr val="FFFFFF"/>
    <a:srgbClr val="FFB006"/>
    <a:srgbClr val="F39220"/>
    <a:srgbClr val="B40028"/>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4" d="100"/>
          <a:sy n="64" d="100"/>
        </p:scale>
        <p:origin x="76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customXml" Target="../customXml/item4.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smtClean="0"/>
              <a:t>Oriented Programing</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US" dirty="0" smtClean="0"/>
              <a:t>To understand and handle checked ,Unchecked and User defined Exception </a:t>
            </a:r>
            <a:r>
              <a:rPr lang="en-US" smtClean="0"/>
              <a:t>in java</a:t>
            </a:r>
            <a:endParaRPr lang="en-US" dirty="0"/>
          </a:p>
        </p:txBody>
      </p:sp>
    </p:spTree>
    <p:extLst>
      <p:ext uri="{BB962C8B-B14F-4D97-AF65-F5344CB8AC3E}">
        <p14:creationId xmlns:p14="http://schemas.microsoft.com/office/powerpoint/2010/main" val="34138065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126120" y="3530506"/>
            <a:ext cx="3552710" cy="2764251"/>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2" name="Text Placeholder 1"/>
          <p:cNvSpPr>
            <a:spLocks noGrp="1"/>
          </p:cNvSpPr>
          <p:nvPr>
            <p:ph type="body" sz="quarter" idx="10"/>
          </p:nvPr>
        </p:nvSpPr>
        <p:spPr>
          <a:xfrm>
            <a:off x="416416" y="1398880"/>
            <a:ext cx="11566933" cy="4905537"/>
          </a:xfrm>
        </p:spPr>
        <p:txBody>
          <a:bodyPr>
            <a:normAutofit/>
          </a:bodyPr>
          <a:lstStyle/>
          <a:p>
            <a:pPr marL="380648" indent="-380648">
              <a:buFont typeface="Arial" panose="020B0604020202020204" pitchFamily="34" charset="0"/>
              <a:buChar char="•"/>
            </a:pPr>
            <a:r>
              <a:rPr lang="en-US" dirty="0">
                <a:solidFill>
                  <a:schemeClr val="tx1"/>
                </a:solidFill>
              </a:rPr>
              <a:t>Exception is an abnormal condition</a:t>
            </a:r>
            <a:r>
              <a:rPr lang="en-US" dirty="0" smtClean="0">
                <a:solidFill>
                  <a:schemeClr val="tx1"/>
                </a:solidFill>
              </a:rPr>
              <a:t>.</a:t>
            </a:r>
            <a:endParaRPr lang="en-US" dirty="0">
              <a:solidFill>
                <a:schemeClr val="tx1"/>
              </a:solidFill>
            </a:endParaRPr>
          </a:p>
          <a:p>
            <a:pPr marL="380648" indent="-380648">
              <a:buFont typeface="Arial" panose="020B0604020202020204" pitchFamily="34" charset="0"/>
              <a:buChar char="•"/>
            </a:pPr>
            <a:r>
              <a:rPr lang="en-US" dirty="0">
                <a:solidFill>
                  <a:schemeClr val="tx1"/>
                </a:solidFill>
              </a:rPr>
              <a:t>In java, exception is an event that disrupts the normal flow of the program. It is an object which is thrown at </a:t>
            </a:r>
            <a:r>
              <a:rPr lang="en-US" dirty="0" smtClean="0">
                <a:solidFill>
                  <a:schemeClr val="tx1"/>
                </a:solidFill>
              </a:rPr>
              <a:t>runtime</a:t>
            </a:r>
            <a:endParaRPr lang="en-US" dirty="0">
              <a:solidFill>
                <a:schemeClr val="tx1"/>
              </a:solidFill>
            </a:endParaRPr>
          </a:p>
          <a:p>
            <a:pPr marL="380648" indent="-380648">
              <a:buFont typeface="Arial" panose="020B0604020202020204" pitchFamily="34" charset="0"/>
              <a:buChar char="•"/>
            </a:pPr>
            <a:r>
              <a:rPr lang="en-US" dirty="0">
                <a:solidFill>
                  <a:schemeClr val="tx1"/>
                </a:solidFill>
              </a:rPr>
              <a:t>Exception Handling is a mechanism to handle runtime </a:t>
            </a:r>
            <a:r>
              <a:rPr lang="en-US" dirty="0" smtClean="0">
                <a:solidFill>
                  <a:schemeClr val="tx1"/>
                </a:solidFill>
              </a:rPr>
              <a:t>errors.</a:t>
            </a:r>
            <a:endParaRPr lang="en-US" dirty="0">
              <a:solidFill>
                <a:schemeClr val="tx1"/>
              </a:solidFill>
            </a:endParaRPr>
          </a:p>
          <a:p>
            <a:pPr marL="380648" indent="-380648">
              <a:buFont typeface="Arial" panose="020B0604020202020204" pitchFamily="34" charset="0"/>
              <a:buChar char="•"/>
            </a:pPr>
            <a:r>
              <a:rPr lang="en-US" dirty="0" smtClean="0">
                <a:solidFill>
                  <a:schemeClr val="tx1"/>
                </a:solidFill>
              </a:rPr>
              <a:t>The </a:t>
            </a:r>
            <a:r>
              <a:rPr lang="en-US" dirty="0">
                <a:solidFill>
                  <a:schemeClr val="tx1"/>
                </a:solidFill>
              </a:rPr>
              <a:t>core advantage of exception handling is to maintain the normal flow of the application. </a:t>
            </a:r>
            <a:endParaRPr lang="en-US" dirty="0" smtClean="0">
              <a:solidFill>
                <a:schemeClr val="tx1"/>
              </a:solidFill>
            </a:endParaRPr>
          </a:p>
          <a:p>
            <a:pPr marL="380648" indent="-380648">
              <a:buFont typeface="Arial" panose="020B0604020202020204" pitchFamily="34" charset="0"/>
              <a:buChar char="•"/>
            </a:pPr>
            <a:r>
              <a:rPr lang="en-US" dirty="0" smtClean="0">
                <a:solidFill>
                  <a:schemeClr val="tx1"/>
                </a:solidFill>
              </a:rPr>
              <a:t>Exception </a:t>
            </a:r>
            <a:r>
              <a:rPr lang="en-US" dirty="0">
                <a:solidFill>
                  <a:schemeClr val="tx1"/>
                </a:solidFill>
              </a:rPr>
              <a:t>normally disrupts the normal flow of the application </a:t>
            </a:r>
            <a:endParaRPr lang="en-US" dirty="0" smtClean="0">
              <a:solidFill>
                <a:schemeClr val="tx1"/>
              </a:solidFill>
            </a:endParaRPr>
          </a:p>
          <a:p>
            <a:pPr marL="380648" indent="-380648">
              <a:buFont typeface="Arial" panose="020B0604020202020204" pitchFamily="34" charset="0"/>
              <a:buChar char="•"/>
            </a:pPr>
            <a:r>
              <a:rPr lang="en-US" dirty="0" smtClean="0">
                <a:solidFill>
                  <a:schemeClr val="tx1"/>
                </a:solidFill>
              </a:rPr>
              <a:t>that </a:t>
            </a:r>
            <a:r>
              <a:rPr lang="en-US" dirty="0">
                <a:solidFill>
                  <a:schemeClr val="tx1"/>
                </a:solidFill>
              </a:rPr>
              <a:t>is why we use exception handling. </a:t>
            </a:r>
            <a:endParaRPr lang="en-US" dirty="0"/>
          </a:p>
        </p:txBody>
      </p:sp>
      <p:sp>
        <p:nvSpPr>
          <p:cNvPr id="4" name="Title 3"/>
          <p:cNvSpPr>
            <a:spLocks noGrp="1"/>
          </p:cNvSpPr>
          <p:nvPr>
            <p:ph type="title"/>
          </p:nvPr>
        </p:nvSpPr>
        <p:spPr/>
        <p:txBody>
          <a:bodyPr/>
          <a:lstStyle/>
          <a:p>
            <a:r>
              <a:rPr lang="en-US" dirty="0" smtClean="0">
                <a:solidFill>
                  <a:schemeClr val="tx1"/>
                </a:solidFill>
              </a:rPr>
              <a:t>Exception</a:t>
            </a:r>
            <a:endParaRPr lang="en-US" dirty="0">
              <a:solidFill>
                <a:schemeClr val="tx1"/>
              </a:solidFill>
            </a:endParaRPr>
          </a:p>
        </p:txBody>
      </p:sp>
    </p:spTree>
    <p:extLst>
      <p:ext uri="{BB962C8B-B14F-4D97-AF65-F5344CB8AC3E}">
        <p14:creationId xmlns:p14="http://schemas.microsoft.com/office/powerpoint/2010/main" val="33691404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rmAutofit fontScale="92500" lnSpcReduction="20000"/>
          </a:bodyPr>
          <a:lstStyle/>
          <a:p>
            <a:pPr>
              <a:lnSpc>
                <a:spcPct val="170000"/>
              </a:lnSpc>
            </a:pPr>
            <a:endParaRPr lang="en-US" dirty="0">
              <a:solidFill>
                <a:schemeClr val="tx1"/>
              </a:solidFill>
            </a:endParaRPr>
          </a:p>
          <a:p>
            <a:pPr>
              <a:lnSpc>
                <a:spcPct val="170000"/>
              </a:lnSpc>
            </a:pPr>
            <a:r>
              <a:rPr lang="en-US" dirty="0">
                <a:solidFill>
                  <a:schemeClr val="tx1"/>
                </a:solidFill>
              </a:rPr>
              <a:t>Suppose there is 10 statements in your program and there occurs an exception at statement 5, rest of the code will not be executed i.e. statement 6 to 10 will not run. If we perform exception handling, rest of the exception will be executed. That is why we use exception handling in java.</a:t>
            </a:r>
          </a:p>
          <a:p>
            <a:r>
              <a:rPr lang="en-US" dirty="0"/>
              <a:t/>
            </a:r>
            <a:br>
              <a:rPr lang="en-US" dirty="0"/>
            </a:br>
            <a:r>
              <a:rPr lang="en-US" dirty="0"/>
              <a:t/>
            </a:r>
            <a:br>
              <a:rPr lang="en-US" dirty="0"/>
            </a:br>
            <a:endParaRPr lang="en-US" dirty="0"/>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Scenario</a:t>
            </a:r>
            <a:r>
              <a:rPr lang="en-US" sz="2398" dirty="0"/>
              <a:t> </a:t>
            </a:r>
            <a:r>
              <a:rPr lang="en-US" dirty="0">
                <a:solidFill>
                  <a:schemeClr val="tx1"/>
                </a:solidFill>
              </a:rPr>
              <a:t>for</a:t>
            </a:r>
            <a:r>
              <a:rPr lang="en-US" sz="2398" dirty="0"/>
              <a:t> </a:t>
            </a:r>
            <a:r>
              <a:rPr lang="en-US" dirty="0" smtClean="0">
                <a:solidFill>
                  <a:schemeClr val="tx1"/>
                </a:solidFill>
              </a:rPr>
              <a:t>Exception</a:t>
            </a:r>
            <a:endParaRPr lang="en-US" dirty="0"/>
          </a:p>
        </p:txBody>
      </p:sp>
      <p:graphicFrame>
        <p:nvGraphicFramePr>
          <p:cNvPr id="5" name="Table 4"/>
          <p:cNvGraphicFramePr>
            <a:graphicFrameLocks noGrp="1"/>
          </p:cNvGraphicFramePr>
          <p:nvPr>
            <p:extLst/>
          </p:nvPr>
        </p:nvGraphicFramePr>
        <p:xfrm>
          <a:off x="411663" y="1601892"/>
          <a:ext cx="5785843" cy="4876576"/>
        </p:xfrm>
        <a:graphic>
          <a:graphicData uri="http://schemas.openxmlformats.org/drawingml/2006/table">
            <a:tbl>
              <a:tblPr firstRow="1" bandRow="1">
                <a:tableStyleId>{00A15C55-8517-42AA-B614-E9B94910E393}</a:tableStyleId>
              </a:tblPr>
              <a:tblGrid>
                <a:gridCol w="5785843"/>
              </a:tblGrid>
              <a:tr h="988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When Executing an Application </a:t>
                      </a:r>
                      <a:endParaRPr lang="en-US" sz="3200" dirty="0"/>
                    </a:p>
                  </a:txBody>
                  <a:tcPr marL="121807" marR="121807" marT="60904" marB="60904"/>
                </a:tc>
              </a:tr>
              <a:tr h="3721741">
                <a:tc>
                  <a:txBody>
                    <a:bodyPr/>
                    <a:lstStyle/>
                    <a:p>
                      <a:r>
                        <a:rPr lang="en-US" sz="2400" kern="1200" dirty="0" smtClean="0">
                          <a:solidFill>
                            <a:schemeClr val="dk1"/>
                          </a:solidFill>
                          <a:effectLst/>
                          <a:latin typeface="+mn-lt"/>
                          <a:ea typeface="+mn-ea"/>
                          <a:cs typeface="+mn-cs"/>
                        </a:rPr>
                        <a:t>statement 1;   </a:t>
                      </a:r>
                    </a:p>
                    <a:p>
                      <a:r>
                        <a:rPr lang="en-US" sz="2400" kern="1200" dirty="0" smtClean="0">
                          <a:solidFill>
                            <a:schemeClr val="dk1"/>
                          </a:solidFill>
                          <a:effectLst/>
                          <a:latin typeface="+mn-lt"/>
                          <a:ea typeface="+mn-ea"/>
                          <a:cs typeface="+mn-cs"/>
                        </a:rPr>
                        <a:t>statement 2;   </a:t>
                      </a:r>
                    </a:p>
                    <a:p>
                      <a:r>
                        <a:rPr lang="en-US" sz="2400" kern="1200" dirty="0" smtClean="0">
                          <a:solidFill>
                            <a:schemeClr val="dk1"/>
                          </a:solidFill>
                          <a:effectLst/>
                          <a:latin typeface="+mn-lt"/>
                          <a:ea typeface="+mn-ea"/>
                          <a:cs typeface="+mn-cs"/>
                        </a:rPr>
                        <a:t>statement 3;   </a:t>
                      </a:r>
                    </a:p>
                    <a:p>
                      <a:r>
                        <a:rPr lang="en-US" sz="2400" kern="1200" dirty="0" smtClean="0">
                          <a:solidFill>
                            <a:schemeClr val="dk1"/>
                          </a:solidFill>
                          <a:effectLst/>
                          <a:latin typeface="+mn-lt"/>
                          <a:ea typeface="+mn-ea"/>
                          <a:cs typeface="+mn-cs"/>
                        </a:rPr>
                        <a:t>statement 4;   </a:t>
                      </a:r>
                    </a:p>
                    <a:p>
                      <a:r>
                        <a:rPr lang="en-US" sz="2400" kern="1200" dirty="0" smtClean="0">
                          <a:solidFill>
                            <a:schemeClr val="dk1"/>
                          </a:solidFill>
                          <a:effectLst/>
                          <a:latin typeface="+mn-lt"/>
                          <a:ea typeface="+mn-ea"/>
                          <a:cs typeface="+mn-cs"/>
                        </a:rPr>
                        <a:t>statement 5;//exception occurs   </a:t>
                      </a:r>
                    </a:p>
                    <a:p>
                      <a:r>
                        <a:rPr lang="en-US" sz="2400" kern="1200" dirty="0" smtClean="0">
                          <a:solidFill>
                            <a:schemeClr val="dk1"/>
                          </a:solidFill>
                          <a:effectLst/>
                          <a:latin typeface="+mn-lt"/>
                          <a:ea typeface="+mn-ea"/>
                          <a:cs typeface="+mn-cs"/>
                        </a:rPr>
                        <a:t>statement 6;   </a:t>
                      </a:r>
                    </a:p>
                    <a:p>
                      <a:r>
                        <a:rPr lang="en-US" sz="2400" kern="1200" dirty="0" smtClean="0">
                          <a:solidFill>
                            <a:schemeClr val="dk1"/>
                          </a:solidFill>
                          <a:effectLst/>
                          <a:latin typeface="+mn-lt"/>
                          <a:ea typeface="+mn-ea"/>
                          <a:cs typeface="+mn-cs"/>
                        </a:rPr>
                        <a:t>statement 7;   </a:t>
                      </a:r>
                    </a:p>
                    <a:p>
                      <a:r>
                        <a:rPr lang="en-US" sz="2400" kern="1200" dirty="0" smtClean="0">
                          <a:solidFill>
                            <a:schemeClr val="dk1"/>
                          </a:solidFill>
                          <a:effectLst/>
                          <a:latin typeface="+mn-lt"/>
                          <a:ea typeface="+mn-ea"/>
                          <a:cs typeface="+mn-cs"/>
                        </a:rPr>
                        <a:t>statement 8;   </a:t>
                      </a:r>
                    </a:p>
                    <a:p>
                      <a:r>
                        <a:rPr lang="en-US" sz="2400" kern="1200" dirty="0" smtClean="0">
                          <a:solidFill>
                            <a:schemeClr val="dk1"/>
                          </a:solidFill>
                          <a:effectLst/>
                          <a:latin typeface="+mn-lt"/>
                          <a:ea typeface="+mn-ea"/>
                          <a:cs typeface="+mn-cs"/>
                        </a:rPr>
                        <a:t>statement 9;   </a:t>
                      </a:r>
                    </a:p>
                    <a:p>
                      <a:r>
                        <a:rPr lang="en-US" sz="2400" kern="1200" dirty="0" smtClean="0">
                          <a:solidFill>
                            <a:schemeClr val="dk1"/>
                          </a:solidFill>
                          <a:effectLst/>
                          <a:latin typeface="+mn-lt"/>
                          <a:ea typeface="+mn-ea"/>
                          <a:cs typeface="+mn-cs"/>
                        </a:rPr>
                        <a:t>statement 10; </a:t>
                      </a:r>
                      <a:endParaRPr lang="en-US" sz="3200" dirty="0"/>
                    </a:p>
                  </a:txBody>
                  <a:tcPr marL="121807" marR="121807" marT="60904" marB="60904"/>
                </a:tc>
              </a:tr>
            </a:tbl>
          </a:graphicData>
        </a:graphic>
      </p:graphicFrame>
    </p:spTree>
    <p:extLst>
      <p:ext uri="{BB962C8B-B14F-4D97-AF65-F5344CB8AC3E}">
        <p14:creationId xmlns:p14="http://schemas.microsoft.com/office/powerpoint/2010/main" val="13828539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0754883" cy="4724400"/>
          </a:xfrm>
        </p:spPr>
        <p:txBody>
          <a:bodyPr>
            <a:normAutofit/>
          </a:bodyPr>
          <a:lstStyle/>
          <a:p>
            <a:r>
              <a:rPr lang="en-US" dirty="0">
                <a:solidFill>
                  <a:schemeClr val="tx1"/>
                </a:solidFill>
              </a:rPr>
              <a:t>Checked Exception</a:t>
            </a:r>
          </a:p>
          <a:p>
            <a:endParaRPr lang="en-US" dirty="0">
              <a:solidFill>
                <a:schemeClr val="tx1"/>
              </a:solidFill>
            </a:endParaRPr>
          </a:p>
          <a:p>
            <a:r>
              <a:rPr lang="en-US" dirty="0">
                <a:solidFill>
                  <a:schemeClr val="tx1"/>
                </a:solidFill>
              </a:rPr>
              <a:t>	Exceptions that are checked at compile-time are called checked Exceptions.</a:t>
            </a:r>
          </a:p>
          <a:p>
            <a:endParaRPr lang="en-US" i="1" dirty="0">
              <a:solidFill>
                <a:schemeClr val="tx1"/>
              </a:solidFill>
            </a:endParaRPr>
          </a:p>
          <a:p>
            <a:r>
              <a:rPr lang="en-US" i="1" dirty="0">
                <a:solidFill>
                  <a:schemeClr val="tx1"/>
                </a:solidFill>
              </a:rPr>
              <a:t>	Checked exceptions</a:t>
            </a:r>
            <a:r>
              <a:rPr lang="en-US" dirty="0">
                <a:solidFill>
                  <a:schemeClr val="tx1"/>
                </a:solidFill>
              </a:rPr>
              <a:t> are exceptions that the designers of Java feel that 	your programs absolutely must provide for an exception.</a:t>
            </a:r>
          </a:p>
          <a:p>
            <a:endParaRPr lang="en-US" dirty="0">
              <a:solidFill>
                <a:schemeClr val="tx1"/>
              </a:solidFill>
            </a:endParaRPr>
          </a:p>
          <a:p>
            <a:r>
              <a:rPr lang="en-US" dirty="0">
                <a:solidFill>
                  <a:schemeClr val="tx1"/>
                </a:solidFill>
              </a:rPr>
              <a:t>	 Whenever you code a statement that could throw a checked exception, 	your program must handle it .</a:t>
            </a:r>
          </a:p>
          <a:p>
            <a:endParaRPr lang="en-US" dirty="0">
              <a:solidFill>
                <a:schemeClr val="tx1"/>
              </a:solidFill>
            </a:endParaRPr>
          </a:p>
          <a:p>
            <a:r>
              <a:rPr lang="en-US" dirty="0">
                <a:solidFill>
                  <a:schemeClr val="tx1"/>
                </a:solidFill>
              </a:rPr>
              <a:t>	Checked exceptions in Java extend the java.lang.Exception class. </a:t>
            </a:r>
          </a:p>
          <a:p>
            <a:endParaRPr lang="en-US" dirty="0"/>
          </a:p>
        </p:txBody>
      </p:sp>
      <p:sp>
        <p:nvSpPr>
          <p:cNvPr id="4" name="Title 3"/>
          <p:cNvSpPr>
            <a:spLocks noGrp="1"/>
          </p:cNvSpPr>
          <p:nvPr>
            <p:ph type="title"/>
          </p:nvPr>
        </p:nvSpPr>
        <p:spPr/>
        <p:txBody>
          <a:bodyPr>
            <a:noAutofit/>
          </a:bodyPr>
          <a:lstStyle/>
          <a:p>
            <a:r>
              <a:rPr lang="en-US" dirty="0">
                <a:solidFill>
                  <a:schemeClr val="tx1"/>
                </a:solidFill>
              </a:rPr>
              <a:t>Checked and Unchecked Exception</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0917421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4676" y="1580017"/>
            <a:ext cx="10658130" cy="4724400"/>
          </a:xfrm>
        </p:spPr>
        <p:txBody>
          <a:bodyPr>
            <a:normAutofit fontScale="92500"/>
          </a:bodyPr>
          <a:lstStyle/>
          <a:p>
            <a:pPr>
              <a:lnSpc>
                <a:spcPct val="150000"/>
              </a:lnSpc>
            </a:pPr>
            <a:r>
              <a:rPr lang="en-US" dirty="0">
                <a:solidFill>
                  <a:schemeClr val="tx1"/>
                </a:solidFill>
              </a:rPr>
              <a:t>Unchecked Exception :</a:t>
            </a:r>
          </a:p>
          <a:p>
            <a:pPr>
              <a:lnSpc>
                <a:spcPct val="150000"/>
              </a:lnSpc>
            </a:pPr>
            <a:r>
              <a:rPr lang="en-US" sz="1998" dirty="0">
                <a:solidFill>
                  <a:schemeClr val="tx1"/>
                </a:solidFill>
              </a:rPr>
              <a:t>The exceptions that are not checked at compile time.</a:t>
            </a:r>
          </a:p>
          <a:p>
            <a:pPr>
              <a:lnSpc>
                <a:spcPct val="150000"/>
              </a:lnSpc>
            </a:pPr>
            <a:r>
              <a:rPr lang="en-US" sz="1998" dirty="0">
                <a:solidFill>
                  <a:schemeClr val="tx1"/>
                </a:solidFill>
              </a:rPr>
              <a:t>Unchecked Exception is the subclass for java.lang.RuntimeException and </a:t>
            </a:r>
            <a:r>
              <a:rPr lang="en-US" sz="1998" dirty="0" err="1">
                <a:solidFill>
                  <a:schemeClr val="tx1"/>
                </a:solidFill>
              </a:rPr>
              <a:t>java.lang.Error</a:t>
            </a:r>
            <a:r>
              <a:rPr lang="en-US" sz="1998" dirty="0">
                <a:solidFill>
                  <a:schemeClr val="tx1"/>
                </a:solidFill>
              </a:rPr>
              <a:t> .</a:t>
            </a:r>
          </a:p>
          <a:p>
            <a:pPr>
              <a:lnSpc>
                <a:spcPct val="150000"/>
              </a:lnSpc>
            </a:pPr>
            <a:r>
              <a:rPr lang="en-US" sz="1998" dirty="0">
                <a:solidFill>
                  <a:schemeClr val="tx1"/>
                </a:solidFill>
              </a:rPr>
              <a:t>Exceptions should not normally occur during the normal execution of  application</a:t>
            </a:r>
          </a:p>
          <a:p>
            <a:pPr>
              <a:lnSpc>
                <a:spcPct val="150000"/>
              </a:lnSpc>
            </a:pPr>
            <a:r>
              <a:rPr lang="en-US" sz="1998" dirty="0">
                <a:solidFill>
                  <a:schemeClr val="tx1"/>
                </a:solidFill>
              </a:rPr>
              <a:t>It will fire only because of some abnormal situation and wrong input.</a:t>
            </a:r>
          </a:p>
          <a:p>
            <a:pPr>
              <a:lnSpc>
                <a:spcPct val="150000"/>
              </a:lnSpc>
            </a:pPr>
            <a:r>
              <a:rPr lang="en-US" sz="1998" dirty="0">
                <a:solidFill>
                  <a:schemeClr val="tx1"/>
                </a:solidFill>
              </a:rPr>
              <a:t>	Example:</a:t>
            </a:r>
          </a:p>
          <a:p>
            <a:pPr lvl="3">
              <a:lnSpc>
                <a:spcPct val="150000"/>
              </a:lnSpc>
              <a:buFont typeface="Wingdings" panose="05000000000000000000" pitchFamily="2" charset="2"/>
              <a:buChar char="ü"/>
            </a:pPr>
            <a:r>
              <a:rPr lang="en-US" sz="1998" dirty="0" err="1">
                <a:solidFill>
                  <a:schemeClr val="tx1"/>
                </a:solidFill>
              </a:rPr>
              <a:t>ArrayIndexOutOfBoundsException</a:t>
            </a:r>
            <a:endParaRPr lang="en-US" sz="1998" dirty="0">
              <a:solidFill>
                <a:schemeClr val="tx1"/>
              </a:solidFill>
            </a:endParaRPr>
          </a:p>
          <a:p>
            <a:pPr lvl="3">
              <a:lnSpc>
                <a:spcPct val="150000"/>
              </a:lnSpc>
              <a:buFont typeface="Wingdings" panose="05000000000000000000" pitchFamily="2" charset="2"/>
              <a:buChar char="ü"/>
            </a:pPr>
            <a:r>
              <a:rPr lang="en-US" sz="1998" dirty="0">
                <a:solidFill>
                  <a:schemeClr val="tx1"/>
                </a:solidFill>
              </a:rPr>
              <a:t>NullPointerException</a:t>
            </a:r>
          </a:p>
          <a:p>
            <a:pPr lvl="3">
              <a:lnSpc>
                <a:spcPct val="150000"/>
              </a:lnSpc>
              <a:buFont typeface="Wingdings" panose="05000000000000000000" pitchFamily="2" charset="2"/>
              <a:buChar char="ü"/>
            </a:pPr>
            <a:r>
              <a:rPr lang="en-US" sz="1998" dirty="0" err="1">
                <a:solidFill>
                  <a:schemeClr val="tx1"/>
                </a:solidFill>
              </a:rPr>
              <a:t>ArithmeticException</a:t>
            </a:r>
            <a:r>
              <a:rPr lang="en-US" dirty="0"/>
              <a:t/>
            </a:r>
            <a:br>
              <a:rPr lang="en-US" dirty="0"/>
            </a:br>
            <a:endParaRPr lang="en-US" dirty="0">
              <a:solidFill>
                <a:schemeClr val="tx1"/>
              </a:solidFill>
            </a:endParaRPr>
          </a:p>
          <a:p>
            <a:endParaRPr lang="en-US" dirty="0"/>
          </a:p>
          <a:p>
            <a:endParaRPr lang="en-US" dirty="0"/>
          </a:p>
        </p:txBody>
      </p:sp>
      <p:sp>
        <p:nvSpPr>
          <p:cNvPr id="4" name="Title 3"/>
          <p:cNvSpPr>
            <a:spLocks noGrp="1"/>
          </p:cNvSpPr>
          <p:nvPr>
            <p:ph type="title"/>
          </p:nvPr>
        </p:nvSpPr>
        <p:spPr/>
        <p:txBody>
          <a:bodyPr>
            <a:noAutofit/>
          </a:bodyPr>
          <a:lstStyle/>
          <a:p>
            <a:r>
              <a:rPr lang="en-US" dirty="0">
                <a:solidFill>
                  <a:schemeClr val="tx1"/>
                </a:solidFill>
              </a:rPr>
              <a:t>Checked and Unchecked Exception cont..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028760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Clr>
                <a:schemeClr val="tx1"/>
              </a:buClr>
              <a:buFont typeface="Arial" panose="020B0604020202020204" pitchFamily="34" charset="0"/>
              <a:buChar char="•"/>
            </a:pPr>
            <a:r>
              <a:rPr lang="en-US" dirty="0">
                <a:solidFill>
                  <a:schemeClr val="tx1"/>
                </a:solidFill>
              </a:rPr>
              <a:t>Try</a:t>
            </a:r>
          </a:p>
          <a:p>
            <a:pPr lvl="1">
              <a:buClr>
                <a:schemeClr val="tx1"/>
              </a:buClr>
              <a:buFont typeface="Arial" panose="020B0604020202020204" pitchFamily="34" charset="0"/>
              <a:buChar char="•"/>
            </a:pPr>
            <a:r>
              <a:rPr lang="en-US" dirty="0">
                <a:solidFill>
                  <a:schemeClr val="tx1"/>
                </a:solidFill>
              </a:rPr>
              <a:t>Catch</a:t>
            </a:r>
          </a:p>
          <a:p>
            <a:pPr lvl="1">
              <a:buClr>
                <a:schemeClr val="tx1"/>
              </a:buClr>
              <a:buFont typeface="Arial" panose="020B0604020202020204" pitchFamily="34" charset="0"/>
              <a:buChar char="•"/>
            </a:pPr>
            <a:r>
              <a:rPr lang="en-US" dirty="0">
                <a:solidFill>
                  <a:schemeClr val="tx1"/>
                </a:solidFill>
              </a:rPr>
              <a:t>Finally</a:t>
            </a:r>
          </a:p>
          <a:p>
            <a:pPr lvl="1">
              <a:buClr>
                <a:schemeClr val="tx1"/>
              </a:buClr>
              <a:buFont typeface="Arial" panose="020B0604020202020204" pitchFamily="34" charset="0"/>
              <a:buChar char="•"/>
            </a:pPr>
            <a:r>
              <a:rPr lang="en-US" dirty="0">
                <a:solidFill>
                  <a:schemeClr val="tx1"/>
                </a:solidFill>
              </a:rPr>
              <a:t>Throw</a:t>
            </a:r>
          </a:p>
          <a:p>
            <a:pPr lvl="1">
              <a:buClr>
                <a:schemeClr val="tx1"/>
              </a:buClr>
              <a:buFont typeface="Arial" panose="020B0604020202020204" pitchFamily="34" charset="0"/>
              <a:buChar char="•"/>
            </a:pPr>
            <a:r>
              <a:rPr lang="en-US" dirty="0">
                <a:solidFill>
                  <a:schemeClr val="tx1"/>
                </a:solidFill>
              </a:rPr>
              <a:t>Throws</a:t>
            </a:r>
          </a:p>
          <a:p>
            <a:pPr lvl="1">
              <a:buClr>
                <a:schemeClr val="tx1"/>
              </a:buClr>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solidFill>
                  <a:schemeClr val="tx1"/>
                </a:solidFill>
              </a:rPr>
              <a:t>Key Words Used to Handle Exception</a:t>
            </a:r>
            <a:endParaRPr lang="en-US" dirty="0"/>
          </a:p>
        </p:txBody>
      </p:sp>
    </p:spTree>
    <p:extLst>
      <p:ext uri="{BB962C8B-B14F-4D97-AF65-F5344CB8AC3E}">
        <p14:creationId xmlns:p14="http://schemas.microsoft.com/office/powerpoint/2010/main" val="8399379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0754883" cy="4724400"/>
          </a:xfrm>
        </p:spPr>
        <p:txBody>
          <a:bodyPr>
            <a:normAutofit/>
          </a:bodyPr>
          <a:lstStyle/>
          <a:p>
            <a:r>
              <a:rPr lang="en-US" dirty="0">
                <a:solidFill>
                  <a:schemeClr val="tx1"/>
                </a:solidFill>
              </a:rPr>
              <a:t>Try –catch-finally</a:t>
            </a:r>
          </a:p>
          <a:p>
            <a:r>
              <a:rPr lang="en-US" dirty="0">
                <a:solidFill>
                  <a:schemeClr val="tx1"/>
                </a:solidFill>
              </a:rPr>
              <a:t>	 Use to handle an exception</a:t>
            </a:r>
          </a:p>
          <a:p>
            <a:r>
              <a:rPr lang="en-US" dirty="0">
                <a:solidFill>
                  <a:schemeClr val="tx1"/>
                </a:solidFill>
              </a:rPr>
              <a:t>Throws</a:t>
            </a:r>
          </a:p>
          <a:p>
            <a:pPr marL="609036" lvl="1" indent="0">
              <a:buNone/>
            </a:pPr>
            <a:r>
              <a:rPr lang="en-US" dirty="0">
                <a:solidFill>
                  <a:schemeClr val="tx1"/>
                </a:solidFill>
              </a:rPr>
              <a:t>	The throws keyword is used to declare an exception. It gives an information to the 	programmer that there may occur an exception so it is better for the programmer to 	provide the exception handling code so that normal flow can be maintained. </a:t>
            </a:r>
          </a:p>
          <a:p>
            <a:pPr marL="609036" lvl="1" indent="0">
              <a:buNone/>
            </a:pPr>
            <a:endParaRPr lang="en-US" dirty="0">
              <a:solidFill>
                <a:schemeClr val="tx1"/>
              </a:solidFill>
            </a:endParaRPr>
          </a:p>
          <a:p>
            <a:pPr marL="609036" lvl="1" indent="0">
              <a:buNone/>
            </a:pPr>
            <a:r>
              <a:rPr lang="en-US" dirty="0">
                <a:solidFill>
                  <a:schemeClr val="tx1"/>
                </a:solidFill>
              </a:rPr>
              <a:t>	Exception Handling is mainly used to handle the checked exceptions. If there 	occurs any unchecked exception such as NullPointerException, it is programmers 	fault that he is not performing check up before the code being used </a:t>
            </a: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Key Words Used to Handle </a:t>
            </a:r>
            <a:r>
              <a:rPr lang="en-US" dirty="0" smtClean="0">
                <a:solidFill>
                  <a:schemeClr val="tx1"/>
                </a:solidFill>
              </a:rPr>
              <a:t>Exception cont…</a:t>
            </a:r>
            <a:endParaRPr lang="en-US" dirty="0"/>
          </a:p>
        </p:txBody>
      </p:sp>
    </p:spTree>
    <p:extLst>
      <p:ext uri="{BB962C8B-B14F-4D97-AF65-F5344CB8AC3E}">
        <p14:creationId xmlns:p14="http://schemas.microsoft.com/office/powerpoint/2010/main" val="187328270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8" y="1398880"/>
            <a:ext cx="5375064" cy="4905537"/>
          </a:xfrm>
        </p:spPr>
        <p:txBody>
          <a:bodyPr>
            <a:noAutofit/>
          </a:bodyPr>
          <a:lstStyle/>
          <a:p>
            <a:r>
              <a:rPr lang="en-US" sz="1399" b="1" dirty="0">
                <a:solidFill>
                  <a:schemeClr val="tx1"/>
                </a:solidFill>
              </a:rPr>
              <a:t>class Excep {</a:t>
            </a:r>
          </a:p>
          <a:p>
            <a:r>
              <a:rPr lang="en-US" sz="1399" b="1" dirty="0">
                <a:solidFill>
                  <a:schemeClr val="tx1"/>
                </a:solidFill>
              </a:rPr>
              <a:t>	int a[]={2,3,4,5};</a:t>
            </a:r>
          </a:p>
          <a:p>
            <a:r>
              <a:rPr lang="en-US" sz="1399" b="1" dirty="0">
                <a:solidFill>
                  <a:schemeClr val="tx1"/>
                </a:solidFill>
              </a:rPr>
              <a:t>	void showData()</a:t>
            </a:r>
          </a:p>
          <a:p>
            <a:r>
              <a:rPr lang="en-US" sz="1399" b="1" dirty="0">
                <a:solidFill>
                  <a:schemeClr val="tx1"/>
                </a:solidFill>
              </a:rPr>
              <a:t>	{</a:t>
            </a:r>
          </a:p>
          <a:p>
            <a:r>
              <a:rPr lang="en-US" sz="1399" b="1" dirty="0">
                <a:solidFill>
                  <a:schemeClr val="tx1"/>
                </a:solidFill>
              </a:rPr>
              <a:t>	int c=0;</a:t>
            </a:r>
          </a:p>
          <a:p>
            <a:r>
              <a:rPr lang="en-US" sz="1399" b="1" dirty="0">
                <a:solidFill>
                  <a:schemeClr val="tx1"/>
                </a:solidFill>
              </a:rPr>
              <a:t>	try  </a:t>
            </a:r>
          </a:p>
          <a:p>
            <a:r>
              <a:rPr lang="en-US" sz="1399" b="1" dirty="0">
                <a:solidFill>
                  <a:schemeClr val="tx1"/>
                </a:solidFill>
              </a:rPr>
              <a:t>	{</a:t>
            </a:r>
          </a:p>
          <a:p>
            <a:r>
              <a:rPr lang="en-US" sz="1399" b="1" dirty="0">
                <a:solidFill>
                  <a:schemeClr val="tx1"/>
                </a:solidFill>
              </a:rPr>
              <a:t>	   c=a[4]/0;</a:t>
            </a:r>
          </a:p>
          <a:p>
            <a:r>
              <a:rPr lang="en-US" sz="1399" b="1" dirty="0">
                <a:solidFill>
                  <a:schemeClr val="tx1"/>
                </a:solidFill>
              </a:rPr>
              <a:t>	}</a:t>
            </a:r>
          </a:p>
          <a:p>
            <a:r>
              <a:rPr lang="en-US" sz="1399" b="1" dirty="0">
                <a:solidFill>
                  <a:schemeClr val="tx1"/>
                </a:solidFill>
              </a:rPr>
              <a:t>	catch(Exception e) </a:t>
            </a:r>
          </a:p>
          <a:p>
            <a:r>
              <a:rPr lang="en-US" sz="1399" b="1" dirty="0">
                <a:solidFill>
                  <a:schemeClr val="tx1"/>
                </a:solidFill>
              </a:rPr>
              <a:t>	{</a:t>
            </a:r>
          </a:p>
          <a:p>
            <a:r>
              <a:rPr lang="en-US" sz="1399" b="1" dirty="0">
                <a:solidFill>
                  <a:schemeClr val="tx1"/>
                </a:solidFill>
              </a:rPr>
              <a:t> 		System.out.println(e);</a:t>
            </a:r>
          </a:p>
          <a:p>
            <a:r>
              <a:rPr lang="en-US" sz="1399" b="1" dirty="0">
                <a:solidFill>
                  <a:schemeClr val="tx1"/>
                </a:solidFill>
              </a:rPr>
              <a:t>	}</a:t>
            </a:r>
          </a:p>
          <a:p>
            <a:r>
              <a:rPr lang="en-US" sz="1399" b="1" dirty="0">
                <a:solidFill>
                  <a:schemeClr val="tx1"/>
                </a:solidFill>
              </a:rPr>
              <a:t>		System.out.println(c);</a:t>
            </a:r>
          </a:p>
          <a:p>
            <a:endParaRPr lang="en-US" sz="1399" b="1" dirty="0">
              <a:solidFill>
                <a:schemeClr val="tx1"/>
              </a:solidFill>
            </a:endParaRPr>
          </a:p>
          <a:p>
            <a:r>
              <a:rPr lang="en-US" sz="1399" b="1" dirty="0">
                <a:solidFill>
                  <a:schemeClr val="tx1"/>
                </a:solidFill>
              </a:rPr>
              <a:t>	}</a:t>
            </a:r>
          </a:p>
          <a:p>
            <a:r>
              <a:rPr lang="en-US" sz="1399" b="1" dirty="0">
                <a:solidFill>
                  <a:schemeClr val="tx1"/>
                </a:solidFill>
              </a:rPr>
              <a:t>}</a:t>
            </a:r>
          </a:p>
        </p:txBody>
      </p:sp>
      <p:sp>
        <p:nvSpPr>
          <p:cNvPr id="4" name="Title 3"/>
          <p:cNvSpPr>
            <a:spLocks noGrp="1"/>
          </p:cNvSpPr>
          <p:nvPr>
            <p:ph type="title"/>
          </p:nvPr>
        </p:nvSpPr>
        <p:spPr/>
        <p:txBody>
          <a:bodyPr/>
          <a:lstStyle/>
          <a:p>
            <a:r>
              <a:rPr lang="en-US" dirty="0" smtClean="0">
                <a:solidFill>
                  <a:schemeClr val="tx1"/>
                </a:solidFill>
              </a:rPr>
              <a:t>Exception Handling cont…</a:t>
            </a:r>
            <a:endParaRPr lang="en-US" dirty="0">
              <a:solidFill>
                <a:schemeClr val="tx1"/>
              </a:solidFill>
            </a:endParaRPr>
          </a:p>
        </p:txBody>
      </p:sp>
      <p:sp>
        <p:nvSpPr>
          <p:cNvPr id="5" name="Text Placeholder 1"/>
          <p:cNvSpPr>
            <a:spLocks noGrp="1"/>
          </p:cNvSpPr>
          <p:nvPr>
            <p:ph type="body" sz="quarter" idx="10"/>
          </p:nvPr>
        </p:nvSpPr>
        <p:spPr>
          <a:xfrm>
            <a:off x="6096000" y="1804905"/>
            <a:ext cx="5679584" cy="4724400"/>
          </a:xfrm>
        </p:spPr>
        <p:txBody>
          <a:bodyPr>
            <a:noAutofit/>
          </a:bodyPr>
          <a:lstStyle/>
          <a:p>
            <a:endParaRPr lang="en-US" sz="1865" b="1" dirty="0">
              <a:solidFill>
                <a:schemeClr val="tx1"/>
              </a:solidFill>
            </a:endParaRPr>
          </a:p>
          <a:p>
            <a:r>
              <a:rPr lang="en-US" sz="1865" b="1" dirty="0">
                <a:solidFill>
                  <a:schemeClr val="tx1"/>
                </a:solidFill>
              </a:rPr>
              <a:t>class ExcepDemo</a:t>
            </a:r>
          </a:p>
          <a:p>
            <a:r>
              <a:rPr lang="en-US" sz="1865" b="1" dirty="0">
                <a:solidFill>
                  <a:schemeClr val="tx1"/>
                </a:solidFill>
              </a:rPr>
              <a:t>{</a:t>
            </a:r>
          </a:p>
          <a:p>
            <a:r>
              <a:rPr lang="en-US" sz="1865" b="1" dirty="0">
                <a:solidFill>
                  <a:schemeClr val="tx1"/>
                </a:solidFill>
              </a:rPr>
              <a:t>	public static void main(String ar[])</a:t>
            </a:r>
          </a:p>
          <a:p>
            <a:r>
              <a:rPr lang="en-US" sz="1865" b="1" dirty="0">
                <a:solidFill>
                  <a:schemeClr val="tx1"/>
                </a:solidFill>
              </a:rPr>
              <a:t>	{</a:t>
            </a:r>
          </a:p>
          <a:p>
            <a:r>
              <a:rPr lang="en-US" sz="1865" b="1" dirty="0">
                <a:solidFill>
                  <a:schemeClr val="tx1"/>
                </a:solidFill>
              </a:rPr>
              <a:t>		Excep o=new Excep();</a:t>
            </a:r>
          </a:p>
          <a:p>
            <a:r>
              <a:rPr lang="en-US" sz="1865" b="1" dirty="0">
                <a:solidFill>
                  <a:schemeClr val="tx1"/>
                </a:solidFill>
              </a:rPr>
              <a:t>		o.showData();</a:t>
            </a:r>
          </a:p>
          <a:p>
            <a:r>
              <a:rPr lang="en-US" sz="1865" b="1" dirty="0">
                <a:solidFill>
                  <a:schemeClr val="tx1"/>
                </a:solidFill>
              </a:rPr>
              <a:t>	}</a:t>
            </a:r>
          </a:p>
          <a:p>
            <a:r>
              <a:rPr lang="en-US" sz="1865" b="1" dirty="0">
                <a:solidFill>
                  <a:schemeClr val="tx1"/>
                </a:solidFill>
              </a:rPr>
              <a:t>}</a:t>
            </a:r>
          </a:p>
        </p:txBody>
      </p:sp>
    </p:spTree>
    <p:extLst>
      <p:ext uri="{BB962C8B-B14F-4D97-AF65-F5344CB8AC3E}">
        <p14:creationId xmlns:p14="http://schemas.microsoft.com/office/powerpoint/2010/main" val="24636368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B716DF-BECB-4EF3-80AF-290B1CD3A647}"/>
</file>

<file path=customXml/itemProps2.xml><?xml version="1.0" encoding="utf-8"?>
<ds:datastoreItem xmlns:ds="http://schemas.openxmlformats.org/officeDocument/2006/customXml" ds:itemID="{D01EBF79-A2AF-4062-9EBD-1AB48A233D47}"/>
</file>

<file path=customXml/itemProps3.xml><?xml version="1.0" encoding="utf-8"?>
<ds:datastoreItem xmlns:ds="http://schemas.openxmlformats.org/officeDocument/2006/customXml" ds:itemID="{1590D1E7-2A80-490F-937A-F1E57FE1C728}"/>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9485</TotalTime>
  <Words>252</Words>
  <Application>Microsoft Office PowerPoint</Application>
  <PresentationFormat>Widescreen</PresentationFormat>
  <Paragraphs>88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Arial</vt:lpstr>
      <vt:lpstr>Brush Script Std</vt:lpstr>
      <vt:lpstr>Calibri</vt:lpstr>
      <vt:lpstr>Helvetica Condensed</vt:lpstr>
      <vt:lpstr>HelveticaNeue Condensed</vt:lpstr>
      <vt:lpstr>Times</vt:lpstr>
      <vt:lpstr>Wingdings</vt:lpstr>
      <vt:lpstr>Blank Presentation</vt:lpstr>
      <vt:lpstr>Object Oriented Programing</vt:lpstr>
      <vt:lpstr>Session Plan</vt:lpstr>
      <vt:lpstr>Exception</vt:lpstr>
      <vt:lpstr>Scenario for Exception</vt:lpstr>
      <vt:lpstr>Checked and Unchecked Exception </vt:lpstr>
      <vt:lpstr>Checked and Unchecked Exception cont.. </vt:lpstr>
      <vt:lpstr>Key Words Used to Handle Exception</vt:lpstr>
      <vt:lpstr>Key Words Used to Handle Exception cont…</vt:lpstr>
      <vt:lpstr>Exception Handling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680</cp:revision>
  <dcterms:created xsi:type="dcterms:W3CDTF">2014-11-02T05:32:32Z</dcterms:created>
  <dcterms:modified xsi:type="dcterms:W3CDTF">2017-10-23T07:02:50Z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