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media/image9.jpg" ContentType="image/png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000061"/>
    <a:srgbClr val="FB0A1A"/>
    <a:srgbClr val="000000"/>
    <a:srgbClr val="FFFFFF"/>
    <a:srgbClr val="FFB006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4" d="100"/>
          <a:sy n="64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O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 bwMode="auto">
          <a:xfrm>
            <a:off x="3755391" y="2840265"/>
            <a:ext cx="0" cy="243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908048" y="3347796"/>
            <a:ext cx="0" cy="6286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1629735" y="2718458"/>
            <a:ext cx="7761030" cy="2639156"/>
            <a:chOff x="1219200" y="2040731"/>
            <a:chExt cx="5826162" cy="198120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lowchart: Alternate Process 4"/>
            <p:cNvSpPr/>
            <p:nvPr/>
          </p:nvSpPr>
          <p:spPr bwMode="auto">
            <a:xfrm>
              <a:off x="1219200" y="2650331"/>
              <a:ext cx="1295400" cy="471907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latin typeface="Arial" pitchFamily="34" charset="0"/>
                  <a:ea typeface="ＭＳ Ｐゴシック"/>
                  <a:cs typeface="ＭＳ Ｐゴシック"/>
                </a:rPr>
                <a:t>Input Stream</a:t>
              </a: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>
                  <a:latin typeface="Arial" pitchFamily="34" charset="0"/>
                  <a:ea typeface="ＭＳ Ｐゴシック"/>
                  <a:cs typeface="ＭＳ Ｐゴシック"/>
                </a:rPr>
                <a:t>Piped InputStream</a:t>
              </a:r>
            </a:p>
          </p:txBody>
        </p:sp>
        <p:sp>
          <p:nvSpPr>
            <p:cNvPr id="8" name="Flowchart: Alternate Process 7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/>
                <a:t>Filter InputStream</a:t>
              </a:r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246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Byte Array InputStream</a:t>
              </a:r>
            </a:p>
          </p:txBody>
        </p:sp>
        <p:sp>
          <p:nvSpPr>
            <p:cNvPr id="10" name="Flowchart: Alternate Process 9"/>
            <p:cNvSpPr/>
            <p:nvPr/>
          </p:nvSpPr>
          <p:spPr bwMode="auto">
            <a:xfrm>
              <a:off x="3178884" y="32294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32" dirty="0"/>
                <a:t>Sequence InputStream</a:t>
              </a: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>
                  <a:latin typeface="Arial" pitchFamily="34" charset="0"/>
                  <a:ea typeface="ＭＳ Ｐゴシック"/>
                  <a:cs typeface="ＭＳ Ｐゴシック"/>
                </a:rPr>
                <a:t>File InputStream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3178884" y="35342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StringBuffer InputStream</a:t>
              </a:r>
            </a:p>
          </p:txBody>
        </p:sp>
        <p:sp>
          <p:nvSpPr>
            <p:cNvPr id="23" name="Flowchart: Alternate Process 22"/>
            <p:cNvSpPr/>
            <p:nvPr/>
          </p:nvSpPr>
          <p:spPr bwMode="auto">
            <a:xfrm>
              <a:off x="3169920" y="3839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/>
                <a:t>objectInput Stream</a:t>
              </a:r>
            </a:p>
          </p:txBody>
        </p:sp>
        <p:sp>
          <p:nvSpPr>
            <p:cNvPr id="25" name="Flowchart: Alternate Process 24"/>
            <p:cNvSpPr/>
            <p:nvPr/>
          </p:nvSpPr>
          <p:spPr bwMode="auto">
            <a:xfrm>
              <a:off x="5490882" y="2893638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>
                  <a:latin typeface="Arial" pitchFamily="34" charset="0"/>
                  <a:ea typeface="ＭＳ Ｐゴシック"/>
                  <a:cs typeface="ＭＳ Ｐゴシック"/>
                </a:rPr>
                <a:t>Buffered </a:t>
              </a:r>
              <a:r>
                <a:rPr lang="en-US" sz="1199" dirty="0" err="1">
                  <a:latin typeface="Arial" pitchFamily="34" charset="0"/>
                  <a:ea typeface="ＭＳ Ｐゴシック"/>
                  <a:cs typeface="ＭＳ Ｐゴシック"/>
                </a:rPr>
                <a:t>inputStream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6" name="Flowchart: Alternate Process 25"/>
            <p:cNvSpPr/>
            <p:nvPr/>
          </p:nvSpPr>
          <p:spPr bwMode="auto">
            <a:xfrm>
              <a:off x="5490882" y="2657685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/>
                <a:t>Data InputStream</a:t>
              </a:r>
            </a:p>
          </p:txBody>
        </p:sp>
        <p:sp>
          <p:nvSpPr>
            <p:cNvPr id="27" name="Flowchart: Alternate Process 26"/>
            <p:cNvSpPr/>
            <p:nvPr/>
          </p:nvSpPr>
          <p:spPr bwMode="auto">
            <a:xfrm>
              <a:off x="5486400" y="2421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66" dirty="0"/>
                <a:t>LineNumber InputStream</a:t>
              </a:r>
            </a:p>
          </p:txBody>
        </p:sp>
        <p:cxnSp>
          <p:nvCxnSpPr>
            <p:cNvPr id="1024" name="Straight Connector 1023"/>
            <p:cNvCxnSpPr>
              <a:endCxn id="13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819400" y="3945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819400" y="33361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819400" y="36409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48" name="Straight Connector 47"/>
            <p:cNvCxnSpPr>
              <a:endCxn id="27" idx="1"/>
            </p:cNvCxnSpPr>
            <p:nvPr/>
          </p:nvCxnSpPr>
          <p:spPr bwMode="auto">
            <a:xfrm>
              <a:off x="5181600" y="2513171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190565" y="2985078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181600" y="2718645"/>
              <a:ext cx="30480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715435" y="2726531"/>
              <a:ext cx="47513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08568" y="598413"/>
            <a:ext cx="8831023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InputStream Hierarchy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9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OutputStream </a:t>
            </a:r>
            <a:r>
              <a:rPr lang="en-US" dirty="0">
                <a:solidFill>
                  <a:schemeClr val="tx1"/>
                </a:solidFill>
              </a:rPr>
              <a:t>Hierarchy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755391" y="2840265"/>
            <a:ext cx="5970" cy="1745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26723" y="2718458"/>
            <a:ext cx="7964042" cy="1969217"/>
            <a:chOff x="1066800" y="2040731"/>
            <a:chExt cx="5978562" cy="147828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" name="Flowchart: Alternate Process 5"/>
            <p:cNvSpPr/>
            <p:nvPr/>
          </p:nvSpPr>
          <p:spPr bwMode="auto">
            <a:xfrm>
              <a:off x="1066800" y="2650331"/>
              <a:ext cx="1447800" cy="471907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/>
                <a:t>Out</a:t>
              </a:r>
              <a:r>
                <a:rPr lang="en-US" sz="1865" dirty="0">
                  <a:latin typeface="Arial" pitchFamily="34" charset="0"/>
                  <a:ea typeface="ＭＳ Ｐゴシック"/>
                  <a:cs typeface="ＭＳ Ｐゴシック"/>
                </a:rPr>
                <a:t>put Stream</a:t>
              </a: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PipedOutputStream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" name="Flowchart: Alternate Process 7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FilterOutputStream</a:t>
              </a:r>
              <a:endParaRPr lang="en-US" sz="1399" dirty="0"/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246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ByteArrayOutputStream</a:t>
              </a:r>
              <a:endParaRPr lang="en-US" sz="1199" dirty="0"/>
            </a:p>
          </p:txBody>
        </p:sp>
        <p:sp>
          <p:nvSpPr>
            <p:cNvPr id="11" name="Flowchart: Alternate Process 10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FileOutputStream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3169920" y="33361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ObjectOutput</a:t>
              </a:r>
              <a:r>
                <a:rPr lang="en-US" sz="1399" dirty="0"/>
                <a:t> Stream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5490882" y="2893638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 err="1">
                  <a:latin typeface="Arial" pitchFamily="34" charset="0"/>
                  <a:ea typeface="ＭＳ Ｐゴシック"/>
                  <a:cs typeface="ＭＳ Ｐゴシック"/>
                </a:rPr>
                <a:t>BufferedOutputStream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 bwMode="auto">
            <a:xfrm>
              <a:off x="5490882" y="2657685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DataOutputStream</a:t>
              </a:r>
              <a:endParaRPr lang="en-US" sz="1199" dirty="0"/>
            </a:p>
          </p:txBody>
        </p:sp>
        <p:sp>
          <p:nvSpPr>
            <p:cNvPr id="16" name="Flowchart: Alternate Process 15"/>
            <p:cNvSpPr/>
            <p:nvPr/>
          </p:nvSpPr>
          <p:spPr bwMode="auto">
            <a:xfrm>
              <a:off x="5486400" y="2421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PrintStream</a:t>
              </a:r>
              <a:endParaRPr lang="en-US" sz="1199" dirty="0"/>
            </a:p>
          </p:txBody>
        </p:sp>
        <p:cxnSp>
          <p:nvCxnSpPr>
            <p:cNvPr id="17" name="Straight Connector 16"/>
            <p:cNvCxnSpPr>
              <a:endCxn id="11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19400" y="344281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5" name="Straight Connector 24"/>
            <p:cNvCxnSpPr>
              <a:endCxn id="16" idx="1"/>
            </p:cNvCxnSpPr>
            <p:nvPr/>
          </p:nvCxnSpPr>
          <p:spPr bwMode="auto">
            <a:xfrm>
              <a:off x="5181600" y="2513171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190565" y="2985078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181600" y="2718645"/>
              <a:ext cx="30480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715435" y="2726531"/>
              <a:ext cx="475130" cy="0"/>
            </a:xfrm>
            <a:prstGeom prst="lin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cxnSp>
        <p:nvCxnSpPr>
          <p:cNvPr id="30" name="Straight Connector 29"/>
          <p:cNvCxnSpPr/>
          <p:nvPr/>
        </p:nvCxnSpPr>
        <p:spPr bwMode="auto">
          <a:xfrm flipH="1">
            <a:off x="6919993" y="3347795"/>
            <a:ext cx="1" cy="669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3755391" y="2819964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3761362" y="3225988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761362" y="3632012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3761362" y="4038036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761362" y="4545566"/>
            <a:ext cx="4728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6" idx="1"/>
          </p:cNvCxnSpPr>
          <p:nvPr/>
        </p:nvCxnSpPr>
        <p:spPr bwMode="auto">
          <a:xfrm>
            <a:off x="6919991" y="3347795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6908049" y="4038036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6919991" y="3663788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flipV="1">
            <a:off x="6310954" y="3662109"/>
            <a:ext cx="609040" cy="206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3355338" y="3835024"/>
            <a:ext cx="394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3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Hierarchy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29736" y="2515446"/>
            <a:ext cx="7349035" cy="2273735"/>
            <a:chOff x="1219200" y="2040731"/>
            <a:chExt cx="5516880" cy="1706880"/>
          </a:xfrm>
          <a:solidFill>
            <a:srgbClr val="99FFCC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Flowchart: Alternate Process 4"/>
            <p:cNvSpPr/>
            <p:nvPr/>
          </p:nvSpPr>
          <p:spPr bwMode="auto">
            <a:xfrm>
              <a:off x="1219200" y="2650331"/>
              <a:ext cx="1295400" cy="471907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/>
                <a:t>Reader</a:t>
              </a:r>
              <a:endParaRPr lang="en-US" sz="1865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 bwMode="auto">
            <a:xfrm>
              <a:off x="3169920" y="23150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PipedReader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" name="Flowchart: Alternate Process 6"/>
            <p:cNvSpPr/>
            <p:nvPr/>
          </p:nvSpPr>
          <p:spPr bwMode="auto">
            <a:xfrm>
              <a:off x="3169920" y="261985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FilterReader</a:t>
              </a:r>
              <a:endParaRPr lang="en-US" sz="1399" dirty="0"/>
            </a:p>
          </p:txBody>
        </p:sp>
        <p:sp>
          <p:nvSpPr>
            <p:cNvPr id="9" name="Flowchart: Alternate Process 8"/>
            <p:cNvSpPr/>
            <p:nvPr/>
          </p:nvSpPr>
          <p:spPr bwMode="auto">
            <a:xfrm>
              <a:off x="3178884" y="29551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32" dirty="0" err="1"/>
                <a:t>StringReader</a:t>
              </a:r>
              <a:endParaRPr lang="en-US" sz="1332" dirty="0"/>
            </a:p>
          </p:txBody>
        </p:sp>
        <p:sp>
          <p:nvSpPr>
            <p:cNvPr id="10" name="Flowchart: Alternate Process 9"/>
            <p:cNvSpPr/>
            <p:nvPr/>
          </p:nvSpPr>
          <p:spPr bwMode="auto">
            <a:xfrm>
              <a:off x="316992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99" dirty="0" err="1">
                  <a:latin typeface="Arial" pitchFamily="34" charset="0"/>
                  <a:ea typeface="ＭＳ Ｐゴシック"/>
                  <a:cs typeface="ＭＳ Ｐゴシック"/>
                </a:rPr>
                <a:t>InputStreamReader</a:t>
              </a:r>
              <a:endParaRPr lang="en-US" sz="13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 bwMode="auto">
            <a:xfrm>
              <a:off x="3178884" y="32599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BufferedReader</a:t>
              </a:r>
              <a:endParaRPr lang="en-US" sz="1199" dirty="0"/>
            </a:p>
          </p:txBody>
        </p:sp>
        <p:sp>
          <p:nvSpPr>
            <p:cNvPr id="12" name="Flowchart: Alternate Process 11"/>
            <p:cNvSpPr/>
            <p:nvPr/>
          </p:nvSpPr>
          <p:spPr bwMode="auto">
            <a:xfrm>
              <a:off x="3169920" y="3564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99" dirty="0" err="1"/>
                <a:t>CharArrayReader</a:t>
              </a:r>
              <a:endParaRPr lang="en-US" sz="1399" dirty="0"/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>
              <a:off x="5181600" y="26503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dirty="0" err="1"/>
                <a:t>PushBackReader</a:t>
              </a:r>
              <a:endParaRPr lang="en-US" sz="1199" dirty="0"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>
              <a:off x="5181600" y="20407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199" dirty="0" err="1"/>
                <a:t>FileReader</a:t>
              </a:r>
              <a:endParaRPr lang="en-US" sz="1199" dirty="0"/>
            </a:p>
          </p:txBody>
        </p:sp>
        <p:sp>
          <p:nvSpPr>
            <p:cNvPr id="15" name="Flowchart: Alternate Process 14"/>
            <p:cNvSpPr/>
            <p:nvPr/>
          </p:nvSpPr>
          <p:spPr bwMode="auto">
            <a:xfrm>
              <a:off x="5181600" y="3259931"/>
              <a:ext cx="1554480" cy="18288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121807" tIns="60904" rIns="121807" bIns="60904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66" dirty="0" err="1"/>
                <a:t>LineNumberReader</a:t>
              </a:r>
              <a:endParaRPr lang="en-US" sz="1066" dirty="0"/>
            </a:p>
          </p:txBody>
        </p:sp>
        <p:cxnSp>
          <p:nvCxnSpPr>
            <p:cNvPr id="16" name="Straight Connector 15"/>
            <p:cNvCxnSpPr>
              <a:endCxn id="10" idx="1"/>
            </p:cNvCxnSpPr>
            <p:nvPr/>
          </p:nvCxnSpPr>
          <p:spPr bwMode="auto">
            <a:xfrm>
              <a:off x="2814918" y="213217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19400" y="24217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819400" y="30313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19400" y="27265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819400" y="33361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819400" y="3640931"/>
              <a:ext cx="355002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540598" y="2878931"/>
              <a:ext cx="274320" cy="0"/>
            </a:xfrm>
            <a:prstGeom prst="line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</p:grpSp>
      <p:cxnSp>
        <p:nvCxnSpPr>
          <p:cNvPr id="29" name="Straight Connector 28"/>
          <p:cNvCxnSpPr/>
          <p:nvPr/>
        </p:nvCxnSpPr>
        <p:spPr bwMode="auto">
          <a:xfrm>
            <a:off x="3755391" y="2616952"/>
            <a:ext cx="5970" cy="200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10" idx="3"/>
          </p:cNvCxnSpPr>
          <p:nvPr/>
        </p:nvCxnSpPr>
        <p:spPr bwMode="auto">
          <a:xfrm flipH="1">
            <a:off x="6299012" y="2637253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299012" y="3429000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6299012" y="4261349"/>
            <a:ext cx="6090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589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Hierarchy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1629736" y="3440599"/>
            <a:ext cx="1725602" cy="716186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/>
              <a:t>Writer</a:t>
            </a:r>
            <a:endParaRPr lang="en-US" sz="1865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4228289" y="293176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99" dirty="0" err="1">
                <a:latin typeface="Arial" pitchFamily="34" charset="0"/>
                <a:ea typeface="ＭＳ Ｐゴシック"/>
                <a:cs typeface="ＭＳ Ｐゴシック"/>
              </a:rPr>
              <a:t>PipedWriter</a:t>
            </a:r>
            <a:endParaRPr lang="en-US" sz="1399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4228289" y="3394342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FilterWriter</a:t>
            </a:r>
            <a:endParaRPr lang="en-US" sz="1399" dirty="0"/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4240230" y="3903178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32" dirty="0" err="1"/>
              <a:t>StringWriter</a:t>
            </a:r>
            <a:endParaRPr lang="en-US" sz="1332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228289" y="251544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 defTabSz="12180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99" dirty="0" err="1">
                <a:latin typeface="Arial" pitchFamily="34" charset="0"/>
                <a:ea typeface="ＭＳ Ｐゴシック"/>
                <a:cs typeface="ＭＳ Ｐゴシック"/>
              </a:rPr>
              <a:t>InputStreamWriter</a:t>
            </a:r>
            <a:endParaRPr lang="en-US" sz="1399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4240230" y="4365755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99" dirty="0" err="1"/>
              <a:t>BufferedWriter</a:t>
            </a:r>
            <a:endParaRPr lang="en-US" sz="1199" dirty="0"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228289" y="4748576"/>
            <a:ext cx="2070723" cy="277547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CharArrayWriter</a:t>
            </a:r>
            <a:endParaRPr lang="en-US" sz="1399" dirty="0"/>
          </a:p>
        </p:txBody>
      </p:sp>
      <p:cxnSp>
        <p:nvCxnSpPr>
          <p:cNvPr id="15" name="Straight Connector 14"/>
          <p:cNvCxnSpPr>
            <a:endCxn id="9" idx="1"/>
          </p:cNvCxnSpPr>
          <p:nvPr/>
        </p:nvCxnSpPr>
        <p:spPr bwMode="auto">
          <a:xfrm>
            <a:off x="3755391" y="2654217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6" name="Straight Connector 15"/>
          <p:cNvCxnSpPr/>
          <p:nvPr/>
        </p:nvCxnSpPr>
        <p:spPr bwMode="auto">
          <a:xfrm>
            <a:off x="3761362" y="3093666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7" name="Straight Connector 16"/>
          <p:cNvCxnSpPr/>
          <p:nvPr/>
        </p:nvCxnSpPr>
        <p:spPr bwMode="auto">
          <a:xfrm>
            <a:off x="3761362" y="4018821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8" name="Straight Connector 17"/>
          <p:cNvCxnSpPr/>
          <p:nvPr/>
        </p:nvCxnSpPr>
        <p:spPr bwMode="auto">
          <a:xfrm>
            <a:off x="3761362" y="3556244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19" name="Straight Connector 18"/>
          <p:cNvCxnSpPr/>
          <p:nvPr/>
        </p:nvCxnSpPr>
        <p:spPr bwMode="auto">
          <a:xfrm>
            <a:off x="3761362" y="4481399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0" name="Straight Connector 19"/>
          <p:cNvCxnSpPr/>
          <p:nvPr/>
        </p:nvCxnSpPr>
        <p:spPr bwMode="auto">
          <a:xfrm>
            <a:off x="3761362" y="4943976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1" name="Straight Connector 20"/>
          <p:cNvCxnSpPr/>
          <p:nvPr/>
        </p:nvCxnSpPr>
        <p:spPr bwMode="auto">
          <a:xfrm>
            <a:off x="3389969" y="3787532"/>
            <a:ext cx="365422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22" name="Flowchart: Alternate Process 21"/>
          <p:cNvSpPr/>
          <p:nvPr/>
        </p:nvSpPr>
        <p:spPr bwMode="auto">
          <a:xfrm>
            <a:off x="4268892" y="5154602"/>
            <a:ext cx="2070723" cy="243614"/>
          </a:xfrm>
          <a:prstGeom prst="flowChartAlternateProcess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99" dirty="0" err="1"/>
              <a:t>FileWriter</a:t>
            </a:r>
            <a:endParaRPr lang="en-US" sz="1399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761362" y="5256108"/>
            <a:ext cx="472898" cy="0"/>
          </a:xfrm>
          <a:prstGeom prst="line">
            <a:avLst/>
          </a:prstGeom>
          <a:solidFill>
            <a:srgbClr val="99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25" name="Straight Connector 24"/>
          <p:cNvCxnSpPr/>
          <p:nvPr/>
        </p:nvCxnSpPr>
        <p:spPr bwMode="auto">
          <a:xfrm>
            <a:off x="3761362" y="2654218"/>
            <a:ext cx="0" cy="26018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4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Scanner class is available Java .util package</a:t>
            </a:r>
          </a:p>
          <a:p>
            <a:pPr marL="0" indent="0">
              <a:buNone/>
            </a:pPr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 smtClean="0"/>
              <a:t>Scanner scanner=new Scanner(System.in);</a:t>
            </a:r>
          </a:p>
          <a:p>
            <a:pPr marL="0" indent="0">
              <a:buNone/>
            </a:pPr>
            <a:r>
              <a:rPr lang="en-US" dirty="0" smtClean="0"/>
              <a:t>int a=</a:t>
            </a:r>
            <a:r>
              <a:rPr lang="en-US" dirty="0" err="1"/>
              <a:t>s</a:t>
            </a:r>
            <a:r>
              <a:rPr lang="en-US" dirty="0" err="1" smtClean="0"/>
              <a:t>canner.nextInt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Float c=</a:t>
            </a:r>
            <a:r>
              <a:rPr lang="en-US" dirty="0" err="1" smtClean="0"/>
              <a:t>scanner.nextFloat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String b=</a:t>
            </a:r>
            <a:r>
              <a:rPr lang="en-US" dirty="0" err="1" smtClean="0"/>
              <a:t>scanner.next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4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data to some type of permanent storage is called persistence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object that is persistent-capable, can be stored on disk (or any other storage device), or sent to another machine to be stored there. </a:t>
            </a:r>
          </a:p>
          <a:p>
            <a:pPr marL="1446461" lvl="2"/>
            <a:r>
              <a:rPr lang="en-US" sz="1865" dirty="0"/>
              <a:t>A non persisted object exists only as long as the Java Virtual Machine is running.</a:t>
            </a:r>
          </a:p>
          <a:p>
            <a:pPr marL="1446461" lvl="2"/>
            <a:r>
              <a:rPr lang="en-US" sz="1865" dirty="0"/>
              <a:t> Java serialization is the standard mechanism for saving an object as a sequence of bytes that can later be rebuilt into a copy of the object. </a:t>
            </a:r>
          </a:p>
          <a:p>
            <a:pPr marL="1446461" lvl="2"/>
            <a:r>
              <a:rPr lang="en-US" sz="1865" dirty="0"/>
              <a:t>To serialize an object of a specific class, the class must implement the java.io.Serializable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java.io.Serializable interface is a marker interface defines </a:t>
            </a:r>
            <a:r>
              <a:rPr lang="en-US" dirty="0"/>
              <a:t>no methods, and serves only as a marker to indicate that the class should be considered for serialization.</a:t>
            </a:r>
          </a:p>
        </p:txBody>
      </p:sp>
    </p:spTree>
    <p:extLst>
      <p:ext uri="{BB962C8B-B14F-4D97-AF65-F5344CB8AC3E}">
        <p14:creationId xmlns:p14="http://schemas.microsoft.com/office/powerpoint/2010/main" val="3478276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Stream Oriented vs. Buffer Oriented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699" y="1500386"/>
            <a:ext cx="4466265" cy="32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 dirty="0"/>
              <a:t>Java IO being stream oriented means that you read one or more bytes at a time, from a stream.</a:t>
            </a:r>
          </a:p>
          <a:p>
            <a:r>
              <a:rPr lang="en-US" sz="1865" dirty="0"/>
              <a:t> What you do with the read bytes is up to you. They are not cached anywhere. Furthermore, you cannot move forth and back in the data in a stream. If you need to move forth and back in the data read from a stream, you will need to cache it in a buffer first. </a:t>
            </a:r>
          </a:p>
          <a:p>
            <a:endParaRPr lang="en-US" sz="1865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09554" y="1703398"/>
            <a:ext cx="4364759" cy="35527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7506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Stream Oriented vs. Buffer Oriented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46" y="1576515"/>
            <a:ext cx="5682055" cy="48976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 NIO's buffer oriented approach is slightly different.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is read into a buffer from which it is later processed. You can move forth and back in the buffer as you need to. This gives you a bit more flexibility during processing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However, you also need to check if the buffer contains all the data you need in order to fully process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And, you need to make sure that when reading more data into the buffer, you do not overwrite data in the buffer you have not yet processed.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11060" y="1906410"/>
            <a:ext cx="4263253" cy="39587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0555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OOPS </a:t>
            </a:r>
            <a:r>
              <a:rPr lang="en-US" smtClean="0"/>
              <a:t>in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910" y="1576515"/>
            <a:ext cx="11362969" cy="4897665"/>
          </a:xfrm>
        </p:spPr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the basics of input and output in Java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and write data to the console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streams to read and write files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and write objects by using </a:t>
            </a:r>
            <a:r>
              <a:rPr lang="en-US" dirty="0" smtClean="0"/>
              <a:t>serialization</a:t>
            </a:r>
          </a:p>
          <a:p>
            <a:r>
              <a:rPr lang="en-US" dirty="0" smtClean="0"/>
              <a:t>Reading the data by using Scanner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>
                <a:solidFill>
                  <a:schemeClr val="tx1"/>
                </a:solidFill>
              </a:rPr>
              <a:t>I/O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provides libraries </a:t>
            </a:r>
            <a:r>
              <a:rPr lang="en-US" dirty="0">
                <a:solidFill>
                  <a:schemeClr val="tx1"/>
                </a:solidFill>
              </a:rPr>
              <a:t>to perform input/output </a:t>
            </a:r>
            <a:r>
              <a:rPr lang="en-US" dirty="0" smtClean="0">
                <a:solidFill>
                  <a:schemeClr val="tx1"/>
                </a:solidFill>
              </a:rPr>
              <a:t> functions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Java defines an I/O channel as a stream.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An I/O Stream represents an input source or an output destination.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can represent many different kinds of sources and destinations, including disk files, devices, other programs, and memory arrays.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Streams support many different kinds of data, including simple bytes, primitive data types, localized characters, and objects. Some streams simply pass on data; others manipulate and transform the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082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Output </a:t>
            </a:r>
            <a:r>
              <a:rPr lang="en-US" dirty="0"/>
              <a:t>Streams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543289" y="2413940"/>
            <a:ext cx="6699397" cy="37557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675" y="1500386"/>
            <a:ext cx="1055662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1" dirty="0"/>
              <a:t>A program uses an input stream to read data from a source, one item at a time.</a:t>
            </a:r>
          </a:p>
        </p:txBody>
      </p:sp>
    </p:spTree>
    <p:extLst>
      <p:ext uri="{BB962C8B-B14F-4D97-AF65-F5344CB8AC3E}">
        <p14:creationId xmlns:p14="http://schemas.microsoft.com/office/powerpoint/2010/main" val="226783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Input Stream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41784" y="2109422"/>
            <a:ext cx="7714457" cy="41617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93" y="1398880"/>
            <a:ext cx="10049095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 dirty="0"/>
              <a:t>A program uses an output stream to write data to a destination (sink), one item at time.</a:t>
            </a:r>
          </a:p>
        </p:txBody>
      </p:sp>
    </p:spTree>
    <p:extLst>
      <p:ext uri="{BB962C8B-B14F-4D97-AF65-F5344CB8AC3E}">
        <p14:creationId xmlns:p14="http://schemas.microsoft.com/office/powerpoint/2010/main" val="364119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46" y="1576515"/>
            <a:ext cx="5377537" cy="4390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is a flow of data. 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A stream can come from a source or can be generated to a sink.</a:t>
            </a:r>
          </a:p>
          <a:p>
            <a:pPr lvl="2"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A source stream initiates the flow of data, also called an input stream. </a:t>
            </a:r>
          </a:p>
          <a:p>
            <a:pPr lvl="2"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A sink stream terminates the flow of data, also called an output stream. </a:t>
            </a:r>
          </a:p>
          <a:p>
            <a:pPr>
              <a:lnSpc>
                <a:spcPct val="150000"/>
              </a:lnSpc>
            </a:pPr>
            <a:r>
              <a:rPr lang="en-US" sz="1865" dirty="0">
                <a:solidFill>
                  <a:schemeClr val="tx1"/>
                </a:solidFill>
              </a:rPr>
              <a:t>Sources and sinks are both node streams. Types of node streams are files, memory, and pipes between threads or processes.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84058" y="1906410"/>
            <a:ext cx="4669277" cy="37557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35075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Within </a:t>
            </a:r>
            <a:r>
              <a:rPr lang="en-US" dirty="0" smtClean="0">
                <a:solidFill>
                  <a:schemeClr val="tx1"/>
                </a:solidFill>
              </a:rPr>
              <a:t>Streams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Java technology supports two types of streams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character and byte.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Input </a:t>
            </a:r>
            <a:r>
              <a:rPr lang="en-US" dirty="0">
                <a:solidFill>
                  <a:schemeClr val="tx1"/>
                </a:solidFill>
              </a:rPr>
              <a:t>and output of character data is handled by readers and writers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Input and output of byte data is handled by input streams and output </a:t>
            </a:r>
            <a:r>
              <a:rPr lang="en-US" dirty="0" smtClean="0">
                <a:solidFill>
                  <a:schemeClr val="tx1"/>
                </a:solidFill>
              </a:rPr>
              <a:t>streams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Normally</a:t>
            </a:r>
            <a:r>
              <a:rPr lang="en-US" dirty="0">
                <a:solidFill>
                  <a:schemeClr val="tx1"/>
                </a:solidFill>
              </a:rPr>
              <a:t>, the term </a:t>
            </a:r>
            <a:r>
              <a:rPr lang="en-US" i="1" dirty="0" smtClean="0">
                <a:solidFill>
                  <a:schemeClr val="tx1"/>
                </a:solidFill>
              </a:rPr>
              <a:t>stream </a:t>
            </a:r>
            <a:r>
              <a:rPr lang="en-US" dirty="0" smtClean="0">
                <a:solidFill>
                  <a:schemeClr val="tx1"/>
                </a:solidFill>
              </a:rPr>
              <a:t>refers </a:t>
            </a:r>
            <a:r>
              <a:rPr lang="en-US" dirty="0">
                <a:solidFill>
                  <a:schemeClr val="tx1"/>
                </a:solidFill>
              </a:rPr>
              <a:t>to a byte </a:t>
            </a:r>
            <a:r>
              <a:rPr lang="en-US" dirty="0" smtClean="0">
                <a:solidFill>
                  <a:schemeClr val="tx1"/>
                </a:solidFill>
              </a:rPr>
              <a:t>stream.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terms </a:t>
            </a:r>
            <a:r>
              <a:rPr lang="en-US" i="1" dirty="0" smtClean="0">
                <a:solidFill>
                  <a:schemeClr val="tx1"/>
                </a:solidFill>
              </a:rPr>
              <a:t>reader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writer </a:t>
            </a:r>
            <a:r>
              <a:rPr lang="en-US" dirty="0" smtClean="0">
                <a:solidFill>
                  <a:schemeClr val="tx1"/>
                </a:solidFill>
              </a:rPr>
              <a:t>refer </a:t>
            </a:r>
            <a:r>
              <a:rPr lang="en-US" dirty="0">
                <a:solidFill>
                  <a:schemeClr val="tx1"/>
                </a:solidFill>
              </a:rPr>
              <a:t>to 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277387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34253" y="2251530"/>
          <a:ext cx="7714458" cy="14819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71486"/>
                <a:gridCol w="2571486"/>
                <a:gridCol w="2571486"/>
              </a:tblGrid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Byte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Character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Source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</a:tr>
              <a:tr h="49399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Sink 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37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C2C2-8B8B-4A32-9501-F14139D99D5C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5A20BC0A-2D3B-4031-B4D9-5AF991568976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9482</TotalTime>
  <Words>760</Words>
  <Application>Microsoft Office PowerPoint</Application>
  <PresentationFormat>Widescreen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IO - Java</vt:lpstr>
      <vt:lpstr>Session Plan</vt:lpstr>
      <vt:lpstr>Session Objective</vt:lpstr>
      <vt:lpstr>Java I/O Basics</vt:lpstr>
      <vt:lpstr>Java Output Streams</vt:lpstr>
      <vt:lpstr>Java Input Stream</vt:lpstr>
      <vt:lpstr>I/O Application</vt:lpstr>
      <vt:lpstr>Data Within Streams</vt:lpstr>
      <vt:lpstr>PowerPoint Presentation</vt:lpstr>
      <vt:lpstr>InputStream Hierarchy</vt:lpstr>
      <vt:lpstr>OutputStream Hierarchy</vt:lpstr>
      <vt:lpstr>Reader Hierarchy</vt:lpstr>
      <vt:lpstr>Writer Hierarchy</vt:lpstr>
      <vt:lpstr>Scanner class</vt:lpstr>
      <vt:lpstr>Persistence </vt:lpstr>
      <vt:lpstr>Stream Oriented vs. Buffer Oriented </vt:lpstr>
      <vt:lpstr>Stream Oriented vs. Buffer Oriented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Umamaheswari Aravindan</cp:lastModifiedBy>
  <cp:revision>681</cp:revision>
  <dcterms:created xsi:type="dcterms:W3CDTF">2014-11-02T05:32:32Z</dcterms:created>
  <dcterms:modified xsi:type="dcterms:W3CDTF">2017-10-25T06:30:39Z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