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28.xml" ContentType="application/vnd.openxmlformats-officedocument.presentationml.slide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2" r:id="rId6"/>
    <p:sldId id="272" r:id="rId7"/>
    <p:sldId id="283" r:id="rId8"/>
    <p:sldId id="284" r:id="rId9"/>
    <p:sldId id="285" r:id="rId10"/>
    <p:sldId id="286" r:id="rId11"/>
    <p:sldId id="287" r:id="rId12"/>
    <p:sldId id="273" r:id="rId13"/>
    <p:sldId id="288" r:id="rId14"/>
    <p:sldId id="289" r:id="rId15"/>
    <p:sldId id="290" r:id="rId16"/>
    <p:sldId id="291" r:id="rId17"/>
    <p:sldId id="310" r:id="rId18"/>
    <p:sldId id="292" r:id="rId19"/>
    <p:sldId id="293" r:id="rId20"/>
    <p:sldId id="294" r:id="rId21"/>
    <p:sldId id="306" r:id="rId22"/>
    <p:sldId id="307" r:id="rId23"/>
    <p:sldId id="311" r:id="rId24"/>
    <p:sldId id="295" r:id="rId25"/>
    <p:sldId id="302" r:id="rId26"/>
    <p:sldId id="304" r:id="rId27"/>
    <p:sldId id="303" r:id="rId28"/>
    <p:sldId id="300" r:id="rId29"/>
    <p:sldId id="299" r:id="rId30"/>
    <p:sldId id="312" r:id="rId31"/>
    <p:sldId id="297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99FF"/>
    <a:srgbClr val="FFCC66"/>
    <a:srgbClr val="CC00FF"/>
    <a:srgbClr val="008080"/>
    <a:srgbClr val="000000"/>
    <a:srgbClr val="FFFFFF"/>
    <a:srgbClr val="FFB006"/>
    <a:srgbClr val="0E4EFF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946" autoAdjust="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6E77F-2B2C-461C-9130-45EFDC2243F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F156A-C727-4D3F-B3CD-3F148A086A26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 smtClean="0"/>
            <a:t>Integrated </a:t>
          </a:r>
          <a:endParaRPr lang="en-US" b="1" dirty="0"/>
        </a:p>
      </dgm:t>
    </dgm:pt>
    <dgm:pt modelId="{19FA5C89-38D0-485F-ACD9-BEE103180E1C}" type="parTrans" cxnId="{926A0866-49B4-4CB5-A4AB-C3F015E8E698}">
      <dgm:prSet/>
      <dgm:spPr/>
      <dgm:t>
        <a:bodyPr/>
        <a:lstStyle/>
        <a:p>
          <a:endParaRPr lang="en-US"/>
        </a:p>
      </dgm:t>
    </dgm:pt>
    <dgm:pt modelId="{25828E9B-FDCF-48CD-8235-3BD1747F0441}" type="sibTrans" cxnId="{926A0866-49B4-4CB5-A4AB-C3F015E8E698}">
      <dgm:prSet/>
      <dgm:spPr/>
      <dgm:t>
        <a:bodyPr/>
        <a:lstStyle/>
        <a:p>
          <a:endParaRPr lang="en-US"/>
        </a:p>
      </dgm:t>
    </dgm:pt>
    <dgm:pt modelId="{0F8568B3-530A-40BD-965F-330926F972F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 smtClean="0"/>
            <a:t>Built</a:t>
          </a:r>
          <a:endParaRPr lang="en-US" b="1" dirty="0"/>
        </a:p>
      </dgm:t>
    </dgm:pt>
    <dgm:pt modelId="{F0048E80-AAE4-4973-9B9B-6811CCEB543E}" type="parTrans" cxnId="{04C257D3-A28A-4DA6-81CE-5367EB680E93}">
      <dgm:prSet/>
      <dgm:spPr/>
      <dgm:t>
        <a:bodyPr/>
        <a:lstStyle/>
        <a:p>
          <a:endParaRPr lang="en-US"/>
        </a:p>
      </dgm:t>
    </dgm:pt>
    <dgm:pt modelId="{71337B26-F0DB-4AF3-A4BA-5FFCE494C25B}" type="sibTrans" cxnId="{04C257D3-A28A-4DA6-81CE-5367EB680E93}">
      <dgm:prSet/>
      <dgm:spPr/>
      <dgm:t>
        <a:bodyPr/>
        <a:lstStyle/>
        <a:p>
          <a:endParaRPr lang="en-US"/>
        </a:p>
      </dgm:t>
    </dgm:pt>
    <dgm:pt modelId="{DDE5B128-7376-464B-AC38-76EBB9442F8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 smtClean="0"/>
            <a:t>Tested</a:t>
          </a:r>
          <a:endParaRPr lang="en-US" b="1" dirty="0"/>
        </a:p>
      </dgm:t>
    </dgm:pt>
    <dgm:pt modelId="{BB2FF6F4-F35D-44A0-B895-1CFF7B3F095E}" type="parTrans" cxnId="{49B9A04D-2D42-4A42-BD6F-8F93DE17B6D3}">
      <dgm:prSet/>
      <dgm:spPr/>
      <dgm:t>
        <a:bodyPr/>
        <a:lstStyle/>
        <a:p>
          <a:endParaRPr lang="en-US"/>
        </a:p>
      </dgm:t>
    </dgm:pt>
    <dgm:pt modelId="{1E40F6C7-9E95-4AF6-8E5C-AFD2644124C2}" type="sibTrans" cxnId="{49B9A04D-2D42-4A42-BD6F-8F93DE17B6D3}">
      <dgm:prSet/>
      <dgm:spPr/>
      <dgm:t>
        <a:bodyPr/>
        <a:lstStyle/>
        <a:p>
          <a:endParaRPr lang="en-US"/>
        </a:p>
      </dgm:t>
    </dgm:pt>
    <dgm:pt modelId="{D084BBDD-CE78-4507-B18D-7B53117B041B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 smtClean="0"/>
            <a:t>Archived</a:t>
          </a:r>
          <a:endParaRPr lang="en-US" b="1" dirty="0"/>
        </a:p>
      </dgm:t>
    </dgm:pt>
    <dgm:pt modelId="{1EA75DBC-93C2-4943-AEE3-95F14262AED0}" type="parTrans" cxnId="{0F39318F-A338-4909-97E6-4D8E70B1FD41}">
      <dgm:prSet/>
      <dgm:spPr/>
      <dgm:t>
        <a:bodyPr/>
        <a:lstStyle/>
        <a:p>
          <a:endParaRPr lang="en-US"/>
        </a:p>
      </dgm:t>
    </dgm:pt>
    <dgm:pt modelId="{C7A94436-B502-413B-9B45-8965A3608205}" type="sibTrans" cxnId="{0F39318F-A338-4909-97E6-4D8E70B1FD41}">
      <dgm:prSet/>
      <dgm:spPr/>
      <dgm:t>
        <a:bodyPr/>
        <a:lstStyle/>
        <a:p>
          <a:endParaRPr lang="en-US"/>
        </a:p>
      </dgm:t>
    </dgm:pt>
    <dgm:pt modelId="{C20B2B19-F0AA-4D9F-902F-E827B51FAA27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dirty="0" smtClean="0"/>
            <a:t>Deployed</a:t>
          </a:r>
          <a:endParaRPr lang="en-US" b="1" dirty="0"/>
        </a:p>
      </dgm:t>
    </dgm:pt>
    <dgm:pt modelId="{74A4FFB2-E8DE-4D98-8A86-21B43BEA1207}" type="parTrans" cxnId="{67411458-A863-4B51-A9D2-EAF50E1AA5A8}">
      <dgm:prSet/>
      <dgm:spPr/>
      <dgm:t>
        <a:bodyPr/>
        <a:lstStyle/>
        <a:p>
          <a:endParaRPr lang="en-US"/>
        </a:p>
      </dgm:t>
    </dgm:pt>
    <dgm:pt modelId="{37CE8755-C899-4808-A912-2FDE64419F2A}" type="sibTrans" cxnId="{67411458-A863-4B51-A9D2-EAF50E1AA5A8}">
      <dgm:prSet/>
      <dgm:spPr/>
      <dgm:t>
        <a:bodyPr/>
        <a:lstStyle/>
        <a:p>
          <a:endParaRPr lang="en-US"/>
        </a:p>
      </dgm:t>
    </dgm:pt>
    <dgm:pt modelId="{F532A755-B298-44D8-9D39-3EADED1A7F8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All changes up until that point are combined into the project</a:t>
          </a:r>
          <a:endParaRPr lang="en-US" dirty="0"/>
        </a:p>
      </dgm:t>
    </dgm:pt>
    <dgm:pt modelId="{63D3A200-6495-483F-8E9B-DFC490D371A2}" type="parTrans" cxnId="{C0230C8D-E1D4-4ABF-8813-53372330A4AA}">
      <dgm:prSet/>
      <dgm:spPr/>
      <dgm:t>
        <a:bodyPr/>
        <a:lstStyle/>
        <a:p>
          <a:endParaRPr lang="en-US"/>
        </a:p>
      </dgm:t>
    </dgm:pt>
    <dgm:pt modelId="{AE450F32-6862-46B7-B9C8-E4DA35C70578}" type="sibTrans" cxnId="{C0230C8D-E1D4-4ABF-8813-53372330A4AA}">
      <dgm:prSet/>
      <dgm:spPr/>
      <dgm:t>
        <a:bodyPr/>
        <a:lstStyle/>
        <a:p>
          <a:endParaRPr lang="en-US"/>
        </a:p>
      </dgm:t>
    </dgm:pt>
    <dgm:pt modelId="{84461DEA-3C49-440D-9521-238433DF2169}">
      <dgm:prSet/>
      <dgm:spPr/>
      <dgm:t>
        <a:bodyPr/>
        <a:lstStyle/>
        <a:p>
          <a:r>
            <a:rPr lang="en-US" smtClean="0"/>
            <a:t>The code is compiled into an executable or package </a:t>
          </a:r>
          <a:endParaRPr lang="en-US"/>
        </a:p>
      </dgm:t>
    </dgm:pt>
    <dgm:pt modelId="{06FF5381-88CF-4DF2-8135-3BEADF327B82}" type="parTrans" cxnId="{65B9E202-49EC-459E-B9C2-1D0B965EEF9F}">
      <dgm:prSet/>
      <dgm:spPr/>
      <dgm:t>
        <a:bodyPr/>
        <a:lstStyle/>
        <a:p>
          <a:endParaRPr lang="en-US"/>
        </a:p>
      </dgm:t>
    </dgm:pt>
    <dgm:pt modelId="{4D7DDD80-2306-4D63-8937-1D2E2BBAF0E9}" type="sibTrans" cxnId="{65B9E202-49EC-459E-B9C2-1D0B965EEF9F}">
      <dgm:prSet/>
      <dgm:spPr/>
      <dgm:t>
        <a:bodyPr/>
        <a:lstStyle/>
        <a:p>
          <a:endParaRPr lang="en-US"/>
        </a:p>
      </dgm:t>
    </dgm:pt>
    <dgm:pt modelId="{2514E931-1AD3-4AF2-889A-1098005B98BA}">
      <dgm:prSet/>
      <dgm:spPr/>
      <dgm:t>
        <a:bodyPr/>
        <a:lstStyle/>
        <a:p>
          <a:r>
            <a:rPr lang="en-US" smtClean="0"/>
            <a:t>Automated test suites are run </a:t>
          </a:r>
          <a:endParaRPr lang="en-US"/>
        </a:p>
      </dgm:t>
    </dgm:pt>
    <dgm:pt modelId="{1FBEA798-ACCA-4AC9-BEB5-C806102B8058}" type="parTrans" cxnId="{05B116C3-0F32-44EC-A3DD-EEF6A7916849}">
      <dgm:prSet/>
      <dgm:spPr/>
      <dgm:t>
        <a:bodyPr/>
        <a:lstStyle/>
        <a:p>
          <a:endParaRPr lang="en-US"/>
        </a:p>
      </dgm:t>
    </dgm:pt>
    <dgm:pt modelId="{676C9EC6-DB38-445C-8E85-8DA259066F10}" type="sibTrans" cxnId="{05B116C3-0F32-44EC-A3DD-EEF6A7916849}">
      <dgm:prSet/>
      <dgm:spPr/>
      <dgm:t>
        <a:bodyPr/>
        <a:lstStyle/>
        <a:p>
          <a:endParaRPr lang="en-US"/>
        </a:p>
      </dgm:t>
    </dgm:pt>
    <dgm:pt modelId="{21295E95-D29D-4808-838E-5DE019EC6E10}">
      <dgm:prSet/>
      <dgm:spPr/>
      <dgm:t>
        <a:bodyPr/>
        <a:lstStyle/>
        <a:p>
          <a:r>
            <a:rPr lang="en-US" smtClean="0"/>
            <a:t>Versioned and stored so it can be distributed as is, if desired </a:t>
          </a:r>
          <a:endParaRPr lang="en-US"/>
        </a:p>
      </dgm:t>
    </dgm:pt>
    <dgm:pt modelId="{60D9F128-B7E0-4B4B-A9D8-C67AA97540EB}" type="parTrans" cxnId="{145EB345-279E-441E-ABD9-17299B424DAF}">
      <dgm:prSet/>
      <dgm:spPr/>
      <dgm:t>
        <a:bodyPr/>
        <a:lstStyle/>
        <a:p>
          <a:endParaRPr lang="en-US"/>
        </a:p>
      </dgm:t>
    </dgm:pt>
    <dgm:pt modelId="{9E80B509-FA8B-4643-8B03-D667705DE6AF}" type="sibTrans" cxnId="{145EB345-279E-441E-ABD9-17299B424DAF}">
      <dgm:prSet/>
      <dgm:spPr/>
      <dgm:t>
        <a:bodyPr/>
        <a:lstStyle/>
        <a:p>
          <a:endParaRPr lang="en-US"/>
        </a:p>
      </dgm:t>
    </dgm:pt>
    <dgm:pt modelId="{0F0FCF0E-838A-4023-9A2E-CF7528CCCE19}">
      <dgm:prSet/>
      <dgm:spPr/>
      <dgm:t>
        <a:bodyPr/>
        <a:lstStyle/>
        <a:p>
          <a:r>
            <a:rPr lang="en-US" smtClean="0"/>
            <a:t>Loaded onto a system where the developers can interact with it </a:t>
          </a:r>
          <a:endParaRPr lang="en-US"/>
        </a:p>
      </dgm:t>
    </dgm:pt>
    <dgm:pt modelId="{D6617250-C75F-47AF-AF5B-C3E596F4668A}" type="parTrans" cxnId="{FDC47B03-3FC8-44F6-8C1F-3413639A8A48}">
      <dgm:prSet/>
      <dgm:spPr/>
      <dgm:t>
        <a:bodyPr/>
        <a:lstStyle/>
        <a:p>
          <a:endParaRPr lang="en-US"/>
        </a:p>
      </dgm:t>
    </dgm:pt>
    <dgm:pt modelId="{48E23E96-535A-4257-90E3-5BB409A305F4}" type="sibTrans" cxnId="{FDC47B03-3FC8-44F6-8C1F-3413639A8A48}">
      <dgm:prSet/>
      <dgm:spPr/>
      <dgm:t>
        <a:bodyPr/>
        <a:lstStyle/>
        <a:p>
          <a:endParaRPr lang="en-US"/>
        </a:p>
      </dgm:t>
    </dgm:pt>
    <dgm:pt modelId="{0F01FE6F-16B3-4E90-860C-D988209E660E}" type="pres">
      <dgm:prSet presAssocID="{67F6E77F-2B2C-461C-9130-45EFDC2243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FC2D5-F57D-42EA-B0CC-6D9F0A9249FC}" type="pres">
      <dgm:prSet presAssocID="{17BF156A-C727-4D3F-B3CD-3F148A086A26}" presName="parentLin" presStyleCnt="0"/>
      <dgm:spPr/>
    </dgm:pt>
    <dgm:pt modelId="{2EA74DA6-5B73-401A-BFDF-F5C1774D8ED3}" type="pres">
      <dgm:prSet presAssocID="{17BF156A-C727-4D3F-B3CD-3F148A086A2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7FB5E8E-0EDB-4807-BFF1-2BE8F7A1DE3D}" type="pres">
      <dgm:prSet presAssocID="{17BF156A-C727-4D3F-B3CD-3F148A086A2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E8C6B-9677-478C-A308-631E10225825}" type="pres">
      <dgm:prSet presAssocID="{17BF156A-C727-4D3F-B3CD-3F148A086A26}" presName="negativeSpace" presStyleCnt="0"/>
      <dgm:spPr/>
    </dgm:pt>
    <dgm:pt modelId="{444F3238-B3E4-47AA-A12C-1D9956DBC04B}" type="pres">
      <dgm:prSet presAssocID="{17BF156A-C727-4D3F-B3CD-3F148A086A2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BC3B6-9449-48AB-999D-36292F687EC3}" type="pres">
      <dgm:prSet presAssocID="{25828E9B-FDCF-48CD-8235-3BD1747F0441}" presName="spaceBetweenRectangles" presStyleCnt="0"/>
      <dgm:spPr/>
    </dgm:pt>
    <dgm:pt modelId="{AD0363C7-0EEE-49E1-B1F1-6E7DEC3BD714}" type="pres">
      <dgm:prSet presAssocID="{0F8568B3-530A-40BD-965F-330926F972FA}" presName="parentLin" presStyleCnt="0"/>
      <dgm:spPr/>
    </dgm:pt>
    <dgm:pt modelId="{62E4182D-C061-4C30-9BA3-68B1CC541D29}" type="pres">
      <dgm:prSet presAssocID="{0F8568B3-530A-40BD-965F-330926F972FA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8FFB7FD-859D-44AE-86AD-8BFB0626D9C5}" type="pres">
      <dgm:prSet presAssocID="{0F8568B3-530A-40BD-965F-330926F972F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8CC94-9F64-4E0D-8DDB-EE75ED3060AA}" type="pres">
      <dgm:prSet presAssocID="{0F8568B3-530A-40BD-965F-330926F972FA}" presName="negativeSpace" presStyleCnt="0"/>
      <dgm:spPr/>
    </dgm:pt>
    <dgm:pt modelId="{1A65B417-F448-411F-8462-8DD22F8910A7}" type="pres">
      <dgm:prSet presAssocID="{0F8568B3-530A-40BD-965F-330926F972FA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6423C-C157-4F93-A86B-8FA6FA2BCDBF}" type="pres">
      <dgm:prSet presAssocID="{71337B26-F0DB-4AF3-A4BA-5FFCE494C25B}" presName="spaceBetweenRectangles" presStyleCnt="0"/>
      <dgm:spPr/>
    </dgm:pt>
    <dgm:pt modelId="{FBEBD6B8-D708-49C9-A20D-08BAC2A5199F}" type="pres">
      <dgm:prSet presAssocID="{DDE5B128-7376-464B-AC38-76EBB9442F81}" presName="parentLin" presStyleCnt="0"/>
      <dgm:spPr/>
    </dgm:pt>
    <dgm:pt modelId="{42D5A0D1-CC64-4612-922D-96E5567C1754}" type="pres">
      <dgm:prSet presAssocID="{DDE5B128-7376-464B-AC38-76EBB9442F81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4A4B302-FF5D-4EDB-92B8-6689E6759399}" type="pres">
      <dgm:prSet presAssocID="{DDE5B128-7376-464B-AC38-76EBB9442F8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475D7-0456-468C-9EA1-470D9E91672B}" type="pres">
      <dgm:prSet presAssocID="{DDE5B128-7376-464B-AC38-76EBB9442F81}" presName="negativeSpace" presStyleCnt="0"/>
      <dgm:spPr/>
    </dgm:pt>
    <dgm:pt modelId="{E766A64F-DD63-425B-AF16-26C9D5B3911B}" type="pres">
      <dgm:prSet presAssocID="{DDE5B128-7376-464B-AC38-76EBB9442F81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B1CA2-3270-4AF5-8A61-C52A28AA87CB}" type="pres">
      <dgm:prSet presAssocID="{1E40F6C7-9E95-4AF6-8E5C-AFD2644124C2}" presName="spaceBetweenRectangles" presStyleCnt="0"/>
      <dgm:spPr/>
    </dgm:pt>
    <dgm:pt modelId="{2821E2D2-1FBE-46ED-8788-7B8C476322D8}" type="pres">
      <dgm:prSet presAssocID="{D084BBDD-CE78-4507-B18D-7B53117B041B}" presName="parentLin" presStyleCnt="0"/>
      <dgm:spPr/>
    </dgm:pt>
    <dgm:pt modelId="{F2776409-CEDA-45D5-8F39-74CA8852448C}" type="pres">
      <dgm:prSet presAssocID="{D084BBDD-CE78-4507-B18D-7B53117B041B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5E9E1858-EA99-427F-888B-2CAA9B9E4902}" type="pres">
      <dgm:prSet presAssocID="{D084BBDD-CE78-4507-B18D-7B53117B041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CE9AB-37E7-4F3C-A993-8F1763CFC4BD}" type="pres">
      <dgm:prSet presAssocID="{D084BBDD-CE78-4507-B18D-7B53117B041B}" presName="negativeSpace" presStyleCnt="0"/>
      <dgm:spPr/>
    </dgm:pt>
    <dgm:pt modelId="{A66B40A0-9146-4899-9F7C-53A7A39BA76A}" type="pres">
      <dgm:prSet presAssocID="{D084BBDD-CE78-4507-B18D-7B53117B041B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07124-8802-4761-B9E2-41097CA803C5}" type="pres">
      <dgm:prSet presAssocID="{C7A94436-B502-413B-9B45-8965A3608205}" presName="spaceBetweenRectangles" presStyleCnt="0"/>
      <dgm:spPr/>
    </dgm:pt>
    <dgm:pt modelId="{91CC2A36-95B7-46F0-B32B-C1B7F610C151}" type="pres">
      <dgm:prSet presAssocID="{C20B2B19-F0AA-4D9F-902F-E827B51FAA27}" presName="parentLin" presStyleCnt="0"/>
      <dgm:spPr/>
    </dgm:pt>
    <dgm:pt modelId="{C46EFB7D-F03F-490C-B9A5-C5EB3C2C210E}" type="pres">
      <dgm:prSet presAssocID="{C20B2B19-F0AA-4D9F-902F-E827B51FAA2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4609B5D-D297-401C-A1B8-353B72D547E4}" type="pres">
      <dgm:prSet presAssocID="{C20B2B19-F0AA-4D9F-902F-E827B51FAA2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59E22-202F-47F8-B0B3-2F85FFFE534A}" type="pres">
      <dgm:prSet presAssocID="{C20B2B19-F0AA-4D9F-902F-E827B51FAA27}" presName="negativeSpace" presStyleCnt="0"/>
      <dgm:spPr/>
    </dgm:pt>
    <dgm:pt modelId="{4678FEC2-844C-46B0-9583-5406E4604202}" type="pres">
      <dgm:prSet presAssocID="{C20B2B19-F0AA-4D9F-902F-E827B51FAA27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A0866-49B4-4CB5-A4AB-C3F015E8E698}" srcId="{67F6E77F-2B2C-461C-9130-45EFDC2243F5}" destId="{17BF156A-C727-4D3F-B3CD-3F148A086A26}" srcOrd="0" destOrd="0" parTransId="{19FA5C89-38D0-485F-ACD9-BEE103180E1C}" sibTransId="{25828E9B-FDCF-48CD-8235-3BD1747F0441}"/>
    <dgm:cxn modelId="{DBD4012B-FD48-48C1-8C9D-E932B159461E}" type="presOf" srcId="{67F6E77F-2B2C-461C-9130-45EFDC2243F5}" destId="{0F01FE6F-16B3-4E90-860C-D988209E660E}" srcOrd="0" destOrd="0" presId="urn:microsoft.com/office/officeart/2005/8/layout/list1"/>
    <dgm:cxn modelId="{9B8B5789-87E0-4DFC-BB68-4632ACEB7174}" type="presOf" srcId="{F532A755-B298-44D8-9D39-3EADED1A7F86}" destId="{444F3238-B3E4-47AA-A12C-1D9956DBC04B}" srcOrd="0" destOrd="0" presId="urn:microsoft.com/office/officeart/2005/8/layout/list1"/>
    <dgm:cxn modelId="{28A82044-38DB-4B50-A42D-A68C11404680}" type="presOf" srcId="{D084BBDD-CE78-4507-B18D-7B53117B041B}" destId="{F2776409-CEDA-45D5-8F39-74CA8852448C}" srcOrd="0" destOrd="0" presId="urn:microsoft.com/office/officeart/2005/8/layout/list1"/>
    <dgm:cxn modelId="{04C257D3-A28A-4DA6-81CE-5367EB680E93}" srcId="{67F6E77F-2B2C-461C-9130-45EFDC2243F5}" destId="{0F8568B3-530A-40BD-965F-330926F972FA}" srcOrd="1" destOrd="0" parTransId="{F0048E80-AAE4-4973-9B9B-6811CCEB543E}" sibTransId="{71337B26-F0DB-4AF3-A4BA-5FFCE494C25B}"/>
    <dgm:cxn modelId="{65B9E202-49EC-459E-B9C2-1D0B965EEF9F}" srcId="{0F8568B3-530A-40BD-965F-330926F972FA}" destId="{84461DEA-3C49-440D-9521-238433DF2169}" srcOrd="0" destOrd="0" parTransId="{06FF5381-88CF-4DF2-8135-3BEADF327B82}" sibTransId="{4D7DDD80-2306-4D63-8937-1D2E2BBAF0E9}"/>
    <dgm:cxn modelId="{67411458-A863-4B51-A9D2-EAF50E1AA5A8}" srcId="{67F6E77F-2B2C-461C-9130-45EFDC2243F5}" destId="{C20B2B19-F0AA-4D9F-902F-E827B51FAA27}" srcOrd="4" destOrd="0" parTransId="{74A4FFB2-E8DE-4D98-8A86-21B43BEA1207}" sibTransId="{37CE8755-C899-4808-A912-2FDE64419F2A}"/>
    <dgm:cxn modelId="{50C5F24F-779B-4674-9754-3D0EE2268BA5}" type="presOf" srcId="{DDE5B128-7376-464B-AC38-76EBB9442F81}" destId="{94A4B302-FF5D-4EDB-92B8-6689E6759399}" srcOrd="1" destOrd="0" presId="urn:microsoft.com/office/officeart/2005/8/layout/list1"/>
    <dgm:cxn modelId="{0F39318F-A338-4909-97E6-4D8E70B1FD41}" srcId="{67F6E77F-2B2C-461C-9130-45EFDC2243F5}" destId="{D084BBDD-CE78-4507-B18D-7B53117B041B}" srcOrd="3" destOrd="0" parTransId="{1EA75DBC-93C2-4943-AEE3-95F14262AED0}" sibTransId="{C7A94436-B502-413B-9B45-8965A3608205}"/>
    <dgm:cxn modelId="{49B9A04D-2D42-4A42-BD6F-8F93DE17B6D3}" srcId="{67F6E77F-2B2C-461C-9130-45EFDC2243F5}" destId="{DDE5B128-7376-464B-AC38-76EBB9442F81}" srcOrd="2" destOrd="0" parTransId="{BB2FF6F4-F35D-44A0-B895-1CFF7B3F095E}" sibTransId="{1E40F6C7-9E95-4AF6-8E5C-AFD2644124C2}"/>
    <dgm:cxn modelId="{7D854D93-ED32-4380-BCD1-D1EEB5D8F6DA}" type="presOf" srcId="{17BF156A-C727-4D3F-B3CD-3F148A086A26}" destId="{07FB5E8E-0EDB-4807-BFF1-2BE8F7A1DE3D}" srcOrd="1" destOrd="0" presId="urn:microsoft.com/office/officeart/2005/8/layout/list1"/>
    <dgm:cxn modelId="{FDC47B03-3FC8-44F6-8C1F-3413639A8A48}" srcId="{C20B2B19-F0AA-4D9F-902F-E827B51FAA27}" destId="{0F0FCF0E-838A-4023-9A2E-CF7528CCCE19}" srcOrd="0" destOrd="0" parTransId="{D6617250-C75F-47AF-AF5B-C3E596F4668A}" sibTransId="{48E23E96-535A-4257-90E3-5BB409A305F4}"/>
    <dgm:cxn modelId="{C0230C8D-E1D4-4ABF-8813-53372330A4AA}" srcId="{17BF156A-C727-4D3F-B3CD-3F148A086A26}" destId="{F532A755-B298-44D8-9D39-3EADED1A7F86}" srcOrd="0" destOrd="0" parTransId="{63D3A200-6495-483F-8E9B-DFC490D371A2}" sibTransId="{AE450F32-6862-46B7-B9C8-E4DA35C70578}"/>
    <dgm:cxn modelId="{74A40540-31D5-4F8C-843F-1A8B0E812922}" type="presOf" srcId="{C20B2B19-F0AA-4D9F-902F-E827B51FAA27}" destId="{A4609B5D-D297-401C-A1B8-353B72D547E4}" srcOrd="1" destOrd="0" presId="urn:microsoft.com/office/officeart/2005/8/layout/list1"/>
    <dgm:cxn modelId="{05B116C3-0F32-44EC-A3DD-EEF6A7916849}" srcId="{DDE5B128-7376-464B-AC38-76EBB9442F81}" destId="{2514E931-1AD3-4AF2-889A-1098005B98BA}" srcOrd="0" destOrd="0" parTransId="{1FBEA798-ACCA-4AC9-BEB5-C806102B8058}" sibTransId="{676C9EC6-DB38-445C-8E85-8DA259066F10}"/>
    <dgm:cxn modelId="{F8DCD07E-D159-4F2F-A400-76108B302EFE}" type="presOf" srcId="{21295E95-D29D-4808-838E-5DE019EC6E10}" destId="{A66B40A0-9146-4899-9F7C-53A7A39BA76A}" srcOrd="0" destOrd="0" presId="urn:microsoft.com/office/officeart/2005/8/layout/list1"/>
    <dgm:cxn modelId="{CC268C2C-2282-4CC0-890E-59681849BDCB}" type="presOf" srcId="{0F8568B3-530A-40BD-965F-330926F972FA}" destId="{98FFB7FD-859D-44AE-86AD-8BFB0626D9C5}" srcOrd="1" destOrd="0" presId="urn:microsoft.com/office/officeart/2005/8/layout/list1"/>
    <dgm:cxn modelId="{145EB345-279E-441E-ABD9-17299B424DAF}" srcId="{D084BBDD-CE78-4507-B18D-7B53117B041B}" destId="{21295E95-D29D-4808-838E-5DE019EC6E10}" srcOrd="0" destOrd="0" parTransId="{60D9F128-B7E0-4B4B-A9D8-C67AA97540EB}" sibTransId="{9E80B509-FA8B-4643-8B03-D667705DE6AF}"/>
    <dgm:cxn modelId="{A5025D6F-F9A9-456B-B366-91367A2875E8}" type="presOf" srcId="{2514E931-1AD3-4AF2-889A-1098005B98BA}" destId="{E766A64F-DD63-425B-AF16-26C9D5B3911B}" srcOrd="0" destOrd="0" presId="urn:microsoft.com/office/officeart/2005/8/layout/list1"/>
    <dgm:cxn modelId="{B5AAB35E-9AEB-4623-B1D3-528D4802EC54}" type="presOf" srcId="{84461DEA-3C49-440D-9521-238433DF2169}" destId="{1A65B417-F448-411F-8462-8DD22F8910A7}" srcOrd="0" destOrd="0" presId="urn:microsoft.com/office/officeart/2005/8/layout/list1"/>
    <dgm:cxn modelId="{D59F9FC4-2F3B-42A4-81A7-6E8276975480}" type="presOf" srcId="{17BF156A-C727-4D3F-B3CD-3F148A086A26}" destId="{2EA74DA6-5B73-401A-BFDF-F5C1774D8ED3}" srcOrd="0" destOrd="0" presId="urn:microsoft.com/office/officeart/2005/8/layout/list1"/>
    <dgm:cxn modelId="{8A0AA10E-B6AA-4367-BE79-EBFAC70F9023}" type="presOf" srcId="{0F8568B3-530A-40BD-965F-330926F972FA}" destId="{62E4182D-C061-4C30-9BA3-68B1CC541D29}" srcOrd="0" destOrd="0" presId="urn:microsoft.com/office/officeart/2005/8/layout/list1"/>
    <dgm:cxn modelId="{23222948-7889-4CC7-8100-FC3CA6168673}" type="presOf" srcId="{DDE5B128-7376-464B-AC38-76EBB9442F81}" destId="{42D5A0D1-CC64-4612-922D-96E5567C1754}" srcOrd="0" destOrd="0" presId="urn:microsoft.com/office/officeart/2005/8/layout/list1"/>
    <dgm:cxn modelId="{766FDBE1-F410-4CE7-9D3C-58FE479C1A30}" type="presOf" srcId="{C20B2B19-F0AA-4D9F-902F-E827B51FAA27}" destId="{C46EFB7D-F03F-490C-B9A5-C5EB3C2C210E}" srcOrd="0" destOrd="0" presId="urn:microsoft.com/office/officeart/2005/8/layout/list1"/>
    <dgm:cxn modelId="{706CBB72-B0B9-49CD-B89B-9B17F0E3EAA5}" type="presOf" srcId="{0F0FCF0E-838A-4023-9A2E-CF7528CCCE19}" destId="{4678FEC2-844C-46B0-9583-5406E4604202}" srcOrd="0" destOrd="0" presId="urn:microsoft.com/office/officeart/2005/8/layout/list1"/>
    <dgm:cxn modelId="{51A18757-68E6-4D9E-8BCA-0FC964F0B052}" type="presOf" srcId="{D084BBDD-CE78-4507-B18D-7B53117B041B}" destId="{5E9E1858-EA99-427F-888B-2CAA9B9E4902}" srcOrd="1" destOrd="0" presId="urn:microsoft.com/office/officeart/2005/8/layout/list1"/>
    <dgm:cxn modelId="{5EDF7967-097F-4C07-9F7C-0D8C9577B913}" type="presParOf" srcId="{0F01FE6F-16B3-4E90-860C-D988209E660E}" destId="{625FC2D5-F57D-42EA-B0CC-6D9F0A9249FC}" srcOrd="0" destOrd="0" presId="urn:microsoft.com/office/officeart/2005/8/layout/list1"/>
    <dgm:cxn modelId="{D69B26C2-162F-4560-A62D-D04462969133}" type="presParOf" srcId="{625FC2D5-F57D-42EA-B0CC-6D9F0A9249FC}" destId="{2EA74DA6-5B73-401A-BFDF-F5C1774D8ED3}" srcOrd="0" destOrd="0" presId="urn:microsoft.com/office/officeart/2005/8/layout/list1"/>
    <dgm:cxn modelId="{70416A69-DC4C-43A6-8424-695C00533B47}" type="presParOf" srcId="{625FC2D5-F57D-42EA-B0CC-6D9F0A9249FC}" destId="{07FB5E8E-0EDB-4807-BFF1-2BE8F7A1DE3D}" srcOrd="1" destOrd="0" presId="urn:microsoft.com/office/officeart/2005/8/layout/list1"/>
    <dgm:cxn modelId="{75EAB508-8652-42DA-B95C-21B4E38A29AC}" type="presParOf" srcId="{0F01FE6F-16B3-4E90-860C-D988209E660E}" destId="{41DE8C6B-9677-478C-A308-631E10225825}" srcOrd="1" destOrd="0" presId="urn:microsoft.com/office/officeart/2005/8/layout/list1"/>
    <dgm:cxn modelId="{91EF91E7-1D9E-49CC-B0BE-95624B731F94}" type="presParOf" srcId="{0F01FE6F-16B3-4E90-860C-D988209E660E}" destId="{444F3238-B3E4-47AA-A12C-1D9956DBC04B}" srcOrd="2" destOrd="0" presId="urn:microsoft.com/office/officeart/2005/8/layout/list1"/>
    <dgm:cxn modelId="{2C1A071E-A6AB-4403-B5A3-8F3BF2523D0C}" type="presParOf" srcId="{0F01FE6F-16B3-4E90-860C-D988209E660E}" destId="{A9FBC3B6-9449-48AB-999D-36292F687EC3}" srcOrd="3" destOrd="0" presId="urn:microsoft.com/office/officeart/2005/8/layout/list1"/>
    <dgm:cxn modelId="{C1B423DF-837C-4A0A-834D-0B6F358EED9C}" type="presParOf" srcId="{0F01FE6F-16B3-4E90-860C-D988209E660E}" destId="{AD0363C7-0EEE-49E1-B1F1-6E7DEC3BD714}" srcOrd="4" destOrd="0" presId="urn:microsoft.com/office/officeart/2005/8/layout/list1"/>
    <dgm:cxn modelId="{028E7270-2B96-422E-AC2A-9729B1553AE6}" type="presParOf" srcId="{AD0363C7-0EEE-49E1-B1F1-6E7DEC3BD714}" destId="{62E4182D-C061-4C30-9BA3-68B1CC541D29}" srcOrd="0" destOrd="0" presId="urn:microsoft.com/office/officeart/2005/8/layout/list1"/>
    <dgm:cxn modelId="{B5C4BC03-3388-4342-B2AE-C47A788C2A0E}" type="presParOf" srcId="{AD0363C7-0EEE-49E1-B1F1-6E7DEC3BD714}" destId="{98FFB7FD-859D-44AE-86AD-8BFB0626D9C5}" srcOrd="1" destOrd="0" presId="urn:microsoft.com/office/officeart/2005/8/layout/list1"/>
    <dgm:cxn modelId="{87D093FA-76AD-4BE0-8F50-29DEB10BA1D1}" type="presParOf" srcId="{0F01FE6F-16B3-4E90-860C-D988209E660E}" destId="{6828CC94-9F64-4E0D-8DDB-EE75ED3060AA}" srcOrd="5" destOrd="0" presId="urn:microsoft.com/office/officeart/2005/8/layout/list1"/>
    <dgm:cxn modelId="{77F9A0A3-0CAA-4C4E-AB1B-0ED5F26A7E0A}" type="presParOf" srcId="{0F01FE6F-16B3-4E90-860C-D988209E660E}" destId="{1A65B417-F448-411F-8462-8DD22F8910A7}" srcOrd="6" destOrd="0" presId="urn:microsoft.com/office/officeart/2005/8/layout/list1"/>
    <dgm:cxn modelId="{983D2782-934C-4301-8D89-B44BFA2BB0D9}" type="presParOf" srcId="{0F01FE6F-16B3-4E90-860C-D988209E660E}" destId="{8F96423C-C157-4F93-A86B-8FA6FA2BCDBF}" srcOrd="7" destOrd="0" presId="urn:microsoft.com/office/officeart/2005/8/layout/list1"/>
    <dgm:cxn modelId="{DA241EAB-FC93-44FF-9E84-A4A711477DB4}" type="presParOf" srcId="{0F01FE6F-16B3-4E90-860C-D988209E660E}" destId="{FBEBD6B8-D708-49C9-A20D-08BAC2A5199F}" srcOrd="8" destOrd="0" presId="urn:microsoft.com/office/officeart/2005/8/layout/list1"/>
    <dgm:cxn modelId="{5CFAEACA-6F59-4F10-85B2-537496192F89}" type="presParOf" srcId="{FBEBD6B8-D708-49C9-A20D-08BAC2A5199F}" destId="{42D5A0D1-CC64-4612-922D-96E5567C1754}" srcOrd="0" destOrd="0" presId="urn:microsoft.com/office/officeart/2005/8/layout/list1"/>
    <dgm:cxn modelId="{C2B4A020-53DC-4A03-ACF7-056D532CFC06}" type="presParOf" srcId="{FBEBD6B8-D708-49C9-A20D-08BAC2A5199F}" destId="{94A4B302-FF5D-4EDB-92B8-6689E6759399}" srcOrd="1" destOrd="0" presId="urn:microsoft.com/office/officeart/2005/8/layout/list1"/>
    <dgm:cxn modelId="{9D37F273-E27E-4EF1-9FC0-A0DB8974C0D0}" type="presParOf" srcId="{0F01FE6F-16B3-4E90-860C-D988209E660E}" destId="{3C5475D7-0456-468C-9EA1-470D9E91672B}" srcOrd="9" destOrd="0" presId="urn:microsoft.com/office/officeart/2005/8/layout/list1"/>
    <dgm:cxn modelId="{E0CBACF7-5772-42D2-9522-5201F05B26A4}" type="presParOf" srcId="{0F01FE6F-16B3-4E90-860C-D988209E660E}" destId="{E766A64F-DD63-425B-AF16-26C9D5B3911B}" srcOrd="10" destOrd="0" presId="urn:microsoft.com/office/officeart/2005/8/layout/list1"/>
    <dgm:cxn modelId="{A4D41A1F-05A5-4959-B24E-172B7C1B1C14}" type="presParOf" srcId="{0F01FE6F-16B3-4E90-860C-D988209E660E}" destId="{3C7B1CA2-3270-4AF5-8A61-C52A28AA87CB}" srcOrd="11" destOrd="0" presId="urn:microsoft.com/office/officeart/2005/8/layout/list1"/>
    <dgm:cxn modelId="{0E8988E1-3CBA-4106-B96E-B50B857F2527}" type="presParOf" srcId="{0F01FE6F-16B3-4E90-860C-D988209E660E}" destId="{2821E2D2-1FBE-46ED-8788-7B8C476322D8}" srcOrd="12" destOrd="0" presId="urn:microsoft.com/office/officeart/2005/8/layout/list1"/>
    <dgm:cxn modelId="{CBF688B8-4D03-4C45-9C33-64B5340E37E6}" type="presParOf" srcId="{2821E2D2-1FBE-46ED-8788-7B8C476322D8}" destId="{F2776409-CEDA-45D5-8F39-74CA8852448C}" srcOrd="0" destOrd="0" presId="urn:microsoft.com/office/officeart/2005/8/layout/list1"/>
    <dgm:cxn modelId="{12C8A35D-68D7-46A3-B329-7C55ED220DC6}" type="presParOf" srcId="{2821E2D2-1FBE-46ED-8788-7B8C476322D8}" destId="{5E9E1858-EA99-427F-888B-2CAA9B9E4902}" srcOrd="1" destOrd="0" presId="urn:microsoft.com/office/officeart/2005/8/layout/list1"/>
    <dgm:cxn modelId="{0E49B0C8-DEB8-47BC-AE7E-DD3D345365B4}" type="presParOf" srcId="{0F01FE6F-16B3-4E90-860C-D988209E660E}" destId="{1ECCE9AB-37E7-4F3C-A993-8F1763CFC4BD}" srcOrd="13" destOrd="0" presId="urn:microsoft.com/office/officeart/2005/8/layout/list1"/>
    <dgm:cxn modelId="{1E12D915-65F9-4104-AE9D-E70162D4E46A}" type="presParOf" srcId="{0F01FE6F-16B3-4E90-860C-D988209E660E}" destId="{A66B40A0-9146-4899-9F7C-53A7A39BA76A}" srcOrd="14" destOrd="0" presId="urn:microsoft.com/office/officeart/2005/8/layout/list1"/>
    <dgm:cxn modelId="{90A43A8D-E407-4E1C-BA5A-B009E5A53294}" type="presParOf" srcId="{0F01FE6F-16B3-4E90-860C-D988209E660E}" destId="{2A507124-8802-4761-B9E2-41097CA803C5}" srcOrd="15" destOrd="0" presId="urn:microsoft.com/office/officeart/2005/8/layout/list1"/>
    <dgm:cxn modelId="{E7BE651E-79D2-469E-B19D-A9AF1712A7F6}" type="presParOf" srcId="{0F01FE6F-16B3-4E90-860C-D988209E660E}" destId="{91CC2A36-95B7-46F0-B32B-C1B7F610C151}" srcOrd="16" destOrd="0" presId="urn:microsoft.com/office/officeart/2005/8/layout/list1"/>
    <dgm:cxn modelId="{182EF82A-AADE-4AC6-B83A-1143233FA7BB}" type="presParOf" srcId="{91CC2A36-95B7-46F0-B32B-C1B7F610C151}" destId="{C46EFB7D-F03F-490C-B9A5-C5EB3C2C210E}" srcOrd="0" destOrd="0" presId="urn:microsoft.com/office/officeart/2005/8/layout/list1"/>
    <dgm:cxn modelId="{26231C25-1BCF-4A18-B4C2-45DAC77107E4}" type="presParOf" srcId="{91CC2A36-95B7-46F0-B32B-C1B7F610C151}" destId="{A4609B5D-D297-401C-A1B8-353B72D547E4}" srcOrd="1" destOrd="0" presId="urn:microsoft.com/office/officeart/2005/8/layout/list1"/>
    <dgm:cxn modelId="{5F181193-2195-4485-BADF-980DC531518A}" type="presParOf" srcId="{0F01FE6F-16B3-4E90-860C-D988209E660E}" destId="{9F359E22-202F-47F8-B0B3-2F85FFFE534A}" srcOrd="17" destOrd="0" presId="urn:microsoft.com/office/officeart/2005/8/layout/list1"/>
    <dgm:cxn modelId="{F61B1427-2F47-4D9F-A281-2DDF5C287C77}" type="presParOf" srcId="{0F01FE6F-16B3-4E90-860C-D988209E660E}" destId="{4678FEC2-844C-46B0-9583-5406E460420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F3238-B3E4-47AA-A12C-1D9956DBC04B}">
      <dsp:nvSpPr>
        <dsp:cNvPr id="0" name=""/>
        <dsp:cNvSpPr/>
      </dsp:nvSpPr>
      <dsp:spPr>
        <a:xfrm>
          <a:off x="0" y="352020"/>
          <a:ext cx="6625230" cy="667800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91" tIns="333248" rIns="5141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 changes up until that point are combined into the project</a:t>
          </a:r>
          <a:endParaRPr lang="en-US" sz="1600" kern="1200" dirty="0"/>
        </a:p>
      </dsp:txBody>
      <dsp:txXfrm>
        <a:off x="0" y="352020"/>
        <a:ext cx="6625230" cy="667800"/>
      </dsp:txXfrm>
    </dsp:sp>
    <dsp:sp modelId="{07FB5E8E-0EDB-4807-BFF1-2BE8F7A1DE3D}">
      <dsp:nvSpPr>
        <dsp:cNvPr id="0" name=""/>
        <dsp:cNvSpPr/>
      </dsp:nvSpPr>
      <dsp:spPr>
        <a:xfrm>
          <a:off x="331261" y="115860"/>
          <a:ext cx="4637661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93" tIns="0" rIns="17529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Integrated </a:t>
          </a:r>
          <a:endParaRPr lang="en-US" sz="1600" b="1" kern="1200" dirty="0"/>
        </a:p>
      </dsp:txBody>
      <dsp:txXfrm>
        <a:off x="354318" y="138917"/>
        <a:ext cx="4591547" cy="426206"/>
      </dsp:txXfrm>
    </dsp:sp>
    <dsp:sp modelId="{1A65B417-F448-411F-8462-8DD22F8910A7}">
      <dsp:nvSpPr>
        <dsp:cNvPr id="0" name=""/>
        <dsp:cNvSpPr/>
      </dsp:nvSpPr>
      <dsp:spPr>
        <a:xfrm>
          <a:off x="0" y="1342380"/>
          <a:ext cx="662523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91" tIns="333248" rIns="5141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The code is compiled into an executable or package </a:t>
          </a:r>
          <a:endParaRPr lang="en-US" sz="1600" kern="1200"/>
        </a:p>
      </dsp:txBody>
      <dsp:txXfrm>
        <a:off x="0" y="1342380"/>
        <a:ext cx="6625230" cy="667800"/>
      </dsp:txXfrm>
    </dsp:sp>
    <dsp:sp modelId="{98FFB7FD-859D-44AE-86AD-8BFB0626D9C5}">
      <dsp:nvSpPr>
        <dsp:cNvPr id="0" name=""/>
        <dsp:cNvSpPr/>
      </dsp:nvSpPr>
      <dsp:spPr>
        <a:xfrm>
          <a:off x="331261" y="1106220"/>
          <a:ext cx="4637661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93" tIns="0" rIns="17529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Built</a:t>
          </a:r>
          <a:endParaRPr lang="en-US" sz="1600" b="1" kern="1200" dirty="0"/>
        </a:p>
      </dsp:txBody>
      <dsp:txXfrm>
        <a:off x="354318" y="1129277"/>
        <a:ext cx="4591547" cy="426206"/>
      </dsp:txXfrm>
    </dsp:sp>
    <dsp:sp modelId="{E766A64F-DD63-425B-AF16-26C9D5B3911B}">
      <dsp:nvSpPr>
        <dsp:cNvPr id="0" name=""/>
        <dsp:cNvSpPr/>
      </dsp:nvSpPr>
      <dsp:spPr>
        <a:xfrm>
          <a:off x="0" y="2332740"/>
          <a:ext cx="662523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91" tIns="333248" rIns="5141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test suites are run </a:t>
          </a:r>
          <a:endParaRPr lang="en-US" sz="1600" kern="1200"/>
        </a:p>
      </dsp:txBody>
      <dsp:txXfrm>
        <a:off x="0" y="2332740"/>
        <a:ext cx="6625230" cy="667800"/>
      </dsp:txXfrm>
    </dsp:sp>
    <dsp:sp modelId="{94A4B302-FF5D-4EDB-92B8-6689E6759399}">
      <dsp:nvSpPr>
        <dsp:cNvPr id="0" name=""/>
        <dsp:cNvSpPr/>
      </dsp:nvSpPr>
      <dsp:spPr>
        <a:xfrm>
          <a:off x="331261" y="2096580"/>
          <a:ext cx="4637661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93" tIns="0" rIns="17529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Tested</a:t>
          </a:r>
          <a:endParaRPr lang="en-US" sz="1600" b="1" kern="1200" dirty="0"/>
        </a:p>
      </dsp:txBody>
      <dsp:txXfrm>
        <a:off x="354318" y="2119637"/>
        <a:ext cx="4591547" cy="426206"/>
      </dsp:txXfrm>
    </dsp:sp>
    <dsp:sp modelId="{A66B40A0-9146-4899-9F7C-53A7A39BA76A}">
      <dsp:nvSpPr>
        <dsp:cNvPr id="0" name=""/>
        <dsp:cNvSpPr/>
      </dsp:nvSpPr>
      <dsp:spPr>
        <a:xfrm>
          <a:off x="0" y="3323100"/>
          <a:ext cx="662523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91" tIns="333248" rIns="5141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Versioned and stored so it can be distributed as is, if desired </a:t>
          </a:r>
          <a:endParaRPr lang="en-US" sz="1600" kern="1200"/>
        </a:p>
      </dsp:txBody>
      <dsp:txXfrm>
        <a:off x="0" y="3323100"/>
        <a:ext cx="6625230" cy="667800"/>
      </dsp:txXfrm>
    </dsp:sp>
    <dsp:sp modelId="{5E9E1858-EA99-427F-888B-2CAA9B9E4902}">
      <dsp:nvSpPr>
        <dsp:cNvPr id="0" name=""/>
        <dsp:cNvSpPr/>
      </dsp:nvSpPr>
      <dsp:spPr>
        <a:xfrm>
          <a:off x="331261" y="3086940"/>
          <a:ext cx="4637661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93" tIns="0" rIns="17529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Archived</a:t>
          </a:r>
          <a:endParaRPr lang="en-US" sz="1600" b="1" kern="1200" dirty="0"/>
        </a:p>
      </dsp:txBody>
      <dsp:txXfrm>
        <a:off x="354318" y="3109997"/>
        <a:ext cx="4591547" cy="426206"/>
      </dsp:txXfrm>
    </dsp:sp>
    <dsp:sp modelId="{4678FEC2-844C-46B0-9583-5406E4604202}">
      <dsp:nvSpPr>
        <dsp:cNvPr id="0" name=""/>
        <dsp:cNvSpPr/>
      </dsp:nvSpPr>
      <dsp:spPr>
        <a:xfrm>
          <a:off x="0" y="4313460"/>
          <a:ext cx="662523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91" tIns="333248" rIns="5141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Loaded onto a system where the developers can interact with it </a:t>
          </a:r>
          <a:endParaRPr lang="en-US" sz="1600" kern="1200"/>
        </a:p>
      </dsp:txBody>
      <dsp:txXfrm>
        <a:off x="0" y="4313460"/>
        <a:ext cx="6625230" cy="882000"/>
      </dsp:txXfrm>
    </dsp:sp>
    <dsp:sp modelId="{A4609B5D-D297-401C-A1B8-353B72D547E4}">
      <dsp:nvSpPr>
        <dsp:cNvPr id="0" name=""/>
        <dsp:cNvSpPr/>
      </dsp:nvSpPr>
      <dsp:spPr>
        <a:xfrm>
          <a:off x="331261" y="4077300"/>
          <a:ext cx="4637661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93" tIns="0" rIns="17529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Deployed</a:t>
          </a:r>
          <a:endParaRPr lang="en-US" sz="1600" b="1" kern="1200" dirty="0"/>
        </a:p>
      </dsp:txBody>
      <dsp:txXfrm>
        <a:off x="354318" y="4100357"/>
        <a:ext cx="459154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Kohsuke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Kawaguchi, founder of Hudson project which then forked into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currenlty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known as Jenkins,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fonldy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it a butler which can get your task done according to your order[1]. Hudson as well as Jenkins are very British sounding names where butler services originated and still are pretty popular. I guess that is the motivation which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Kohsuke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also time to time KK casually mentions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his talks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Continuous Integration is used in the following process: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1. </a:t>
            </a:r>
            <a:r>
              <a:rPr lang="en-US" b="1" dirty="0" smtClean="0">
                <a:solidFill>
                  <a:schemeClr val="tx1"/>
                </a:solidFill>
              </a:rPr>
              <a:t>Check-In</a:t>
            </a:r>
            <a:r>
              <a:rPr lang="en-US" dirty="0" smtClean="0">
                <a:solidFill>
                  <a:schemeClr val="tx1"/>
                </a:solidFill>
              </a:rPr>
              <a:t>: Developers check-in code to SCM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2. </a:t>
            </a:r>
            <a:r>
              <a:rPr lang="en-US" b="1" dirty="0" smtClean="0">
                <a:solidFill>
                  <a:schemeClr val="tx1"/>
                </a:solidFill>
              </a:rPr>
              <a:t>Wait for changes</a:t>
            </a:r>
            <a:r>
              <a:rPr lang="en-US" dirty="0" smtClean="0">
                <a:solidFill>
                  <a:schemeClr val="tx1"/>
                </a:solidFill>
              </a:rPr>
              <a:t>: The CI server polls SCM at some interval, looking for code changes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3. </a:t>
            </a:r>
            <a:r>
              <a:rPr lang="en-US" b="1" dirty="0" smtClean="0">
                <a:solidFill>
                  <a:schemeClr val="tx1"/>
                </a:solidFill>
              </a:rPr>
              <a:t>Build and test</a:t>
            </a:r>
            <a:r>
              <a:rPr lang="en-US" dirty="0" smtClean="0">
                <a:solidFill>
                  <a:schemeClr val="tx1"/>
                </a:solidFill>
              </a:rPr>
              <a:t>: When the CI Server detects a code change, it runs the system unit tests and then the build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4. </a:t>
            </a:r>
            <a:r>
              <a:rPr lang="en-US" b="1" dirty="0" smtClean="0">
                <a:solidFill>
                  <a:schemeClr val="tx1"/>
                </a:solidFill>
              </a:rPr>
              <a:t>Deploy to QA</a:t>
            </a:r>
            <a:r>
              <a:rPr lang="en-US" dirty="0" smtClean="0">
                <a:solidFill>
                  <a:schemeClr val="tx1"/>
                </a:solidFill>
              </a:rPr>
              <a:t>: On the pass of unit tests and the build, the CI server deploys the system to the QA environment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5. </a:t>
            </a:r>
            <a:r>
              <a:rPr lang="en-US" b="1" dirty="0" smtClean="0">
                <a:solidFill>
                  <a:schemeClr val="tx1"/>
                </a:solidFill>
              </a:rPr>
              <a:t>Integration and Acceptance test</a:t>
            </a:r>
            <a:r>
              <a:rPr lang="en-US" dirty="0" smtClean="0">
                <a:solidFill>
                  <a:schemeClr val="tx1"/>
                </a:solidFill>
              </a:rPr>
              <a:t>: The QA environment is now capable of running integration and acceptance   tests pending an automated database refresh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6. </a:t>
            </a:r>
            <a:r>
              <a:rPr lang="en-US" b="1" dirty="0" smtClean="0">
                <a:solidFill>
                  <a:schemeClr val="tx1"/>
                </a:solidFill>
              </a:rPr>
              <a:t>Deploy to Staging</a:t>
            </a:r>
            <a:r>
              <a:rPr lang="en-US" dirty="0" smtClean="0">
                <a:solidFill>
                  <a:schemeClr val="tx1"/>
                </a:solidFill>
              </a:rPr>
              <a:t>: On the pass of integration and acceptance tests, the CI server deploys the system to the Staging environment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7. </a:t>
            </a:r>
            <a:r>
              <a:rPr lang="en-US" b="1" dirty="0" smtClean="0">
                <a:solidFill>
                  <a:schemeClr val="tx1"/>
                </a:solidFill>
              </a:rPr>
              <a:t>Verify Staging</a:t>
            </a:r>
            <a:r>
              <a:rPr lang="en-US" dirty="0" smtClean="0">
                <a:solidFill>
                  <a:schemeClr val="tx1"/>
                </a:solidFill>
              </a:rPr>
              <a:t>: On manual acceptance of the state of the system in the Staging environment, the system is ready to be deployed to production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8. </a:t>
            </a:r>
            <a:r>
              <a:rPr lang="en-US" b="1" dirty="0" smtClean="0">
                <a:solidFill>
                  <a:schemeClr val="tx1"/>
                </a:solidFill>
              </a:rPr>
              <a:t>Deploy to Production</a:t>
            </a:r>
            <a:r>
              <a:rPr lang="en-US" dirty="0" smtClean="0">
                <a:solidFill>
                  <a:schemeClr val="tx1"/>
                </a:solidFill>
              </a:rPr>
              <a:t>: A CI Task can then be manually run by pressing a button that deploys the system to production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9. </a:t>
            </a:r>
            <a:r>
              <a:rPr lang="en-US" b="1" dirty="0" smtClean="0">
                <a:solidFill>
                  <a:schemeClr val="tx1"/>
                </a:solidFill>
              </a:rPr>
              <a:t>Issues and Features</a:t>
            </a:r>
            <a:r>
              <a:rPr lang="en-US" dirty="0" smtClean="0">
                <a:solidFill>
                  <a:schemeClr val="tx1"/>
                </a:solidFill>
              </a:rPr>
              <a:t>: Production issues and feature requests can then be entered into the defect tracking system (or at any point in the process), to later be assigned to be worked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Slide Title ideal for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68400"/>
            <a:ext cx="5384800" cy="5264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68400"/>
            <a:ext cx="5384800" cy="5264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1623" y="6432551"/>
            <a:ext cx="960581" cy="365125"/>
          </a:xfrm>
          <a:prstGeom prst="rect">
            <a:avLst/>
          </a:prstGeom>
        </p:spPr>
        <p:txBody>
          <a:bodyPr/>
          <a:lstStyle/>
          <a:p>
            <a:fld id="{01F94C27-CCD8-744C-9E80-37C6A9C00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Jenkins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048" y="1945009"/>
            <a:ext cx="8762612" cy="489766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2005</a:t>
            </a:r>
            <a:r>
              <a:rPr lang="en-US" dirty="0">
                <a:solidFill>
                  <a:schemeClr val="tx1"/>
                </a:solidFill>
              </a:rPr>
              <a:t> - Hudson was first release by </a:t>
            </a:r>
            <a:r>
              <a:rPr lang="en-US" dirty="0" err="1">
                <a:solidFill>
                  <a:schemeClr val="tx1"/>
                </a:solidFill>
              </a:rPr>
              <a:t>Kohsuke</a:t>
            </a:r>
            <a:r>
              <a:rPr lang="en-US" dirty="0">
                <a:solidFill>
                  <a:schemeClr val="tx1"/>
                </a:solidFill>
              </a:rPr>
              <a:t> Kawaguchi of Sun Microsystems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2010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Oracle bought Sun Microsystems 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Due to a naming dispute, Hudson was renamed to Jenkins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Oracle continued development of Hudson (as a branch of the original)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17413"/>
            <a:ext cx="1062216" cy="10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7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6" y="827012"/>
            <a:ext cx="9103056" cy="5696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6" y="4681183"/>
            <a:ext cx="2265527" cy="14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235" y="217413"/>
            <a:ext cx="8839200" cy="609599"/>
          </a:xfrm>
        </p:spPr>
        <p:txBody>
          <a:bodyPr/>
          <a:lstStyle/>
          <a:p>
            <a:r>
              <a:rPr lang="en-US" dirty="0" smtClean="0"/>
              <a:t>Why Jenkins? Flexibility!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57" y="1781235"/>
            <a:ext cx="8860725" cy="4897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is a highly configurable system by itself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additional community developed plugins provide even more flexibility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 combining Jenkins with Ant, </a:t>
            </a:r>
            <a:r>
              <a:rPr lang="en-US" dirty="0" err="1">
                <a:solidFill>
                  <a:schemeClr val="tx1"/>
                </a:solidFill>
              </a:rPr>
              <a:t>Gradle</a:t>
            </a:r>
            <a:r>
              <a:rPr lang="en-US" dirty="0">
                <a:solidFill>
                  <a:schemeClr val="tx1"/>
                </a:solidFill>
              </a:rPr>
              <a:t>, or other Build Automation tools, the possibilities are limitless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17413"/>
            <a:ext cx="1062216" cy="10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11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889" y="217413"/>
            <a:ext cx="8839200" cy="609599"/>
          </a:xfrm>
        </p:spPr>
        <p:txBody>
          <a:bodyPr/>
          <a:lstStyle/>
          <a:p>
            <a:r>
              <a:rPr lang="en-US" dirty="0" smtClean="0"/>
              <a:t>What can Jenkins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66" y="1876770"/>
            <a:ext cx="11373491" cy="4897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Generate test </a:t>
            </a:r>
            <a:r>
              <a:rPr lang="en-US" dirty="0" smtClean="0">
                <a:solidFill>
                  <a:schemeClr val="tx1"/>
                </a:solidFill>
              </a:rPr>
              <a:t>reports</a:t>
            </a:r>
          </a:p>
          <a:p>
            <a:r>
              <a:rPr lang="en-US" dirty="0">
                <a:solidFill>
                  <a:schemeClr val="tx1"/>
                </a:solidFill>
              </a:rPr>
              <a:t>Integrate with many different Version Control </a:t>
            </a:r>
            <a:r>
              <a:rPr lang="en-US" dirty="0" smtClean="0">
                <a:solidFill>
                  <a:schemeClr val="tx1"/>
                </a:solidFill>
              </a:rPr>
              <a:t>Systems</a:t>
            </a:r>
          </a:p>
          <a:p>
            <a:r>
              <a:rPr lang="en-US" dirty="0">
                <a:solidFill>
                  <a:schemeClr val="tx1"/>
                </a:solidFill>
              </a:rPr>
              <a:t>Push to various artifact </a:t>
            </a:r>
            <a:r>
              <a:rPr lang="en-US" dirty="0" smtClean="0">
                <a:solidFill>
                  <a:schemeClr val="tx1"/>
                </a:solidFill>
              </a:rPr>
              <a:t>repositories</a:t>
            </a:r>
          </a:p>
          <a:p>
            <a:r>
              <a:rPr lang="en-US" dirty="0">
                <a:solidFill>
                  <a:schemeClr val="tx1"/>
                </a:solidFill>
              </a:rPr>
              <a:t>Deploys directly to production or test </a:t>
            </a:r>
            <a:r>
              <a:rPr lang="en-US" dirty="0" smtClean="0">
                <a:solidFill>
                  <a:schemeClr val="tx1"/>
                </a:solidFill>
              </a:rPr>
              <a:t>environments</a:t>
            </a:r>
          </a:p>
          <a:p>
            <a:r>
              <a:rPr lang="en-US" dirty="0">
                <a:solidFill>
                  <a:schemeClr val="tx1"/>
                </a:solidFill>
              </a:rPr>
              <a:t>Notify stakeholders of build </a:t>
            </a:r>
            <a:r>
              <a:rPr lang="en-US" dirty="0" smtClean="0">
                <a:solidFill>
                  <a:schemeClr val="tx1"/>
                </a:solidFill>
              </a:rPr>
              <a:t>status </a:t>
            </a:r>
          </a:p>
          <a:p>
            <a:r>
              <a:rPr lang="en-US" dirty="0">
                <a:solidFill>
                  <a:schemeClr val="tx1"/>
                </a:solidFill>
              </a:rPr>
              <a:t>…and much more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17413"/>
            <a:ext cx="1062216" cy="10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0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Architecture</a:t>
            </a:r>
            <a:endParaRPr lang="en-US" dirty="0"/>
          </a:p>
        </p:txBody>
      </p:sp>
      <p:pic>
        <p:nvPicPr>
          <p:cNvPr id="5" name="Content Placeholder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"/>
          <a:stretch/>
        </p:blipFill>
        <p:spPr bwMode="auto">
          <a:xfrm>
            <a:off x="1583140" y="1119117"/>
            <a:ext cx="9376012" cy="5363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1521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3" y="217413"/>
            <a:ext cx="8859978" cy="628748"/>
          </a:xfrm>
        </p:spPr>
        <p:txBody>
          <a:bodyPr/>
          <a:lstStyle/>
          <a:p>
            <a:r>
              <a:rPr lang="en-US" dirty="0" smtClean="0"/>
              <a:t>How Jenkins works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361" y="1712995"/>
            <a:ext cx="11373491" cy="4897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setting up a project in Jenkins, out of the box you have the following general options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Associating with a version control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Triggering </a:t>
            </a:r>
            <a:r>
              <a:rPr lang="en-US" dirty="0" smtClean="0">
                <a:solidFill>
                  <a:schemeClr val="tx1"/>
                </a:solidFill>
              </a:rPr>
              <a:t>builds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Polling, Periodic, Building based on other projects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Execution of shell scripts, bash scripts, Ant targets, and Maven </a:t>
            </a:r>
            <a:r>
              <a:rPr lang="en-US" dirty="0" smtClean="0">
                <a:solidFill>
                  <a:schemeClr val="tx1"/>
                </a:solidFill>
              </a:rPr>
              <a:t>targets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Artifact </a:t>
            </a:r>
            <a:r>
              <a:rPr lang="en-US" dirty="0" smtClean="0">
                <a:solidFill>
                  <a:schemeClr val="tx1"/>
                </a:solidFill>
              </a:rPr>
              <a:t>archival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Publish </a:t>
            </a:r>
            <a:r>
              <a:rPr lang="en-US" dirty="0" err="1">
                <a:solidFill>
                  <a:schemeClr val="tx1"/>
                </a:solidFill>
              </a:rPr>
              <a:t>JUnit</a:t>
            </a:r>
            <a:r>
              <a:rPr lang="en-US" dirty="0">
                <a:solidFill>
                  <a:schemeClr val="tx1"/>
                </a:solidFill>
              </a:rPr>
              <a:t> test results and </a:t>
            </a:r>
            <a:r>
              <a:rPr lang="en-US" dirty="0" err="1" smtClean="0">
                <a:solidFill>
                  <a:schemeClr val="tx1"/>
                </a:solidFill>
              </a:rPr>
              <a:t>Javadocs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Email </a:t>
            </a:r>
            <a:r>
              <a:rPr lang="en-US" dirty="0" smtClean="0">
                <a:solidFill>
                  <a:schemeClr val="tx1"/>
                </a:solidFill>
              </a:rPr>
              <a:t>notifications</a:t>
            </a:r>
          </a:p>
          <a:p>
            <a:r>
              <a:rPr lang="en-US" dirty="0">
                <a:solidFill>
                  <a:schemeClr val="tx1"/>
                </a:solidFill>
              </a:rPr>
              <a:t>As stated earlier, plugins expand the functionality even </a:t>
            </a:r>
            <a:r>
              <a:rPr lang="en-US" dirty="0" smtClean="0">
                <a:solidFill>
                  <a:schemeClr val="tx1"/>
                </a:solidFill>
              </a:rPr>
              <a:t>further.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17413"/>
            <a:ext cx="1062216" cy="10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07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63" y="217413"/>
            <a:ext cx="8887272" cy="609599"/>
          </a:xfrm>
        </p:spPr>
        <p:txBody>
          <a:bodyPr/>
          <a:lstStyle/>
          <a:p>
            <a:r>
              <a:rPr lang="en-US" dirty="0" smtClean="0"/>
              <a:t>How Jenkins works -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371" y="1767586"/>
            <a:ext cx="9404056" cy="4897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Once a project is successfully created in Jenkins, all future builds are </a:t>
            </a:r>
            <a:r>
              <a:rPr lang="en-US" dirty="0" smtClean="0">
                <a:solidFill>
                  <a:schemeClr val="tx1"/>
                </a:solidFill>
              </a:rPr>
              <a:t>automatic.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Building 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Jenkins executes the build in an executer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By default, Jenkins gives one executer per core on the build server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Jenkins also has the concept of slave build servers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Useful for building on different architectures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Distribution of load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17413"/>
            <a:ext cx="1062216" cy="10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25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101" y="217413"/>
            <a:ext cx="8839200" cy="609599"/>
          </a:xfrm>
        </p:spPr>
        <p:txBody>
          <a:bodyPr/>
          <a:lstStyle/>
          <a:p>
            <a:r>
              <a:rPr lang="en-US" dirty="0" smtClean="0"/>
              <a:t>How Jenkins works -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200" y="1576515"/>
            <a:ext cx="11373491" cy="4897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Jenkins comes with basic reporting features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Keeping track of build </a:t>
            </a:r>
            <a:r>
              <a:rPr lang="en-US" dirty="0" smtClean="0">
                <a:solidFill>
                  <a:schemeClr val="tx1"/>
                </a:solidFill>
              </a:rPr>
              <a:t>status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Last success and failure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“Weather” – Build trend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can be greatly enhanced with the use of pre-build </a:t>
            </a:r>
            <a:r>
              <a:rPr lang="en-US" dirty="0" smtClean="0">
                <a:solidFill>
                  <a:schemeClr val="tx1"/>
                </a:solidFill>
              </a:rPr>
              <a:t>plugins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Unit </a:t>
            </a:r>
            <a:r>
              <a:rPr lang="en-US" dirty="0">
                <a:solidFill>
                  <a:schemeClr val="tx1"/>
                </a:solidFill>
              </a:rPr>
              <a:t>test coverage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Test result trending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Findbugs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Checkstyle</a:t>
            </a:r>
            <a:r>
              <a:rPr lang="en-US" dirty="0">
                <a:solidFill>
                  <a:schemeClr val="tx1"/>
                </a:solidFill>
              </a:rPr>
              <a:t>, PMD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17413"/>
            <a:ext cx="1062216" cy="10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3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868" t="17404" r="23837" b="26081"/>
          <a:stretch/>
        </p:blipFill>
        <p:spPr>
          <a:xfrm>
            <a:off x="2273300" y="1143000"/>
            <a:ext cx="3492500" cy="524510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868" t="16173" r="18605" b="27313"/>
          <a:stretch/>
        </p:blipFill>
        <p:spPr>
          <a:xfrm>
            <a:off x="6261100" y="850900"/>
            <a:ext cx="3835400" cy="5245100"/>
          </a:xfrm>
        </p:spPr>
      </p:pic>
    </p:spTree>
    <p:extLst>
      <p:ext uri="{BB962C8B-B14F-4D97-AF65-F5344CB8AC3E}">
        <p14:creationId xmlns:p14="http://schemas.microsoft.com/office/powerpoint/2010/main" val="118094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47717" y="6432551"/>
            <a:ext cx="720436" cy="365125"/>
          </a:xfrm>
          <a:prstGeom prst="rect">
            <a:avLst/>
          </a:prstGeom>
        </p:spPr>
        <p:txBody>
          <a:bodyPr/>
          <a:lstStyle/>
          <a:p>
            <a:fld id="{01F94C27-CCD8-744C-9E80-37C6A9C00ED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19506" b="-19506"/>
          <a:stretch>
            <a:fillRect/>
          </a:stretch>
        </p:blipFill>
        <p:spPr>
          <a:xfrm>
            <a:off x="1037230" y="827012"/>
            <a:ext cx="10042782" cy="5097022"/>
          </a:xfrm>
        </p:spPr>
      </p:pic>
      <p:sp>
        <p:nvSpPr>
          <p:cNvPr id="6" name="Rectangle 5"/>
          <p:cNvSpPr/>
          <p:nvPr/>
        </p:nvSpPr>
        <p:spPr>
          <a:xfrm>
            <a:off x="2716340" y="5462369"/>
            <a:ext cx="42669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Source:</a:t>
            </a:r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/>
              <a:t>http://www.appfoundation.com/ci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37948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 rot="21311378">
            <a:off x="1829996" y="570811"/>
            <a:ext cx="8726009" cy="6296097"/>
          </a:xfrm>
          <a:prstGeom prst="horizontalScroll">
            <a:avLst/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Continuous </a:t>
            </a:r>
            <a:r>
              <a:rPr lang="en-US" sz="2000" dirty="0"/>
              <a:t>integration systems are a vital part of any Agile team because they help enforce the ideals of Agile development</a:t>
            </a:r>
          </a:p>
          <a:p>
            <a:endParaRPr lang="en-US" sz="2000" dirty="0"/>
          </a:p>
          <a:p>
            <a:r>
              <a:rPr lang="en-US" sz="2000" dirty="0"/>
              <a:t> Jenkins, a continuous build tool, enables teams to focus on their work by automating the build, artifact management, and deployment processes </a:t>
            </a:r>
          </a:p>
          <a:p>
            <a:endParaRPr lang="en-US" sz="2000" dirty="0"/>
          </a:p>
          <a:p>
            <a:r>
              <a:rPr lang="en-US" sz="2000" dirty="0"/>
              <a:t>Jenkins’ core functionality and flexibility allow it to fit in a variety of environments and can help streamline the development process for all stakeholders involved </a:t>
            </a:r>
          </a:p>
        </p:txBody>
      </p:sp>
    </p:spTree>
    <p:extLst>
      <p:ext uri="{BB962C8B-B14F-4D97-AF65-F5344CB8AC3E}">
        <p14:creationId xmlns:p14="http://schemas.microsoft.com/office/powerpoint/2010/main" val="120771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13163550" y="7048500"/>
            <a:ext cx="45719" cy="457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Pentagon 6"/>
          <p:cNvSpPr/>
          <p:nvPr/>
        </p:nvSpPr>
        <p:spPr bwMode="auto">
          <a:xfrm>
            <a:off x="1297496" y="950436"/>
            <a:ext cx="4529137" cy="442912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Benefits</a:t>
            </a:r>
          </a:p>
        </p:txBody>
      </p:sp>
      <p:sp>
        <p:nvSpPr>
          <p:cNvPr id="8" name="Pentagon 7"/>
          <p:cNvSpPr/>
          <p:nvPr/>
        </p:nvSpPr>
        <p:spPr bwMode="auto">
          <a:xfrm>
            <a:off x="6824663" y="980307"/>
            <a:ext cx="4529137" cy="442912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Costs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1" y="1736411"/>
            <a:ext cx="5066728" cy="4154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Automation </a:t>
            </a:r>
            <a:r>
              <a:rPr lang="en-US" sz="2200" dirty="0"/>
              <a:t>(build, test, deployment</a:t>
            </a:r>
            <a:r>
              <a:rPr lang="en-US" sz="2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Integration with </a:t>
            </a:r>
            <a:r>
              <a:rPr lang="en-US" sz="2200" dirty="0" smtClean="0"/>
              <a:t>SCM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Easy access to daily </a:t>
            </a:r>
            <a:r>
              <a:rPr lang="en-US" sz="2200" dirty="0" smtClean="0"/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Time trigger/change </a:t>
            </a:r>
            <a:r>
              <a:rPr lang="en-US" sz="2200" dirty="0" smtClean="0"/>
              <a:t>polling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Build </a:t>
            </a:r>
            <a:r>
              <a:rPr lang="en-US" sz="2200" dirty="0" smtClean="0"/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7248" y="1764987"/>
            <a:ext cx="4934202" cy="406265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Writing/maintenance </a:t>
            </a:r>
            <a:r>
              <a:rPr lang="en-US" sz="2400" dirty="0"/>
              <a:t>of CI automated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Team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Server setup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Server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Individual job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Team </a:t>
            </a:r>
            <a:r>
              <a:rPr lang="en-US" sz="2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0785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61" y="217413"/>
            <a:ext cx="8839200" cy="609599"/>
          </a:xfrm>
        </p:spPr>
        <p:txBody>
          <a:bodyPr/>
          <a:lstStyle/>
          <a:p>
            <a:r>
              <a:rPr lang="en-US" dirty="0" smtClean="0"/>
              <a:t>Jenkins by example – Main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694" y="770697"/>
            <a:ext cx="9421912" cy="30720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main page provides a summary of the projects</a:t>
            </a:r>
          </a:p>
          <a:p>
            <a:pPr marL="609036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2" y="1332213"/>
            <a:ext cx="10644786" cy="2253949"/>
          </a:xfrm>
          <a:prstGeom prst="rect">
            <a:avLst/>
          </a:prstGeom>
        </p:spPr>
      </p:pic>
      <p:sp>
        <p:nvSpPr>
          <p:cNvPr id="4" name="7-Point Star 3"/>
          <p:cNvSpPr/>
          <p:nvPr/>
        </p:nvSpPr>
        <p:spPr bwMode="auto">
          <a:xfrm>
            <a:off x="7586663" y="5157788"/>
            <a:ext cx="45719" cy="45719"/>
          </a:xfrm>
          <a:prstGeom prst="star7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Explosion 2 6"/>
          <p:cNvSpPr/>
          <p:nvPr/>
        </p:nvSpPr>
        <p:spPr bwMode="auto">
          <a:xfrm>
            <a:off x="119431" y="3375006"/>
            <a:ext cx="4076923" cy="2788117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Build Executor Status(both idle”) </a:t>
            </a:r>
          </a:p>
        </p:txBody>
      </p:sp>
      <p:sp>
        <p:nvSpPr>
          <p:cNvPr id="8" name="Explosion 2 7"/>
          <p:cNvSpPr/>
          <p:nvPr/>
        </p:nvSpPr>
        <p:spPr bwMode="auto">
          <a:xfrm rot="20659697">
            <a:off x="4055043" y="3703256"/>
            <a:ext cx="4210755" cy="2909063"/>
          </a:xfrm>
          <a:prstGeom prst="irregularSeal2">
            <a:avLst/>
          </a:prstGeom>
          <a:solidFill>
            <a:srgbClr val="CC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What’s building (“No builds in the queue”)</a:t>
            </a:r>
          </a:p>
        </p:txBody>
      </p:sp>
      <p:sp>
        <p:nvSpPr>
          <p:cNvPr id="9" name="Explosion 2 8"/>
          <p:cNvSpPr/>
          <p:nvPr/>
        </p:nvSpPr>
        <p:spPr bwMode="auto">
          <a:xfrm rot="20835993">
            <a:off x="8580437" y="3755239"/>
            <a:ext cx="3620973" cy="2407884"/>
          </a:xfrm>
          <a:prstGeom prst="irregularSeal2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Status of the projects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93901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By Example – Project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2853" b="5085"/>
          <a:stretch/>
        </p:blipFill>
        <p:spPr bwMode="auto">
          <a:xfrm>
            <a:off x="2116558" y="1576388"/>
            <a:ext cx="7957296" cy="4897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2230858" y="2414588"/>
            <a:ext cx="940967" cy="2143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083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By Example – </a:t>
            </a:r>
            <a:r>
              <a:rPr lang="en-US" dirty="0" smtClean="0"/>
              <a:t>Build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2111" b="4850"/>
          <a:stretch/>
        </p:blipFill>
        <p:spPr bwMode="auto">
          <a:xfrm>
            <a:off x="917972" y="1392071"/>
            <a:ext cx="7863673" cy="4999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Callout 4"/>
          <p:cNvSpPr/>
          <p:nvPr/>
        </p:nvSpPr>
        <p:spPr bwMode="auto">
          <a:xfrm>
            <a:off x="3971925" y="1600200"/>
            <a:ext cx="2000250" cy="985838"/>
          </a:xfrm>
          <a:prstGeom prst="wedgeEllipseCallout">
            <a:avLst>
              <a:gd name="adj1" fmla="val -152083"/>
              <a:gd name="adj2" fmla="val 230410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ＭＳ Ｐゴシック"/>
                <a:cs typeface="ＭＳ Ｐゴシック"/>
              </a:rPr>
              <a:t>Status of last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ＭＳ Ｐゴシック"/>
                <a:cs typeface="ＭＳ Ｐゴシック"/>
              </a:rPr>
              <a:t> several builds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9269409" y="1117472"/>
            <a:ext cx="2800349" cy="965456"/>
          </a:xfrm>
          <a:prstGeom prst="wedgeEllipseCallout">
            <a:avLst>
              <a:gd name="adj1" fmla="val -152083"/>
              <a:gd name="adj2" fmla="val 230410"/>
            </a:avLst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600" b="1" dirty="0"/>
              <a:t>Charting (depending on plugins) </a:t>
            </a:r>
          </a:p>
        </p:txBody>
      </p:sp>
    </p:spTree>
    <p:extLst>
      <p:ext uri="{BB962C8B-B14F-4D97-AF65-F5344CB8AC3E}">
        <p14:creationId xmlns:p14="http://schemas.microsoft.com/office/powerpoint/2010/main" val="264093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By Example – Build </a:t>
            </a:r>
            <a:r>
              <a:rPr lang="en-US" dirty="0" smtClean="0"/>
              <a:t>History   (cont..)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2109" b="4839"/>
          <a:stretch/>
        </p:blipFill>
        <p:spPr bwMode="auto">
          <a:xfrm>
            <a:off x="2163985" y="1576388"/>
            <a:ext cx="7862442" cy="4897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Callout 4"/>
          <p:cNvSpPr/>
          <p:nvPr/>
        </p:nvSpPr>
        <p:spPr bwMode="auto">
          <a:xfrm>
            <a:off x="763810" y="1576388"/>
            <a:ext cx="2800349" cy="965456"/>
          </a:xfrm>
          <a:prstGeom prst="wedgeEllipseCallout">
            <a:avLst>
              <a:gd name="adj1" fmla="val 139754"/>
              <a:gd name="adj2" fmla="val 156416"/>
            </a:avLst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600" b="1" dirty="0"/>
              <a:t>Charting (depending on plugins) </a:t>
            </a:r>
          </a:p>
        </p:txBody>
      </p:sp>
    </p:spTree>
    <p:extLst>
      <p:ext uri="{BB962C8B-B14F-4D97-AF65-F5344CB8AC3E}">
        <p14:creationId xmlns:p14="http://schemas.microsoft.com/office/powerpoint/2010/main" val="3841174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Jenkins</a:t>
            </a:r>
            <a:endParaRPr lang="en-US" dirty="0"/>
          </a:p>
        </p:txBody>
      </p:sp>
      <p:pic>
        <p:nvPicPr>
          <p:cNvPr id="4" name="Content Placeholder 3" descr="C:\Users\37056\AppData\Local\Microsoft\Windows\INetCache\Content.Word\jenkins-introduction-9-638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9"/>
          <a:stretch/>
        </p:blipFill>
        <p:spPr bwMode="auto">
          <a:xfrm>
            <a:off x="545910" y="1364776"/>
            <a:ext cx="10181230" cy="48176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3491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it into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 an Agile team, Jenkins provides everything needed for a robust continuous build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Jenkins supports Agile principles by constantly providing access to working copies of software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Jenkins’ extensibility allows the system to adapt to many different pre-existing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2498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Continuous Integration – Martin Fowler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http://www.martinfowler.com/articles/continuousIntegration.html</a:t>
            </a:r>
          </a:p>
          <a:p>
            <a:pPr marL="609036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Jenkins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https://</a:t>
            </a:r>
            <a:r>
              <a:rPr lang="en-US" dirty="0" smtClean="0">
                <a:solidFill>
                  <a:schemeClr val="accent4"/>
                </a:solidFill>
              </a:rPr>
              <a:t>wiki.jenkins-ci.org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http://jenkins-ci.org/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956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Continuous integration is a necessity on complex projects due to the benefits it provides regarding early detection of problems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good continuous build system should be flexible enough to fit into pre-existing development environments and provide all the features a team expects from such a system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Jenkins, a continuous build system, can be an integral part of any continuous integration system due to it’s core feature set and extensibility through a plugin system </a:t>
            </a:r>
          </a:p>
        </p:txBody>
      </p:sp>
    </p:spTree>
    <p:extLst>
      <p:ext uri="{BB962C8B-B14F-4D97-AF65-F5344CB8AC3E}">
        <p14:creationId xmlns:p14="http://schemas.microsoft.com/office/powerpoint/2010/main" val="2373665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023583"/>
            <a:ext cx="11373491" cy="545059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sp>
        <p:nvSpPr>
          <p:cNvPr id="4" name="Vertical Scroll 3"/>
          <p:cNvSpPr/>
          <p:nvPr/>
        </p:nvSpPr>
        <p:spPr bwMode="auto">
          <a:xfrm>
            <a:off x="2290853" y="1023583"/>
            <a:ext cx="6307237" cy="5608870"/>
          </a:xfrm>
          <a:prstGeom prst="verticalScroll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Continuous Integration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What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is it?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What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are the benefits?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Continuous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build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system</a:t>
            </a:r>
          </a:p>
          <a:p>
            <a:pPr lvl="1"/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Jenkins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What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is it?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Where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it fit in?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Why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should I use it?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What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can it do?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How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it work?</a:t>
            </a: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Where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is it used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- How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can I get started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 marL="742950" lvl="1" indent="-285750">
              <a:buFontTx/>
              <a:buChar char="-"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Putting it all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0179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>
                <a:latin typeface="Bodoni MT" panose="02070603080606020203" pitchFamily="18" charset="0"/>
              </a:rPr>
              <a:t>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</a:t>
            </a:r>
            <a:r>
              <a:rPr lang="en-US" dirty="0"/>
              <a:t>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– </a:t>
            </a:r>
            <a:r>
              <a:rPr lang="en-US" dirty="0">
                <a:solidFill>
                  <a:srgbClr val="C00000"/>
                </a:solidFill>
              </a:rPr>
              <a:t>Martin </a:t>
            </a:r>
            <a:r>
              <a:rPr lang="en-US" dirty="0" smtClean="0">
                <a:solidFill>
                  <a:srgbClr val="C00000"/>
                </a:solidFill>
              </a:rPr>
              <a:t>Fowler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better understanding:</a:t>
            </a:r>
          </a:p>
          <a:p>
            <a:pPr marL="0" indent="0">
              <a:buNone/>
            </a:pPr>
            <a:r>
              <a:rPr lang="en-US" dirty="0" smtClean="0"/>
              <a:t>        -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://www.youtube.com/watch?v=h8mDVFp6UjU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952" y="3712191"/>
            <a:ext cx="3695964" cy="2361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400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CI- What does it really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996287"/>
            <a:ext cx="11373491" cy="5477893"/>
          </a:xfrm>
        </p:spPr>
        <p:txBody>
          <a:bodyPr>
            <a:normAutofit/>
          </a:bodyPr>
          <a:lstStyle/>
          <a:p>
            <a:r>
              <a:rPr lang="en-US" dirty="0"/>
              <a:t>At a regular frequency (ideally at every commit), the system is</a:t>
            </a:r>
            <a:r>
              <a:rPr lang="en-US" dirty="0" smtClean="0"/>
              <a:t>:</a:t>
            </a:r>
          </a:p>
          <a:p>
            <a:pPr marL="609036" lvl="1" indent="0">
              <a:buNone/>
            </a:pPr>
            <a:r>
              <a:rPr lang="en-US" dirty="0" smtClean="0"/>
              <a:t> </a:t>
            </a:r>
          </a:p>
          <a:p>
            <a:pPr lvl="2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4390272"/>
              </p:ext>
            </p:extLst>
          </p:nvPr>
        </p:nvGraphicFramePr>
        <p:xfrm>
          <a:off x="1760562" y="1332134"/>
          <a:ext cx="6625230" cy="53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284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21" y="1050878"/>
            <a:ext cx="10269636" cy="54229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0849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Immediate bug detection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integration step in the lifecycle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deployable system at any given point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Record </a:t>
            </a:r>
            <a:r>
              <a:rPr lang="en-US" dirty="0">
                <a:solidFill>
                  <a:schemeClr val="tx1"/>
                </a:solidFill>
              </a:rPr>
              <a:t>of evolution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2078948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Repositories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SVN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Mercurial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Continuous Build </a:t>
            </a:r>
            <a:r>
              <a:rPr lang="en-US" dirty="0" smtClean="0"/>
              <a:t>Systems</a:t>
            </a:r>
          </a:p>
          <a:p>
            <a:pPr lvl="1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Jenkins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Bamboo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Cruise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</a:t>
            </a:r>
            <a:r>
              <a:rPr lang="en-US" dirty="0"/>
              <a:t> </a:t>
            </a:r>
          </a:p>
          <a:p>
            <a:r>
              <a:rPr lang="en-US" dirty="0" smtClean="0"/>
              <a:t>Test Framework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jUnit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Cucumber,CppUnit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Artifact Repositories 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Nexus,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Artifactory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Archiva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9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466" y="1269243"/>
            <a:ext cx="6482686" cy="5204937"/>
          </a:xfrm>
          <a:gradFill>
            <a:gsLst>
              <a:gs pos="53969">
                <a:srgbClr val="D3D3D3"/>
              </a:gs>
              <a:gs pos="46895">
                <a:srgbClr val="D8D8D8"/>
              </a:gs>
              <a:gs pos="30069">
                <a:srgbClr val="E4E4E4"/>
              </a:gs>
              <a:gs pos="16798">
                <a:srgbClr val="EDED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Branched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Hudson</a:t>
            </a:r>
          </a:p>
          <a:p>
            <a:r>
              <a:rPr lang="en-US" dirty="0">
                <a:solidFill>
                  <a:schemeClr val="tx1"/>
                </a:solidFill>
              </a:rPr>
              <a:t>Java based Continuous Build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dirty="0">
                <a:solidFill>
                  <a:schemeClr val="tx1"/>
                </a:solidFill>
              </a:rPr>
              <a:t>Runs in servlet </a:t>
            </a:r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Glassfish, Tomcat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Supported by over 400 </a:t>
            </a:r>
            <a:r>
              <a:rPr lang="en-US" dirty="0" smtClean="0">
                <a:solidFill>
                  <a:schemeClr val="tx1"/>
                </a:solidFill>
              </a:rPr>
              <a:t>plugins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SCM, </a:t>
            </a:r>
            <a:r>
              <a:rPr lang="en-US" dirty="0" smtClean="0">
                <a:solidFill>
                  <a:schemeClr val="tx1"/>
                </a:solidFill>
              </a:rPr>
              <a:t>Testing, Notifications</a:t>
            </a:r>
            <a:r>
              <a:rPr lang="en-US" dirty="0">
                <a:solidFill>
                  <a:schemeClr val="tx1"/>
                </a:solidFill>
              </a:rPr>
              <a:t>, Reporting, Artifact Saving, </a:t>
            </a:r>
            <a:r>
              <a:rPr lang="en-US" dirty="0" smtClean="0">
                <a:solidFill>
                  <a:schemeClr val="tx1"/>
                </a:solidFill>
              </a:rPr>
              <a:t>Triggers</a:t>
            </a:r>
            <a:r>
              <a:rPr lang="en-US" dirty="0">
                <a:solidFill>
                  <a:schemeClr val="tx1"/>
                </a:solidFill>
              </a:rPr>
              <a:t>, External Integration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 development since </a:t>
            </a:r>
            <a:r>
              <a:rPr lang="en-US" dirty="0" smtClean="0">
                <a:solidFill>
                  <a:schemeClr val="tx1"/>
                </a:solidFill>
              </a:rPr>
              <a:t>2005</a:t>
            </a:r>
          </a:p>
          <a:p>
            <a:r>
              <a:rPr lang="en-US" dirty="0"/>
              <a:t>http://jenkins-ci.org/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269243"/>
            <a:ext cx="3152633" cy="37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5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EFE2F61D-0844-4312-8295-BA9460D20164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23E1607C-8826-4295-99EA-3C1903FE8605}"/>
</file>

<file path=customXml/itemProps4.xml><?xml version="1.0" encoding="utf-8"?>
<ds:datastoreItem xmlns:ds="http://schemas.openxmlformats.org/officeDocument/2006/customXml" ds:itemID="{5810FB8E-E54B-4316-AAAB-0699E347E685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6196</TotalTime>
  <Words>1041</Words>
  <Application>Microsoft Office PowerPoint</Application>
  <PresentationFormat>Widescreen</PresentationFormat>
  <Paragraphs>196</Paragraphs>
  <Slides>29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Bodoni MT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Jenkins</vt:lpstr>
      <vt:lpstr>Executive Summary</vt:lpstr>
      <vt:lpstr>Session Plan</vt:lpstr>
      <vt:lpstr>Continuous Integration (CI) </vt:lpstr>
      <vt:lpstr>CI- What does it really mean?</vt:lpstr>
      <vt:lpstr>PowerPoint Presentation</vt:lpstr>
      <vt:lpstr>CI - Benefits</vt:lpstr>
      <vt:lpstr>CI – The tools</vt:lpstr>
      <vt:lpstr>Jenkins</vt:lpstr>
      <vt:lpstr>                 Jenkins History</vt:lpstr>
      <vt:lpstr>PowerPoint Presentation</vt:lpstr>
      <vt:lpstr>Why Jenkins? Flexibility!</vt:lpstr>
      <vt:lpstr>What can Jenkins do?</vt:lpstr>
      <vt:lpstr>Jenkins Architecture</vt:lpstr>
      <vt:lpstr>How Jenkins works - Setup</vt:lpstr>
      <vt:lpstr>How Jenkins works - Building</vt:lpstr>
      <vt:lpstr>How Jenkins works - Reporting</vt:lpstr>
      <vt:lpstr>The problem</vt:lpstr>
      <vt:lpstr>Continuous integration server</vt:lpstr>
      <vt:lpstr>Continuous integration server</vt:lpstr>
      <vt:lpstr>Jenkins by example – Main Page</vt:lpstr>
      <vt:lpstr>Jenkins By Example – Project Status</vt:lpstr>
      <vt:lpstr>Jenkins By Example – Build History</vt:lpstr>
      <vt:lpstr>Jenkins By Example – Build History   (cont..)</vt:lpstr>
      <vt:lpstr>Who uses Jenkins</vt:lpstr>
      <vt:lpstr>Tying it into Agile</vt:lpstr>
      <vt:lpstr>References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Jamuna Rani</dc:creator>
  <cp:lastModifiedBy>Jamuna rani Kanniah chandran</cp:lastModifiedBy>
  <cp:revision>682</cp:revision>
  <dcterms:created xsi:type="dcterms:W3CDTF">2014-11-02T05:32:32Z</dcterms:created>
  <dcterms:modified xsi:type="dcterms:W3CDTF">2017-09-13T07:12:06Z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