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Default Extension="jpg" ContentType="image/jpeg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7"/>
  </p:notesMasterIdLst>
  <p:handoutMasterIdLst>
    <p:handoutMasterId r:id="rId38"/>
  </p:handoutMasterIdLst>
  <p:sldIdLst>
    <p:sldId id="256" r:id="rId5"/>
    <p:sldId id="297" r:id="rId6"/>
    <p:sldId id="285" r:id="rId7"/>
    <p:sldId id="258" r:id="rId8"/>
    <p:sldId id="257" r:id="rId9"/>
    <p:sldId id="272" r:id="rId10"/>
    <p:sldId id="287" r:id="rId11"/>
    <p:sldId id="273" r:id="rId12"/>
    <p:sldId id="274" r:id="rId13"/>
    <p:sldId id="275" r:id="rId14"/>
    <p:sldId id="276" r:id="rId15"/>
    <p:sldId id="277" r:id="rId16"/>
    <p:sldId id="280" r:id="rId17"/>
    <p:sldId id="262" r:id="rId18"/>
    <p:sldId id="283" r:id="rId19"/>
    <p:sldId id="284" r:id="rId20"/>
    <p:sldId id="288" r:id="rId21"/>
    <p:sldId id="282" r:id="rId22"/>
    <p:sldId id="298" r:id="rId23"/>
    <p:sldId id="299" r:id="rId24"/>
    <p:sldId id="286" r:id="rId25"/>
    <p:sldId id="265" r:id="rId26"/>
    <p:sldId id="293" r:id="rId27"/>
    <p:sldId id="289" r:id="rId28"/>
    <p:sldId id="290" r:id="rId29"/>
    <p:sldId id="300" r:id="rId30"/>
    <p:sldId id="301" r:id="rId31"/>
    <p:sldId id="295" r:id="rId32"/>
    <p:sldId id="302" r:id="rId33"/>
    <p:sldId id="305" r:id="rId34"/>
    <p:sldId id="306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ustomXml" Target="../customXml/item4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dependencyManagement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 in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you to reference a dependency in a child project without having to explicitly list the version. Maven will walk up the parent-child hierarchy until it finds a project with 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dependencyManagement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element, it will then use the version specified in this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dependencyManagement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Plugins: Plugins corresponding to default core phases 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clean, compile).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Packaging types/tools: These plugins relate to packaging respective artifact types(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jar,war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 plugins: Plugins which generate reports, are configured as reports in the POM and run under the site generation lifecycle(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eg:checkstyle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sure-fire report).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smtClean="0"/>
              <a:t>– Configuration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74625"/>
              </p:ext>
            </p:extLst>
          </p:nvPr>
        </p:nvGraphicFramePr>
        <p:xfrm>
          <a:off x="407988" y="1576388"/>
          <a:ext cx="11374437" cy="301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4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&lt;project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7F0055"/>
                          </a:solidFill>
                          <a:effectLst/>
                        </a:rPr>
                        <a:t>xmlns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8800"/>
                          </a:solidFill>
                          <a:effectLst/>
                        </a:rPr>
                        <a:t>"http://maven.apache.org/POM/4.0.0"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7F0055"/>
                          </a:solidFill>
                          <a:effectLst/>
                        </a:rPr>
                        <a:t>xmlns:xsi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8800"/>
                          </a:solidFill>
                          <a:effectLst/>
                        </a:rPr>
                        <a:t>"http://www.w3.org/2001/XMLSchema-instance"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7F0055"/>
                          </a:solidFill>
                          <a:effectLst/>
                        </a:rPr>
                        <a:t>xsi:schemaLocation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8800"/>
                          </a:solidFill>
                          <a:effectLst/>
                        </a:rPr>
                        <a:t>"http://maven.apache.org/POM/4.0.0 http://maven.apache.org/xsd/maven-4.0.0.xsd"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0088"/>
                          </a:solidFill>
                          <a:effectLst/>
                        </a:rPr>
                        <a:t>modelVersion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4.0.0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&lt;/</a:t>
                      </a:r>
                      <a:r>
                        <a:rPr lang="en-US" dirty="0" err="1" smtClean="0">
                          <a:solidFill>
                            <a:srgbClr val="000088"/>
                          </a:solidFill>
                          <a:effectLst/>
                        </a:rPr>
                        <a:t>modelVersion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0088"/>
                          </a:solidFill>
                          <a:effectLst/>
                        </a:rPr>
                        <a:t>groupId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 err="1" smtClean="0">
                          <a:effectLst/>
                        </a:rPr>
                        <a:t>com.companyname.project</a:t>
                      </a:r>
                      <a:r>
                        <a:rPr lang="en-US" dirty="0" smtClean="0">
                          <a:effectLst/>
                        </a:rPr>
                        <a:t>-group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&lt;/</a:t>
                      </a:r>
                      <a:r>
                        <a:rPr lang="en-US" dirty="0" err="1" smtClean="0">
                          <a:solidFill>
                            <a:srgbClr val="000088"/>
                          </a:solidFill>
                          <a:effectLst/>
                        </a:rPr>
                        <a:t>groupId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0088"/>
                          </a:solidFill>
                          <a:effectLst/>
                        </a:rPr>
                        <a:t>artifactId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project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&lt;/</a:t>
                      </a:r>
                      <a:r>
                        <a:rPr lang="en-US" dirty="0" err="1" smtClean="0">
                          <a:solidFill>
                            <a:srgbClr val="000088"/>
                          </a:solidFill>
                          <a:effectLst/>
                        </a:rPr>
                        <a:t>artifactId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&lt;version&gt;</a:t>
                      </a:r>
                      <a:r>
                        <a:rPr lang="en-US" dirty="0" smtClean="0">
                          <a:effectLst/>
                        </a:rPr>
                        <a:t>1.0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&lt;/version&gt;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88"/>
                          </a:solidFill>
                          <a:effectLst/>
                        </a:rPr>
                        <a:t>&lt;/project&gt;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54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Maven - Build lifecycle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Build lifecycle is a list of named </a:t>
            </a:r>
            <a:r>
              <a:rPr lang="en-US" i="1" dirty="0"/>
              <a:t>phases</a:t>
            </a:r>
            <a:r>
              <a:rPr lang="en-US" dirty="0"/>
              <a:t> that can be used to give order to goal execution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8" y="2537149"/>
            <a:ext cx="6073254" cy="40820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6478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Build </a:t>
            </a:r>
            <a:r>
              <a:rPr lang="en-US" dirty="0" smtClean="0"/>
              <a:t>lifecycle  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has the following three standard lifecycles −</a:t>
            </a:r>
          </a:p>
          <a:p>
            <a:r>
              <a:rPr lang="en-US" dirty="0"/>
              <a:t>clean</a:t>
            </a:r>
          </a:p>
          <a:p>
            <a:r>
              <a:rPr lang="en-US" dirty="0"/>
              <a:t>default(or build)</a:t>
            </a:r>
          </a:p>
          <a:p>
            <a:r>
              <a:rPr lang="en-US" dirty="0"/>
              <a:t>site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3289110"/>
            <a:ext cx="9225887" cy="2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65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-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9" y="924460"/>
            <a:ext cx="9307772" cy="52551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896441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POM - Basic	 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44848"/>
              </p:ext>
            </p:extLst>
          </p:nvPr>
        </p:nvGraphicFramePr>
        <p:xfrm>
          <a:off x="407988" y="1576388"/>
          <a:ext cx="11374437" cy="447675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3744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&lt;!-- The Basics --&gt;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</a:t>
                      </a:r>
                      <a:r>
                        <a:rPr kumimoji="0" lang="en-US" sz="2398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groupId</a:t>
                      </a: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&gt;...&lt;/</a:t>
                      </a:r>
                      <a:r>
                        <a:rPr kumimoji="0" lang="en-US" sz="2398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groupId</a:t>
                      </a: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</a:t>
                      </a:r>
                      <a:r>
                        <a:rPr kumimoji="0" lang="en-US" sz="2398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artifactId</a:t>
                      </a: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&gt;...&lt;/</a:t>
                      </a:r>
                      <a:r>
                        <a:rPr kumimoji="0" lang="en-US" sz="2398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artifactId</a:t>
                      </a: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&lt;version&gt;...&lt;/version&gt;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&lt;packaging&gt;...&lt;/packaging&gt;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&lt;dependencies&gt;...&lt;/dependencies&gt;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&lt;parent&gt;...&lt;/parent&gt;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</a:t>
                      </a:r>
                      <a:r>
                        <a:rPr kumimoji="0" lang="en-US" sz="2398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dependencyManagement</a:t>
                      </a: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&gt;...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&lt;/</a:t>
                      </a:r>
                      <a:r>
                        <a:rPr kumimoji="0" lang="en-US" sz="2398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dependencyManagement</a:t>
                      </a: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&lt;modules&gt;...&lt;/modules&gt;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2398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&lt;properties&gt;...&lt;/properties&gt;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Callout 5"/>
          <p:cNvSpPr/>
          <p:nvPr/>
        </p:nvSpPr>
        <p:spPr bwMode="auto">
          <a:xfrm>
            <a:off x="3584240" y="703231"/>
            <a:ext cx="5022377" cy="1535003"/>
          </a:xfrm>
          <a:prstGeom prst="wedgeEllipseCallout">
            <a:avLst>
              <a:gd name="adj1" fmla="val -51701"/>
              <a:gd name="adj2" fmla="val 41625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This is generally unique amongst an organization or a project.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7396124" y="2292824"/>
            <a:ext cx="4312692" cy="1542197"/>
          </a:xfrm>
          <a:prstGeom prst="wedgeEllipseCallout">
            <a:avLst>
              <a:gd name="adj1" fmla="val -133095"/>
              <a:gd name="adj2" fmla="val -33594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 The </a:t>
            </a:r>
            <a:r>
              <a:rPr lang="en-US" sz="2400" dirty="0" err="1"/>
              <a:t>artifactId</a:t>
            </a:r>
            <a:r>
              <a:rPr lang="en-US" sz="2400" dirty="0"/>
              <a:t> is generally the name </a:t>
            </a:r>
            <a:r>
              <a:rPr lang="en-US" sz="2400" dirty="0" smtClean="0"/>
              <a:t>of the </a:t>
            </a:r>
            <a:r>
              <a:rPr lang="en-US" sz="2400" dirty="0"/>
              <a:t>project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6974006" y="3889611"/>
            <a:ext cx="4734810" cy="2743201"/>
          </a:xfrm>
          <a:prstGeom prst="wedgeEllipseCallout">
            <a:avLst>
              <a:gd name="adj1" fmla="val -123065"/>
              <a:gd name="adj2" fmla="val -86678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/>
              <a:t>Along with the groupId, It is used within an artifact's repository to separate versions from each other.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18252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POM – </a:t>
            </a:r>
            <a:r>
              <a:rPr lang="en-US" dirty="0" err="1" smtClean="0"/>
              <a:t>Dependeny</a:t>
            </a:r>
            <a:r>
              <a:rPr lang="en-US" dirty="0" smtClean="0"/>
              <a:t> Management	    </a:t>
            </a:r>
            <a:r>
              <a:rPr lang="en-US" dirty="0" err="1" smtClean="0"/>
              <a:t>Cont</a:t>
            </a:r>
            <a:r>
              <a:rPr lang="en-US" dirty="0" smtClean="0"/>
              <a:t>…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257263"/>
              </p:ext>
            </p:extLst>
          </p:nvPr>
        </p:nvGraphicFramePr>
        <p:xfrm>
          <a:off x="249766" y="1570417"/>
          <a:ext cx="6989099" cy="4114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98909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dependencyManagement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&lt;dependencies&gt;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&lt;dependency&gt;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org.glassfish.jersey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&gt;jersey-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bom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&lt;version&gt;${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jersey.version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}&lt;/version&gt;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&lt;type&gt;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pom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&lt;/type&gt;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&lt;scope&gt;import&lt;/scope&gt;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&lt;/dependency&gt;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&lt;/dependencies&gt;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dependencyManagement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Callout 7"/>
          <p:cNvSpPr/>
          <p:nvPr/>
        </p:nvSpPr>
        <p:spPr bwMode="auto">
          <a:xfrm>
            <a:off x="6919416" y="2019868"/>
            <a:ext cx="4885898" cy="3466532"/>
          </a:xfrm>
          <a:prstGeom prst="wedgeEllipseCallout">
            <a:avLst>
              <a:gd name="adj1" fmla="val -103661"/>
              <a:gd name="adj2" fmla="val -55558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The dependency management section is a mechanism for centralizing dependency information. </a:t>
            </a:r>
            <a:endParaRPr lang="en-US" sz="1600" dirty="0" smtClean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600" dirty="0" smtClean="0"/>
              <a:t>When a </a:t>
            </a:r>
            <a:r>
              <a:rPr lang="en-US" sz="1600" dirty="0"/>
              <a:t>set of </a:t>
            </a:r>
            <a:r>
              <a:rPr lang="en-US" sz="1600" dirty="0" smtClean="0"/>
              <a:t>projects </a:t>
            </a:r>
            <a:r>
              <a:rPr lang="en-US" sz="1600" dirty="0"/>
              <a:t>inherits a common parent it's possible to put all information about the dependency in the common POM and have simpler references to the artifacts in the child POMs.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28026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– </a:t>
            </a:r>
            <a:r>
              <a:rPr lang="en-US" dirty="0" smtClean="0"/>
              <a:t>Dependency </a:t>
            </a:r>
            <a:r>
              <a:rPr lang="en-US" dirty="0"/>
              <a:t>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349773"/>
              </p:ext>
            </p:extLst>
          </p:nvPr>
        </p:nvGraphicFramePr>
        <p:xfrm>
          <a:off x="175513" y="1359412"/>
          <a:ext cx="6163293" cy="2651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16329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&lt;dependency&gt;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org.glassfish.jersey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&gt;jersey-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bom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&lt;version&gt;${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jersey.version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}&lt;/version&gt;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&lt;type&gt;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pom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&lt;/type&gt;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&lt;scope&gt;import&lt;/scope&gt;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&lt;/dependency&gt;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83898"/>
              </p:ext>
            </p:extLst>
          </p:nvPr>
        </p:nvGraphicFramePr>
        <p:xfrm>
          <a:off x="4992177" y="4181653"/>
          <a:ext cx="7003512" cy="22860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700351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&lt;properties&gt;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project.build.sourceEncoding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&gt;UTF-8&lt;/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project.build.sourceEncoding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jersey.version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&gt;2.25&lt;/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jersey.version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build.number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&gt;SNAPSHOT&lt;/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build.number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&lt;/properties&gt;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>
            <a:endCxn id="5" idx="0"/>
          </p:cNvCxnSpPr>
          <p:nvPr/>
        </p:nvCxnSpPr>
        <p:spPr bwMode="auto">
          <a:xfrm>
            <a:off x="5765369" y="2685292"/>
            <a:ext cx="2728564" cy="149636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Oval Callout 7"/>
          <p:cNvSpPr/>
          <p:nvPr/>
        </p:nvSpPr>
        <p:spPr bwMode="auto">
          <a:xfrm>
            <a:off x="6462793" y="1359411"/>
            <a:ext cx="4510007" cy="1662757"/>
          </a:xfrm>
          <a:prstGeom prst="wedgeEllipseCallout">
            <a:avLst>
              <a:gd name="adj1" fmla="val -68922"/>
              <a:gd name="adj2" fmla="val 27272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427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${</a:t>
            </a:r>
            <a:r>
              <a:rPr lang="en-US" sz="2000" dirty="0" err="1" smtClean="0">
                <a:solidFill>
                  <a:srgbClr val="2427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jersey.version</a:t>
            </a:r>
            <a:r>
              <a:rPr lang="en-US" sz="2000" dirty="0">
                <a:solidFill>
                  <a:srgbClr val="2427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is a placeholder, </a:t>
            </a:r>
            <a:r>
              <a:rPr lang="en-US" sz="2000" dirty="0" smtClean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configure </a:t>
            </a:r>
            <a:r>
              <a:rPr lang="en-US" sz="2000" dirty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its actual value </a:t>
            </a:r>
            <a:r>
              <a:rPr lang="en-US" sz="2000" dirty="0" smtClean="0">
                <a:solidFill>
                  <a:srgbClr val="2427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&lt;properties&gt; block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5642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 - Dependencies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924177"/>
              </p:ext>
            </p:extLst>
          </p:nvPr>
        </p:nvGraphicFramePr>
        <p:xfrm>
          <a:off x="407989" y="1576387"/>
          <a:ext cx="9030480" cy="4114483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030480"/>
              </a:tblGrid>
              <a:tr h="373953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&lt;dependencies&gt;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&lt;dependency&gt;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org.glassfish.jersey.containers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&gt;jersey-container-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servlet-core&lt;/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&lt;/dependency&gt;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&lt;dependency&gt;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org.glassfish.jersey.media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&lt;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&gt;jersey-media-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json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jackson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400" u="sng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&lt;/dependency&gt;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&lt;/dependencies&gt;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1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8" y="312947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600" dirty="0"/>
              <a:t>Maven </a:t>
            </a:r>
            <a:r>
              <a:rPr lang="en-US" sz="3600" dirty="0" smtClean="0"/>
              <a:t>Plugins 	</a:t>
            </a:r>
            <a:r>
              <a:rPr lang="en-US" sz="3600" dirty="0"/>
              <a:t>				</a:t>
            </a:r>
            <a:r>
              <a:rPr lang="en-US" sz="3600" dirty="0" err="1"/>
              <a:t>Cont</a:t>
            </a:r>
            <a:r>
              <a:rPr lang="en-US" sz="3600" dirty="0"/>
              <a:t>…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Maven </a:t>
            </a:r>
            <a:r>
              <a:rPr lang="en-US" dirty="0" smtClean="0"/>
              <a:t>is </a:t>
            </a:r>
            <a:r>
              <a:rPr lang="en-US" dirty="0"/>
              <a:t>a plugin execution </a:t>
            </a:r>
            <a:r>
              <a:rPr lang="en-US" dirty="0" smtClean="0"/>
              <a:t>framework</a:t>
            </a:r>
          </a:p>
          <a:p>
            <a:r>
              <a:rPr lang="en-US" b="1" dirty="0" smtClean="0"/>
              <a:t>Build </a:t>
            </a:r>
            <a:r>
              <a:rPr lang="en-US" b="1" dirty="0"/>
              <a:t>plugins </a:t>
            </a:r>
            <a:r>
              <a:rPr lang="en-US" dirty="0"/>
              <a:t>will be executed during the build and </a:t>
            </a:r>
            <a:r>
              <a:rPr lang="en-US" dirty="0" smtClean="0"/>
              <a:t>it </a:t>
            </a:r>
            <a:r>
              <a:rPr lang="en-US" dirty="0"/>
              <a:t>should be configured in the &lt;build/&gt; element from the POM.</a:t>
            </a:r>
          </a:p>
          <a:p>
            <a:r>
              <a:rPr lang="en-US" b="1" dirty="0"/>
              <a:t>Reporting plugins </a:t>
            </a:r>
            <a:r>
              <a:rPr lang="en-US" dirty="0"/>
              <a:t>will be executed during the site generation and </a:t>
            </a:r>
            <a:r>
              <a:rPr lang="en-US" dirty="0" smtClean="0"/>
              <a:t>it should </a:t>
            </a:r>
            <a:r>
              <a:rPr lang="en-US" dirty="0"/>
              <a:t>be configured in the &lt;reporting/&gt; element from the POM.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/>
              <a:t>All plugins should have minimal </a:t>
            </a:r>
            <a:r>
              <a:rPr lang="en-US" dirty="0" smtClean="0"/>
              <a:t>required informations: </a:t>
            </a:r>
            <a:r>
              <a:rPr lang="en-US" dirty="0" err="1" smtClean="0"/>
              <a:t>groupId</a:t>
            </a:r>
            <a:r>
              <a:rPr lang="en-US" dirty="0" smtClean="0"/>
              <a:t>, </a:t>
            </a:r>
            <a:r>
              <a:rPr lang="en-US" dirty="0" err="1" smtClean="0"/>
              <a:t>artifactId,version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understand and execute Maven build tool</a:t>
            </a:r>
          </a:p>
          <a:p>
            <a:pPr marL="0" indent="0">
              <a:buNone/>
            </a:pPr>
            <a:r>
              <a:rPr lang="en-US" dirty="0" smtClean="0"/>
              <a:t>	- Maven Overview</a:t>
            </a:r>
          </a:p>
          <a:p>
            <a:pPr marL="0" indent="0">
              <a:buNone/>
            </a:pPr>
            <a:r>
              <a:rPr lang="en-US" dirty="0" smtClean="0"/>
              <a:t>	- POM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51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</a:t>
            </a:r>
            <a:r>
              <a:rPr lang="en-US" dirty="0" smtClean="0"/>
              <a:t>Plugins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Maven Plugins are generally used to −</a:t>
            </a:r>
          </a:p>
          <a:p>
            <a:r>
              <a:rPr lang="en-US" dirty="0"/>
              <a:t>create jar file</a:t>
            </a:r>
          </a:p>
          <a:p>
            <a:r>
              <a:rPr lang="en-US" dirty="0"/>
              <a:t>create war file</a:t>
            </a:r>
          </a:p>
          <a:p>
            <a:r>
              <a:rPr lang="en-US" dirty="0"/>
              <a:t>compile code files</a:t>
            </a:r>
          </a:p>
          <a:p>
            <a:r>
              <a:rPr lang="en-US" dirty="0"/>
              <a:t>unit testing of code</a:t>
            </a:r>
          </a:p>
          <a:p>
            <a:r>
              <a:rPr lang="en-US" dirty="0"/>
              <a:t>create project documentation</a:t>
            </a:r>
          </a:p>
          <a:p>
            <a:r>
              <a:rPr lang="en-US" dirty="0"/>
              <a:t>create project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79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- Plugins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90326"/>
              </p:ext>
            </p:extLst>
          </p:nvPr>
        </p:nvGraphicFramePr>
        <p:xfrm>
          <a:off x="2011037" y="1038386"/>
          <a:ext cx="7675404" cy="49682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767540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&lt;build&gt;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&lt;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pluginManagement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&lt;plugins&gt;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&lt;plugin&gt;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     &lt;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org.apache.maven.plugins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     &lt;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sng" dirty="0" smtClean="0">
                          <a:solidFill>
                            <a:schemeClr val="tx1"/>
                          </a:solidFill>
                        </a:rPr>
                        <a:t>maven-compiler-plugin&lt;/</a:t>
                      </a:r>
                      <a:r>
                        <a:rPr lang="en-US" sz="2000" u="sng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00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     &lt;version&gt;3.5.1&lt;/version&gt;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&lt;/plugin&gt;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&lt;plugin&gt;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    &lt;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org.apache.maven.plugins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groupId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    &lt;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sng" dirty="0" smtClean="0">
                          <a:solidFill>
                            <a:schemeClr val="tx1"/>
                          </a:solidFill>
                        </a:rPr>
                        <a:t>maven-</a:t>
                      </a:r>
                      <a:r>
                        <a:rPr lang="en-US" sz="2000" u="sng" dirty="0" err="1" smtClean="0">
                          <a:solidFill>
                            <a:schemeClr val="tx1"/>
                          </a:solidFill>
                        </a:rPr>
                        <a:t>checkstyle</a:t>
                      </a:r>
                      <a:r>
                        <a:rPr lang="en-US" sz="2000" u="sng" dirty="0" smtClean="0">
                          <a:solidFill>
                            <a:schemeClr val="tx1"/>
                          </a:solidFill>
                        </a:rPr>
                        <a:t>-plugin&lt;/</a:t>
                      </a:r>
                      <a:r>
                        <a:rPr lang="en-US" sz="2000" u="sng" dirty="0" err="1" smtClean="0">
                          <a:solidFill>
                            <a:schemeClr val="tx1"/>
                          </a:solidFill>
                        </a:rPr>
                        <a:t>artifactId</a:t>
                      </a:r>
                      <a:r>
                        <a:rPr lang="en-US" sz="200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    &lt;version&gt;2.17&lt;/version&gt;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&lt;/plugin&gt;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       &lt;/plugins&gt;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    &lt;/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pluginManagement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&lt;/build&gt;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19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56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Application 1</a:t>
            </a:r>
            <a:r>
              <a:rPr lang="en-US" dirty="0"/>
              <a:t>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 to set path for Maven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US" dirty="0"/>
              <a:t>Set java path in </a:t>
            </a:r>
            <a:r>
              <a:rPr lang="en-US" dirty="0" smtClean="0"/>
              <a:t>JAVA_HOME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US" dirty="0"/>
              <a:t>Set java path in </a:t>
            </a:r>
            <a:r>
              <a:rPr lang="en-US" dirty="0" smtClean="0"/>
              <a:t>MAVEN_HOME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US" dirty="0"/>
              <a:t>Set java path in M2_HOME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US" dirty="0"/>
              <a:t>Set the class path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041067"/>
              </p:ext>
            </p:extLst>
          </p:nvPr>
        </p:nvGraphicFramePr>
        <p:xfrm>
          <a:off x="4876800" y="3763544"/>
          <a:ext cx="2117557" cy="17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3763544"/>
                        <a:ext cx="2117557" cy="17866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143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Application 1</a:t>
            </a:r>
            <a:r>
              <a:rPr lang="en-US" dirty="0" smtClean="0"/>
              <a:t>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to create the application: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Create a Java 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Convert the Java project into Maven 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Right click the project -&gt; Configure -&gt; Convert to Maven 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Finish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4.Create a Java class with a simple print statement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9321"/>
              </p:ext>
            </p:extLst>
          </p:nvPr>
        </p:nvGraphicFramePr>
        <p:xfrm>
          <a:off x="4184542" y="4193366"/>
          <a:ext cx="2065870" cy="174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4542" y="4193366"/>
                        <a:ext cx="2065870" cy="174307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185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to Execute the application: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$ </a:t>
            </a:r>
            <a:r>
              <a:rPr lang="en-US" dirty="0" err="1" smtClean="0"/>
              <a:t>mvn</a:t>
            </a:r>
            <a:r>
              <a:rPr lang="en-US" dirty="0" smtClean="0"/>
              <a:t> install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$ </a:t>
            </a:r>
            <a:r>
              <a:rPr lang="en-US" dirty="0" err="1" smtClean="0"/>
              <a:t>mvn</a:t>
            </a:r>
            <a:r>
              <a:rPr lang="en-US" dirty="0" smtClean="0"/>
              <a:t> clean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$ </a:t>
            </a:r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$ </a:t>
            </a:r>
            <a:r>
              <a:rPr lang="en-US" dirty="0" err="1" smtClean="0"/>
              <a:t>mvn</a:t>
            </a:r>
            <a:r>
              <a:rPr lang="en-US" dirty="0" smtClean="0"/>
              <a:t> package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$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com.hexa.Sample.Welcome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3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Project Structure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the standard project structure: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/>
              <a:t>archetype:generate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creates </a:t>
            </a:r>
            <a:r>
              <a:rPr lang="en-US" dirty="0" err="1"/>
              <a:t>src</a:t>
            </a:r>
            <a:r>
              <a:rPr lang="en-US" dirty="0"/>
              <a:t>/main/java </a:t>
            </a:r>
            <a:r>
              <a:rPr lang="en-US" dirty="0" smtClean="0"/>
              <a:t>directory which contains </a:t>
            </a:r>
            <a:r>
              <a:rPr lang="en-US" dirty="0"/>
              <a:t>the project source code, the </a:t>
            </a:r>
            <a:r>
              <a:rPr lang="en-US" dirty="0" err="1"/>
              <a:t>src</a:t>
            </a:r>
            <a:r>
              <a:rPr lang="en-US" dirty="0"/>
              <a:t>/test/java directory contains the test source, and the pom.xml file is the project's Project Object Model, or POM.</a:t>
            </a:r>
          </a:p>
        </p:txBody>
      </p:sp>
    </p:spTree>
    <p:extLst>
      <p:ext uri="{BB962C8B-B14F-4D97-AF65-F5344CB8AC3E}">
        <p14:creationId xmlns:p14="http://schemas.microsoft.com/office/powerpoint/2010/main" val="1349985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my-app</a:t>
            </a:r>
          </a:p>
          <a:p>
            <a:pPr marL="0" indent="0">
              <a:buNone/>
            </a:pPr>
            <a:r>
              <a:rPr lang="en-US" dirty="0"/>
              <a:t>|-- pom.xml</a:t>
            </a:r>
          </a:p>
          <a:p>
            <a:pPr marL="0" indent="0">
              <a:buNone/>
            </a:pPr>
            <a:r>
              <a:rPr lang="en-US" dirty="0"/>
              <a:t>`--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|-- main</a:t>
            </a:r>
          </a:p>
          <a:p>
            <a:pPr marL="0" indent="0">
              <a:buNone/>
            </a:pPr>
            <a:r>
              <a:rPr lang="en-US" dirty="0"/>
              <a:t>    |   `-- java</a:t>
            </a:r>
          </a:p>
          <a:p>
            <a:pPr marL="0" indent="0">
              <a:buNone/>
            </a:pPr>
            <a:r>
              <a:rPr lang="en-US" dirty="0"/>
              <a:t>    |       `-- com</a:t>
            </a:r>
          </a:p>
          <a:p>
            <a:pPr marL="0" indent="0">
              <a:buNone/>
            </a:pPr>
            <a:r>
              <a:rPr lang="en-US" dirty="0"/>
              <a:t>    |           `-- </a:t>
            </a:r>
            <a:r>
              <a:rPr lang="en-US" dirty="0" err="1"/>
              <a:t>mycompany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|               `-- app</a:t>
            </a:r>
          </a:p>
          <a:p>
            <a:pPr marL="0" indent="0">
              <a:buNone/>
            </a:pPr>
            <a:r>
              <a:rPr lang="en-US" dirty="0"/>
              <a:t>    |                   `-- App.java</a:t>
            </a:r>
          </a:p>
          <a:p>
            <a:pPr marL="0" indent="0">
              <a:buNone/>
            </a:pPr>
            <a:r>
              <a:rPr lang="en-US" dirty="0"/>
              <a:t>    `-- test</a:t>
            </a:r>
          </a:p>
          <a:p>
            <a:pPr marL="0" indent="0">
              <a:buNone/>
            </a:pPr>
            <a:r>
              <a:rPr lang="en-US" dirty="0"/>
              <a:t>        `-- java</a:t>
            </a:r>
          </a:p>
          <a:p>
            <a:pPr marL="0" indent="0">
              <a:buNone/>
            </a:pPr>
            <a:r>
              <a:rPr lang="en-US" dirty="0"/>
              <a:t>            `-- com</a:t>
            </a:r>
          </a:p>
          <a:p>
            <a:pPr marL="0" indent="0">
              <a:buNone/>
            </a:pPr>
            <a:r>
              <a:rPr lang="en-US" dirty="0"/>
              <a:t>                `-- </a:t>
            </a:r>
            <a:r>
              <a:rPr lang="en-US" dirty="0" err="1"/>
              <a:t>mycompany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`-- app</a:t>
            </a:r>
          </a:p>
          <a:p>
            <a:pPr marL="0" indent="0">
              <a:buNone/>
            </a:pPr>
            <a:r>
              <a:rPr lang="en-US" dirty="0"/>
              <a:t>                        `-- AppTest.java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21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Application 2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Steps to create application:</a:t>
            </a:r>
          </a:p>
          <a:p>
            <a:pPr marL="0" indent="0">
              <a:buNone/>
            </a:pPr>
            <a:r>
              <a:rPr lang="en-US" dirty="0"/>
              <a:t>STEP 1: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 smtClean="0"/>
              <a:t>archetype:generate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-Search for “Sample Maven Project” </a:t>
            </a:r>
          </a:p>
          <a:p>
            <a:r>
              <a:rPr lang="en-US" dirty="0"/>
              <a:t>Choose a number or apply filter (format: [</a:t>
            </a:r>
            <a:r>
              <a:rPr lang="en-US" dirty="0" err="1"/>
              <a:t>groupId</a:t>
            </a:r>
            <a:r>
              <a:rPr lang="en-US" dirty="0"/>
              <a:t>:]</a:t>
            </a:r>
            <a:r>
              <a:rPr lang="en-US" dirty="0" err="1"/>
              <a:t>artifactId</a:t>
            </a:r>
            <a:r>
              <a:rPr lang="en-US" dirty="0"/>
              <a:t>, case sensitive contains): 1055: 1055</a:t>
            </a:r>
          </a:p>
          <a:p>
            <a:r>
              <a:rPr lang="en-US" dirty="0"/>
              <a:t>Choose </a:t>
            </a:r>
            <a:r>
              <a:rPr lang="en-US" dirty="0" err="1"/>
              <a:t>org.apache.maven.archetypes:maven-archetype-quickstart</a:t>
            </a:r>
            <a:r>
              <a:rPr lang="en-US" dirty="0"/>
              <a:t> version:6</a:t>
            </a:r>
          </a:p>
          <a:p>
            <a:r>
              <a:rPr lang="en-US" dirty="0"/>
              <a:t>Define value for property '</a:t>
            </a:r>
            <a:r>
              <a:rPr lang="en-US" dirty="0" err="1"/>
              <a:t>groupId</a:t>
            </a:r>
            <a:r>
              <a:rPr lang="en-US" dirty="0"/>
              <a:t>': </a:t>
            </a:r>
            <a:r>
              <a:rPr lang="en-US" dirty="0" err="1"/>
              <a:t>com.Hexa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11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88" y="511881"/>
            <a:ext cx="8839200" cy="609599"/>
          </a:xfrm>
        </p:spPr>
        <p:txBody>
          <a:bodyPr/>
          <a:lstStyle/>
          <a:p>
            <a:r>
              <a:rPr lang="en-US"/>
              <a:t>Sample Application 2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value for property '</a:t>
            </a:r>
            <a:r>
              <a:rPr lang="en-US" dirty="0" err="1"/>
              <a:t>artifactId</a:t>
            </a:r>
            <a:r>
              <a:rPr lang="en-US" dirty="0"/>
              <a:t>': Maven-Sample</a:t>
            </a:r>
          </a:p>
          <a:p>
            <a:r>
              <a:rPr lang="en-US" dirty="0"/>
              <a:t>Define value for property 'version' 1.0-SNAPSHOT: : 1.0-SNAPSHOT</a:t>
            </a:r>
          </a:p>
          <a:p>
            <a:r>
              <a:rPr lang="en-US" dirty="0"/>
              <a:t>Define value for property 'package' </a:t>
            </a:r>
            <a:r>
              <a:rPr lang="en-US" dirty="0" err="1"/>
              <a:t>com.Hexa</a:t>
            </a:r>
            <a:r>
              <a:rPr lang="en-US" dirty="0"/>
              <a:t>: : </a:t>
            </a:r>
            <a:r>
              <a:rPr lang="en-US" dirty="0" err="1" smtClean="0"/>
              <a:t>com.Hexa.Testing</a:t>
            </a:r>
            <a:endParaRPr lang="en-US" dirty="0"/>
          </a:p>
          <a:p>
            <a:r>
              <a:rPr lang="en-US" dirty="0" smtClean="0"/>
              <a:t>Confirm </a:t>
            </a:r>
            <a:r>
              <a:rPr lang="en-US" dirty="0"/>
              <a:t>properties configuration:</a:t>
            </a:r>
          </a:p>
          <a:p>
            <a:r>
              <a:rPr lang="en-US" dirty="0" err="1"/>
              <a:t>groupId</a:t>
            </a:r>
            <a:r>
              <a:rPr lang="en-US" dirty="0"/>
              <a:t>: </a:t>
            </a:r>
            <a:r>
              <a:rPr lang="en-US" dirty="0" err="1"/>
              <a:t>com.Hexa</a:t>
            </a:r>
            <a:endParaRPr lang="en-US" dirty="0"/>
          </a:p>
          <a:p>
            <a:r>
              <a:rPr lang="en-US" dirty="0" err="1"/>
              <a:t>artifactId</a:t>
            </a:r>
            <a:r>
              <a:rPr lang="en-US" dirty="0"/>
              <a:t>: Maven-Sample</a:t>
            </a:r>
          </a:p>
          <a:p>
            <a:r>
              <a:rPr lang="en-US" dirty="0"/>
              <a:t>version: 1.0-SNAPSHOT</a:t>
            </a:r>
          </a:p>
          <a:p>
            <a:r>
              <a:rPr lang="en-US" dirty="0"/>
              <a:t>package: </a:t>
            </a:r>
            <a:r>
              <a:rPr lang="en-US" dirty="0" err="1"/>
              <a:t>com.Hexa.Testing</a:t>
            </a:r>
            <a:endParaRPr lang="en-US" dirty="0"/>
          </a:p>
          <a:p>
            <a:r>
              <a:rPr lang="en-US" dirty="0"/>
              <a:t> Y: :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08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Link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https://</a:t>
            </a:r>
            <a:r>
              <a:rPr lang="en-US" u="sng" dirty="0" smtClean="0"/>
              <a:t>maven.apache.org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6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88" y="511881"/>
            <a:ext cx="8839200" cy="609599"/>
          </a:xfrm>
        </p:spPr>
        <p:txBody>
          <a:bodyPr/>
          <a:lstStyle/>
          <a:p>
            <a:r>
              <a:rPr lang="en-US"/>
              <a:t>Sample Application 2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3: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Open the project from the workspace</a:t>
            </a:r>
          </a:p>
          <a:p>
            <a:pPr marL="0" indent="0">
              <a:buNone/>
            </a:pPr>
            <a:r>
              <a:rPr lang="en-US" dirty="0" smtClean="0"/>
              <a:t>STEP 4: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a test method in the AppTest.java</a:t>
            </a:r>
          </a:p>
          <a:p>
            <a:pPr marL="0" indent="0">
              <a:buNone/>
            </a:pPr>
            <a:r>
              <a:rPr lang="en-US" dirty="0" smtClean="0"/>
              <a:t>STEP 5: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dependencies in the POM.XML</a:t>
            </a:r>
          </a:p>
          <a:p>
            <a:pPr marL="0" indent="0">
              <a:buNone/>
            </a:pPr>
            <a:r>
              <a:rPr lang="en-US" dirty="0" smtClean="0"/>
              <a:t>STEP 6: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Execute the application using Maven commands.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82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88" y="511881"/>
            <a:ext cx="8839200" cy="609599"/>
          </a:xfrm>
        </p:spPr>
        <p:txBody>
          <a:bodyPr/>
          <a:lstStyle/>
          <a:p>
            <a:r>
              <a:rPr lang="en-US"/>
              <a:t>Sample Application 2				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Sample Maven application with </a:t>
            </a:r>
            <a:r>
              <a:rPr lang="en-US" dirty="0" err="1" smtClean="0"/>
              <a:t>Junit</a:t>
            </a:r>
            <a:r>
              <a:rPr lang="en-US" dirty="0" smtClean="0"/>
              <a:t>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93768"/>
              </p:ext>
            </p:extLst>
          </p:nvPr>
        </p:nvGraphicFramePr>
        <p:xfrm>
          <a:off x="3986348" y="3041650"/>
          <a:ext cx="2566852" cy="216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6348" y="3041650"/>
                        <a:ext cx="2566852" cy="216578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908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Maven is a software project management and comprehension tool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based </a:t>
            </a:r>
            <a:r>
              <a:rPr lang="en-US" dirty="0"/>
              <a:t>on the concept of a project object model (POM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Maven </a:t>
            </a:r>
            <a:r>
              <a:rPr lang="en-US" dirty="0"/>
              <a:t>can manage a project's build, reporting and documentation from a </a:t>
            </a:r>
            <a:r>
              <a:rPr lang="en-US" dirty="0" smtClean="0"/>
              <a:t>  central </a:t>
            </a:r>
            <a:r>
              <a:rPr lang="en-US" dirty="0"/>
              <a:t>piece of information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dirty="0"/>
              <a:t> Yiddish, the word </a:t>
            </a:r>
            <a:r>
              <a:rPr lang="en-US" i="1" dirty="0"/>
              <a:t>maven</a:t>
            </a:r>
            <a:r>
              <a:rPr lang="en-US" dirty="0"/>
              <a:t> means "accumulator of knowledge"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84" y="4978369"/>
            <a:ext cx="4761905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84" y="522212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Maven Objective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build process </a:t>
            </a:r>
            <a:r>
              <a:rPr lang="en-US" dirty="0" smtClean="0"/>
              <a:t>easy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Providing a uniform build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Providing quality project </a:t>
            </a:r>
            <a:r>
              <a:rPr lang="en-US" dirty="0" smtClean="0"/>
              <a:t>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Providing guidelines for best practices </a:t>
            </a:r>
            <a:r>
              <a:rPr lang="en-US" dirty="0" smtClean="0"/>
              <a:t>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Allowing transparent migration to new features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16" y="827012"/>
            <a:ext cx="3047619" cy="3047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3054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- Architecture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17018"/>
              </p:ext>
            </p:extLst>
          </p:nvPr>
        </p:nvGraphicFramePr>
        <p:xfrm>
          <a:off x="430209" y="1515988"/>
          <a:ext cx="4933361" cy="4775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3361"/>
              </a:tblGrid>
              <a:tr h="477563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398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Maven project contains a POM file that defines the project essentials.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398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 uses the POM details to decide upon different actions and artifact generation.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398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dependencies specified are first searched for in the local repository and then in the central repository</a:t>
                      </a:r>
                      <a:r>
                        <a:rPr lang="en-US" sz="2398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later in Remote repository.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85" y="1471295"/>
            <a:ext cx="5395579" cy="4820323"/>
          </a:xfrm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453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Object Model (POM) provides all the configuration for a single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General </a:t>
            </a:r>
            <a:r>
              <a:rPr lang="en-US" dirty="0"/>
              <a:t>configuration covers the project's name, its owner and its dependencies on other projects.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Individual </a:t>
            </a:r>
            <a:r>
              <a:rPr lang="en-US" dirty="0"/>
              <a:t>phases of the build </a:t>
            </a:r>
            <a:r>
              <a:rPr lang="en-US" dirty="0" smtClean="0"/>
              <a:t>process can </a:t>
            </a:r>
            <a:r>
              <a:rPr lang="en-US" dirty="0"/>
              <a:t>also </a:t>
            </a:r>
            <a:r>
              <a:rPr lang="en-US" dirty="0" smtClean="0"/>
              <a:t>be configured, they </a:t>
            </a:r>
            <a:r>
              <a:rPr lang="en-US" dirty="0"/>
              <a:t>are implemented as plugins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	Example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Configure </a:t>
            </a:r>
            <a:r>
              <a:rPr lang="en-US" dirty="0"/>
              <a:t>the compiler-plugin to use Java version </a:t>
            </a:r>
            <a:r>
              <a:rPr lang="en-US" dirty="0" smtClean="0"/>
              <a:t>1.8 </a:t>
            </a:r>
            <a:r>
              <a:rPr lang="en-US" dirty="0"/>
              <a:t>for </a:t>
            </a:r>
            <a:r>
              <a:rPr lang="en-US" dirty="0" smtClean="0"/>
              <a:t>	compilation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83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Configuration </a:t>
            </a:r>
            <a:r>
              <a:rPr lang="en-US" dirty="0"/>
              <a:t>that can be specified in the POM </a:t>
            </a:r>
            <a:endParaRPr lang="en-US" dirty="0" smtClean="0"/>
          </a:p>
          <a:p>
            <a:r>
              <a:rPr lang="en-US" dirty="0"/>
              <a:t>project dependencies</a:t>
            </a:r>
          </a:p>
          <a:p>
            <a:r>
              <a:rPr lang="en-US" dirty="0"/>
              <a:t>plugins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build profiles</a:t>
            </a:r>
          </a:p>
          <a:p>
            <a:r>
              <a:rPr lang="en-US" dirty="0"/>
              <a:t>project version</a:t>
            </a:r>
          </a:p>
          <a:p>
            <a:r>
              <a:rPr lang="en-US" dirty="0"/>
              <a:t>developers</a:t>
            </a:r>
          </a:p>
          <a:p>
            <a:r>
              <a:rPr lang="en-US" dirty="0"/>
              <a:t>mailing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38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2427474e-60f8-4f75-abfc-98841d67cf98" ContentTypeId="0x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90D1E7-2A80-490F-937A-F1E57FE1C728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6AEE87A9-1B51-4BDD-AED0-E0E15C7332A9}"/>
</file>

<file path=customXml/itemProps4.xml><?xml version="1.0" encoding="utf-8"?>
<ds:datastoreItem xmlns:ds="http://schemas.openxmlformats.org/officeDocument/2006/customXml" ds:itemID="{E283225E-2309-459F-8375-35074F84A3B3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16537</TotalTime>
  <Words>1038</Words>
  <Application>Microsoft Office PowerPoint</Application>
  <PresentationFormat>Widescreen</PresentationFormat>
  <Paragraphs>236</Paragraphs>
  <Slides>32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ＭＳ Ｐゴシック</vt:lpstr>
      <vt:lpstr>Arial</vt:lpstr>
      <vt:lpstr>Brush Script Std</vt:lpstr>
      <vt:lpstr>Calibri</vt:lpstr>
      <vt:lpstr>Consolas</vt:lpstr>
      <vt:lpstr>Courier New</vt:lpstr>
      <vt:lpstr>Helvetica Condensed</vt:lpstr>
      <vt:lpstr>HelveticaNeue Condensed</vt:lpstr>
      <vt:lpstr>Times</vt:lpstr>
      <vt:lpstr>Times New Roman</vt:lpstr>
      <vt:lpstr>Wingdings</vt:lpstr>
      <vt:lpstr>Blank Presentation</vt:lpstr>
      <vt:lpstr>Document</vt:lpstr>
      <vt:lpstr>Packager Shell Object</vt:lpstr>
      <vt:lpstr>Package</vt:lpstr>
      <vt:lpstr>MAVEN</vt:lpstr>
      <vt:lpstr>Course Objective</vt:lpstr>
      <vt:lpstr>Reference Link</vt:lpstr>
      <vt:lpstr>MAVEN Overview</vt:lpstr>
      <vt:lpstr>Maven - Introduction</vt:lpstr>
      <vt:lpstr>Maven Objective </vt:lpstr>
      <vt:lpstr>Maven - Architecture</vt:lpstr>
      <vt:lpstr>POM</vt:lpstr>
      <vt:lpstr>Maven - Configuration</vt:lpstr>
      <vt:lpstr>Maven – Configuration    Cont…</vt:lpstr>
      <vt:lpstr> Maven - Build lifecycle    Cont… </vt:lpstr>
      <vt:lpstr>Maven - Build lifecycle     </vt:lpstr>
      <vt:lpstr>Maven - Overview</vt:lpstr>
      <vt:lpstr>POM</vt:lpstr>
      <vt:lpstr>POM - Basic       Cont…</vt:lpstr>
      <vt:lpstr>POM – Dependeny Management     Cont… </vt:lpstr>
      <vt:lpstr>POM – Dependency Management</vt:lpstr>
      <vt:lpstr>POM - Dependencies</vt:lpstr>
      <vt:lpstr> Maven Plugins      Cont… </vt:lpstr>
      <vt:lpstr>Maven Plugins     Cont…</vt:lpstr>
      <vt:lpstr>Maven - Plugins</vt:lpstr>
      <vt:lpstr>Sample Application</vt:lpstr>
      <vt:lpstr>Sample Application 1    Cont…</vt:lpstr>
      <vt:lpstr>Sample Application 1    Cont…</vt:lpstr>
      <vt:lpstr>Sample Application 1</vt:lpstr>
      <vt:lpstr>Standard Project Structure   Cont…</vt:lpstr>
      <vt:lpstr>Standard Project Structure</vt:lpstr>
      <vt:lpstr>Sample Application 2    Cont…</vt:lpstr>
      <vt:lpstr>Sample Application 2    Cont…</vt:lpstr>
      <vt:lpstr>Sample Application 2    Cont…</vt:lpstr>
      <vt:lpstr>Sample Application 2    Cont…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688</cp:revision>
  <dcterms:created xsi:type="dcterms:W3CDTF">2014-11-02T05:32:32Z</dcterms:created>
  <dcterms:modified xsi:type="dcterms:W3CDTF">2017-10-09T05:30:26Z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