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slides/slide2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Layouts/slideLayout2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6"/>
  </p:notesMasterIdLst>
  <p:handoutMasterIdLst>
    <p:handoutMasterId r:id="rId37"/>
  </p:handoutMasterIdLst>
  <p:sldIdLst>
    <p:sldId id="256" r:id="rId5"/>
    <p:sldId id="274" r:id="rId6"/>
    <p:sldId id="402" r:id="rId7"/>
    <p:sldId id="403" r:id="rId8"/>
    <p:sldId id="404" r:id="rId9"/>
    <p:sldId id="406" r:id="rId10"/>
    <p:sldId id="407" r:id="rId11"/>
    <p:sldId id="408" r:id="rId12"/>
    <p:sldId id="409" r:id="rId13"/>
    <p:sldId id="379" r:id="rId14"/>
    <p:sldId id="376" r:id="rId15"/>
    <p:sldId id="380" r:id="rId16"/>
    <p:sldId id="301" r:id="rId17"/>
    <p:sldId id="302" r:id="rId18"/>
    <p:sldId id="303" r:id="rId19"/>
    <p:sldId id="381" r:id="rId20"/>
    <p:sldId id="382" r:id="rId21"/>
    <p:sldId id="383" r:id="rId22"/>
    <p:sldId id="388" r:id="rId23"/>
    <p:sldId id="389" r:id="rId24"/>
    <p:sldId id="391" r:id="rId25"/>
    <p:sldId id="393" r:id="rId26"/>
    <p:sldId id="394" r:id="rId27"/>
    <p:sldId id="395" r:id="rId28"/>
    <p:sldId id="396" r:id="rId29"/>
    <p:sldId id="397" r:id="rId30"/>
    <p:sldId id="398" r:id="rId31"/>
    <p:sldId id="399" r:id="rId32"/>
    <p:sldId id="400" r:id="rId33"/>
    <p:sldId id="401" r:id="rId34"/>
    <p:sldId id="2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220"/>
    <a:srgbClr val="000061"/>
    <a:srgbClr val="FFB006"/>
    <a:srgbClr val="0E4EFF"/>
    <a:srgbClr val="DAD628"/>
    <a:srgbClr val="2F92CF"/>
    <a:srgbClr val="FFFFFF"/>
    <a:srgbClr val="000041"/>
    <a:srgbClr val="000000"/>
    <a:srgbClr val="FB0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94667" autoAdjust="0"/>
  </p:normalViewPr>
  <p:slideViewPr>
    <p:cSldViewPr snapToGrid="0">
      <p:cViewPr varScale="1">
        <p:scale>
          <a:sx n="68" d="100"/>
          <a:sy n="68" d="100"/>
        </p:scale>
        <p:origin x="52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ustomXml" Target="../customXml/item4.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11/10/2017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11/10/2017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70D05F-AF71-4F8B-9851-DD6C8A0A6A17}"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64070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898B6DD-A447-4145-8801-BE78F9AD2245}"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Dropping a Constraint</a:t>
            </a:r>
          </a:p>
          <a:p>
            <a:pPr eaLnBrk="1" hangingPunct="1"/>
            <a:r>
              <a:rPr lang="en-US" altLang="en-US" smtClean="0">
                <a:latin typeface="Arial" panose="020B0604020202020204" pitchFamily="34" charset="0"/>
              </a:rPr>
              <a:t>To drop a constraint, you can identify the constraint name from the USER_CONSTRAINTS and USER_CONS_COLUMNS data dictionary views. Then use the ALTER TABLE statement with the DROP clause. The CASCADE option of the DROP clause causes any dependent constraints also to be</a:t>
            </a:r>
          </a:p>
          <a:p>
            <a:pPr eaLnBrk="1" hangingPunct="1"/>
            <a:r>
              <a:rPr lang="en-US" altLang="en-US" smtClean="0">
                <a:latin typeface="Arial" panose="020B0604020202020204" pitchFamily="34" charset="0"/>
              </a:rPr>
              <a:t>dropped.</a:t>
            </a:r>
          </a:p>
          <a:p>
            <a:pPr eaLnBrk="1" hangingPunct="1"/>
            <a:endParaRPr lang="en-US"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4319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E263617-E68C-4CBC-844C-F322B3A5D10F}"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Constraint Description</a:t>
            </a:r>
          </a:p>
          <a:p>
            <a:pPr eaLnBrk="1" hangingPunct="1"/>
            <a:r>
              <a:rPr lang="en-US" altLang="en-US" smtClean="0">
                <a:latin typeface="Arial" panose="020B0604020202020204" pitchFamily="34" charset="0"/>
              </a:rPr>
              <a:t>NOT NULL :Specifies that the column cannot contain a null value</a:t>
            </a:r>
          </a:p>
          <a:p>
            <a:pPr eaLnBrk="1" hangingPunct="1"/>
            <a:r>
              <a:rPr lang="en-US" altLang="en-US" smtClean="0">
                <a:latin typeface="Arial" panose="020B0604020202020204" pitchFamily="34" charset="0"/>
              </a:rPr>
              <a:t>UNIQUE :Specifies a column or combination of columns whose values must be unique for all rows in the table</a:t>
            </a:r>
          </a:p>
          <a:p>
            <a:pPr eaLnBrk="1" hangingPunct="1"/>
            <a:r>
              <a:rPr lang="en-US" altLang="en-US" smtClean="0">
                <a:latin typeface="Arial" panose="020B0604020202020204" pitchFamily="34" charset="0"/>
              </a:rPr>
              <a:t>PRIMARY KEY :Uniquely identifies each row of the table</a:t>
            </a:r>
          </a:p>
          <a:p>
            <a:pPr eaLnBrk="1" hangingPunct="1"/>
            <a:r>
              <a:rPr lang="en-US" altLang="en-US" smtClean="0">
                <a:latin typeface="Arial" panose="020B0604020202020204" pitchFamily="34" charset="0"/>
              </a:rPr>
              <a:t>FOREIGN KEY : Establishes and enforces a foreign key relationship between the column and a column of the referenced table</a:t>
            </a:r>
          </a:p>
          <a:p>
            <a:pPr eaLnBrk="1" hangingPunct="1"/>
            <a:r>
              <a:rPr lang="en-US" altLang="en-US" smtClean="0">
                <a:latin typeface="Arial" panose="020B0604020202020204" pitchFamily="34" charset="0"/>
              </a:rPr>
              <a:t>CHECK : Specifies a condition that must be true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70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7433E34-A132-4EF3-B550-D4BF3B235E5B}"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7845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B43A80D-F891-483B-A845-8BC39CF11A43}"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NOT NULL constraint ensures that the column contains no null values. Columns without the NOT NULL constraint can contain null values by default.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3153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3FA65D-B01D-47DC-BC76-4BCACD008EEA}"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UNIQUE Constraint</a:t>
            </a:r>
          </a:p>
          <a:p>
            <a:pPr eaLnBrk="1" hangingPunct="1"/>
            <a:r>
              <a:rPr lang="en-US" altLang="en-US" smtClean="0">
                <a:latin typeface="Arial" panose="020B0604020202020204" pitchFamily="34" charset="0"/>
              </a:rPr>
              <a:t>A UNIQUE key integrity constraint requires that every value in a column or set of columns (key) be unique—that is, no two rows of a table can have duplicate values in a specified column or set of columns. The column (or set of columns) included in the definition of the UNIQUE key constraint is</a:t>
            </a:r>
          </a:p>
          <a:p>
            <a:pPr eaLnBrk="1" hangingPunct="1"/>
            <a:r>
              <a:rPr lang="en-US" altLang="en-US" smtClean="0">
                <a:latin typeface="Arial" panose="020B0604020202020204" pitchFamily="34" charset="0"/>
              </a:rPr>
              <a:t>called the </a:t>
            </a:r>
            <a:r>
              <a:rPr lang="en-US" altLang="en-US" i="1" smtClean="0">
                <a:latin typeface="Arial" panose="020B0604020202020204" pitchFamily="34" charset="0"/>
              </a:rPr>
              <a:t>unique key</a:t>
            </a:r>
            <a:r>
              <a:rPr lang="en-US" altLang="en-US" smtClean="0">
                <a:latin typeface="Arial" panose="020B0604020202020204" pitchFamily="34" charset="0"/>
              </a:rPr>
              <a:t>. If the UNIQUE constraint comprises more than one column, that group of columns is called a </a:t>
            </a:r>
            <a:r>
              <a:rPr lang="en-US" altLang="en-US" i="1" smtClean="0">
                <a:latin typeface="Arial" panose="020B0604020202020204" pitchFamily="34" charset="0"/>
              </a:rPr>
              <a:t>composite unique key</a:t>
            </a:r>
            <a:r>
              <a:rPr lang="en-US" altLang="en-US" smtClean="0">
                <a:latin typeface="Arial" panose="020B0604020202020204" pitchFamily="34" charset="0"/>
              </a:rPr>
              <a:t>.</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UNIQUE constraints allow the input of nulls unless you also define NOT NULL constraints for the same columns. In fact, any number of rows can include nulls for columns without NOT NULL constraints because nulls are not considered equal to anything. A null in a column (or in all columns of</a:t>
            </a:r>
          </a:p>
          <a:p>
            <a:pPr eaLnBrk="1" hangingPunct="1"/>
            <a:r>
              <a:rPr lang="en-US" altLang="en-US" smtClean="0">
                <a:latin typeface="Arial" panose="020B0604020202020204" pitchFamily="34" charset="0"/>
              </a:rPr>
              <a:t>a composite UNIQUE key) always satisfies a UNIQUE constraint.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6822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4B98DF-F816-4C53-BA81-AD58306CBF36}"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PRIMARY KEY Constraint</a:t>
            </a:r>
          </a:p>
          <a:p>
            <a:pPr eaLnBrk="1" hangingPunct="1"/>
            <a:r>
              <a:rPr lang="en-US" altLang="en-US" smtClean="0">
                <a:latin typeface="Arial" panose="020B0604020202020204" pitchFamily="34" charset="0"/>
              </a:rPr>
              <a:t>A PRIMARY KEY constraint creates a primary key for the table. Only one primary key can be created</a:t>
            </a:r>
          </a:p>
          <a:p>
            <a:pPr eaLnBrk="1" hangingPunct="1"/>
            <a:r>
              <a:rPr lang="en-US" altLang="en-US" smtClean="0">
                <a:latin typeface="Arial" panose="020B0604020202020204" pitchFamily="34" charset="0"/>
              </a:rPr>
              <a:t>for each table. The PRIMARY KEY constraint is a column or set of columns that uniquely identifies</a:t>
            </a:r>
          </a:p>
          <a:p>
            <a:pPr eaLnBrk="1" hangingPunct="1"/>
            <a:r>
              <a:rPr lang="en-US" altLang="en-US" smtClean="0">
                <a:latin typeface="Arial" panose="020B0604020202020204" pitchFamily="34" charset="0"/>
              </a:rPr>
              <a:t>each row in a table. This constraint enforces uniqueness of the column or column combination and</a:t>
            </a:r>
          </a:p>
          <a:p>
            <a:pPr eaLnBrk="1" hangingPunct="1"/>
            <a:r>
              <a:rPr lang="en-US" altLang="en-US" smtClean="0">
                <a:latin typeface="Arial" panose="020B0604020202020204" pitchFamily="34" charset="0"/>
              </a:rPr>
              <a:t>ensures that no column that is part of the primary key can contain a null value.</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6023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937D6B-C363-4646-8EBE-B31174CEA9DD}"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 foreign key value must match an existing value in the parent table or be NULL.</a:t>
            </a:r>
          </a:p>
          <a:p>
            <a:pPr eaLnBrk="1" hangingPunct="1"/>
            <a:r>
              <a:rPr lang="en-US" altLang="en-US" smtClean="0">
                <a:latin typeface="Arial" panose="020B0604020202020204" pitchFamily="34" charset="0"/>
              </a:rPr>
              <a:t>Foreign keys are based on data values and are purely logical, not physical, pointers.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FOREIGN KEY constraints can be defined at the column or table constraint level. A composite foreign</a:t>
            </a:r>
          </a:p>
          <a:p>
            <a:pPr eaLnBrk="1" hangingPunct="1"/>
            <a:r>
              <a:rPr lang="en-US" altLang="en-US" smtClean="0">
                <a:latin typeface="Arial" panose="020B0604020202020204" pitchFamily="34" charset="0"/>
              </a:rPr>
              <a:t>key must be created by using the table-level definition.</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2123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A8AF321-0E67-4C92-BDED-7B4C94836E58}"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The CHECK Constraint</a:t>
            </a:r>
          </a:p>
          <a:p>
            <a:pPr eaLnBrk="1" hangingPunct="1"/>
            <a:r>
              <a:rPr lang="en-US" altLang="en-US" smtClean="0">
                <a:latin typeface="Arial" panose="020B0604020202020204" pitchFamily="34" charset="0"/>
              </a:rPr>
              <a:t>The CHECK constraint defines a condition that each row must satisfy. The condition can use the same constructs as query conditions, with the following exceptions:</a:t>
            </a:r>
          </a:p>
          <a:p>
            <a:pPr eaLnBrk="1" hangingPunct="1"/>
            <a:r>
              <a:rPr lang="en-US" altLang="en-US" smtClean="0">
                <a:latin typeface="Arial" panose="020B0604020202020204" pitchFamily="34" charset="0"/>
              </a:rPr>
              <a:t>• References to the CURRVAL, NEXTVAL, LEVEL, and ROWNUM pseudocolumns</a:t>
            </a:r>
          </a:p>
          <a:p>
            <a:pPr eaLnBrk="1" hangingPunct="1"/>
            <a:r>
              <a:rPr lang="en-US" altLang="en-US" smtClean="0">
                <a:latin typeface="Arial" panose="020B0604020202020204" pitchFamily="34" charset="0"/>
              </a:rPr>
              <a:t>• Calls to SYSDATE, UID, USER, and USERENV functions</a:t>
            </a:r>
          </a:p>
          <a:p>
            <a:pPr eaLnBrk="1" hangingPunct="1"/>
            <a:r>
              <a:rPr lang="en-US" altLang="en-US" smtClean="0">
                <a:latin typeface="Arial" panose="020B0604020202020204" pitchFamily="34" charset="0"/>
              </a:rPr>
              <a:t>• Queries that refer to other values in other rows</a:t>
            </a:r>
          </a:p>
          <a:p>
            <a:pPr eaLnBrk="1" hangingPunct="1"/>
            <a:endParaRPr lang="en-US" altLang="en-US" smtClean="0">
              <a:latin typeface="Arial" panose="020B0604020202020204" pitchFamily="34" charset="0"/>
            </a:endParaRPr>
          </a:p>
          <a:p>
            <a:pPr eaLnBrk="1" hangingPunct="1"/>
            <a:r>
              <a:rPr lang="en-US" altLang="en-US" smtClean="0">
                <a:latin typeface="Arial" panose="020B0604020202020204" pitchFamily="34" charset="0"/>
              </a:rPr>
              <a:t>A single column can have multiple CHECK constraints which refer to the column in its definition. There is no limit to the number of CHECK constraints which you can define on a column. CHECK constraints can be defined at the column level or table level.</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52015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2BE222-0F5E-445F-B0FF-BFF5872BFC3C}"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latin typeface="Arial" panose="020B0604020202020204" pitchFamily="34" charset="0"/>
              </a:rPr>
              <a:t>Guidelines</a:t>
            </a:r>
          </a:p>
          <a:p>
            <a:pPr eaLnBrk="1" hangingPunct="1"/>
            <a:r>
              <a:rPr lang="en-US" altLang="en-US" smtClean="0">
                <a:latin typeface="Arial" panose="020B0604020202020204" pitchFamily="34" charset="0"/>
              </a:rPr>
              <a:t>• You can add, drop, enable, or disable a constraint, but you cannot modify its structure.</a:t>
            </a:r>
          </a:p>
          <a:p>
            <a:pPr eaLnBrk="1" hangingPunct="1"/>
            <a:r>
              <a:rPr lang="en-US" altLang="en-US" smtClean="0">
                <a:latin typeface="Arial" panose="020B0604020202020204" pitchFamily="34" charset="0"/>
              </a:rPr>
              <a:t>• You can add a NOT NULL constraint to an existing column by using the MODIFY clause of the ALTER TABLE statement.</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41805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4" name="Footer Placeholder 3"/>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5" name="Slide Number Placeholder 4"/>
          <p:cNvSpPr>
            <a:spLocks noGrp="1"/>
          </p:cNvSpPr>
          <p:nvPr>
            <p:ph type="sldNum" sz="quarter" idx="12"/>
          </p:nvPr>
        </p:nvSpPr>
        <p:spPr>
          <a:xfrm>
            <a:off x="9042400" y="6324600"/>
            <a:ext cx="2540000" cy="457200"/>
          </a:xfrm>
          <a:prstGeom prst="rect">
            <a:avLst/>
          </a:prstGeom>
        </p:spPr>
        <p:txBody>
          <a:bodyPr/>
          <a:lstStyle>
            <a:lvl1pPr>
              <a:defRPr/>
            </a:lvl1pPr>
          </a:lstStyle>
          <a:p>
            <a:fld id="{38ACED05-F1C8-4281-8303-4985199862E0}" type="slidenum">
              <a:rPr lang="zh-TW" altLang="en-US"/>
              <a:pPr/>
              <a:t>‹#›</a:t>
            </a:fld>
            <a:endParaRPr lang="zh-TW" altLang="en-US"/>
          </a:p>
        </p:txBody>
      </p:sp>
    </p:spTree>
    <p:extLst>
      <p:ext uri="{BB962C8B-B14F-4D97-AF65-F5344CB8AC3E}">
        <p14:creationId xmlns:p14="http://schemas.microsoft.com/office/powerpoint/2010/main" val="3765079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endParaRPr lang="en-US"/>
          </a:p>
        </p:txBody>
      </p:sp>
      <p:sp>
        <p:nvSpPr>
          <p:cNvPr id="4" name="Date Placeholder 3"/>
          <p:cNvSpPr>
            <a:spLocks noGrp="1"/>
          </p:cNvSpPr>
          <p:nvPr>
            <p:ph type="dt" sz="half" idx="10"/>
          </p:nvPr>
        </p:nvSpPr>
        <p:spPr>
          <a:xfrm>
            <a:off x="1219200" y="6324600"/>
            <a:ext cx="2540000" cy="457200"/>
          </a:xfrm>
          <a:prstGeom prst="rect">
            <a:avLst/>
          </a:prstGeom>
        </p:spPr>
        <p:txBody>
          <a:bodyPr/>
          <a:lstStyle>
            <a:lvl1pPr>
              <a:defRPr/>
            </a:lvl1pPr>
          </a:lstStyle>
          <a:p>
            <a:endParaRPr lang="zh-TW" altLang="en-US"/>
          </a:p>
        </p:txBody>
      </p:sp>
      <p:sp>
        <p:nvSpPr>
          <p:cNvPr id="5" name="Footer Placeholder 4"/>
          <p:cNvSpPr>
            <a:spLocks noGrp="1"/>
          </p:cNvSpPr>
          <p:nvPr>
            <p:ph type="ftr" sz="quarter" idx="11"/>
          </p:nvPr>
        </p:nvSpPr>
        <p:spPr>
          <a:xfrm>
            <a:off x="4470400" y="6324600"/>
            <a:ext cx="3860800" cy="457200"/>
          </a:xfrm>
          <a:prstGeom prst="rect">
            <a:avLst/>
          </a:prstGeom>
        </p:spPr>
        <p:txBody>
          <a:bodyPr/>
          <a:lstStyle>
            <a:lvl1pPr>
              <a:defRPr/>
            </a:lvl1pPr>
          </a:lstStyle>
          <a:p>
            <a:endParaRPr lang="zh-TW" altLang="en-US"/>
          </a:p>
        </p:txBody>
      </p:sp>
      <p:sp>
        <p:nvSpPr>
          <p:cNvPr id="6" name="Slide Number Placeholder 5"/>
          <p:cNvSpPr>
            <a:spLocks noGrp="1"/>
          </p:cNvSpPr>
          <p:nvPr>
            <p:ph type="sldNum" sz="quarter" idx="12"/>
          </p:nvPr>
        </p:nvSpPr>
        <p:spPr>
          <a:xfrm>
            <a:off x="9042400" y="6324600"/>
            <a:ext cx="2540000" cy="457200"/>
          </a:xfrm>
          <a:prstGeom prst="rect">
            <a:avLst/>
          </a:prstGeom>
        </p:spPr>
        <p:txBody>
          <a:bodyPr/>
          <a:lstStyle>
            <a:lvl1pPr>
              <a:defRPr/>
            </a:lvl1pPr>
          </a:lstStyle>
          <a:p>
            <a:fld id="{BFE4F9BB-E657-4AE9-A3A4-6D45226A7955}" type="slidenum">
              <a:rPr lang="zh-TW" altLang="en-US"/>
              <a:pPr/>
              <a:t>‹#›</a:t>
            </a:fld>
            <a:endParaRPr lang="zh-TW" altLang="en-US"/>
          </a:p>
        </p:txBody>
      </p:sp>
    </p:spTree>
    <p:extLst>
      <p:ext uri="{BB962C8B-B14F-4D97-AF65-F5344CB8AC3E}">
        <p14:creationId xmlns:p14="http://schemas.microsoft.com/office/powerpoint/2010/main" val="55886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 id="2147483706" r:id="rId23"/>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78" y="4718050"/>
            <a:ext cx="11360807" cy="1141943"/>
          </a:xfrm>
        </p:spPr>
        <p:txBody>
          <a:bodyPr>
            <a:normAutofit/>
          </a:bodyPr>
          <a:lstStyle/>
          <a:p>
            <a:r>
              <a:rPr lang="en-US" dirty="0" smtClean="0"/>
              <a:t>MySQL- </a:t>
            </a:r>
            <a:r>
              <a:rPr lang="en-US" dirty="0" smtClean="0"/>
              <a:t>DDL</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DDL Statement</a:t>
            </a:r>
            <a:endParaRPr lang="en-US" dirty="0"/>
          </a:p>
        </p:txBody>
      </p:sp>
    </p:spTree>
    <p:extLst>
      <p:ext uri="{BB962C8B-B14F-4D97-AF65-F5344CB8AC3E}">
        <p14:creationId xmlns:p14="http://schemas.microsoft.com/office/powerpoint/2010/main" val="260031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267765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dirty="0"/>
              <a:t>DDL is short name of Data Definition </a:t>
            </a:r>
            <a:r>
              <a:rPr lang="en-US" sz="2400" dirty="0" smtClean="0"/>
              <a:t>Language</a:t>
            </a:r>
            <a:r>
              <a:rPr lang="en-US" sz="2400" dirty="0"/>
              <a:t>.</a:t>
            </a:r>
            <a:endParaRPr lang="en-US" sz="2400" dirty="0" smtClean="0"/>
          </a:p>
          <a:p>
            <a:pPr marL="342900" indent="-342900">
              <a:lnSpc>
                <a:spcPct val="200000"/>
              </a:lnSpc>
              <a:buFont typeface="Arial" panose="020B0604020202020204" pitchFamily="34" charset="0"/>
              <a:buChar char="•"/>
            </a:pPr>
            <a:r>
              <a:rPr lang="en-US" sz="2400" dirty="0" smtClean="0"/>
              <a:t>DDL deals </a:t>
            </a:r>
            <a:r>
              <a:rPr lang="en-US" sz="2400" dirty="0"/>
              <a:t>with database </a:t>
            </a:r>
            <a:r>
              <a:rPr lang="en-US" sz="2400" dirty="0" smtClean="0"/>
              <a:t>schemas like table.</a:t>
            </a:r>
          </a:p>
          <a:p>
            <a:endParaRPr lang="en-US" sz="2400" dirty="0"/>
          </a:p>
          <a:p>
            <a:r>
              <a:rPr lang="en-US" sz="2400" dirty="0"/>
              <a:t/>
            </a:r>
            <a:br>
              <a:rPr lang="en-US" sz="2400" dirty="0"/>
            </a:br>
            <a:endParaRPr lang="en-US" sz="2400" dirty="0"/>
          </a:p>
        </p:txBody>
      </p:sp>
      <p:sp>
        <p:nvSpPr>
          <p:cNvPr id="4" name="Title 3"/>
          <p:cNvSpPr>
            <a:spLocks noGrp="1"/>
          </p:cNvSpPr>
          <p:nvPr>
            <p:ph type="title"/>
          </p:nvPr>
        </p:nvSpPr>
        <p:spPr/>
        <p:txBody>
          <a:bodyPr/>
          <a:lstStyle/>
          <a:p>
            <a:r>
              <a:rPr lang="en-US" dirty="0" smtClean="0"/>
              <a:t>DDL </a:t>
            </a:r>
            <a:endParaRPr lang="en-US" dirty="0"/>
          </a:p>
        </p:txBody>
      </p:sp>
    </p:spTree>
    <p:extLst>
      <p:ext uri="{BB962C8B-B14F-4D97-AF65-F5344CB8AC3E}">
        <p14:creationId xmlns:p14="http://schemas.microsoft.com/office/powerpoint/2010/main" val="4231306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35571" y="1939159"/>
            <a:ext cx="10515601" cy="4339650"/>
          </a:xfrm>
          <a:prstGeom prst="rect">
            <a:avLst/>
          </a:prstGeom>
          <a:noFill/>
        </p:spPr>
        <p:txBody>
          <a:bodyPr wrap="square" rtlCol="0">
            <a:spAutoFit/>
          </a:bodyPr>
          <a:lstStyle/>
          <a:p>
            <a:endParaRPr lang="en-US" sz="2400" dirty="0"/>
          </a:p>
          <a:p>
            <a:pPr marL="342900" indent="-342900">
              <a:lnSpc>
                <a:spcPct val="200000"/>
              </a:lnSpc>
              <a:buFont typeface="Arial" panose="020B0604020202020204" pitchFamily="34" charset="0"/>
              <a:buChar char="•"/>
            </a:pPr>
            <a:r>
              <a:rPr lang="en-US" sz="2400" dirty="0" smtClean="0"/>
              <a:t>CREATE – create the structure of a data base object (ex: table).</a:t>
            </a:r>
          </a:p>
          <a:p>
            <a:pPr marL="342900" indent="-342900">
              <a:lnSpc>
                <a:spcPct val="200000"/>
              </a:lnSpc>
              <a:buFont typeface="Arial" panose="020B0604020202020204" pitchFamily="34" charset="0"/>
              <a:buChar char="•"/>
            </a:pPr>
            <a:r>
              <a:rPr lang="en-US" sz="2400" dirty="0" smtClean="0"/>
              <a:t>ALTER </a:t>
            </a:r>
            <a:r>
              <a:rPr lang="en-US" sz="2400" dirty="0"/>
              <a:t>– </a:t>
            </a:r>
            <a:r>
              <a:rPr lang="en-US" sz="2400" dirty="0" smtClean="0"/>
              <a:t> alters </a:t>
            </a:r>
            <a:r>
              <a:rPr lang="en-US" sz="2400" dirty="0"/>
              <a:t>the structure of the existing database</a:t>
            </a:r>
          </a:p>
          <a:p>
            <a:pPr marL="342900" indent="-342900">
              <a:lnSpc>
                <a:spcPct val="200000"/>
              </a:lnSpc>
              <a:buFont typeface="Arial" panose="020B0604020202020204" pitchFamily="34" charset="0"/>
              <a:buChar char="•"/>
            </a:pPr>
            <a:r>
              <a:rPr lang="en-US" sz="2400" dirty="0"/>
              <a:t>DROP – delete objects from the database</a:t>
            </a:r>
          </a:p>
          <a:p>
            <a:pPr marL="342900" indent="-342900">
              <a:lnSpc>
                <a:spcPct val="150000"/>
              </a:lnSpc>
              <a:buFont typeface="Arial" panose="020B0604020202020204" pitchFamily="34" charset="0"/>
              <a:buChar char="•"/>
            </a:pPr>
            <a:r>
              <a:rPr lang="en-US" sz="2400" dirty="0"/>
              <a:t>TRUNCATE – remove all records from a table, including all spaces allocated for the records are </a:t>
            </a:r>
            <a:r>
              <a:rPr lang="en-US" sz="2400" dirty="0" smtClean="0"/>
              <a:t>removed</a:t>
            </a:r>
            <a:r>
              <a:rPr lang="en-US" sz="2400" dirty="0"/>
              <a:t/>
            </a:r>
            <a:br>
              <a:rPr lang="en-US" sz="2400" dirty="0"/>
            </a:br>
            <a:endParaRPr lang="en-US" sz="2400" dirty="0"/>
          </a:p>
        </p:txBody>
      </p:sp>
      <p:sp>
        <p:nvSpPr>
          <p:cNvPr id="4" name="Title 3"/>
          <p:cNvSpPr>
            <a:spLocks noGrp="1"/>
          </p:cNvSpPr>
          <p:nvPr>
            <p:ph type="title"/>
          </p:nvPr>
        </p:nvSpPr>
        <p:spPr/>
        <p:txBody>
          <a:bodyPr/>
          <a:lstStyle/>
          <a:p>
            <a:r>
              <a:rPr lang="en-US" dirty="0" smtClean="0"/>
              <a:t>DDL Commands </a:t>
            </a:r>
            <a:endParaRPr lang="en-US" dirty="0"/>
          </a:p>
        </p:txBody>
      </p:sp>
    </p:spTree>
    <p:extLst>
      <p:ext uri="{BB962C8B-B14F-4D97-AF65-F5344CB8AC3E}">
        <p14:creationId xmlns:p14="http://schemas.microsoft.com/office/powerpoint/2010/main" val="1288278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1905000" y="2057401"/>
            <a:ext cx="8229600" cy="4525963"/>
          </a:xfrm>
        </p:spPr>
        <p:txBody>
          <a:bodyPr/>
          <a:lstStyle/>
          <a:p>
            <a:r>
              <a:rPr lang="en-US" altLang="zh-TW" sz="2400" dirty="0">
                <a:solidFill>
                  <a:schemeClr val="bg2"/>
                </a:solidFill>
              </a:rPr>
              <a:t>CREATE TABLE </a:t>
            </a:r>
            <a:r>
              <a:rPr lang="en-US" altLang="zh-TW" sz="2400" dirty="0" err="1">
                <a:solidFill>
                  <a:schemeClr val="bg2"/>
                </a:solidFill>
              </a:rPr>
              <a:t>Table_Name</a:t>
            </a:r>
            <a:r>
              <a:rPr lang="en-US" altLang="zh-TW" sz="2400" dirty="0">
                <a:solidFill>
                  <a:schemeClr val="bg2"/>
                </a:solidFill>
              </a:rPr>
              <a:t> (</a:t>
            </a:r>
            <a:r>
              <a:rPr lang="en-US" altLang="zh-TW" sz="2400" dirty="0" err="1">
                <a:solidFill>
                  <a:schemeClr val="bg2"/>
                </a:solidFill>
              </a:rPr>
              <a:t>column_specifications</a:t>
            </a:r>
            <a:r>
              <a:rPr lang="en-US" altLang="zh-TW" sz="2400" dirty="0">
                <a:solidFill>
                  <a:schemeClr val="bg2"/>
                </a:solidFill>
              </a:rPr>
              <a:t>)</a:t>
            </a:r>
          </a:p>
          <a:p>
            <a:r>
              <a:rPr lang="en-US" altLang="zh-TW" sz="2400" dirty="0"/>
              <a:t>Example</a:t>
            </a:r>
            <a:endParaRPr lang="en-US" altLang="zh-TW" sz="1600" dirty="0"/>
          </a:p>
          <a:p>
            <a:pPr lvl="1">
              <a:buFont typeface="Wingdings" panose="05000000000000000000" pitchFamily="2" charset="2"/>
              <a:buNone/>
            </a:pPr>
            <a:r>
              <a:rPr lang="en-US" altLang="zh-TW" sz="1600" dirty="0" smtClean="0">
                <a:solidFill>
                  <a:schemeClr val="bg2"/>
                </a:solidFill>
              </a:rPr>
              <a:t> </a:t>
            </a:r>
            <a:r>
              <a:rPr lang="en-US" altLang="zh-TW" sz="1600" dirty="0">
                <a:solidFill>
                  <a:schemeClr val="bg2"/>
                </a:solidFill>
              </a:rPr>
              <a:t>CREATE TABLE student</a:t>
            </a:r>
          </a:p>
          <a:p>
            <a:pPr lvl="1">
              <a:buFont typeface="Wingdings" panose="05000000000000000000" pitchFamily="2" charset="2"/>
              <a:buNone/>
            </a:pPr>
            <a:r>
              <a:rPr lang="en-US" altLang="zh-TW" sz="1600" dirty="0" smtClean="0"/>
              <a:t> </a:t>
            </a:r>
            <a:r>
              <a:rPr lang="en-US" altLang="zh-TW" sz="1600" b="1" dirty="0"/>
              <a:t>(</a:t>
            </a:r>
          </a:p>
          <a:p>
            <a:pPr lvl="1">
              <a:buFont typeface="Wingdings" panose="05000000000000000000" pitchFamily="2" charset="2"/>
              <a:buNone/>
            </a:pPr>
            <a:r>
              <a:rPr lang="en-US" altLang="zh-TW" sz="1600" dirty="0" smtClean="0"/>
              <a:t>   </a:t>
            </a:r>
            <a:r>
              <a:rPr lang="en-US" altLang="zh-TW" sz="1600" dirty="0" err="1" smtClean="0"/>
              <a:t>student_ID</a:t>
            </a:r>
            <a:r>
              <a:rPr lang="en-US" altLang="zh-TW" sz="1600" dirty="0" smtClean="0"/>
              <a:t> </a:t>
            </a:r>
            <a:r>
              <a:rPr lang="en-US" altLang="zh-TW" sz="1600" dirty="0"/>
              <a:t>INT UNSIGNED   NOT NULL,</a:t>
            </a:r>
          </a:p>
          <a:p>
            <a:pPr lvl="1">
              <a:buFont typeface="Wingdings" panose="05000000000000000000" pitchFamily="2" charset="2"/>
              <a:buNone/>
            </a:pPr>
            <a:r>
              <a:rPr lang="en-US" altLang="zh-TW" sz="1600" dirty="0" smtClean="0"/>
              <a:t>   </a:t>
            </a:r>
            <a:r>
              <a:rPr lang="en-US" altLang="zh-TW" sz="1600" dirty="0"/>
              <a:t>name         VARCHAR(20)    NOT NULL,</a:t>
            </a:r>
          </a:p>
          <a:p>
            <a:pPr lvl="1">
              <a:buFont typeface="Wingdings" panose="05000000000000000000" pitchFamily="2" charset="2"/>
              <a:buNone/>
            </a:pPr>
            <a:r>
              <a:rPr lang="en-US" altLang="zh-TW" sz="1600" dirty="0" smtClean="0"/>
              <a:t>   </a:t>
            </a:r>
            <a:r>
              <a:rPr lang="en-US" altLang="zh-TW" sz="1600" dirty="0"/>
              <a:t>major        VARCHAR(50),</a:t>
            </a:r>
          </a:p>
          <a:p>
            <a:pPr lvl="1">
              <a:buFont typeface="Wingdings" panose="05000000000000000000" pitchFamily="2" charset="2"/>
              <a:buNone/>
            </a:pPr>
            <a:r>
              <a:rPr lang="en-US" altLang="zh-TW" sz="1600" dirty="0" smtClean="0"/>
              <a:t> grade         </a:t>
            </a:r>
            <a:r>
              <a:rPr lang="en-US" altLang="zh-TW" sz="1600" dirty="0"/>
              <a:t>VARCHAR(5)</a:t>
            </a:r>
          </a:p>
          <a:p>
            <a:pPr lvl="1">
              <a:buFont typeface="Wingdings" panose="05000000000000000000" pitchFamily="2" charset="2"/>
              <a:buNone/>
            </a:pPr>
            <a:r>
              <a:rPr lang="en-US" altLang="zh-TW" sz="1600" dirty="0" smtClean="0"/>
              <a:t> </a:t>
            </a:r>
            <a:r>
              <a:rPr lang="en-US" altLang="zh-TW" sz="1600" b="1" dirty="0"/>
              <a:t>);</a:t>
            </a:r>
          </a:p>
          <a:p>
            <a:pPr lvl="1">
              <a:buFont typeface="Wingdings" panose="05000000000000000000" pitchFamily="2" charset="2"/>
              <a:buNone/>
            </a:pPr>
            <a:r>
              <a:rPr lang="en-US" altLang="zh-TW" sz="1600" dirty="0"/>
              <a:t>Query OK, 0 rows affected (0.00 sec)</a:t>
            </a:r>
          </a:p>
          <a:p>
            <a:pPr>
              <a:buFont typeface="Wingdings" panose="05000000000000000000" pitchFamily="2" charset="2"/>
              <a:buNone/>
            </a:pPr>
            <a:endParaRPr lang="en-US" altLang="zh-TW" sz="1600" dirty="0"/>
          </a:p>
          <a:p>
            <a:pPr>
              <a:buFont typeface="Wingdings" panose="05000000000000000000" pitchFamily="2" charset="2"/>
              <a:buNone/>
            </a:pPr>
            <a:endParaRPr lang="zh-TW" altLang="en-US" sz="2400" dirty="0"/>
          </a:p>
        </p:txBody>
      </p:sp>
      <p:graphicFrame>
        <p:nvGraphicFramePr>
          <p:cNvPr id="10277" name="Group 37"/>
          <p:cNvGraphicFramePr>
            <a:graphicFrameLocks noGrp="1"/>
          </p:cNvGraphicFramePr>
          <p:nvPr>
            <p:ph idx="1"/>
            <p:extLst>
              <p:ext uri="{D42A27DB-BD31-4B8C-83A1-F6EECF244321}">
                <p14:modId xmlns:p14="http://schemas.microsoft.com/office/powerpoint/2010/main" val="3791559180"/>
              </p:ext>
            </p:extLst>
          </p:nvPr>
        </p:nvGraphicFramePr>
        <p:xfrm>
          <a:off x="2286000" y="5638801"/>
          <a:ext cx="7772400" cy="365760"/>
        </p:xfrm>
        <a:graphic>
          <a:graphicData uri="http://schemas.openxmlformats.org/drawingml/2006/table">
            <a:tbl>
              <a:tblPr/>
              <a:tblGrid>
                <a:gridCol w="1943100"/>
                <a:gridCol w="1943100"/>
                <a:gridCol w="1943100"/>
                <a:gridCol w="1943100"/>
              </a:tblGrid>
              <a:tr h="346075">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err="1" smtClean="0">
                          <a:ln>
                            <a:noFill/>
                          </a:ln>
                          <a:solidFill>
                            <a:schemeClr val="tx1"/>
                          </a:solidFill>
                          <a:effectLst/>
                          <a:latin typeface="Tahoma" panose="020B0604030504040204" pitchFamily="34" charset="0"/>
                          <a:ea typeface="新細明體" panose="02020500000000000000" pitchFamily="18" charset="-120"/>
                        </a:rPr>
                        <a:t>Student_ID</a:t>
                      </a:r>
                      <a:endPar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c>
                  <a:txBody>
                    <a:bodyPr/>
                    <a:lstStyle>
                      <a:lvl1pPr>
                        <a:spcBef>
                          <a:spcPct val="20000"/>
                        </a:spcBef>
                        <a:buSzPct val="60000"/>
                        <a:defRPr kumimoji="1" sz="2800">
                          <a:solidFill>
                            <a:schemeClr val="tx1"/>
                          </a:solidFill>
                          <a:latin typeface="Tahoma" panose="020B0604030504040204" pitchFamily="34" charset="0"/>
                          <a:ea typeface="新細明體" panose="02020500000000000000" pitchFamily="18" charset="-120"/>
                        </a:defRPr>
                      </a:lvl1pPr>
                      <a:lvl2pPr>
                        <a:spcBef>
                          <a:spcPct val="20000"/>
                        </a:spcBef>
                        <a:buClr>
                          <a:schemeClr val="hlink"/>
                        </a:buClr>
                        <a:buSzPct val="55000"/>
                        <a:defRPr kumimoji="1" sz="2400">
                          <a:solidFill>
                            <a:schemeClr val="tx1"/>
                          </a:solidFill>
                          <a:latin typeface="Tahoma" panose="020B0604030504040204" pitchFamily="34" charset="0"/>
                          <a:ea typeface="新細明體" panose="02020500000000000000" pitchFamily="18" charset="-120"/>
                        </a:defRPr>
                      </a:lvl2pPr>
                      <a:lvl3pPr>
                        <a:spcBef>
                          <a:spcPct val="20000"/>
                        </a:spcBef>
                        <a:buSzPct val="50000"/>
                        <a:defRPr kumimoji="1" sz="2000">
                          <a:solidFill>
                            <a:schemeClr val="tx1"/>
                          </a:solidFill>
                          <a:latin typeface="Tahoma" panose="020B0604030504040204" pitchFamily="34" charset="0"/>
                          <a:ea typeface="新細明體" panose="02020500000000000000" pitchFamily="18" charset="-120"/>
                        </a:defRPr>
                      </a:lvl3pPr>
                      <a:lvl4pPr>
                        <a:spcBef>
                          <a:spcPct val="20000"/>
                        </a:spcBef>
                        <a:buClr>
                          <a:schemeClr val="accent2"/>
                        </a:buClr>
                        <a:buSzPct val="55000"/>
                        <a:defRPr kumimoji="1">
                          <a:solidFill>
                            <a:schemeClr val="tx1"/>
                          </a:solidFill>
                          <a:latin typeface="Tahoma" panose="020B0604030504040204" pitchFamily="34" charset="0"/>
                          <a:ea typeface="新細明體" panose="02020500000000000000" pitchFamily="18" charset="-120"/>
                        </a:defRPr>
                      </a:lvl4pPr>
                      <a:lvl5pPr>
                        <a:spcBef>
                          <a:spcPct val="20000"/>
                        </a:spcBef>
                        <a:buClr>
                          <a:schemeClr val="accent1"/>
                        </a:buClr>
                        <a:buSzPct val="50000"/>
                        <a:defRPr kumimoji="1">
                          <a:solidFill>
                            <a:schemeClr val="tx1"/>
                          </a:solidFill>
                          <a:latin typeface="Tahoma" panose="020B0604030504040204" pitchFamily="34" charset="0"/>
                          <a:ea typeface="新細明體" panose="02020500000000000000" pitchFamily="18" charset="-120"/>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TW" sz="1800" b="1" i="0" u="none" strike="noStrike" cap="none" normalizeH="0" baseline="0" dirty="0" smtClean="0">
                          <a:ln>
                            <a:noFill/>
                          </a:ln>
                          <a:solidFill>
                            <a:schemeClr val="tx1"/>
                          </a:solidFill>
                          <a:effectLst/>
                          <a:latin typeface="Tahoma" panose="020B0604030504040204" pitchFamily="34" charset="0"/>
                          <a:ea typeface="新細明體" panose="02020500000000000000" pitchFamily="18" charset="-120"/>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E4EFF"/>
                    </a:solidFill>
                  </a:tcPr>
                </a:tc>
              </a:tr>
            </a:tbl>
          </a:graphicData>
        </a:graphic>
      </p:graphicFrame>
      <p:sp>
        <p:nvSpPr>
          <p:cNvPr id="10278" name="Rectangle 38"/>
          <p:cNvSpPr>
            <a:spLocks noGrp="1" noChangeArrowheads="1"/>
          </p:cNvSpPr>
          <p:nvPr>
            <p:ph type="title"/>
          </p:nvPr>
        </p:nvSpPr>
        <p:spPr>
          <a:noFill/>
          <a:ln/>
        </p:spPr>
        <p:txBody>
          <a:bodyPr/>
          <a:lstStyle/>
          <a:p>
            <a:r>
              <a:rPr lang="en-US" altLang="zh-TW"/>
              <a:t>Create Table</a:t>
            </a:r>
          </a:p>
        </p:txBody>
      </p:sp>
    </p:spTree>
    <p:extLst>
      <p:ext uri="{BB962C8B-B14F-4D97-AF65-F5344CB8AC3E}">
        <p14:creationId xmlns:p14="http://schemas.microsoft.com/office/powerpoint/2010/main" val="1185508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1287772" y="1020538"/>
            <a:ext cx="9909316" cy="5837462"/>
          </a:xfrm>
        </p:spPr>
        <p:txBody>
          <a:bodyPr>
            <a:normAutofit/>
          </a:bodyPr>
          <a:lstStyle/>
          <a:p>
            <a:pPr>
              <a:lnSpc>
                <a:spcPct val="80000"/>
              </a:lnSpc>
            </a:pPr>
            <a:r>
              <a:rPr lang="en-US" altLang="zh-TW" sz="2800" b="1" dirty="0" smtClean="0">
                <a:solidFill>
                  <a:schemeClr val="bg2"/>
                </a:solidFill>
              </a:rPr>
              <a:t> </a:t>
            </a:r>
            <a:r>
              <a:rPr lang="en-US" altLang="zh-TW" sz="2800" b="1" dirty="0">
                <a:solidFill>
                  <a:schemeClr val="bg2"/>
                </a:solidFill>
              </a:rPr>
              <a:t>show </a:t>
            </a:r>
            <a:r>
              <a:rPr lang="en-US" altLang="zh-TW" sz="2800" b="1" dirty="0" smtClean="0">
                <a:solidFill>
                  <a:schemeClr val="bg2"/>
                </a:solidFill>
              </a:rPr>
              <a:t>tables : </a:t>
            </a:r>
            <a:r>
              <a:rPr lang="en-US" altLang="zh-TW" sz="2400" dirty="0" smtClean="0">
                <a:solidFill>
                  <a:schemeClr val="bg2"/>
                </a:solidFill>
              </a:rPr>
              <a:t>command display the tables from current database</a:t>
            </a:r>
            <a:endParaRPr lang="en-US" altLang="zh-TW" sz="2800" dirty="0">
              <a:solidFill>
                <a:schemeClr val="bg2"/>
              </a:solidFill>
            </a:endParaRPr>
          </a:p>
          <a:p>
            <a:pPr>
              <a:lnSpc>
                <a:spcPct val="80000"/>
              </a:lnSpc>
              <a:buFont typeface="Wingdings" panose="05000000000000000000" pitchFamily="2" charset="2"/>
              <a:buNone/>
            </a:pPr>
            <a:r>
              <a:rPr lang="en-US" altLang="zh-TW" sz="1800" dirty="0" smtClean="0">
                <a:solidFill>
                  <a:srgbClr val="FFB006"/>
                </a:solidFill>
                <a:sym typeface="Wingdings" panose="05000000000000000000" pitchFamily="2" charset="2"/>
              </a:rPr>
              <a:t>show tables</a:t>
            </a: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r>
              <a:rPr lang="en-US" altLang="zh-TW" sz="1800" dirty="0" smtClean="0"/>
              <a:t>2 </a:t>
            </a:r>
            <a:r>
              <a:rPr lang="en-US" altLang="zh-TW" sz="1800" dirty="0"/>
              <a:t>row in set (0.00 sec)</a:t>
            </a:r>
          </a:p>
          <a:p>
            <a:pPr>
              <a:lnSpc>
                <a:spcPct val="80000"/>
              </a:lnSpc>
            </a:pPr>
            <a:r>
              <a:rPr lang="en-US" altLang="zh-TW" sz="2600" b="1" dirty="0" smtClean="0">
                <a:solidFill>
                  <a:schemeClr val="bg2"/>
                </a:solidFill>
              </a:rPr>
              <a:t>describe</a:t>
            </a:r>
            <a:r>
              <a:rPr lang="en-US" altLang="zh-TW" sz="1800" dirty="0" smtClean="0">
                <a:solidFill>
                  <a:schemeClr val="bg2"/>
                </a:solidFill>
              </a:rPr>
              <a:t> : command display the structure of the table</a:t>
            </a:r>
          </a:p>
          <a:p>
            <a:pPr>
              <a:lnSpc>
                <a:spcPct val="80000"/>
              </a:lnSpc>
              <a:buFont typeface="Wingdings" panose="05000000000000000000" pitchFamily="2" charset="2"/>
              <a:buNone/>
            </a:pPr>
            <a:r>
              <a:rPr lang="en-US" altLang="zh-TW" sz="1800" dirty="0" smtClean="0">
                <a:solidFill>
                  <a:srgbClr val="FFB006"/>
                </a:solidFill>
                <a:sym typeface="Wingdings" panose="05000000000000000000" pitchFamily="2" charset="2"/>
              </a:rPr>
              <a:t></a:t>
            </a:r>
            <a:r>
              <a:rPr lang="en-US" altLang="zh-TW" sz="1800" dirty="0" smtClean="0">
                <a:solidFill>
                  <a:srgbClr val="FFB006"/>
                </a:solidFill>
              </a:rPr>
              <a:t>Describe student</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endParaRPr lang="en-US" altLang="zh-TW" sz="1800" dirty="0"/>
          </a:p>
          <a:p>
            <a:pPr>
              <a:lnSpc>
                <a:spcPct val="80000"/>
              </a:lnSpc>
              <a:buFont typeface="Wingdings" panose="05000000000000000000" pitchFamily="2" charset="2"/>
              <a:buNone/>
            </a:pPr>
            <a:endParaRPr lang="en-US" altLang="zh-TW" sz="1800" dirty="0" smtClean="0"/>
          </a:p>
          <a:p>
            <a:pPr>
              <a:lnSpc>
                <a:spcPct val="80000"/>
              </a:lnSpc>
              <a:buFont typeface="Wingdings" panose="05000000000000000000" pitchFamily="2" charset="2"/>
              <a:buNone/>
            </a:pPr>
            <a:r>
              <a:rPr lang="en-US" altLang="zh-TW" sz="1800" dirty="0" smtClean="0"/>
              <a:t>4 </a:t>
            </a:r>
            <a:r>
              <a:rPr lang="en-US" altLang="zh-TW" sz="1800" dirty="0"/>
              <a:t>rows in set (0.00 sec)</a:t>
            </a:r>
          </a:p>
        </p:txBody>
      </p:sp>
      <p:sp>
        <p:nvSpPr>
          <p:cNvPr id="13316" name="Rectangle 4"/>
          <p:cNvSpPr>
            <a:spLocks noGrp="1" noChangeArrowheads="1"/>
          </p:cNvSpPr>
          <p:nvPr>
            <p:ph type="title"/>
          </p:nvPr>
        </p:nvSpPr>
        <p:spPr/>
        <p:txBody>
          <a:bodyPr/>
          <a:lstStyle/>
          <a:p>
            <a:r>
              <a:rPr lang="en-US" altLang="zh-TW"/>
              <a:t>Display Table Structure</a:t>
            </a:r>
          </a:p>
        </p:txBody>
      </p:sp>
      <p:graphicFrame>
        <p:nvGraphicFramePr>
          <p:cNvPr id="2" name="Table 1"/>
          <p:cNvGraphicFramePr>
            <a:graphicFrameLocks noGrp="1"/>
          </p:cNvGraphicFramePr>
          <p:nvPr>
            <p:extLst>
              <p:ext uri="{D42A27DB-BD31-4B8C-83A1-F6EECF244321}">
                <p14:modId xmlns:p14="http://schemas.microsoft.com/office/powerpoint/2010/main" val="2636208079"/>
              </p:ext>
            </p:extLst>
          </p:nvPr>
        </p:nvGraphicFramePr>
        <p:xfrm>
          <a:off x="2709202" y="1791722"/>
          <a:ext cx="2666839" cy="1112520"/>
        </p:xfrm>
        <a:graphic>
          <a:graphicData uri="http://schemas.openxmlformats.org/drawingml/2006/table">
            <a:tbl>
              <a:tblPr firstRow="1" bandRow="1">
                <a:tableStyleId>{00A15C55-8517-42AA-B614-E9B94910E393}</a:tableStyleId>
              </a:tblPr>
              <a:tblGrid>
                <a:gridCol w="2666839"/>
              </a:tblGrid>
              <a:tr h="370840">
                <a:tc>
                  <a:txBody>
                    <a:bodyPr/>
                    <a:lstStyle/>
                    <a:p>
                      <a:r>
                        <a:rPr lang="en-US" sz="1800" dirty="0" smtClean="0"/>
                        <a:t>Tables in Training</a:t>
                      </a:r>
                      <a:endParaRPr lang="en-US" sz="1800" dirty="0"/>
                    </a:p>
                  </a:txBody>
                  <a:tcPr/>
                </a:tc>
              </a:tr>
              <a:tr h="370840">
                <a:tc>
                  <a:txBody>
                    <a:bodyPr/>
                    <a:lstStyle/>
                    <a:p>
                      <a:r>
                        <a:rPr lang="en-US" sz="1800" dirty="0" smtClean="0"/>
                        <a:t>Student</a:t>
                      </a:r>
                      <a:endParaRPr lang="en-US" sz="1800" dirty="0"/>
                    </a:p>
                  </a:txBody>
                  <a:tcPr/>
                </a:tc>
              </a:tr>
              <a:tr h="370840">
                <a:tc>
                  <a:txBody>
                    <a:bodyPr/>
                    <a:lstStyle/>
                    <a:p>
                      <a:r>
                        <a:rPr lang="en-US" sz="1800" dirty="0" smtClean="0"/>
                        <a:t>Employee</a:t>
                      </a:r>
                      <a:endParaRPr lang="en-US" sz="18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41258778"/>
              </p:ext>
            </p:extLst>
          </p:nvPr>
        </p:nvGraphicFramePr>
        <p:xfrm>
          <a:off x="1481956" y="3954021"/>
          <a:ext cx="6353506" cy="1854200"/>
        </p:xfrm>
        <a:graphic>
          <a:graphicData uri="http://schemas.openxmlformats.org/drawingml/2006/table">
            <a:tbl>
              <a:tblPr firstRow="1" bandRow="1">
                <a:tableStyleId>{00A15C55-8517-42AA-B614-E9B94910E393}</a:tableStyleId>
              </a:tblPr>
              <a:tblGrid>
                <a:gridCol w="1440969"/>
                <a:gridCol w="1440969"/>
                <a:gridCol w="696837"/>
                <a:gridCol w="756744"/>
                <a:gridCol w="2017987"/>
              </a:tblGrid>
              <a:tr h="370840">
                <a:tc>
                  <a:txBody>
                    <a:bodyPr/>
                    <a:lstStyle/>
                    <a:p>
                      <a:r>
                        <a:rPr lang="en-US" sz="1800" dirty="0" smtClean="0"/>
                        <a:t>Fields</a:t>
                      </a:r>
                      <a:endParaRPr lang="en-US" sz="1800" dirty="0"/>
                    </a:p>
                  </a:txBody>
                  <a:tcPr/>
                </a:tc>
                <a:tc>
                  <a:txBody>
                    <a:bodyPr/>
                    <a:lstStyle/>
                    <a:p>
                      <a:r>
                        <a:rPr lang="en-US" sz="1800" dirty="0" smtClean="0"/>
                        <a:t>Type</a:t>
                      </a:r>
                      <a:endParaRPr lang="en-US" sz="1800" dirty="0"/>
                    </a:p>
                  </a:txBody>
                  <a:tcPr/>
                </a:tc>
                <a:tc>
                  <a:txBody>
                    <a:bodyPr/>
                    <a:lstStyle/>
                    <a:p>
                      <a:r>
                        <a:rPr lang="en-US" sz="1800" dirty="0" smtClean="0"/>
                        <a:t>Null</a:t>
                      </a:r>
                      <a:endParaRPr lang="en-US" sz="1800" dirty="0"/>
                    </a:p>
                  </a:txBody>
                  <a:tcPr/>
                </a:tc>
                <a:tc>
                  <a:txBody>
                    <a:bodyPr/>
                    <a:lstStyle/>
                    <a:p>
                      <a:r>
                        <a:rPr lang="en-US" sz="1800" dirty="0" smtClean="0"/>
                        <a:t>Key</a:t>
                      </a:r>
                      <a:endParaRPr lang="en-US" sz="1800" dirty="0"/>
                    </a:p>
                  </a:txBody>
                  <a:tcPr/>
                </a:tc>
                <a:tc>
                  <a:txBody>
                    <a:bodyPr/>
                    <a:lstStyle/>
                    <a:p>
                      <a:r>
                        <a:rPr lang="en-US" sz="1800" dirty="0" smtClean="0"/>
                        <a:t>Default</a:t>
                      </a:r>
                      <a:endParaRPr lang="en-US" sz="1800" dirty="0"/>
                    </a:p>
                  </a:txBody>
                  <a:tcPr/>
                </a:tc>
              </a:tr>
              <a:tr h="370840">
                <a:tc>
                  <a:txBody>
                    <a:bodyPr/>
                    <a:lstStyle/>
                    <a:p>
                      <a:r>
                        <a:rPr lang="en-US" sz="1200" dirty="0" err="1" smtClean="0"/>
                        <a:t>Student_ID</a:t>
                      </a:r>
                      <a:endParaRPr lang="en-US" sz="1200" dirty="0"/>
                    </a:p>
                  </a:txBody>
                  <a:tcPr/>
                </a:tc>
                <a:tc>
                  <a:txBody>
                    <a:bodyPr/>
                    <a:lstStyle/>
                    <a:p>
                      <a:r>
                        <a:rPr lang="en-US" sz="1200" dirty="0" err="1" smtClean="0"/>
                        <a:t>Int</a:t>
                      </a:r>
                      <a:r>
                        <a:rPr lang="en-US" sz="1200" dirty="0" smtClean="0"/>
                        <a:t>(10)</a:t>
                      </a:r>
                      <a:endParaRPr lang="en-US" sz="1200" dirty="0"/>
                    </a:p>
                  </a:txBody>
                  <a:tcPr/>
                </a:tc>
                <a:tc>
                  <a:txBody>
                    <a:bodyPr/>
                    <a:lstStyle/>
                    <a:p>
                      <a:endParaRPr lang="en-US" sz="1200" dirty="0"/>
                    </a:p>
                  </a:txBody>
                  <a:tcPr/>
                </a:tc>
                <a:tc>
                  <a:txBody>
                    <a:bodyPr/>
                    <a:lstStyle/>
                    <a:p>
                      <a:endParaRPr lang="en-US" sz="1200" dirty="0"/>
                    </a:p>
                  </a:txBody>
                  <a:tcPr/>
                </a:tc>
                <a:tc>
                  <a:txBody>
                    <a:bodyPr/>
                    <a:lstStyle/>
                    <a:p>
                      <a:r>
                        <a:rPr lang="en-US" sz="1200" dirty="0" smtClean="0"/>
                        <a:t>0</a:t>
                      </a:r>
                      <a:endParaRPr lang="en-US" sz="1200" dirty="0"/>
                    </a:p>
                  </a:txBody>
                  <a:tcPr/>
                </a:tc>
              </a:tr>
              <a:tr h="370840">
                <a:tc>
                  <a:txBody>
                    <a:bodyPr/>
                    <a:lstStyle/>
                    <a:p>
                      <a:r>
                        <a:rPr lang="en-US" sz="1200" dirty="0" smtClean="0"/>
                        <a:t>Name</a:t>
                      </a:r>
                      <a:endParaRPr lang="en-US" sz="1200" dirty="0"/>
                    </a:p>
                  </a:txBody>
                  <a:tcPr/>
                </a:tc>
                <a:tc>
                  <a:txBody>
                    <a:bodyPr/>
                    <a:lstStyle/>
                    <a:p>
                      <a:r>
                        <a:rPr lang="en-US" sz="1200" dirty="0" err="1" smtClean="0"/>
                        <a:t>Varachar</a:t>
                      </a:r>
                      <a:r>
                        <a:rPr lang="en-US" sz="1200" dirty="0" smtClean="0"/>
                        <a:t>(20)</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370840">
                <a:tc>
                  <a:txBody>
                    <a:bodyPr/>
                    <a:lstStyle/>
                    <a:p>
                      <a:r>
                        <a:rPr lang="en-US" sz="1200" dirty="0" smtClean="0"/>
                        <a:t>Major</a:t>
                      </a:r>
                      <a:endParaRPr lang="en-US" sz="1200" dirty="0"/>
                    </a:p>
                  </a:txBody>
                  <a:tcPr/>
                </a:tc>
                <a:tc>
                  <a:txBody>
                    <a:bodyPr/>
                    <a:lstStyle/>
                    <a:p>
                      <a:r>
                        <a:rPr lang="en-US" sz="1200" dirty="0" smtClean="0"/>
                        <a:t>Varchar(20)</a:t>
                      </a:r>
                      <a:endParaRPr lang="en-US" sz="1200" dirty="0"/>
                    </a:p>
                  </a:txBody>
                  <a:tcPr/>
                </a:tc>
                <a:tc>
                  <a:txBody>
                    <a:bodyPr/>
                    <a:lstStyle/>
                    <a:p>
                      <a:r>
                        <a:rPr lang="en-US" sz="1200" dirty="0" smtClean="0"/>
                        <a:t>Yes</a:t>
                      </a:r>
                      <a:endParaRPr lang="en-US" sz="1200" dirty="0"/>
                    </a:p>
                  </a:txBody>
                  <a:tcPr/>
                </a:tc>
                <a:tc>
                  <a:txBody>
                    <a:bodyPr/>
                    <a:lstStyle/>
                    <a:p>
                      <a:endParaRPr lang="en-US" sz="1200" dirty="0"/>
                    </a:p>
                  </a:txBody>
                  <a:tcPr/>
                </a:tc>
                <a:tc>
                  <a:txBody>
                    <a:bodyPr/>
                    <a:lstStyle/>
                    <a:p>
                      <a:r>
                        <a:rPr lang="en-US" sz="1200" dirty="0" smtClean="0"/>
                        <a:t>Null</a:t>
                      </a:r>
                      <a:endParaRPr lang="en-US" sz="1200" dirty="0"/>
                    </a:p>
                  </a:txBody>
                  <a:tcPr/>
                </a:tc>
              </a:tr>
              <a:tr h="370840">
                <a:tc>
                  <a:txBody>
                    <a:bodyPr/>
                    <a:lstStyle/>
                    <a:p>
                      <a:r>
                        <a:rPr lang="en-US" sz="1200" dirty="0" smtClean="0"/>
                        <a:t>Grade</a:t>
                      </a:r>
                      <a:endParaRPr lang="en-US" sz="1200" dirty="0"/>
                    </a:p>
                  </a:txBody>
                  <a:tcPr/>
                </a:tc>
                <a:tc>
                  <a:txBody>
                    <a:bodyPr/>
                    <a:lstStyle/>
                    <a:p>
                      <a:r>
                        <a:rPr lang="en-US" sz="1200" dirty="0" smtClean="0"/>
                        <a:t>Varchar(20)</a:t>
                      </a:r>
                      <a:endParaRPr lang="en-US" sz="1200" dirty="0"/>
                    </a:p>
                  </a:txBody>
                  <a:tcPr/>
                </a:tc>
                <a:tc>
                  <a:txBody>
                    <a:bodyPr/>
                    <a:lstStyle/>
                    <a:p>
                      <a:r>
                        <a:rPr lang="en-US" sz="1200" dirty="0" smtClean="0"/>
                        <a:t>Yes</a:t>
                      </a:r>
                      <a:endParaRPr lang="en-US" sz="1200" dirty="0"/>
                    </a:p>
                  </a:txBody>
                  <a:tcPr/>
                </a:tc>
                <a:tc>
                  <a:txBody>
                    <a:bodyPr/>
                    <a:lstStyle/>
                    <a:p>
                      <a:endParaRPr lang="en-US" sz="1200" dirty="0"/>
                    </a:p>
                  </a:txBody>
                  <a:tcPr/>
                </a:tc>
                <a:tc>
                  <a:txBody>
                    <a:bodyPr/>
                    <a:lstStyle/>
                    <a:p>
                      <a:r>
                        <a:rPr lang="en-US" sz="1200" dirty="0" smtClean="0"/>
                        <a:t>null</a:t>
                      </a:r>
                      <a:endParaRPr lang="en-US" sz="1200" dirty="0"/>
                    </a:p>
                  </a:txBody>
                  <a:tcPr/>
                </a:tc>
              </a:tr>
            </a:tbl>
          </a:graphicData>
        </a:graphic>
      </p:graphicFrame>
    </p:spTree>
    <p:extLst>
      <p:ext uri="{BB962C8B-B14F-4D97-AF65-F5344CB8AC3E}">
        <p14:creationId xmlns:p14="http://schemas.microsoft.com/office/powerpoint/2010/main" val="227318068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844563" y="1384861"/>
            <a:ext cx="8229600" cy="5047469"/>
          </a:xfrm>
        </p:spPr>
        <p:txBody>
          <a:bodyPr>
            <a:normAutofit fontScale="92500" lnSpcReduction="10000"/>
          </a:bodyPr>
          <a:lstStyle/>
          <a:p>
            <a:pPr>
              <a:lnSpc>
                <a:spcPct val="80000"/>
              </a:lnSpc>
            </a:pPr>
            <a:r>
              <a:rPr lang="en-US" altLang="zh-TW" sz="2400" dirty="0">
                <a:solidFill>
                  <a:schemeClr val="bg2"/>
                </a:solidFill>
              </a:rPr>
              <a:t>ALTER </a:t>
            </a:r>
            <a:r>
              <a:rPr lang="en-US" altLang="zh-TW" sz="2400" dirty="0" smtClean="0">
                <a:solidFill>
                  <a:schemeClr val="bg2"/>
                </a:solidFill>
              </a:rPr>
              <a:t>TABLE: alter the existing structure of the table</a:t>
            </a:r>
            <a:endParaRPr lang="en-US" altLang="zh-TW" sz="2400" dirty="0">
              <a:solidFill>
                <a:schemeClr val="bg2"/>
              </a:solidFill>
            </a:endParaRPr>
          </a:p>
          <a:p>
            <a:pPr>
              <a:lnSpc>
                <a:spcPct val="80000"/>
              </a:lnSpc>
              <a:buFont typeface="Wingdings" panose="05000000000000000000" pitchFamily="2" charset="2"/>
              <a:buNone/>
            </a:pPr>
            <a:endParaRPr lang="en-US" altLang="zh-TW" sz="1600"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 alter table student add primary key (</a:t>
            </a:r>
            <a:r>
              <a:rPr lang="en-US" altLang="zh-TW" sz="1800" dirty="0" err="1">
                <a:solidFill>
                  <a:srgbClr val="FFB006"/>
                </a:solidFill>
              </a:rPr>
              <a:t>student_ID</a:t>
            </a:r>
            <a:r>
              <a:rPr lang="en-US" altLang="zh-TW" sz="1800" dirty="0">
                <a:solidFill>
                  <a:srgbClr val="FFB006"/>
                </a:solidFill>
              </a:rPr>
              <a:t>);</a:t>
            </a:r>
          </a:p>
          <a:p>
            <a:pPr>
              <a:lnSpc>
                <a:spcPct val="80000"/>
              </a:lnSpc>
              <a:buFont typeface="Wingdings" panose="05000000000000000000" pitchFamily="2" charset="2"/>
              <a:buNone/>
            </a:pPr>
            <a:r>
              <a:rPr lang="en-US" altLang="zh-TW" sz="1600" dirty="0">
                <a:solidFill>
                  <a:schemeClr val="bg2"/>
                </a:solidFill>
              </a:rPr>
              <a:t>Query OK, 0 rows affected (0.00 sec)</a:t>
            </a:r>
          </a:p>
          <a:p>
            <a:pPr>
              <a:lnSpc>
                <a:spcPct val="80000"/>
              </a:lnSpc>
              <a:buFont typeface="Wingdings" panose="05000000000000000000" pitchFamily="2" charset="2"/>
              <a:buNone/>
            </a:pPr>
            <a:r>
              <a:rPr lang="en-US" altLang="zh-TW" sz="1600" dirty="0">
                <a:solidFill>
                  <a:schemeClr val="bg2"/>
                </a:solidFill>
              </a:rPr>
              <a:t>Records: 0  Duplicates: 0  Warnings: 0</a:t>
            </a:r>
          </a:p>
          <a:p>
            <a:pPr>
              <a:lnSpc>
                <a:spcPct val="80000"/>
              </a:lnSpc>
              <a:buFont typeface="Wingdings" panose="05000000000000000000" pitchFamily="2" charset="2"/>
              <a:buNone/>
            </a:pPr>
            <a:endParaRPr lang="en-US" altLang="zh-TW" sz="1600" b="1" dirty="0">
              <a:solidFill>
                <a:schemeClr val="bg2"/>
              </a:solidFill>
            </a:endParaRPr>
          </a:p>
          <a:p>
            <a:pPr>
              <a:lnSpc>
                <a:spcPct val="80000"/>
              </a:lnSpc>
              <a:buFont typeface="Wingdings" panose="05000000000000000000" pitchFamily="2" charset="2"/>
              <a:buNone/>
            </a:pPr>
            <a:r>
              <a:rPr lang="en-US" altLang="zh-TW" sz="1800" dirty="0">
                <a:solidFill>
                  <a:srgbClr val="FFB006"/>
                </a:solidFill>
                <a:sym typeface="Wingdings" panose="05000000000000000000" pitchFamily="2" charset="2"/>
              </a:rPr>
              <a:t></a:t>
            </a:r>
            <a:r>
              <a:rPr lang="en-US" altLang="zh-TW" sz="1800" dirty="0">
                <a:solidFill>
                  <a:srgbClr val="FFB006"/>
                </a:solidFill>
              </a:rPr>
              <a:t>describe student</a:t>
            </a:r>
            <a:r>
              <a:rPr lang="en-US" altLang="zh-TW" sz="1800" dirty="0" smtClean="0">
                <a:solidFill>
                  <a:srgbClr val="FFB006"/>
                </a:solidFill>
              </a:rPr>
              <a:t>; </a:t>
            </a: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800" dirty="0" smtClean="0">
              <a:solidFill>
                <a:srgbClr val="FFB006"/>
              </a:solidFill>
            </a:endParaRPr>
          </a:p>
          <a:p>
            <a:pPr>
              <a:lnSpc>
                <a:spcPct val="80000"/>
              </a:lnSpc>
              <a:buFont typeface="Wingdings" panose="05000000000000000000" pitchFamily="2" charset="2"/>
              <a:buNone/>
            </a:pPr>
            <a:endParaRPr lang="en-US" altLang="zh-TW" sz="1800" dirty="0">
              <a:solidFill>
                <a:srgbClr val="FFB006"/>
              </a:solidFill>
            </a:endParaRPr>
          </a:p>
          <a:p>
            <a:pPr>
              <a:lnSpc>
                <a:spcPct val="80000"/>
              </a:lnSpc>
              <a:buFont typeface="Wingdings" panose="05000000000000000000" pitchFamily="2" charset="2"/>
              <a:buNone/>
            </a:pPr>
            <a:endParaRPr lang="en-US" altLang="zh-TW" sz="1600" dirty="0" smtClean="0">
              <a:solidFill>
                <a:schemeClr val="bg2"/>
              </a:solidFill>
            </a:endParaRPr>
          </a:p>
          <a:p>
            <a:pPr>
              <a:lnSpc>
                <a:spcPct val="80000"/>
              </a:lnSpc>
              <a:buFont typeface="Wingdings" panose="05000000000000000000" pitchFamily="2" charset="2"/>
              <a:buNone/>
            </a:pPr>
            <a:r>
              <a:rPr lang="en-US" altLang="zh-TW" sz="1600" dirty="0" smtClean="0">
                <a:solidFill>
                  <a:schemeClr val="bg2"/>
                </a:solidFill>
              </a:rPr>
              <a:t>4 </a:t>
            </a:r>
            <a:r>
              <a:rPr lang="en-US" altLang="zh-TW" sz="1600" dirty="0">
                <a:solidFill>
                  <a:schemeClr val="bg2"/>
                </a:solidFill>
              </a:rPr>
              <a:t>rows in set (0.00 sec)</a:t>
            </a:r>
          </a:p>
          <a:p>
            <a:pPr>
              <a:lnSpc>
                <a:spcPct val="80000"/>
              </a:lnSpc>
            </a:pPr>
            <a:endParaRPr lang="zh-TW" altLang="en-US" sz="700" dirty="0">
              <a:solidFill>
                <a:schemeClr val="bg2"/>
              </a:solidFill>
            </a:endParaRPr>
          </a:p>
        </p:txBody>
      </p:sp>
      <p:sp>
        <p:nvSpPr>
          <p:cNvPr id="23556" name="Rectangle 4"/>
          <p:cNvSpPr>
            <a:spLocks noGrp="1" noChangeArrowheads="1"/>
          </p:cNvSpPr>
          <p:nvPr>
            <p:ph type="title"/>
          </p:nvPr>
        </p:nvSpPr>
        <p:spPr/>
        <p:txBody>
          <a:bodyPr/>
          <a:lstStyle/>
          <a:p>
            <a:r>
              <a:rPr lang="en-US" altLang="zh-TW"/>
              <a:t>Modify Table Structure</a:t>
            </a:r>
          </a:p>
        </p:txBody>
      </p:sp>
      <p:graphicFrame>
        <p:nvGraphicFramePr>
          <p:cNvPr id="4" name="Table 3"/>
          <p:cNvGraphicFramePr>
            <a:graphicFrameLocks noGrp="1"/>
          </p:cNvGraphicFramePr>
          <p:nvPr>
            <p:extLst>
              <p:ext uri="{D42A27DB-BD31-4B8C-83A1-F6EECF244321}">
                <p14:modId xmlns:p14="http://schemas.microsoft.com/office/powerpoint/2010/main" val="1073109801"/>
              </p:ext>
            </p:extLst>
          </p:nvPr>
        </p:nvGraphicFramePr>
        <p:xfrm>
          <a:off x="1844563" y="3086918"/>
          <a:ext cx="7882761" cy="1879600"/>
        </p:xfrm>
        <a:graphic>
          <a:graphicData uri="http://schemas.openxmlformats.org/drawingml/2006/table">
            <a:tbl>
              <a:tblPr firstRow="1" bandRow="1">
                <a:tableStyleId>{00A15C55-8517-42AA-B614-E9B94910E393}</a:tableStyleId>
              </a:tblPr>
              <a:tblGrid>
                <a:gridCol w="1440969"/>
                <a:gridCol w="1440969"/>
                <a:gridCol w="696837"/>
                <a:gridCol w="756744"/>
                <a:gridCol w="3547242"/>
              </a:tblGrid>
              <a:tr h="370840">
                <a:tc>
                  <a:txBody>
                    <a:bodyPr/>
                    <a:lstStyle/>
                    <a:p>
                      <a:r>
                        <a:rPr lang="en-US" sz="2000" dirty="0" smtClean="0"/>
                        <a:t>Fields</a:t>
                      </a:r>
                      <a:endParaRPr lang="en-US" sz="2000" dirty="0"/>
                    </a:p>
                  </a:txBody>
                  <a:tcPr/>
                </a:tc>
                <a:tc>
                  <a:txBody>
                    <a:bodyPr/>
                    <a:lstStyle/>
                    <a:p>
                      <a:r>
                        <a:rPr lang="en-US" sz="2000" dirty="0" smtClean="0"/>
                        <a:t>Type</a:t>
                      </a:r>
                      <a:endParaRPr lang="en-US" sz="2000" dirty="0"/>
                    </a:p>
                  </a:txBody>
                  <a:tcPr/>
                </a:tc>
                <a:tc>
                  <a:txBody>
                    <a:bodyPr/>
                    <a:lstStyle/>
                    <a:p>
                      <a:r>
                        <a:rPr lang="en-US" sz="2000" dirty="0" smtClean="0"/>
                        <a:t>Null</a:t>
                      </a:r>
                      <a:endParaRPr lang="en-US" sz="2000" dirty="0"/>
                    </a:p>
                  </a:txBody>
                  <a:tcPr/>
                </a:tc>
                <a:tc>
                  <a:txBody>
                    <a:bodyPr/>
                    <a:lstStyle/>
                    <a:p>
                      <a:r>
                        <a:rPr lang="en-US" sz="2000" dirty="0" smtClean="0"/>
                        <a:t>Key</a:t>
                      </a:r>
                      <a:endParaRPr lang="en-US" sz="2000" dirty="0"/>
                    </a:p>
                  </a:txBody>
                  <a:tcPr/>
                </a:tc>
                <a:tc>
                  <a:txBody>
                    <a:bodyPr/>
                    <a:lstStyle/>
                    <a:p>
                      <a:r>
                        <a:rPr lang="en-US" sz="2000" dirty="0" smtClean="0"/>
                        <a:t>Default</a:t>
                      </a:r>
                      <a:endParaRPr lang="en-US" sz="2000" dirty="0"/>
                    </a:p>
                  </a:txBody>
                  <a:tcPr/>
                </a:tc>
              </a:tr>
              <a:tr h="370840">
                <a:tc>
                  <a:txBody>
                    <a:bodyPr/>
                    <a:lstStyle/>
                    <a:p>
                      <a:r>
                        <a:rPr lang="en-US" sz="1400" dirty="0" err="1" smtClean="0"/>
                        <a:t>Student_ID</a:t>
                      </a:r>
                      <a:endParaRPr lang="en-US" sz="1400" dirty="0"/>
                    </a:p>
                  </a:txBody>
                  <a:tcPr/>
                </a:tc>
                <a:tc>
                  <a:txBody>
                    <a:bodyPr/>
                    <a:lstStyle/>
                    <a:p>
                      <a:r>
                        <a:rPr lang="en-US" sz="1400" dirty="0" err="1" smtClean="0"/>
                        <a:t>Int</a:t>
                      </a:r>
                      <a:r>
                        <a:rPr lang="en-US" sz="1400" dirty="0" smtClean="0"/>
                        <a:t>(10)</a:t>
                      </a:r>
                      <a:endParaRPr lang="en-US" sz="1400" dirty="0"/>
                    </a:p>
                  </a:txBody>
                  <a:tcPr/>
                </a:tc>
                <a:tc>
                  <a:txBody>
                    <a:bodyPr/>
                    <a:lstStyle/>
                    <a:p>
                      <a:endParaRPr lang="en-US" sz="1400" dirty="0"/>
                    </a:p>
                  </a:txBody>
                  <a:tcPr/>
                </a:tc>
                <a:tc>
                  <a:txBody>
                    <a:bodyPr/>
                    <a:lstStyle/>
                    <a:p>
                      <a:r>
                        <a:rPr lang="en-US" sz="1400" dirty="0" smtClean="0"/>
                        <a:t>PRI</a:t>
                      </a:r>
                      <a:endParaRPr lang="en-US" sz="1400" dirty="0"/>
                    </a:p>
                  </a:txBody>
                  <a:tcPr/>
                </a:tc>
                <a:tc>
                  <a:txBody>
                    <a:bodyPr/>
                    <a:lstStyle/>
                    <a:p>
                      <a:r>
                        <a:rPr lang="en-US" sz="1400" dirty="0" smtClean="0"/>
                        <a:t>0</a:t>
                      </a:r>
                      <a:endParaRPr lang="en-US" sz="1400" dirty="0"/>
                    </a:p>
                  </a:txBody>
                  <a:tcPr/>
                </a:tc>
              </a:tr>
              <a:tr h="370840">
                <a:tc>
                  <a:txBody>
                    <a:bodyPr/>
                    <a:lstStyle/>
                    <a:p>
                      <a:r>
                        <a:rPr lang="en-US" sz="1400" dirty="0" smtClean="0"/>
                        <a:t>Name</a:t>
                      </a:r>
                      <a:endParaRPr lang="en-US" sz="1400" dirty="0"/>
                    </a:p>
                  </a:txBody>
                  <a:tcPr/>
                </a:tc>
                <a:tc>
                  <a:txBody>
                    <a:bodyPr/>
                    <a:lstStyle/>
                    <a:p>
                      <a:r>
                        <a:rPr lang="en-US" sz="1400" dirty="0" err="1" smtClean="0"/>
                        <a:t>Varachar</a:t>
                      </a:r>
                      <a:r>
                        <a:rPr lang="en-US" sz="1400" dirty="0" smtClean="0"/>
                        <a:t>(20)</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70840">
                <a:tc>
                  <a:txBody>
                    <a:bodyPr/>
                    <a:lstStyle/>
                    <a:p>
                      <a:r>
                        <a:rPr lang="en-US" sz="1400" dirty="0" smtClean="0"/>
                        <a:t>Major</a:t>
                      </a:r>
                      <a:endParaRPr lang="en-US" sz="1400" dirty="0"/>
                    </a:p>
                  </a:txBody>
                  <a:tcPr/>
                </a:tc>
                <a:tc>
                  <a:txBody>
                    <a:bodyPr/>
                    <a:lstStyle/>
                    <a:p>
                      <a:r>
                        <a:rPr lang="en-US" sz="1400" dirty="0" smtClean="0"/>
                        <a:t>Varchar(20)</a:t>
                      </a:r>
                      <a:endParaRPr lang="en-US" sz="1400" dirty="0"/>
                    </a:p>
                  </a:txBody>
                  <a:tcPr/>
                </a:tc>
                <a:tc>
                  <a:txBody>
                    <a:bodyPr/>
                    <a:lstStyle/>
                    <a:p>
                      <a:r>
                        <a:rPr lang="en-US" sz="1400" dirty="0" smtClean="0"/>
                        <a:t>Yes</a:t>
                      </a:r>
                      <a:endParaRPr lang="en-US" sz="1400" dirty="0"/>
                    </a:p>
                  </a:txBody>
                  <a:tcPr/>
                </a:tc>
                <a:tc>
                  <a:txBody>
                    <a:bodyPr/>
                    <a:lstStyle/>
                    <a:p>
                      <a:endParaRPr lang="en-US" sz="1400" dirty="0"/>
                    </a:p>
                  </a:txBody>
                  <a:tcPr/>
                </a:tc>
                <a:tc>
                  <a:txBody>
                    <a:bodyPr/>
                    <a:lstStyle/>
                    <a:p>
                      <a:r>
                        <a:rPr lang="en-US" sz="1400" dirty="0" smtClean="0"/>
                        <a:t>Null</a:t>
                      </a:r>
                      <a:endParaRPr lang="en-US" sz="1400" dirty="0"/>
                    </a:p>
                  </a:txBody>
                  <a:tcPr/>
                </a:tc>
              </a:tr>
              <a:tr h="370840">
                <a:tc>
                  <a:txBody>
                    <a:bodyPr/>
                    <a:lstStyle/>
                    <a:p>
                      <a:r>
                        <a:rPr lang="en-US" sz="1400" dirty="0" smtClean="0"/>
                        <a:t>Grade</a:t>
                      </a:r>
                      <a:endParaRPr lang="en-US" sz="1400" dirty="0"/>
                    </a:p>
                  </a:txBody>
                  <a:tcPr/>
                </a:tc>
                <a:tc>
                  <a:txBody>
                    <a:bodyPr/>
                    <a:lstStyle/>
                    <a:p>
                      <a:r>
                        <a:rPr lang="en-US" sz="1400" dirty="0" smtClean="0"/>
                        <a:t>Varchar(20)</a:t>
                      </a:r>
                      <a:endParaRPr lang="en-US" sz="1400" dirty="0"/>
                    </a:p>
                  </a:txBody>
                  <a:tcPr/>
                </a:tc>
                <a:tc>
                  <a:txBody>
                    <a:bodyPr/>
                    <a:lstStyle/>
                    <a:p>
                      <a:r>
                        <a:rPr lang="en-US" sz="1400" dirty="0" smtClean="0"/>
                        <a:t>Yes</a:t>
                      </a:r>
                      <a:endParaRPr lang="en-US" sz="1400" dirty="0"/>
                    </a:p>
                  </a:txBody>
                  <a:tcPr/>
                </a:tc>
                <a:tc>
                  <a:txBody>
                    <a:bodyPr/>
                    <a:lstStyle/>
                    <a:p>
                      <a:endParaRPr lang="en-US" sz="1400" dirty="0"/>
                    </a:p>
                  </a:txBody>
                  <a:tcPr/>
                </a:tc>
                <a:tc>
                  <a:txBody>
                    <a:bodyPr/>
                    <a:lstStyle/>
                    <a:p>
                      <a:r>
                        <a:rPr lang="en-US" sz="1400" dirty="0" smtClean="0"/>
                        <a:t>null</a:t>
                      </a:r>
                      <a:endParaRPr lang="en-US" sz="1400" dirty="0"/>
                    </a:p>
                  </a:txBody>
                  <a:tcPr/>
                </a:tc>
              </a:tr>
            </a:tbl>
          </a:graphicData>
        </a:graphic>
      </p:graphicFrame>
    </p:spTree>
    <p:extLst>
      <p:ext uri="{BB962C8B-B14F-4D97-AF65-F5344CB8AC3E}">
        <p14:creationId xmlns:p14="http://schemas.microsoft.com/office/powerpoint/2010/main" val="273378814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TW" sz="2800" u="sng" dirty="0" smtClean="0">
                <a:solidFill>
                  <a:srgbClr val="FFB006"/>
                </a:solidFill>
              </a:rPr>
              <a:t>Syntax:</a:t>
            </a:r>
          </a:p>
          <a:p>
            <a:pPr marL="0" indent="0">
              <a:lnSpc>
                <a:spcPct val="200000"/>
              </a:lnSpc>
              <a:buNone/>
            </a:pPr>
            <a:r>
              <a:rPr lang="en-US" altLang="zh-TW" sz="2400" dirty="0" smtClean="0">
                <a:solidFill>
                  <a:schemeClr val="bg2"/>
                </a:solidFill>
              </a:rPr>
              <a:t>DROP </a:t>
            </a:r>
            <a:r>
              <a:rPr lang="en-US" altLang="zh-TW" sz="2400" dirty="0">
                <a:solidFill>
                  <a:schemeClr val="bg2"/>
                </a:solidFill>
              </a:rPr>
              <a:t>TABLE </a:t>
            </a:r>
            <a:r>
              <a:rPr lang="en-US" altLang="zh-TW" sz="2400" dirty="0" err="1">
                <a:solidFill>
                  <a:schemeClr val="bg2"/>
                </a:solidFill>
              </a:rPr>
              <a:t>table_name</a:t>
            </a:r>
            <a:endParaRPr lang="en-US" altLang="zh-TW" sz="2400" dirty="0">
              <a:solidFill>
                <a:schemeClr val="bg2"/>
              </a:solidFill>
            </a:endParaRPr>
          </a:p>
          <a:p>
            <a:pPr marL="0" indent="0">
              <a:lnSpc>
                <a:spcPct val="200000"/>
              </a:lnSpc>
              <a:buNone/>
            </a:pPr>
            <a:r>
              <a:rPr lang="en-US" altLang="zh-TW" sz="2800" u="sng" dirty="0">
                <a:solidFill>
                  <a:srgbClr val="FFB006"/>
                </a:solidFill>
              </a:rPr>
              <a:t>Example</a:t>
            </a:r>
          </a:p>
          <a:p>
            <a:pPr>
              <a:buFont typeface="Wingdings" panose="05000000000000000000" pitchFamily="2" charset="2"/>
              <a:buNone/>
            </a:pPr>
            <a:r>
              <a:rPr lang="en-US" altLang="zh-TW" sz="2800" dirty="0" smtClean="0">
                <a:solidFill>
                  <a:schemeClr val="tx1"/>
                </a:solidFill>
              </a:rPr>
              <a:t>drop </a:t>
            </a:r>
            <a:r>
              <a:rPr lang="en-US" altLang="zh-TW" sz="2800" dirty="0">
                <a:solidFill>
                  <a:schemeClr val="tx1"/>
                </a:solidFill>
              </a:rPr>
              <a:t>table student;</a:t>
            </a:r>
          </a:p>
          <a:p>
            <a:pPr>
              <a:buFont typeface="Wingdings" panose="05000000000000000000" pitchFamily="2" charset="2"/>
              <a:buNone/>
            </a:pPr>
            <a:r>
              <a:rPr lang="en-US" altLang="zh-TW" sz="2400" dirty="0">
                <a:solidFill>
                  <a:schemeClr val="bg2"/>
                </a:solidFill>
              </a:rPr>
              <a:t>Query OK, 0 rows affected (0.00 sec)</a:t>
            </a:r>
          </a:p>
          <a:p>
            <a:pPr>
              <a:buFont typeface="Wingdings" panose="05000000000000000000" pitchFamily="2" charset="2"/>
              <a:buNone/>
            </a:pPr>
            <a:endParaRPr lang="en-US" altLang="zh-TW" sz="3200" dirty="0">
              <a:solidFill>
                <a:schemeClr val="bg2"/>
              </a:solidFill>
            </a:endParaRPr>
          </a:p>
          <a:p>
            <a:pPr>
              <a:buFont typeface="Wingdings" panose="05000000000000000000" pitchFamily="2" charset="2"/>
              <a:buNone/>
            </a:pPr>
            <a:endParaRPr lang="zh-TW" altLang="en-US" sz="2400" dirty="0">
              <a:solidFill>
                <a:schemeClr val="bg2"/>
              </a:solidFill>
            </a:endParaRPr>
          </a:p>
          <a:p>
            <a:endParaRPr lang="en-US" dirty="0"/>
          </a:p>
        </p:txBody>
      </p:sp>
    </p:spTree>
    <p:extLst>
      <p:ext uri="{BB962C8B-B14F-4D97-AF65-F5344CB8AC3E}">
        <p14:creationId xmlns:p14="http://schemas.microsoft.com/office/powerpoint/2010/main" val="34104633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Truncate</a:t>
            </a:r>
            <a:endParaRPr lang="en-US" dirty="0"/>
          </a:p>
        </p:txBody>
      </p:sp>
      <p:sp>
        <p:nvSpPr>
          <p:cNvPr id="3" name="Content Placeholder 2"/>
          <p:cNvSpPr>
            <a:spLocks noGrp="1"/>
          </p:cNvSpPr>
          <p:nvPr>
            <p:ph idx="1"/>
          </p:nvPr>
        </p:nvSpPr>
        <p:spPr/>
        <p:txBody>
          <a:bodyPr/>
          <a:lstStyle/>
          <a:p>
            <a:pPr marL="0" indent="0">
              <a:buNone/>
            </a:pPr>
            <a:r>
              <a:rPr lang="en-US" b="1" dirty="0" smtClean="0"/>
              <a:t>Syntax : TRUNCATE </a:t>
            </a:r>
            <a:r>
              <a:rPr lang="en-US" b="1" dirty="0"/>
              <a:t>TABLE </a:t>
            </a:r>
            <a:r>
              <a:rPr lang="en-US" b="1" dirty="0" err="1"/>
              <a:t>table_name</a:t>
            </a:r>
            <a:r>
              <a:rPr lang="en-US" b="1" dirty="0"/>
              <a:t>;</a:t>
            </a:r>
          </a:p>
          <a:p>
            <a:pPr marL="0" indent="0">
              <a:buNone/>
            </a:pPr>
            <a:endParaRPr lang="en-US" dirty="0" smtClean="0"/>
          </a:p>
          <a:p>
            <a:pPr marL="0" indent="0">
              <a:buNone/>
            </a:pPr>
            <a:r>
              <a:rPr lang="en-US" dirty="0" smtClean="0"/>
              <a:t>Example:</a:t>
            </a:r>
          </a:p>
          <a:p>
            <a:pPr marL="0" indent="0">
              <a:buNone/>
            </a:pPr>
            <a:r>
              <a:rPr lang="en-US" sz="2800" dirty="0" smtClean="0">
                <a:solidFill>
                  <a:schemeClr val="tx1"/>
                </a:solidFill>
              </a:rPr>
              <a:t>Truncate table student</a:t>
            </a:r>
            <a:endParaRPr lang="en-US" sz="2800" dirty="0">
              <a:solidFill>
                <a:schemeClr val="tx1"/>
              </a:solidFill>
            </a:endParaRPr>
          </a:p>
        </p:txBody>
      </p:sp>
    </p:spTree>
    <p:extLst>
      <p:ext uri="{BB962C8B-B14F-4D97-AF65-F5344CB8AC3E}">
        <p14:creationId xmlns:p14="http://schemas.microsoft.com/office/powerpoint/2010/main" val="368321597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1392383" y="2182091"/>
            <a:ext cx="4946073" cy="3595255"/>
          </a:xfrm>
          <a:prstGeom prst="ellipse">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loud Callout 4"/>
          <p:cNvSpPr/>
          <p:nvPr/>
        </p:nvSpPr>
        <p:spPr bwMode="auto">
          <a:xfrm>
            <a:off x="6192981" y="332509"/>
            <a:ext cx="3054928" cy="2743200"/>
          </a:xfrm>
          <a:prstGeom prst="cloudCallout">
            <a:avLst>
              <a:gd name="adj1" fmla="val -68452"/>
              <a:gd name="adj2" fmla="val 64015"/>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latin typeface="Arial" pitchFamily="34" charset="0"/>
                <a:ea typeface="ＭＳ Ｐゴシック"/>
                <a:cs typeface="ＭＳ Ｐゴシック"/>
              </a:rPr>
              <a:t>Difference Between drop and  truncate </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6643166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Constraints</a:t>
            </a:r>
            <a:endParaRPr lang="en-US" dirty="0"/>
          </a:p>
        </p:txBody>
      </p:sp>
    </p:spTree>
    <p:extLst>
      <p:ext uri="{BB962C8B-B14F-4D97-AF65-F5344CB8AC3E}">
        <p14:creationId xmlns:p14="http://schemas.microsoft.com/office/powerpoint/2010/main" val="15926454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Session Objective</a:t>
            </a:r>
          </a:p>
        </p:txBody>
      </p:sp>
      <p:sp>
        <p:nvSpPr>
          <p:cNvPr id="3" name="Content Placeholder 2"/>
          <p:cNvSpPr>
            <a:spLocks noGrp="1"/>
          </p:cNvSpPr>
          <p:nvPr>
            <p:ph idx="1"/>
          </p:nvPr>
        </p:nvSpPr>
        <p:spPr/>
        <p:txBody>
          <a:bodyPr>
            <a:normAutofit/>
          </a:bodyPr>
          <a:lstStyle/>
          <a:p>
            <a:r>
              <a:rPr lang="en-US" sz="2664" dirty="0" smtClean="0">
                <a:solidFill>
                  <a:schemeClr val="tx1"/>
                </a:solidFill>
              </a:rPr>
              <a:t>To create ,drop and alter the tables in MySQL Database</a:t>
            </a:r>
          </a:p>
          <a:p>
            <a:r>
              <a:rPr lang="en-US" sz="2664" dirty="0" smtClean="0">
                <a:solidFill>
                  <a:schemeClr val="tx1"/>
                </a:solidFill>
              </a:rPr>
              <a:t>To implement constraints in table while creating or altering the table</a:t>
            </a:r>
          </a:p>
          <a:p>
            <a:r>
              <a:rPr lang="en-US" sz="2664" dirty="0" smtClean="0">
                <a:solidFill>
                  <a:schemeClr val="tx1"/>
                </a:solidFill>
              </a:rPr>
              <a:t>To enable and disable the </a:t>
            </a:r>
            <a:r>
              <a:rPr lang="en-US" sz="2664" smtClean="0">
                <a:solidFill>
                  <a:schemeClr val="tx1"/>
                </a:solidFill>
              </a:rPr>
              <a:t>constarints</a:t>
            </a:r>
            <a:endParaRPr lang="en-US" sz="2664" dirty="0">
              <a:solidFill>
                <a:schemeClr val="tx1"/>
              </a:solidFill>
            </a:endParaRPr>
          </a:p>
        </p:txBody>
      </p:sp>
    </p:spTree>
    <p:extLst>
      <p:ext uri="{BB962C8B-B14F-4D97-AF65-F5344CB8AC3E}">
        <p14:creationId xmlns:p14="http://schemas.microsoft.com/office/powerpoint/2010/main" val="286615089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en-US" altLang="en-US" sz="3200"/>
              <a:t>What are Constraints?</a:t>
            </a:r>
            <a:br>
              <a:rPr lang="en-US" altLang="en-US" sz="3200"/>
            </a:br>
            <a:endParaRPr lang="en-US" altLang="en-US" sz="3200"/>
          </a:p>
        </p:txBody>
      </p:sp>
      <p:sp>
        <p:nvSpPr>
          <p:cNvPr id="26627" name="Rectangle 3"/>
          <p:cNvSpPr>
            <a:spLocks noGrp="1" noChangeArrowheads="1"/>
          </p:cNvSpPr>
          <p:nvPr>
            <p:ph type="body" idx="1"/>
          </p:nvPr>
        </p:nvSpPr>
        <p:spPr>
          <a:xfrm>
            <a:off x="408684" y="1181660"/>
            <a:ext cx="11373491" cy="4897665"/>
          </a:xfrm>
        </p:spPr>
        <p:txBody>
          <a:bodyPr/>
          <a:lstStyle/>
          <a:p>
            <a:pPr marL="0" indent="0" eaLnBrk="1" hangingPunct="1">
              <a:buNone/>
            </a:pPr>
            <a:r>
              <a:rPr lang="en-US" altLang="en-US" dirty="0" smtClean="0"/>
              <a:t>• </a:t>
            </a:r>
            <a:r>
              <a:rPr lang="en-US" altLang="en-US" b="1" dirty="0" smtClean="0"/>
              <a:t>Constraints enforce rules at the table level.</a:t>
            </a:r>
          </a:p>
          <a:p>
            <a:pPr marL="0" indent="0" eaLnBrk="1" hangingPunct="1">
              <a:buNone/>
            </a:pPr>
            <a:r>
              <a:rPr lang="en-US" altLang="en-US" dirty="0" smtClean="0"/>
              <a:t>• </a:t>
            </a:r>
            <a:r>
              <a:rPr lang="en-US" altLang="en-US" b="1" dirty="0" smtClean="0"/>
              <a:t>Constraints prevent the deletion of a table if there are</a:t>
            </a:r>
          </a:p>
          <a:p>
            <a:pPr marL="0" indent="0" eaLnBrk="1" hangingPunct="1">
              <a:buNone/>
            </a:pPr>
            <a:r>
              <a:rPr lang="en-US" altLang="en-US" b="1" dirty="0" smtClean="0"/>
              <a:t>   dependencies.</a:t>
            </a:r>
          </a:p>
          <a:p>
            <a:pPr marL="0" indent="0" eaLnBrk="1" hangingPunct="1">
              <a:buNone/>
            </a:pPr>
            <a:endParaRPr lang="en-US" altLang="en-US" b="1" dirty="0" smtClean="0"/>
          </a:p>
          <a:p>
            <a:pPr marL="0" indent="0" eaLnBrk="1" hangingPunct="1">
              <a:buNone/>
            </a:pPr>
            <a:r>
              <a:rPr lang="en-US" altLang="en-US" sz="3200" dirty="0" smtClean="0"/>
              <a:t> </a:t>
            </a:r>
            <a:r>
              <a:rPr lang="en-US" altLang="en-US" sz="3200" b="1" dirty="0" smtClean="0"/>
              <a:t>The following constraint types are valid:</a:t>
            </a:r>
          </a:p>
          <a:p>
            <a:pPr lvl="1"/>
            <a:r>
              <a:rPr lang="en-US" altLang="en-US" dirty="0" smtClean="0"/>
              <a:t> </a:t>
            </a:r>
            <a:r>
              <a:rPr lang="en-US" altLang="en-US" b="1" dirty="0" smtClean="0"/>
              <a:t>NOT NULL</a:t>
            </a:r>
          </a:p>
          <a:p>
            <a:pPr lvl="1"/>
            <a:r>
              <a:rPr lang="en-US" altLang="en-US" dirty="0" smtClean="0"/>
              <a:t> </a:t>
            </a:r>
            <a:r>
              <a:rPr lang="en-US" altLang="en-US" b="1" dirty="0" smtClean="0"/>
              <a:t>UNIQUE</a:t>
            </a:r>
          </a:p>
          <a:p>
            <a:pPr lvl="1"/>
            <a:r>
              <a:rPr lang="en-US" altLang="en-US" dirty="0" smtClean="0"/>
              <a:t> </a:t>
            </a:r>
            <a:r>
              <a:rPr lang="en-US" altLang="en-US" b="1" dirty="0" smtClean="0"/>
              <a:t>PRIMARY KEY</a:t>
            </a:r>
          </a:p>
          <a:p>
            <a:pPr lvl="1"/>
            <a:r>
              <a:rPr lang="en-US" altLang="en-US" dirty="0" smtClean="0"/>
              <a:t> </a:t>
            </a:r>
            <a:r>
              <a:rPr lang="en-US" altLang="en-US" b="1" dirty="0" smtClean="0"/>
              <a:t>FOREIGN KEY</a:t>
            </a:r>
          </a:p>
          <a:p>
            <a:pPr lvl="1"/>
            <a:r>
              <a:rPr lang="en-US" altLang="en-US" dirty="0" smtClean="0"/>
              <a:t> </a:t>
            </a:r>
            <a:r>
              <a:rPr lang="en-US" altLang="en-US" b="1" dirty="0" smtClean="0"/>
              <a:t>CHECK</a:t>
            </a: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290242244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sz="3200"/>
              <a:t>Defining Constraints</a:t>
            </a:r>
            <a:br>
              <a:rPr lang="en-US" altLang="en-US" sz="3200"/>
            </a:br>
            <a:endParaRPr lang="en-US" altLang="en-US" sz="3200"/>
          </a:p>
        </p:txBody>
      </p:sp>
      <p:sp>
        <p:nvSpPr>
          <p:cNvPr id="28675" name="Rectangle 3"/>
          <p:cNvSpPr>
            <a:spLocks noGrp="1" noChangeArrowheads="1"/>
          </p:cNvSpPr>
          <p:nvPr>
            <p:ph type="body" idx="1"/>
          </p:nvPr>
        </p:nvSpPr>
        <p:spPr>
          <a:xfrm>
            <a:off x="408684" y="602671"/>
            <a:ext cx="11373491" cy="5455871"/>
          </a:xfrm>
        </p:spPr>
        <p:txBody>
          <a:bodyPr>
            <a:noAutofit/>
          </a:bodyPr>
          <a:lstStyle/>
          <a:p>
            <a:pPr marL="0" indent="0" eaLnBrk="1" hangingPunct="1">
              <a:lnSpc>
                <a:spcPct val="80000"/>
              </a:lnSpc>
              <a:buNone/>
            </a:pPr>
            <a:r>
              <a:rPr lang="en-US" altLang="en-US" sz="2400" b="1" dirty="0">
                <a:solidFill>
                  <a:srgbClr val="F39220"/>
                </a:solidFill>
              </a:rPr>
              <a:t>Syntax:</a:t>
            </a:r>
          </a:p>
          <a:p>
            <a:pPr marL="0" indent="0" eaLnBrk="1" hangingPunct="1">
              <a:lnSpc>
                <a:spcPct val="80000"/>
              </a:lnSpc>
              <a:buNone/>
            </a:pPr>
            <a:r>
              <a:rPr lang="en-US" altLang="en-US" sz="2400" b="1" dirty="0" smtClean="0"/>
              <a:t>CREATE </a:t>
            </a:r>
            <a:r>
              <a:rPr lang="en-US" altLang="en-US" sz="2400" b="1" dirty="0"/>
              <a:t>TABLE [</a:t>
            </a:r>
            <a:r>
              <a:rPr lang="en-US" altLang="en-US" sz="2400" b="1" i="1" dirty="0"/>
              <a:t>schema</a:t>
            </a:r>
            <a:r>
              <a:rPr lang="en-US" altLang="en-US" sz="2400" b="1" dirty="0"/>
              <a:t>.]</a:t>
            </a:r>
            <a:r>
              <a:rPr lang="en-US" altLang="en-US" sz="2400" b="1" i="1" dirty="0"/>
              <a:t>table</a:t>
            </a:r>
          </a:p>
          <a:p>
            <a:pPr marL="0" indent="0" eaLnBrk="1" hangingPunct="1">
              <a:lnSpc>
                <a:spcPct val="80000"/>
              </a:lnSpc>
              <a:buNone/>
            </a:pPr>
            <a:r>
              <a:rPr lang="en-US" altLang="en-US" sz="2400" b="1" dirty="0"/>
              <a:t>(</a:t>
            </a:r>
            <a:r>
              <a:rPr lang="en-US" altLang="en-US" sz="2400" b="1" i="1" dirty="0"/>
              <a:t>column datatype </a:t>
            </a:r>
            <a:r>
              <a:rPr lang="en-US" altLang="en-US" sz="2400" b="1" dirty="0"/>
              <a:t>[DEFAULT </a:t>
            </a:r>
            <a:r>
              <a:rPr lang="en-US" altLang="en-US" sz="2400" b="1" i="1" dirty="0"/>
              <a:t>expr</a:t>
            </a:r>
            <a:r>
              <a:rPr lang="en-US" altLang="en-US" sz="2400" b="1" dirty="0"/>
              <a:t>]</a:t>
            </a:r>
          </a:p>
          <a:p>
            <a:pPr marL="0" indent="0" eaLnBrk="1" hangingPunct="1">
              <a:lnSpc>
                <a:spcPct val="80000"/>
              </a:lnSpc>
              <a:buNone/>
            </a:pPr>
            <a:r>
              <a:rPr lang="en-US" altLang="en-US" sz="2400" b="1" dirty="0"/>
              <a:t>[</a:t>
            </a:r>
            <a:r>
              <a:rPr lang="en-US" altLang="en-US" sz="2400" b="1" i="1" dirty="0" err="1"/>
              <a:t>column_constraint</a:t>
            </a:r>
            <a:r>
              <a:rPr lang="en-US" altLang="en-US" sz="2400" b="1" dirty="0"/>
              <a:t>],</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a:t>[</a:t>
            </a:r>
            <a:r>
              <a:rPr lang="en-US" altLang="en-US" sz="2400" b="1" i="1" dirty="0" err="1"/>
              <a:t>table_constraint</a:t>
            </a:r>
            <a:r>
              <a:rPr lang="en-US" altLang="en-US" sz="2400" b="1" dirty="0"/>
              <a:t>][,...]);</a:t>
            </a:r>
            <a:endParaRPr lang="en-US" altLang="en-US" sz="2400" dirty="0"/>
          </a:p>
          <a:p>
            <a:pPr marL="0" indent="0" eaLnBrk="1" hangingPunct="1">
              <a:lnSpc>
                <a:spcPct val="80000"/>
              </a:lnSpc>
              <a:buNone/>
            </a:pPr>
            <a:endParaRPr lang="en-US" altLang="en-US" sz="2400" dirty="0"/>
          </a:p>
          <a:p>
            <a:pPr marL="0" indent="0" eaLnBrk="1" hangingPunct="1">
              <a:lnSpc>
                <a:spcPct val="80000"/>
              </a:lnSpc>
              <a:buNone/>
            </a:pPr>
            <a:r>
              <a:rPr lang="en-US" altLang="en-US" sz="2400" b="1" dirty="0">
                <a:solidFill>
                  <a:srgbClr val="F39220"/>
                </a:solidFill>
              </a:rPr>
              <a:t>Example:</a:t>
            </a:r>
          </a:p>
          <a:p>
            <a:pPr marL="0" indent="0" eaLnBrk="1" hangingPunct="1">
              <a:lnSpc>
                <a:spcPct val="80000"/>
              </a:lnSpc>
              <a:buNone/>
            </a:pPr>
            <a:r>
              <a:rPr lang="en-US" altLang="en-US" sz="2400" b="1" dirty="0" smtClean="0"/>
              <a:t>CREATE </a:t>
            </a:r>
            <a:r>
              <a:rPr lang="en-US" altLang="en-US" sz="2400" b="1" dirty="0"/>
              <a:t>TABLE employees(</a:t>
            </a:r>
          </a:p>
          <a:p>
            <a:pPr marL="0" indent="0" eaLnBrk="1" hangingPunct="1">
              <a:lnSpc>
                <a:spcPct val="80000"/>
              </a:lnSpc>
              <a:buNone/>
            </a:pPr>
            <a:r>
              <a:rPr lang="en-US" altLang="en-US" sz="2400" b="1" dirty="0" err="1"/>
              <a:t>employee_id</a:t>
            </a:r>
            <a:r>
              <a:rPr lang="en-US" altLang="en-US" sz="2400" b="1" dirty="0"/>
              <a:t> NUMBER(6),</a:t>
            </a:r>
          </a:p>
          <a:p>
            <a:pPr marL="0" indent="0" eaLnBrk="1" hangingPunct="1">
              <a:lnSpc>
                <a:spcPct val="80000"/>
              </a:lnSpc>
              <a:buNone/>
            </a:pPr>
            <a:r>
              <a:rPr lang="en-US" altLang="en-US" sz="2400" b="1" dirty="0" err="1"/>
              <a:t>first_name</a:t>
            </a:r>
            <a:r>
              <a:rPr lang="en-US" altLang="en-US" sz="2400" b="1" dirty="0"/>
              <a:t> VARCHAR2(20),</a:t>
            </a:r>
          </a:p>
          <a:p>
            <a:pPr marL="0" indent="0" eaLnBrk="1" hangingPunct="1">
              <a:lnSpc>
                <a:spcPct val="80000"/>
              </a:lnSpc>
              <a:buNone/>
            </a:pPr>
            <a:r>
              <a:rPr lang="en-US" altLang="en-US" sz="2400" b="1" dirty="0"/>
              <a:t>...</a:t>
            </a:r>
          </a:p>
          <a:p>
            <a:pPr marL="0" indent="0" eaLnBrk="1" hangingPunct="1">
              <a:lnSpc>
                <a:spcPct val="80000"/>
              </a:lnSpc>
              <a:buNone/>
            </a:pPr>
            <a:r>
              <a:rPr lang="en-US" altLang="en-US" sz="2400" b="1" dirty="0" err="1"/>
              <a:t>job_id</a:t>
            </a:r>
            <a:r>
              <a:rPr lang="en-US" altLang="en-US" sz="2400" b="1" dirty="0"/>
              <a:t> VARCHAR2(10) NOT NULL,</a:t>
            </a:r>
          </a:p>
          <a:p>
            <a:pPr marL="0" indent="0" eaLnBrk="1" hangingPunct="1">
              <a:lnSpc>
                <a:spcPct val="80000"/>
              </a:lnSpc>
              <a:buNone/>
            </a:pPr>
            <a:r>
              <a:rPr lang="en-US" altLang="en-US" sz="2400" b="1" dirty="0"/>
              <a:t>CONSTRAINT </a:t>
            </a:r>
            <a:r>
              <a:rPr lang="en-US" altLang="en-US" sz="2400" b="1" dirty="0" err="1"/>
              <a:t>emp_emp_id_pk</a:t>
            </a:r>
            <a:endParaRPr lang="en-US" altLang="en-US" sz="2400" b="1" dirty="0"/>
          </a:p>
          <a:p>
            <a:pPr marL="0" indent="0" eaLnBrk="1" hangingPunct="1">
              <a:lnSpc>
                <a:spcPct val="80000"/>
              </a:lnSpc>
              <a:buNone/>
            </a:pPr>
            <a:r>
              <a:rPr lang="en-US" altLang="en-US" sz="2400" b="1" dirty="0"/>
              <a:t>PRIMARY KEY (EMPLOYEE_ID));</a:t>
            </a:r>
            <a:endParaRPr lang="en-US" altLang="en-US" sz="2400" dirty="0"/>
          </a:p>
          <a:p>
            <a:pPr marL="0" indent="0" eaLnBrk="1" hangingPunct="1">
              <a:lnSpc>
                <a:spcPct val="80000"/>
              </a:lnSpc>
              <a:buNone/>
            </a:pPr>
            <a:endParaRPr lang="en-US" altLang="en-US" sz="2400" dirty="0"/>
          </a:p>
        </p:txBody>
      </p:sp>
    </p:spTree>
    <p:extLst>
      <p:ext uri="{BB962C8B-B14F-4D97-AF65-F5344CB8AC3E}">
        <p14:creationId xmlns:p14="http://schemas.microsoft.com/office/powerpoint/2010/main" val="2977216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altLang="en-US" sz="3200"/>
              <a:t>The NOT NULL Constraint</a:t>
            </a:r>
            <a:br>
              <a:rPr lang="en-US" altLang="en-US" sz="3200"/>
            </a:br>
            <a:endParaRPr lang="en-US" altLang="en-US" sz="3200"/>
          </a:p>
        </p:txBody>
      </p:sp>
      <p:sp>
        <p:nvSpPr>
          <p:cNvPr id="30723" name="Rectangle 3"/>
          <p:cNvSpPr>
            <a:spLocks noGrp="1" noChangeArrowheads="1"/>
          </p:cNvSpPr>
          <p:nvPr>
            <p:ph type="body" idx="1"/>
          </p:nvPr>
        </p:nvSpPr>
        <p:spPr/>
        <p:txBody>
          <a:bodyPr>
            <a:normAutofit lnSpcReduction="10000"/>
          </a:bodyPr>
          <a:lstStyle/>
          <a:p>
            <a:pPr eaLnBrk="1" hangingPunct="1">
              <a:lnSpc>
                <a:spcPct val="90000"/>
              </a:lnSpc>
            </a:pPr>
            <a:r>
              <a:rPr lang="en-US" altLang="en-US" b="1" dirty="0" smtClean="0"/>
              <a:t>The NOT NULL Constraint Ensures that null values are not </a:t>
            </a:r>
          </a:p>
          <a:p>
            <a:pPr eaLnBrk="1" hangingPunct="1">
              <a:lnSpc>
                <a:spcPct val="90000"/>
              </a:lnSpc>
            </a:pPr>
            <a:r>
              <a:rPr lang="en-US" altLang="en-US" b="1" dirty="0" smtClean="0"/>
              <a:t>permitted for the column</a:t>
            </a:r>
          </a:p>
          <a:p>
            <a:pPr eaLnBrk="1" hangingPunct="1">
              <a:lnSpc>
                <a:spcPct val="90000"/>
              </a:lnSpc>
            </a:pPr>
            <a:endParaRPr lang="en-US" altLang="en-US" b="1" dirty="0" smtClean="0"/>
          </a:p>
          <a:p>
            <a:pPr eaLnBrk="1" hangingPunct="1">
              <a:lnSpc>
                <a:spcPct val="90000"/>
              </a:lnSpc>
            </a:pPr>
            <a:r>
              <a:rPr lang="en-US" altLang="en-US" b="1" dirty="0" smtClean="0"/>
              <a:t>The NOT NULL constraint can be specified only at the column </a:t>
            </a:r>
          </a:p>
          <a:p>
            <a:pPr eaLnBrk="1" hangingPunct="1">
              <a:lnSpc>
                <a:spcPct val="90000"/>
              </a:lnSpc>
            </a:pPr>
            <a:r>
              <a:rPr lang="en-US" altLang="en-US" b="1" dirty="0" smtClean="0"/>
              <a:t>level, not at the table level.</a:t>
            </a:r>
          </a:p>
          <a:p>
            <a:pPr lvl="1" eaLnBrk="1" hangingPunct="1">
              <a:lnSpc>
                <a:spcPct val="90000"/>
              </a:lnSpc>
              <a:buFontTx/>
              <a:buNone/>
            </a:pPr>
            <a:endParaRPr lang="en-US" altLang="en-US" sz="2000" b="1" dirty="0"/>
          </a:p>
          <a:p>
            <a:pPr lvl="1" eaLnBrk="1" hangingPunct="1">
              <a:lnSpc>
                <a:spcPct val="90000"/>
              </a:lnSpc>
              <a:buFontTx/>
              <a:buNone/>
            </a:pPr>
            <a:r>
              <a:rPr lang="en-US" altLang="en-US" sz="2000" b="1" dirty="0">
                <a:solidFill>
                  <a:srgbClr val="F39220"/>
                </a:solidFill>
              </a:rPr>
              <a:t>Example</a:t>
            </a:r>
            <a:r>
              <a:rPr lang="en-US" altLang="en-US" sz="2000" b="1" dirty="0"/>
              <a:t>:</a:t>
            </a:r>
          </a:p>
          <a:p>
            <a:pPr lvl="2" eaLnBrk="1" hangingPunct="1">
              <a:lnSpc>
                <a:spcPct val="90000"/>
              </a:lnSpc>
              <a:buFontTx/>
              <a:buNone/>
            </a:pPr>
            <a:r>
              <a:rPr lang="en-US" altLang="en-US" sz="2000" b="1" dirty="0">
                <a:solidFill>
                  <a:schemeClr val="tx1">
                    <a:lumMod val="50000"/>
                    <a:lumOff val="50000"/>
                  </a:schemeClr>
                </a:solidFill>
              </a:rPr>
              <a:t>CREATE TABLE employees(</a:t>
            </a:r>
          </a:p>
          <a:p>
            <a:pPr lvl="2" eaLnBrk="1" hangingPunct="1">
              <a:lnSpc>
                <a:spcPct val="90000"/>
              </a:lnSpc>
              <a:buFontTx/>
              <a:buNone/>
            </a:pP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 NUMBER(6),</a:t>
            </a:r>
          </a:p>
          <a:p>
            <a:pPr lvl="2" eaLnBrk="1" hangingPunct="1">
              <a:lnSpc>
                <a:spcPct val="90000"/>
              </a:lnSpc>
              <a:buFontTx/>
              <a:buNone/>
            </a:pPr>
            <a:r>
              <a:rPr lang="en-US" altLang="en-US" sz="2000" b="1" dirty="0" err="1">
                <a:solidFill>
                  <a:schemeClr val="tx1">
                    <a:lumMod val="50000"/>
                    <a:lumOff val="50000"/>
                  </a:schemeClr>
                </a:solidFill>
              </a:rPr>
              <a:t>last_name</a:t>
            </a:r>
            <a:r>
              <a:rPr lang="en-US" altLang="en-US" sz="2000" b="1" dirty="0">
                <a:solidFill>
                  <a:schemeClr val="tx1">
                    <a:lumMod val="50000"/>
                    <a:lumOff val="50000"/>
                  </a:schemeClr>
                </a:solidFill>
              </a:rPr>
              <a:t> VARCHAR2(25) NOT NULL,</a:t>
            </a:r>
          </a:p>
          <a:p>
            <a:pPr lvl="2" eaLnBrk="1" hangingPunct="1">
              <a:lnSpc>
                <a:spcPct val="90000"/>
              </a:lnSpc>
              <a:buFontTx/>
              <a:buNone/>
            </a:pPr>
            <a:r>
              <a:rPr lang="en-US" altLang="en-US" sz="2000" b="1" dirty="0">
                <a:solidFill>
                  <a:schemeClr val="tx1">
                    <a:lumMod val="50000"/>
                    <a:lumOff val="50000"/>
                  </a:schemeClr>
                </a:solidFill>
              </a:rPr>
              <a:t>salary NUMBER(8,2),</a:t>
            </a:r>
          </a:p>
          <a:p>
            <a:pPr lvl="2" eaLnBrk="1" hangingPunct="1">
              <a:lnSpc>
                <a:spcPct val="90000"/>
              </a:lnSpc>
              <a:buFontTx/>
              <a:buNone/>
            </a:pPr>
            <a:r>
              <a:rPr lang="en-US" altLang="en-US" sz="2000" b="1" dirty="0" err="1">
                <a:solidFill>
                  <a:schemeClr val="tx1">
                    <a:lumMod val="50000"/>
                    <a:lumOff val="50000"/>
                  </a:schemeClr>
                </a:solidFill>
              </a:rPr>
              <a:t>commission_pct</a:t>
            </a:r>
            <a:r>
              <a:rPr lang="en-US" altLang="en-US" sz="2000" b="1" dirty="0">
                <a:solidFill>
                  <a:schemeClr val="tx1">
                    <a:lumMod val="50000"/>
                    <a:lumOff val="50000"/>
                  </a:schemeClr>
                </a:solidFill>
              </a:rPr>
              <a:t> NUMBER(2,2),</a:t>
            </a:r>
          </a:p>
          <a:p>
            <a:pPr lvl="2" eaLnBrk="1" hangingPunct="1">
              <a:lnSpc>
                <a:spcPct val="90000"/>
              </a:lnSpc>
              <a:buFontTx/>
              <a:buNone/>
            </a:pPr>
            <a:r>
              <a:rPr lang="en-US" altLang="en-US" sz="2000" b="1" dirty="0" err="1">
                <a:solidFill>
                  <a:schemeClr val="tx1">
                    <a:lumMod val="50000"/>
                    <a:lumOff val="50000"/>
                  </a:schemeClr>
                </a:solidFill>
              </a:rPr>
              <a:t>hire_date</a:t>
            </a:r>
            <a:r>
              <a:rPr lang="en-US" altLang="en-US" sz="2000" b="1" dirty="0">
                <a:solidFill>
                  <a:schemeClr val="tx1">
                    <a:lumMod val="50000"/>
                    <a:lumOff val="50000"/>
                  </a:schemeClr>
                </a:solidFill>
              </a:rPr>
              <a:t> DATE</a:t>
            </a:r>
          </a:p>
          <a:p>
            <a:pPr lvl="2" eaLnBrk="1" hangingPunct="1">
              <a:lnSpc>
                <a:spcPct val="90000"/>
              </a:lnSpc>
              <a:buFontTx/>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emp_hire_date_nn</a:t>
            </a:r>
            <a:endParaRPr lang="en-US" altLang="en-US" sz="2000" b="1" dirty="0">
              <a:solidFill>
                <a:schemeClr val="tx1">
                  <a:lumMod val="50000"/>
                  <a:lumOff val="50000"/>
                </a:schemeClr>
              </a:solidFill>
            </a:endParaRPr>
          </a:p>
          <a:p>
            <a:pPr lvl="2" eaLnBrk="1" hangingPunct="1">
              <a:lnSpc>
                <a:spcPct val="90000"/>
              </a:lnSpc>
              <a:buFontTx/>
              <a:buNone/>
            </a:pPr>
            <a:r>
              <a:rPr lang="en-US" altLang="en-US" sz="2000" b="1" dirty="0">
                <a:solidFill>
                  <a:schemeClr val="tx1">
                    <a:lumMod val="50000"/>
                    <a:lumOff val="50000"/>
                  </a:schemeClr>
                </a:solidFill>
              </a:rPr>
              <a:t>NOT NULL,</a:t>
            </a:r>
            <a:endParaRPr lang="en-US" altLang="en-US" sz="2000" dirty="0">
              <a:solidFill>
                <a:schemeClr val="tx1">
                  <a:lumMod val="50000"/>
                  <a:lumOff val="50000"/>
                </a:schemeClr>
              </a:solidFill>
            </a:endParaRPr>
          </a:p>
          <a:p>
            <a:pPr eaLnBrk="1" hangingPunct="1">
              <a:lnSpc>
                <a:spcPct val="90000"/>
              </a:lnSpc>
            </a:pPr>
            <a:endParaRPr lang="en-US" altLang="en-US" dirty="0" smtClean="0"/>
          </a:p>
        </p:txBody>
      </p:sp>
    </p:spTree>
    <p:extLst>
      <p:ext uri="{BB962C8B-B14F-4D97-AF65-F5344CB8AC3E}">
        <p14:creationId xmlns:p14="http://schemas.microsoft.com/office/powerpoint/2010/main" val="290016093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hangingPunct="1"/>
            <a:r>
              <a:rPr lang="en-US" altLang="en-US" sz="3200"/>
              <a:t>The UNIQUE Constraint</a:t>
            </a:r>
            <a:br>
              <a:rPr lang="en-US" altLang="en-US" sz="3200"/>
            </a:br>
            <a:endParaRPr lang="en-US" altLang="en-US" sz="3200"/>
          </a:p>
        </p:txBody>
      </p:sp>
      <p:sp>
        <p:nvSpPr>
          <p:cNvPr id="3174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b="1" dirty="0" smtClean="0"/>
              <a:t>A UNIQUE key integrity constraint requires that every value in </a:t>
            </a:r>
          </a:p>
          <a:p>
            <a:pPr eaLnBrk="1" hangingPunct="1">
              <a:lnSpc>
                <a:spcPct val="90000"/>
              </a:lnSpc>
            </a:pPr>
            <a:r>
              <a:rPr lang="en-US" altLang="en-US" b="1" dirty="0" smtClean="0"/>
              <a:t>a column or set of columns (key) be unique</a:t>
            </a:r>
          </a:p>
          <a:p>
            <a:pPr eaLnBrk="1" hangingPunct="1">
              <a:lnSpc>
                <a:spcPct val="90000"/>
              </a:lnSpc>
            </a:pPr>
            <a:endParaRPr lang="en-US" altLang="en-US" b="1" dirty="0" smtClean="0"/>
          </a:p>
          <a:p>
            <a:pPr eaLnBrk="1" hangingPunct="1">
              <a:lnSpc>
                <a:spcPct val="90000"/>
              </a:lnSpc>
            </a:pPr>
            <a:r>
              <a:rPr lang="en-US" altLang="en-US" b="1" dirty="0" smtClean="0"/>
              <a:t>Defined at either the table level or the column level</a:t>
            </a:r>
          </a:p>
          <a:p>
            <a:pPr eaLnBrk="1" hangingPunct="1">
              <a:lnSpc>
                <a:spcPct val="90000"/>
              </a:lnSpc>
            </a:pPr>
            <a:endParaRPr lang="en-US" altLang="en-US" b="1" dirty="0" smtClean="0"/>
          </a:p>
          <a:p>
            <a:pPr marL="0" indent="0" eaLnBrk="1" hangingPunct="1">
              <a:lnSpc>
                <a:spcPct val="90000"/>
              </a:lnSpc>
              <a:buNone/>
            </a:pPr>
            <a:r>
              <a:rPr lang="en-US" altLang="en-US" b="1" dirty="0" smtClean="0"/>
              <a:t>Example:</a:t>
            </a:r>
          </a:p>
          <a:p>
            <a:pPr lvl="2">
              <a:buNone/>
            </a:pPr>
            <a:r>
              <a:rPr lang="en-US" altLang="en-US" sz="2200" b="1" dirty="0">
                <a:solidFill>
                  <a:schemeClr val="tx1">
                    <a:lumMod val="50000"/>
                    <a:lumOff val="50000"/>
                  </a:schemeClr>
                </a:solidFill>
              </a:rPr>
              <a:t>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1" eaLnBrk="1" hangingPunct="1">
              <a:lnSpc>
                <a:spcPct val="90000"/>
              </a:lnSpc>
              <a:buFontTx/>
              <a:buNone/>
            </a:pPr>
            <a:r>
              <a:rPr lang="en-US" altLang="en-US" sz="2200" b="1" dirty="0">
                <a:solidFill>
                  <a:schemeClr val="tx1">
                    <a:lumMod val="50000"/>
                    <a:lumOff val="50000"/>
                  </a:schemeClr>
                </a:solidFill>
              </a:rPr>
              <a:t>salary</a:t>
            </a:r>
            <a:r>
              <a:rPr lang="en-US" altLang="en-US" sz="2000" b="1" dirty="0"/>
              <a:t> </a:t>
            </a:r>
            <a:r>
              <a:rPr lang="en-US" altLang="en-US" sz="2200" b="1" dirty="0">
                <a:solidFill>
                  <a:schemeClr val="tx1">
                    <a:lumMod val="50000"/>
                    <a:lumOff val="50000"/>
                  </a:schemeClr>
                </a:solidFill>
              </a:rPr>
              <a:t>NUMBER(8,2</a:t>
            </a:r>
            <a:r>
              <a:rPr lang="en-US" altLang="en-US" sz="2000" b="1" dirty="0"/>
              <a:t>),</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p>
          <a:p>
            <a:pPr lvl="1" eaLnBrk="1" hangingPunct="1">
              <a:lnSpc>
                <a:spcPct val="90000"/>
              </a:lnSpc>
              <a:buFontTx/>
              <a:buNone/>
            </a:pPr>
            <a:r>
              <a:rPr lang="en-US" altLang="en-US" sz="2000" b="1" dirty="0"/>
              <a:t>...</a:t>
            </a:r>
          </a:p>
          <a:p>
            <a:pPr lvl="2">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90000"/>
              </a:lnSpc>
            </a:pPr>
            <a:endParaRPr lang="en-US" altLang="en-US" dirty="0" smtClean="0"/>
          </a:p>
        </p:txBody>
      </p:sp>
    </p:spTree>
    <p:extLst>
      <p:ext uri="{BB962C8B-B14F-4D97-AF65-F5344CB8AC3E}">
        <p14:creationId xmlns:p14="http://schemas.microsoft.com/office/powerpoint/2010/main" val="372160745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en-US" sz="3200"/>
              <a:t>The PRIMARY KEY Constr</a:t>
            </a:r>
            <a:br>
              <a:rPr lang="en-US" altLang="en-US" sz="3200"/>
            </a:br>
            <a:endParaRPr lang="en-US" altLang="en-US" sz="3200"/>
          </a:p>
        </p:txBody>
      </p:sp>
      <p:sp>
        <p:nvSpPr>
          <p:cNvPr id="32771" name="Rectangle 3"/>
          <p:cNvSpPr>
            <a:spLocks noGrp="1" noChangeArrowheads="1"/>
          </p:cNvSpPr>
          <p:nvPr>
            <p:ph type="body" idx="1"/>
          </p:nvPr>
        </p:nvSpPr>
        <p:spPr/>
        <p:txBody>
          <a:bodyPr/>
          <a:lstStyle/>
          <a:p>
            <a:pPr eaLnBrk="1" hangingPunct="1"/>
            <a:r>
              <a:rPr lang="en-US" altLang="en-US" b="1" dirty="0" smtClean="0"/>
              <a:t>A PRIMARY KEY constraint creates a primary key for the table</a:t>
            </a:r>
          </a:p>
          <a:p>
            <a:pPr eaLnBrk="1" hangingPunct="1"/>
            <a:r>
              <a:rPr lang="en-US" altLang="en-US" b="1" dirty="0" smtClean="0"/>
              <a:t>Defined at either the table level or the column level</a:t>
            </a:r>
            <a:endParaRPr lang="en-US" altLang="en-US" dirty="0" smtClean="0"/>
          </a:p>
          <a:p>
            <a:pPr eaLnBrk="1" hangingPunct="1"/>
            <a:endParaRPr lang="en-US" altLang="en-US" b="1" dirty="0" smtClean="0"/>
          </a:p>
          <a:p>
            <a:pPr marL="0" indent="0" eaLnBrk="1" hangingPunct="1">
              <a:buNone/>
            </a:pPr>
            <a:r>
              <a:rPr lang="en-US" altLang="en-US" b="1" dirty="0" smtClean="0"/>
              <a:t>Example:</a:t>
            </a:r>
          </a:p>
          <a:p>
            <a:pPr lvl="2">
              <a:lnSpc>
                <a:spcPct val="90000"/>
              </a:lnSpc>
              <a:buNone/>
            </a:pPr>
            <a:r>
              <a:rPr lang="en-US" altLang="en-US" sz="2000" b="1" dirty="0">
                <a:solidFill>
                  <a:schemeClr val="tx1">
                    <a:lumMod val="50000"/>
                    <a:lumOff val="50000"/>
                  </a:schemeClr>
                </a:solidFill>
              </a:rPr>
              <a:t>CREATE TABLE departments(</a:t>
            </a:r>
          </a:p>
          <a:p>
            <a:pPr lvl="2">
              <a:lnSpc>
                <a:spcPct val="90000"/>
              </a:lnSpc>
              <a:buNone/>
            </a:pP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 NUMBER(4),</a:t>
            </a:r>
          </a:p>
          <a:p>
            <a:pPr lvl="2">
              <a:lnSpc>
                <a:spcPct val="90000"/>
              </a:lnSpc>
              <a:buNone/>
            </a:pPr>
            <a:r>
              <a:rPr lang="en-US" altLang="en-US" sz="2000" b="1" dirty="0" err="1">
                <a:solidFill>
                  <a:schemeClr val="tx1">
                    <a:lumMod val="50000"/>
                    <a:lumOff val="50000"/>
                  </a:schemeClr>
                </a:solidFill>
              </a:rPr>
              <a:t>department_name</a:t>
            </a:r>
            <a:r>
              <a:rPr lang="en-US" altLang="en-US" sz="2000" b="1" dirty="0">
                <a:solidFill>
                  <a:schemeClr val="tx1">
                    <a:lumMod val="50000"/>
                    <a:lumOff val="50000"/>
                  </a:schemeClr>
                </a:solidFill>
              </a:rPr>
              <a:t> VARCHAR2(30)</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dept_name_nn</a:t>
            </a:r>
            <a:r>
              <a:rPr lang="en-US" altLang="en-US" sz="2000" b="1" dirty="0">
                <a:solidFill>
                  <a:schemeClr val="tx1">
                    <a:lumMod val="50000"/>
                    <a:lumOff val="50000"/>
                  </a:schemeClr>
                </a:solidFill>
              </a:rPr>
              <a:t> NOT NULL,</a:t>
            </a:r>
          </a:p>
          <a:p>
            <a:pPr lvl="2">
              <a:lnSpc>
                <a:spcPct val="90000"/>
              </a:lnSpc>
              <a:buNone/>
            </a:pP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 NUMBER(6),</a:t>
            </a:r>
          </a:p>
          <a:p>
            <a:pPr lvl="2">
              <a:lnSpc>
                <a:spcPct val="90000"/>
              </a:lnSpc>
              <a:buNone/>
            </a:pPr>
            <a:r>
              <a:rPr lang="en-US" altLang="en-US" sz="2000" b="1" dirty="0" err="1">
                <a:solidFill>
                  <a:schemeClr val="tx1">
                    <a:lumMod val="50000"/>
                    <a:lumOff val="50000"/>
                  </a:schemeClr>
                </a:solidFill>
              </a:rPr>
              <a:t>location_id</a:t>
            </a:r>
            <a:r>
              <a:rPr lang="en-US" altLang="en-US" sz="2000" b="1" dirty="0">
                <a:solidFill>
                  <a:schemeClr val="tx1">
                    <a:lumMod val="50000"/>
                    <a:lumOff val="50000"/>
                  </a:schemeClr>
                </a:solidFill>
              </a:rPr>
              <a:t> NUMBER(4),</a:t>
            </a:r>
          </a:p>
          <a:p>
            <a:pPr lvl="2">
              <a:lnSpc>
                <a:spcPct val="90000"/>
              </a:lnSpc>
              <a:buNone/>
            </a:pPr>
            <a:r>
              <a:rPr lang="en-US" altLang="en-US" sz="2000" b="1" dirty="0">
                <a:solidFill>
                  <a:schemeClr val="tx1">
                    <a:lumMod val="50000"/>
                    <a:lumOff val="50000"/>
                  </a:schemeClr>
                </a:solidFill>
              </a:rPr>
              <a:t>CONSTRAINT </a:t>
            </a:r>
            <a:r>
              <a:rPr lang="en-US" altLang="en-US" sz="2000" b="1" dirty="0" err="1">
                <a:solidFill>
                  <a:schemeClr val="tx1">
                    <a:lumMod val="50000"/>
                    <a:lumOff val="50000"/>
                  </a:schemeClr>
                </a:solidFill>
              </a:rPr>
              <a:t>dept_id_pk</a:t>
            </a:r>
            <a:r>
              <a:rPr lang="en-US" altLang="en-US" sz="2000" b="1" dirty="0">
                <a:solidFill>
                  <a:schemeClr val="tx1">
                    <a:lumMod val="50000"/>
                    <a:lumOff val="50000"/>
                  </a:schemeClr>
                </a:solidFill>
              </a:rPr>
              <a:t> PRIMARY KEY(</a:t>
            </a:r>
            <a:r>
              <a:rPr lang="en-US" altLang="en-US" sz="2000" b="1" dirty="0" err="1">
                <a:solidFill>
                  <a:schemeClr val="tx1">
                    <a:lumMod val="50000"/>
                    <a:lumOff val="50000"/>
                  </a:schemeClr>
                </a:solidFill>
              </a:rPr>
              <a:t>department_id</a:t>
            </a:r>
            <a:r>
              <a:rPr lang="en-US" altLang="en-US" sz="2000" b="1" dirty="0">
                <a:solidFill>
                  <a:schemeClr val="tx1">
                    <a:lumMod val="50000"/>
                    <a:lumOff val="50000"/>
                  </a:schemeClr>
                </a:solidFill>
              </a:rPr>
              <a:t>));</a:t>
            </a:r>
          </a:p>
          <a:p>
            <a:pPr eaLnBrk="1" hangingPunct="1"/>
            <a:endParaRPr lang="en-US" altLang="en-US" dirty="0" smtClean="0"/>
          </a:p>
        </p:txBody>
      </p:sp>
    </p:spTree>
    <p:extLst>
      <p:ext uri="{BB962C8B-B14F-4D97-AF65-F5344CB8AC3E}">
        <p14:creationId xmlns:p14="http://schemas.microsoft.com/office/powerpoint/2010/main" val="373918727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ltLang="en-US" sz="3200"/>
              <a:t>The FOREIGN KEY Constraint</a:t>
            </a:r>
            <a:br>
              <a:rPr lang="en-US" altLang="en-US" sz="3200"/>
            </a:br>
            <a:endParaRPr lang="en-US" altLang="en-US" sz="3200"/>
          </a:p>
        </p:txBody>
      </p:sp>
      <p:sp>
        <p:nvSpPr>
          <p:cNvPr id="33795" name="Rectangle 3"/>
          <p:cNvSpPr>
            <a:spLocks noGrp="1" noChangeArrowheads="1"/>
          </p:cNvSpPr>
          <p:nvPr>
            <p:ph type="body" idx="1"/>
          </p:nvPr>
        </p:nvSpPr>
        <p:spPr>
          <a:xfrm>
            <a:off x="408684" y="1056970"/>
            <a:ext cx="11373491" cy="5281485"/>
          </a:xfrm>
        </p:spPr>
        <p:txBody>
          <a:bodyPr>
            <a:normAutofit fontScale="92500" lnSpcReduction="20000"/>
          </a:bodyPr>
          <a:lstStyle/>
          <a:p>
            <a:pPr eaLnBrk="1" hangingPunct="1">
              <a:lnSpc>
                <a:spcPct val="110000"/>
              </a:lnSpc>
              <a:buFontTx/>
              <a:buChar char="•"/>
            </a:pPr>
            <a:r>
              <a:rPr lang="en-US" altLang="en-US" b="1" dirty="0" smtClean="0"/>
              <a:t>The FOREIGN KEY, or referential integrity constraint, designates a column or combination of columns as a foreign key and establishes a relationship between a primary key or a unique key in the same table or a different table.</a:t>
            </a:r>
          </a:p>
          <a:p>
            <a:pPr eaLnBrk="1" hangingPunct="1">
              <a:lnSpc>
                <a:spcPct val="80000"/>
              </a:lnSpc>
            </a:pPr>
            <a:endParaRPr lang="en-US" altLang="en-US" b="1" dirty="0" smtClean="0"/>
          </a:p>
          <a:p>
            <a:pPr marL="0" indent="0" eaLnBrk="1" hangingPunct="1">
              <a:lnSpc>
                <a:spcPct val="80000"/>
              </a:lnSpc>
              <a:buNone/>
            </a:pPr>
            <a:r>
              <a:rPr lang="en-US" altLang="en-US" b="1" dirty="0" smtClean="0"/>
              <a:t>Example:</a:t>
            </a:r>
          </a:p>
          <a:p>
            <a:pPr marL="0" indent="0" eaLnBrk="1" hangingPunct="1">
              <a:lnSpc>
                <a:spcPct val="80000"/>
              </a:lnSpc>
              <a:buNone/>
            </a:pPr>
            <a:r>
              <a:rPr lang="en-US" altLang="en-US" sz="2200" b="1" dirty="0">
                <a:solidFill>
                  <a:schemeClr val="tx1">
                    <a:lumMod val="50000"/>
                    <a:lumOff val="50000"/>
                  </a:schemeClr>
                </a:solidFill>
              </a:rPr>
              <a:t>	</a:t>
            </a:r>
            <a:r>
              <a:rPr lang="en-US" altLang="en-US" sz="2200" b="1" dirty="0" smtClean="0">
                <a:solidFill>
                  <a:schemeClr val="tx1">
                    <a:lumMod val="50000"/>
                    <a:lumOff val="50000"/>
                  </a:schemeClr>
                </a:solidFill>
              </a:rPr>
              <a:t>    </a:t>
            </a:r>
            <a:r>
              <a:rPr lang="en-US" altLang="en-US" sz="2200" b="1" dirty="0">
                <a:solidFill>
                  <a:schemeClr val="tx1">
                    <a:lumMod val="50000"/>
                    <a:lumOff val="50000"/>
                  </a:schemeClr>
                </a:solidFill>
              </a:rPr>
              <a:t>CREATE TABLE employees(</a:t>
            </a:r>
          </a:p>
          <a:p>
            <a:pPr lvl="2">
              <a:buNone/>
            </a:pPr>
            <a:r>
              <a:rPr lang="en-US" altLang="en-US" sz="2200" b="1" dirty="0" err="1">
                <a:solidFill>
                  <a:schemeClr val="tx1">
                    <a:lumMod val="50000"/>
                    <a:lumOff val="50000"/>
                  </a:schemeClr>
                </a:solidFill>
              </a:rPr>
              <a:t>employee_id</a:t>
            </a:r>
            <a:r>
              <a:rPr lang="en-US" altLang="en-US" sz="2200" b="1" dirty="0">
                <a:solidFill>
                  <a:schemeClr val="tx1">
                    <a:lumMod val="50000"/>
                    <a:lumOff val="50000"/>
                  </a:schemeClr>
                </a:solidFill>
              </a:rPr>
              <a:t> NUMBER(6),</a:t>
            </a:r>
          </a:p>
          <a:p>
            <a:pPr lvl="2">
              <a:buNone/>
            </a:pPr>
            <a:r>
              <a:rPr lang="en-US" altLang="en-US" sz="2200" b="1" dirty="0" err="1">
                <a:solidFill>
                  <a:schemeClr val="tx1">
                    <a:lumMod val="50000"/>
                    <a:lumOff val="50000"/>
                  </a:schemeClr>
                </a:solidFill>
              </a:rPr>
              <a:t>last_name</a:t>
            </a:r>
            <a:r>
              <a:rPr lang="en-US" altLang="en-US" sz="2200" b="1" dirty="0">
                <a:solidFill>
                  <a:schemeClr val="tx1">
                    <a:lumMod val="50000"/>
                    <a:lumOff val="50000"/>
                  </a:schemeClr>
                </a:solidFill>
              </a:rPr>
              <a:t> VARCHAR2(25) NOT NULL,</a:t>
            </a:r>
          </a:p>
          <a:p>
            <a:pPr lvl="2">
              <a:buNone/>
            </a:pPr>
            <a:r>
              <a:rPr lang="en-US" altLang="en-US" sz="2200" b="1" dirty="0">
                <a:solidFill>
                  <a:schemeClr val="tx1">
                    <a:lumMod val="50000"/>
                    <a:lumOff val="50000"/>
                  </a:schemeClr>
                </a:solidFill>
              </a:rPr>
              <a:t>email VARCHAR2(25),</a:t>
            </a:r>
          </a:p>
          <a:p>
            <a:pPr lvl="2">
              <a:buNone/>
            </a:pPr>
            <a:r>
              <a:rPr lang="en-US" altLang="en-US" sz="2200" b="1" dirty="0">
                <a:solidFill>
                  <a:schemeClr val="tx1">
                    <a:lumMod val="50000"/>
                    <a:lumOff val="50000"/>
                  </a:schemeClr>
                </a:solidFill>
              </a:rPr>
              <a:t>salary NUMBER(8,2),</a:t>
            </a:r>
          </a:p>
          <a:p>
            <a:pPr lvl="2">
              <a:lnSpc>
                <a:spcPct val="110000"/>
              </a:lnSpc>
              <a:buNone/>
            </a:pPr>
            <a:r>
              <a:rPr lang="en-US" altLang="en-US" sz="2200" b="1" dirty="0" err="1">
                <a:solidFill>
                  <a:schemeClr val="tx1">
                    <a:lumMod val="50000"/>
                    <a:lumOff val="50000"/>
                  </a:schemeClr>
                </a:solidFill>
              </a:rPr>
              <a:t>commission_pct</a:t>
            </a:r>
            <a:r>
              <a:rPr lang="en-US" altLang="en-US" sz="2200" b="1" dirty="0">
                <a:solidFill>
                  <a:schemeClr val="tx1">
                    <a:lumMod val="50000"/>
                    <a:lumOff val="50000"/>
                  </a:schemeClr>
                </a:solidFill>
              </a:rPr>
              <a:t> NUMBER(2,2),</a:t>
            </a:r>
          </a:p>
          <a:p>
            <a:pPr lvl="2">
              <a:lnSpc>
                <a:spcPct val="110000"/>
              </a:lnSpc>
              <a:buNone/>
            </a:pPr>
            <a:r>
              <a:rPr lang="en-US" altLang="en-US" sz="2200" b="1" dirty="0" err="1">
                <a:solidFill>
                  <a:schemeClr val="tx1">
                    <a:lumMod val="50000"/>
                    <a:lumOff val="50000"/>
                  </a:schemeClr>
                </a:solidFill>
              </a:rPr>
              <a:t>hire_date</a:t>
            </a:r>
            <a:r>
              <a:rPr lang="en-US" altLang="en-US" sz="2200" b="1" dirty="0">
                <a:solidFill>
                  <a:schemeClr val="tx1">
                    <a:lumMod val="50000"/>
                    <a:lumOff val="50000"/>
                  </a:schemeClr>
                </a:solidFill>
              </a:rPr>
              <a:t> DATE NOT NULL</a:t>
            </a:r>
            <a:r>
              <a:rPr lang="en-US" altLang="en-US" sz="2200" b="1" dirty="0" smtClean="0">
                <a:solidFill>
                  <a:schemeClr val="tx1">
                    <a:lumMod val="50000"/>
                    <a:lumOff val="50000"/>
                  </a:schemeClr>
                </a:solidFill>
              </a:rPr>
              <a:t>,</a:t>
            </a:r>
            <a:endParaRPr lang="en-US" altLang="en-US" sz="2000" b="1" dirty="0"/>
          </a:p>
          <a:p>
            <a:pPr lvl="2">
              <a:lnSpc>
                <a:spcPct val="110000"/>
              </a:lnSpc>
              <a:buNone/>
            </a:pP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 NUMBER(4),</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emp_dept_fk</a:t>
            </a:r>
            <a:r>
              <a:rPr lang="en-US" altLang="en-US" sz="2200" b="1" dirty="0">
                <a:solidFill>
                  <a:schemeClr val="tx1">
                    <a:lumMod val="50000"/>
                    <a:lumOff val="50000"/>
                  </a:schemeClr>
                </a:solidFill>
              </a:rPr>
              <a:t> FOREIGN KEY (</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REFERENCES departments(</a:t>
            </a:r>
            <a:r>
              <a:rPr lang="en-US" altLang="en-US" sz="2200" b="1" dirty="0" err="1">
                <a:solidFill>
                  <a:schemeClr val="tx1">
                    <a:lumMod val="50000"/>
                    <a:lumOff val="50000"/>
                  </a:schemeClr>
                </a:solidFill>
              </a:rPr>
              <a:t>department_id</a:t>
            </a:r>
            <a:r>
              <a:rPr lang="en-US" altLang="en-US" sz="2200" b="1" dirty="0">
                <a:solidFill>
                  <a:schemeClr val="tx1">
                    <a:lumMod val="50000"/>
                    <a:lumOff val="50000"/>
                  </a:schemeClr>
                </a:solidFill>
              </a:rPr>
              <a:t>),</a:t>
            </a:r>
          </a:p>
          <a:p>
            <a:pPr lvl="2">
              <a:lnSpc>
                <a:spcPct val="110000"/>
              </a:lnSpc>
              <a:buNone/>
            </a:pPr>
            <a:r>
              <a:rPr lang="en-US" altLang="en-US" sz="2200" b="1" dirty="0">
                <a:solidFill>
                  <a:schemeClr val="tx1">
                    <a:lumMod val="50000"/>
                    <a:lumOff val="50000"/>
                  </a:schemeClr>
                </a:solidFill>
              </a:rPr>
              <a:t>CONSTRAINT </a:t>
            </a:r>
            <a:r>
              <a:rPr lang="en-US" altLang="en-US" sz="2200" b="1" dirty="0" err="1">
                <a:solidFill>
                  <a:schemeClr val="tx1">
                    <a:lumMod val="50000"/>
                    <a:lumOff val="50000"/>
                  </a:schemeClr>
                </a:solidFill>
              </a:rPr>
              <a:t>emp_email_uk</a:t>
            </a:r>
            <a:r>
              <a:rPr lang="en-US" altLang="en-US" sz="2200" b="1" dirty="0">
                <a:solidFill>
                  <a:schemeClr val="tx1">
                    <a:lumMod val="50000"/>
                    <a:lumOff val="50000"/>
                  </a:schemeClr>
                </a:solidFill>
              </a:rPr>
              <a:t> UNIQUE(email));</a:t>
            </a:r>
          </a:p>
          <a:p>
            <a:pPr eaLnBrk="1" hangingPunct="1">
              <a:lnSpc>
                <a:spcPct val="80000"/>
              </a:lnSpc>
            </a:pPr>
            <a:endParaRPr lang="en-US" altLang="en-US" dirty="0" smtClean="0"/>
          </a:p>
        </p:txBody>
      </p:sp>
    </p:spTree>
    <p:extLst>
      <p:ext uri="{BB962C8B-B14F-4D97-AF65-F5344CB8AC3E}">
        <p14:creationId xmlns:p14="http://schemas.microsoft.com/office/powerpoint/2010/main" val="248436517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sz="3200"/>
              <a:t>FOREIGN KEY Constraint Keywords</a:t>
            </a:r>
            <a:br>
              <a:rPr lang="en-US" altLang="en-US" sz="3200"/>
            </a:br>
            <a:endParaRPr lang="en-US" altLang="en-US" sz="3200"/>
          </a:p>
        </p:txBody>
      </p:sp>
      <p:sp>
        <p:nvSpPr>
          <p:cNvPr id="34819" name="Rectangle 3"/>
          <p:cNvSpPr>
            <a:spLocks noGrp="1" noChangeArrowheads="1"/>
          </p:cNvSpPr>
          <p:nvPr>
            <p:ph type="body" idx="1"/>
          </p:nvPr>
        </p:nvSpPr>
        <p:spPr/>
        <p:txBody>
          <a:bodyPr/>
          <a:lstStyle/>
          <a:p>
            <a:pPr marL="0" indent="0" eaLnBrk="1" hangingPunct="1">
              <a:buNone/>
            </a:pPr>
            <a:r>
              <a:rPr lang="en-US" altLang="en-US" dirty="0" smtClean="0"/>
              <a:t>• </a:t>
            </a:r>
            <a:r>
              <a:rPr lang="en-US" altLang="en-US" b="1" dirty="0" smtClean="0"/>
              <a:t>FOREIGN KEY: Defines the column in the child</a:t>
            </a:r>
          </a:p>
          <a:p>
            <a:pPr marL="0" indent="0" eaLnBrk="1" hangingPunct="1">
              <a:buNone/>
            </a:pPr>
            <a:r>
              <a:rPr lang="en-US" altLang="en-US" b="1" dirty="0" smtClean="0"/>
              <a:t>   table at the table constraint level</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REFERENCES: Identifies the table and column in the</a:t>
            </a:r>
          </a:p>
          <a:p>
            <a:pPr marL="0" indent="0" eaLnBrk="1" hangingPunct="1">
              <a:buNone/>
            </a:pPr>
            <a:r>
              <a:rPr lang="en-US" altLang="en-US" b="1" dirty="0" smtClean="0"/>
              <a:t>   parent table</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ON DELETE CASCADE: Deletes the dependent rows</a:t>
            </a:r>
          </a:p>
          <a:p>
            <a:pPr marL="0" indent="0" eaLnBrk="1" hangingPunct="1">
              <a:buNone/>
            </a:pPr>
            <a:r>
              <a:rPr lang="en-US" altLang="en-US" b="1" dirty="0" smtClean="0"/>
              <a:t>  in the child table when a row in the parent table is deleted.</a:t>
            </a:r>
          </a:p>
          <a:p>
            <a:pPr marL="0" indent="0" eaLnBrk="1" hangingPunct="1">
              <a:buNone/>
            </a:pPr>
            <a:endParaRPr lang="en-US" altLang="en-US" b="1" dirty="0" smtClean="0"/>
          </a:p>
          <a:p>
            <a:pPr marL="0" indent="0" eaLnBrk="1" hangingPunct="1">
              <a:buNone/>
            </a:pPr>
            <a:r>
              <a:rPr lang="en-US" altLang="en-US" dirty="0" smtClean="0"/>
              <a:t>• </a:t>
            </a:r>
            <a:r>
              <a:rPr lang="en-US" altLang="en-US" b="1" dirty="0" smtClean="0"/>
              <a:t>ON DELETE SET NULL: Converts dependent foreign key values to null</a:t>
            </a: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23140503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US" altLang="en-US" sz="3200"/>
              <a:t>The CHECK Constraint</a:t>
            </a:r>
            <a:br>
              <a:rPr lang="en-US" altLang="en-US" sz="3200"/>
            </a:br>
            <a:endParaRPr lang="en-US" altLang="en-US" sz="3200"/>
          </a:p>
        </p:txBody>
      </p:sp>
      <p:sp>
        <p:nvSpPr>
          <p:cNvPr id="35843" name="Rectangle 3"/>
          <p:cNvSpPr>
            <a:spLocks noGrp="1" noChangeArrowheads="1"/>
          </p:cNvSpPr>
          <p:nvPr>
            <p:ph type="body" idx="1"/>
          </p:nvPr>
        </p:nvSpPr>
        <p:spPr/>
        <p:txBody>
          <a:bodyPr/>
          <a:lstStyle/>
          <a:p>
            <a:pPr eaLnBrk="1" hangingPunct="1"/>
            <a:r>
              <a:rPr lang="en-US" altLang="en-US" dirty="0" smtClean="0"/>
              <a:t> </a:t>
            </a:r>
            <a:r>
              <a:rPr lang="en-US" altLang="en-US" b="1" dirty="0" smtClean="0"/>
              <a:t>Defines a condition that each row must satisfy </a:t>
            </a:r>
          </a:p>
          <a:p>
            <a:pPr marL="0" indent="0" eaLnBrk="1" hangingPunct="1">
              <a:buNone/>
            </a:pPr>
            <a:r>
              <a:rPr lang="en-US" altLang="en-US" b="1" dirty="0" smtClean="0">
                <a:solidFill>
                  <a:srgbClr val="FFB006"/>
                </a:solidFill>
              </a:rPr>
              <a:t>Example</a:t>
            </a:r>
          </a:p>
          <a:p>
            <a:pPr marL="0" indent="0">
              <a:buNone/>
            </a:pPr>
            <a:r>
              <a:rPr lang="en-US" dirty="0"/>
              <a:t>CREATE TABLE Persons (</a:t>
            </a:r>
            <a:br>
              <a:rPr lang="en-US" dirty="0"/>
            </a:br>
            <a:r>
              <a:rPr lang="en-US" dirty="0"/>
              <a:t>    ID </a:t>
            </a:r>
            <a:r>
              <a:rPr lang="en-US" dirty="0" err="1"/>
              <a:t>int</a:t>
            </a:r>
            <a:r>
              <a:rPr lang="en-US" dirty="0"/>
              <a:t> NOT NULL,</a:t>
            </a:r>
            <a:br>
              <a:rPr lang="en-US" dirty="0"/>
            </a:br>
            <a:r>
              <a:rPr lang="en-US" dirty="0"/>
              <a:t>    </a:t>
            </a:r>
            <a:r>
              <a:rPr lang="en-US" dirty="0" err="1"/>
              <a:t>LastName</a:t>
            </a:r>
            <a:r>
              <a:rPr lang="en-US" dirty="0"/>
              <a:t> varchar(255) NOT NULL,</a:t>
            </a:r>
            <a:br>
              <a:rPr lang="en-US" dirty="0"/>
            </a:br>
            <a:r>
              <a:rPr lang="en-US" dirty="0"/>
              <a:t>    </a:t>
            </a:r>
            <a:r>
              <a:rPr lang="en-US" dirty="0" err="1"/>
              <a:t>FirstName</a:t>
            </a:r>
            <a:r>
              <a:rPr lang="en-US" dirty="0"/>
              <a:t> varchar(255),</a:t>
            </a:r>
            <a:br>
              <a:rPr lang="en-US" dirty="0"/>
            </a:br>
            <a:r>
              <a:rPr lang="en-US" dirty="0"/>
              <a:t>    Age </a:t>
            </a:r>
            <a:r>
              <a:rPr lang="en-US" dirty="0" err="1"/>
              <a:t>int</a:t>
            </a:r>
            <a:r>
              <a:rPr lang="en-US" dirty="0"/>
              <a:t>,</a:t>
            </a:r>
            <a:br>
              <a:rPr lang="en-US" dirty="0"/>
            </a:br>
            <a:r>
              <a:rPr lang="en-US" dirty="0"/>
              <a:t>    CHECK (Age&gt;=18)</a:t>
            </a:r>
            <a:br>
              <a:rPr lang="en-US" dirty="0"/>
            </a:br>
            <a:r>
              <a:rPr lang="en-US" dirty="0"/>
              <a:t>);</a:t>
            </a:r>
          </a:p>
          <a:p>
            <a:pPr marL="0" indent="0">
              <a:buNone/>
            </a:pPr>
            <a:r>
              <a:rPr lang="en-US" dirty="0"/>
              <a:t/>
            </a:r>
            <a:br>
              <a:rPr lang="en-US" dirty="0"/>
            </a:br>
            <a:endParaRPr lang="en-US" altLang="en-US" dirty="0" smtClean="0"/>
          </a:p>
        </p:txBody>
      </p:sp>
    </p:spTree>
    <p:extLst>
      <p:ext uri="{BB962C8B-B14F-4D97-AF65-F5344CB8AC3E}">
        <p14:creationId xmlns:p14="http://schemas.microsoft.com/office/powerpoint/2010/main" val="2409603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ltLang="en-US" sz="3200"/>
              <a:t>Adding a Constraint Syntax</a:t>
            </a:r>
            <a:br>
              <a:rPr lang="en-US" altLang="en-US" sz="3200"/>
            </a:br>
            <a:endParaRPr lang="en-US" altLang="en-US" sz="3200"/>
          </a:p>
        </p:txBody>
      </p:sp>
      <p:sp>
        <p:nvSpPr>
          <p:cNvPr id="36867" name="Rectangle 3"/>
          <p:cNvSpPr>
            <a:spLocks noGrp="1" noChangeArrowheads="1"/>
          </p:cNvSpPr>
          <p:nvPr>
            <p:ph type="body" idx="1"/>
          </p:nvPr>
        </p:nvSpPr>
        <p:spPr/>
        <p:txBody>
          <a:bodyPr/>
          <a:lstStyle/>
          <a:p>
            <a:pPr marL="0" indent="0" eaLnBrk="1" hangingPunct="1">
              <a:buNone/>
            </a:pPr>
            <a:r>
              <a:rPr lang="en-US" altLang="en-US" b="1" dirty="0" smtClean="0"/>
              <a:t>Use the ALTER TABLE statement to:</a:t>
            </a:r>
          </a:p>
          <a:p>
            <a:pPr marL="0" indent="0" eaLnBrk="1" hangingPunct="1">
              <a:buNone/>
            </a:pPr>
            <a:r>
              <a:rPr lang="en-US" altLang="en-US" dirty="0" smtClean="0"/>
              <a:t>• </a:t>
            </a:r>
            <a:r>
              <a:rPr lang="en-US" altLang="en-US" b="1" dirty="0" smtClean="0"/>
              <a:t>Add or drop a constraint, but not modify its structure</a:t>
            </a:r>
          </a:p>
          <a:p>
            <a:pPr marL="0" indent="0" eaLnBrk="1" hangingPunct="1">
              <a:buNone/>
            </a:pPr>
            <a:r>
              <a:rPr lang="en-US" altLang="en-US" dirty="0" smtClean="0"/>
              <a:t>• </a:t>
            </a:r>
            <a:r>
              <a:rPr lang="en-US" altLang="en-US" b="1" dirty="0" smtClean="0"/>
              <a:t>Enable or disable constraints</a:t>
            </a:r>
          </a:p>
          <a:p>
            <a:pPr marL="0" indent="0" eaLnBrk="1" hangingPunct="1">
              <a:buNone/>
            </a:pPr>
            <a:r>
              <a:rPr lang="en-US" altLang="en-US" dirty="0" smtClean="0"/>
              <a:t>• </a:t>
            </a:r>
            <a:r>
              <a:rPr lang="en-US" altLang="en-US" b="1" dirty="0" smtClean="0"/>
              <a:t>Add a NOT NULL constraint by using the MODIFY Clause</a:t>
            </a:r>
          </a:p>
          <a:p>
            <a:pPr marL="0" indent="0" eaLnBrk="1" hangingPunct="1">
              <a:buNone/>
            </a:pPr>
            <a:endParaRPr lang="en-US" altLang="en-US" b="1" dirty="0" smtClean="0"/>
          </a:p>
          <a:p>
            <a:pPr marL="0" indent="0" eaLnBrk="1" hangingPunct="1">
              <a:buNone/>
            </a:pPr>
            <a:r>
              <a:rPr lang="en-US" altLang="en-US" b="1" dirty="0" smtClean="0">
                <a:solidFill>
                  <a:srgbClr val="FFB006"/>
                </a:solidFill>
              </a:rPr>
              <a:t>Syntax </a:t>
            </a:r>
          </a:p>
          <a:p>
            <a:pPr marL="0" indent="0" eaLnBrk="1" hangingPunct="1">
              <a:buNone/>
            </a:pPr>
            <a:endParaRPr lang="en-US" altLang="en-US" b="1" dirty="0" smtClean="0"/>
          </a:p>
          <a:p>
            <a:pPr marL="1218072" lvl="2" indent="0">
              <a:lnSpc>
                <a:spcPct val="90000"/>
              </a:lnSpc>
              <a:buNone/>
            </a:pPr>
            <a:r>
              <a:rPr lang="en-US" altLang="en-US" sz="2000" b="1" dirty="0">
                <a:solidFill>
                  <a:schemeClr val="tx1">
                    <a:lumMod val="50000"/>
                    <a:lumOff val="50000"/>
                  </a:schemeClr>
                </a:solidFill>
              </a:rPr>
              <a:t>ALTER TABLE </a:t>
            </a:r>
            <a:r>
              <a:rPr lang="en-US" altLang="en-US" sz="2000" b="1" dirty="0" err="1">
                <a:solidFill>
                  <a:schemeClr val="tx1">
                    <a:lumMod val="50000"/>
                    <a:lumOff val="50000"/>
                  </a:schemeClr>
                </a:solidFill>
              </a:rPr>
              <a:t>table</a:t>
            </a:r>
            <a:endParaRPr lang="en-US" altLang="en-US" sz="2000" b="1" dirty="0">
              <a:solidFill>
                <a:schemeClr val="tx1">
                  <a:lumMod val="50000"/>
                  <a:lumOff val="50000"/>
                </a:schemeClr>
              </a:solidFill>
            </a:endParaRPr>
          </a:p>
          <a:p>
            <a:pPr marL="1218072" lvl="2" indent="0">
              <a:lnSpc>
                <a:spcPct val="90000"/>
              </a:lnSpc>
              <a:buNone/>
            </a:pPr>
            <a:r>
              <a:rPr lang="en-US" altLang="en-US" sz="2000" b="1" dirty="0">
                <a:solidFill>
                  <a:schemeClr val="tx1">
                    <a:lumMod val="50000"/>
                    <a:lumOff val="50000"/>
                  </a:schemeClr>
                </a:solidFill>
              </a:rPr>
              <a:t>ADD [CONSTRAINT constraint] type (column);</a:t>
            </a:r>
          </a:p>
          <a:p>
            <a:pPr marL="0" indent="0" eaLnBrk="1" hangingPunct="1">
              <a:buNone/>
            </a:pPr>
            <a:endParaRPr lang="en-US" altLang="en-US" dirty="0" smtClean="0"/>
          </a:p>
        </p:txBody>
      </p:sp>
    </p:spTree>
    <p:extLst>
      <p:ext uri="{BB962C8B-B14F-4D97-AF65-F5344CB8AC3E}">
        <p14:creationId xmlns:p14="http://schemas.microsoft.com/office/powerpoint/2010/main" val="158433928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en-US" altLang="en-US" sz="3200"/>
              <a:t>Adding a Constraint</a:t>
            </a:r>
            <a:br>
              <a:rPr lang="en-US" altLang="en-US" sz="3200"/>
            </a:br>
            <a:endParaRPr lang="en-US" altLang="en-US" sz="3200"/>
          </a:p>
        </p:txBody>
      </p:sp>
      <p:sp>
        <p:nvSpPr>
          <p:cNvPr id="37891" name="Rectangle 3"/>
          <p:cNvSpPr>
            <a:spLocks noGrp="1" noChangeArrowheads="1"/>
          </p:cNvSpPr>
          <p:nvPr>
            <p:ph type="body" idx="1"/>
          </p:nvPr>
        </p:nvSpPr>
        <p:spPr/>
        <p:txBody>
          <a:bodyPr/>
          <a:lstStyle/>
          <a:p>
            <a:pPr eaLnBrk="1" hangingPunct="1"/>
            <a:r>
              <a:rPr lang="en-US" altLang="en-US" b="1" dirty="0" smtClean="0"/>
              <a:t>Add a FOREIGN KEY constraint to the EMPLOYEES table </a:t>
            </a:r>
          </a:p>
          <a:p>
            <a:pPr eaLnBrk="1" hangingPunct="1"/>
            <a:r>
              <a:rPr lang="en-US" altLang="en-US" b="1" dirty="0" smtClean="0"/>
              <a:t>indicating that a manager must already exist as a valid </a:t>
            </a:r>
          </a:p>
          <a:p>
            <a:pPr eaLnBrk="1" hangingPunct="1"/>
            <a:r>
              <a:rPr lang="en-US" altLang="en-US" b="1" dirty="0" smtClean="0"/>
              <a:t>employee in the EMPLOYEES table.</a:t>
            </a:r>
          </a:p>
          <a:p>
            <a:pPr eaLnBrk="1" hangingPunct="1"/>
            <a:endParaRPr lang="en-US" altLang="en-US" b="1" dirty="0" smtClean="0"/>
          </a:p>
          <a:p>
            <a:pPr eaLnBrk="1" hangingPunct="1"/>
            <a:r>
              <a:rPr lang="en-US" altLang="en-US" b="1" dirty="0" smtClean="0"/>
              <a:t>Example:</a:t>
            </a:r>
          </a:p>
          <a:p>
            <a:pPr eaLnBrk="1" hangingPunct="1"/>
            <a:endParaRPr lang="en-US" altLang="en-US" b="1" dirty="0" smtClean="0"/>
          </a:p>
          <a:p>
            <a:pPr lvl="2">
              <a:lnSpc>
                <a:spcPct val="90000"/>
              </a:lnSpc>
              <a:buNone/>
            </a:pPr>
            <a:r>
              <a:rPr lang="en-US" altLang="en-US" sz="2000" b="1" dirty="0">
                <a:solidFill>
                  <a:schemeClr val="tx1">
                    <a:lumMod val="50000"/>
                    <a:lumOff val="50000"/>
                  </a:schemeClr>
                </a:solidFill>
              </a:rPr>
              <a:t>ALTER TABLE employees</a:t>
            </a:r>
          </a:p>
          <a:p>
            <a:pPr lvl="2">
              <a:lnSpc>
                <a:spcPct val="90000"/>
              </a:lnSpc>
              <a:buNone/>
            </a:pPr>
            <a:r>
              <a:rPr lang="en-US" altLang="en-US" sz="2000" b="1" dirty="0">
                <a:solidFill>
                  <a:schemeClr val="tx1">
                    <a:lumMod val="50000"/>
                    <a:lumOff val="50000"/>
                  </a:schemeClr>
                </a:solidFill>
              </a:rPr>
              <a:t>ADD CONSTRAINT </a:t>
            </a:r>
            <a:r>
              <a:rPr lang="en-US" altLang="en-US" sz="2000" b="1" dirty="0" err="1">
                <a:solidFill>
                  <a:schemeClr val="tx1">
                    <a:lumMod val="50000"/>
                    <a:lumOff val="50000"/>
                  </a:schemeClr>
                </a:solidFill>
              </a:rPr>
              <a:t>emp_manager_fk</a:t>
            </a:r>
            <a:endParaRPr lang="en-US" altLang="en-US" sz="2000" b="1" dirty="0">
              <a:solidFill>
                <a:schemeClr val="tx1">
                  <a:lumMod val="50000"/>
                  <a:lumOff val="50000"/>
                </a:schemeClr>
              </a:solidFill>
            </a:endParaRPr>
          </a:p>
          <a:p>
            <a:pPr lvl="2">
              <a:lnSpc>
                <a:spcPct val="90000"/>
              </a:lnSpc>
              <a:buNone/>
            </a:pPr>
            <a:r>
              <a:rPr lang="en-US" altLang="en-US" sz="2000" b="1" dirty="0">
                <a:solidFill>
                  <a:schemeClr val="tx1">
                    <a:lumMod val="50000"/>
                    <a:lumOff val="50000"/>
                  </a:schemeClr>
                </a:solidFill>
              </a:rPr>
              <a:t>FOREIGN KEY(</a:t>
            </a:r>
            <a:r>
              <a:rPr lang="en-US" altLang="en-US" sz="2000" b="1" dirty="0" err="1">
                <a:solidFill>
                  <a:schemeClr val="tx1">
                    <a:lumMod val="50000"/>
                    <a:lumOff val="50000"/>
                  </a:schemeClr>
                </a:solidFill>
              </a:rPr>
              <a:t>manager_id</a:t>
            </a:r>
            <a:r>
              <a:rPr lang="en-US" altLang="en-US" sz="2000" b="1" dirty="0">
                <a:solidFill>
                  <a:schemeClr val="tx1">
                    <a:lumMod val="50000"/>
                    <a:lumOff val="50000"/>
                  </a:schemeClr>
                </a:solidFill>
              </a:rPr>
              <a:t>)</a:t>
            </a:r>
          </a:p>
          <a:p>
            <a:pPr lvl="2">
              <a:lnSpc>
                <a:spcPct val="90000"/>
              </a:lnSpc>
              <a:buNone/>
            </a:pPr>
            <a:r>
              <a:rPr lang="en-US" altLang="en-US" sz="2000" b="1" dirty="0">
                <a:solidFill>
                  <a:schemeClr val="tx1">
                    <a:lumMod val="50000"/>
                    <a:lumOff val="50000"/>
                  </a:schemeClr>
                </a:solidFill>
              </a:rPr>
              <a:t>REFERENCES employees(</a:t>
            </a:r>
            <a:r>
              <a:rPr lang="en-US" altLang="en-US" sz="2000" b="1" dirty="0" err="1">
                <a:solidFill>
                  <a:schemeClr val="tx1">
                    <a:lumMod val="50000"/>
                    <a:lumOff val="50000"/>
                  </a:schemeClr>
                </a:solidFill>
              </a:rPr>
              <a:t>employee_id</a:t>
            </a:r>
            <a:r>
              <a:rPr lang="en-US" altLang="en-US" sz="2000" b="1" dirty="0">
                <a:solidFill>
                  <a:schemeClr val="tx1">
                    <a:lumMod val="50000"/>
                    <a:lumOff val="50000"/>
                  </a:schemeClr>
                </a:solidFill>
              </a:rPr>
              <a:t>);</a:t>
            </a:r>
          </a:p>
          <a:p>
            <a:pPr eaLnBrk="1" hangingPunct="1"/>
            <a:endParaRPr lang="en-US" altLang="en-US" dirty="0" smtClean="0"/>
          </a:p>
        </p:txBody>
      </p:sp>
    </p:spTree>
    <p:extLst>
      <p:ext uri="{BB962C8B-B14F-4D97-AF65-F5344CB8AC3E}">
        <p14:creationId xmlns:p14="http://schemas.microsoft.com/office/powerpoint/2010/main" val="29599135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347922349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altLang="en-US" sz="3200"/>
              <a:t>Dropping a Constraint</a:t>
            </a:r>
            <a:br>
              <a:rPr lang="en-US" altLang="en-US" sz="3200"/>
            </a:br>
            <a:endParaRPr lang="en-US" altLang="en-US" sz="3200"/>
          </a:p>
        </p:txBody>
      </p:sp>
      <p:sp>
        <p:nvSpPr>
          <p:cNvPr id="38915" name="Rectangle 3"/>
          <p:cNvSpPr>
            <a:spLocks noGrp="1" noChangeArrowheads="1"/>
          </p:cNvSpPr>
          <p:nvPr>
            <p:ph type="body" idx="1"/>
          </p:nvPr>
        </p:nvSpPr>
        <p:spPr/>
        <p:txBody>
          <a:bodyPr>
            <a:normAutofit fontScale="92500" lnSpcReduction="20000"/>
          </a:bodyPr>
          <a:lstStyle/>
          <a:p>
            <a:pPr marL="0" indent="0" eaLnBrk="1" hangingPunct="1">
              <a:lnSpc>
                <a:spcPct val="90000"/>
              </a:lnSpc>
              <a:buNone/>
            </a:pPr>
            <a:r>
              <a:rPr lang="en-US" altLang="en-US" dirty="0" smtClean="0"/>
              <a:t>• </a:t>
            </a:r>
            <a:r>
              <a:rPr lang="en-US" altLang="en-US" b="1" dirty="0" smtClean="0"/>
              <a:t>Remove the manager constraint from the EMPLOYEES table.</a:t>
            </a:r>
          </a:p>
          <a:p>
            <a:pPr marL="0" indent="0" eaLnBrk="1" hangingPunct="1">
              <a:lnSpc>
                <a:spcPct val="90000"/>
              </a:lnSpc>
              <a:buNone/>
            </a:pPr>
            <a:endParaRPr lang="en-US" altLang="en-US" b="1" dirty="0" smtClean="0"/>
          </a:p>
          <a:p>
            <a:pPr marL="0" indent="0" eaLnBrk="1" hangingPunct="1">
              <a:lnSpc>
                <a:spcPct val="90000"/>
              </a:lnSpc>
              <a:buNone/>
            </a:pPr>
            <a:r>
              <a:rPr lang="en-US" altLang="en-US" b="1" dirty="0" smtClean="0"/>
              <a:t> Example:</a:t>
            </a:r>
          </a:p>
          <a:p>
            <a:pPr marL="1218072" lvl="2" indent="0">
              <a:buNone/>
            </a:pPr>
            <a:r>
              <a:rPr lang="en-US" altLang="en-US" sz="2200" b="1" dirty="0">
                <a:solidFill>
                  <a:schemeClr val="tx1">
                    <a:lumMod val="50000"/>
                    <a:lumOff val="50000"/>
                  </a:schemeClr>
                </a:solidFill>
              </a:rPr>
              <a:t>ALTER TABLE employees</a:t>
            </a:r>
          </a:p>
          <a:p>
            <a:pPr marL="1218072" lvl="2" indent="0">
              <a:buNone/>
            </a:pPr>
            <a:r>
              <a:rPr lang="en-US" altLang="en-US" sz="2200" b="1" dirty="0">
                <a:solidFill>
                  <a:schemeClr val="tx1">
                    <a:lumMod val="50000"/>
                    <a:lumOff val="50000"/>
                  </a:schemeClr>
                </a:solidFill>
              </a:rPr>
              <a:t>DROP CONSTRAINT </a:t>
            </a:r>
            <a:r>
              <a:rPr lang="en-US" altLang="en-US" sz="2200" b="1" dirty="0" err="1">
                <a:solidFill>
                  <a:schemeClr val="tx1">
                    <a:lumMod val="50000"/>
                    <a:lumOff val="50000"/>
                  </a:schemeClr>
                </a:solidFill>
              </a:rPr>
              <a:t>emp_manager_fk</a:t>
            </a:r>
            <a:r>
              <a:rPr lang="en-US" altLang="en-US" sz="2200" b="1" dirty="0">
                <a:solidFill>
                  <a:schemeClr val="tx1">
                    <a:lumMod val="50000"/>
                    <a:lumOff val="50000"/>
                  </a:schemeClr>
                </a:solidFill>
              </a:rPr>
              <a:t>;</a:t>
            </a:r>
          </a:p>
          <a:p>
            <a:pPr marL="0" indent="0" eaLnBrk="1" hangingPunct="1">
              <a:lnSpc>
                <a:spcPct val="90000"/>
              </a:lnSpc>
              <a:buNone/>
            </a:pPr>
            <a:endParaRPr lang="en-US" altLang="en-US" b="1" dirty="0" smtClean="0"/>
          </a:p>
          <a:p>
            <a:pPr marL="0" indent="0" eaLnBrk="1" hangingPunct="1">
              <a:lnSpc>
                <a:spcPct val="90000"/>
              </a:lnSpc>
              <a:buNone/>
            </a:pPr>
            <a:endParaRPr lang="en-US" altLang="en-US" b="1" dirty="0" smtClean="0"/>
          </a:p>
          <a:p>
            <a:pPr marL="0" indent="0" eaLnBrk="1" hangingPunct="1">
              <a:lnSpc>
                <a:spcPct val="90000"/>
              </a:lnSpc>
              <a:buNone/>
            </a:pPr>
            <a:r>
              <a:rPr lang="en-US" altLang="en-US" dirty="0" smtClean="0"/>
              <a:t>• </a:t>
            </a:r>
            <a:r>
              <a:rPr lang="en-US" altLang="en-US" b="1" dirty="0" smtClean="0"/>
              <a:t>Remove the PRIMARY KEY constraint on the DEPARTMENTS </a:t>
            </a:r>
          </a:p>
          <a:p>
            <a:pPr marL="0" indent="0" eaLnBrk="1" hangingPunct="1">
              <a:lnSpc>
                <a:spcPct val="90000"/>
              </a:lnSpc>
              <a:buNone/>
            </a:pPr>
            <a:r>
              <a:rPr lang="en-US" altLang="en-US" b="1" dirty="0" smtClean="0"/>
              <a:t>  table and drop the associated FOREIGN KEY constraint on the</a:t>
            </a:r>
          </a:p>
          <a:p>
            <a:pPr marL="0" indent="0" eaLnBrk="1" hangingPunct="1">
              <a:lnSpc>
                <a:spcPct val="90000"/>
              </a:lnSpc>
              <a:buNone/>
            </a:pPr>
            <a:endParaRPr lang="en-US" altLang="en-US" b="1" dirty="0" smtClean="0"/>
          </a:p>
          <a:p>
            <a:pPr marL="0" indent="0" eaLnBrk="1" hangingPunct="1">
              <a:lnSpc>
                <a:spcPct val="90000"/>
              </a:lnSpc>
              <a:buNone/>
            </a:pPr>
            <a:r>
              <a:rPr lang="en-US" altLang="en-US" b="1" dirty="0" smtClean="0"/>
              <a:t>Example:</a:t>
            </a:r>
          </a:p>
          <a:p>
            <a:pPr marL="1218072" lvl="2" indent="0">
              <a:buNone/>
            </a:pPr>
            <a:r>
              <a:rPr lang="en-US" altLang="en-US" sz="2200" b="1" dirty="0">
                <a:solidFill>
                  <a:schemeClr val="tx1">
                    <a:lumMod val="50000"/>
                    <a:lumOff val="50000"/>
                  </a:schemeClr>
                </a:solidFill>
              </a:rPr>
              <a:t>EMPLOYEES.DEPARTMENT_ID column.</a:t>
            </a:r>
          </a:p>
          <a:p>
            <a:pPr marL="609036" lvl="1" indent="0">
              <a:lnSpc>
                <a:spcPct val="90000"/>
              </a:lnSpc>
              <a:buNone/>
            </a:pPr>
            <a:r>
              <a:rPr lang="en-US" altLang="en-US" sz="2000" b="1" dirty="0"/>
              <a:t>Table altered.</a:t>
            </a:r>
          </a:p>
          <a:p>
            <a:pPr marL="1218072" lvl="2" indent="0">
              <a:lnSpc>
                <a:spcPct val="110000"/>
              </a:lnSpc>
              <a:buNone/>
            </a:pPr>
            <a:r>
              <a:rPr lang="en-US" altLang="en-US" sz="2200" b="1" dirty="0">
                <a:solidFill>
                  <a:schemeClr val="tx1">
                    <a:lumMod val="50000"/>
                    <a:lumOff val="50000"/>
                  </a:schemeClr>
                </a:solidFill>
              </a:rPr>
              <a:t>ALTER TABLE departments</a:t>
            </a:r>
          </a:p>
          <a:p>
            <a:pPr marL="1218072" lvl="2" indent="0">
              <a:lnSpc>
                <a:spcPct val="110000"/>
              </a:lnSpc>
              <a:buNone/>
            </a:pPr>
            <a:r>
              <a:rPr lang="en-US" altLang="en-US" sz="2200" b="1" dirty="0">
                <a:solidFill>
                  <a:schemeClr val="tx1">
                    <a:lumMod val="50000"/>
                    <a:lumOff val="50000"/>
                  </a:schemeClr>
                </a:solidFill>
              </a:rPr>
              <a:t>DROP PRIMARY KEY CASCADE;</a:t>
            </a:r>
          </a:p>
          <a:p>
            <a:pPr marL="609036" lvl="1" indent="0">
              <a:lnSpc>
                <a:spcPct val="90000"/>
              </a:lnSpc>
              <a:buNone/>
            </a:pPr>
            <a:endParaRPr lang="en-US" altLang="en-US" sz="2000" dirty="0"/>
          </a:p>
        </p:txBody>
      </p:sp>
    </p:spTree>
    <p:extLst>
      <p:ext uri="{BB962C8B-B14F-4D97-AF65-F5344CB8AC3E}">
        <p14:creationId xmlns:p14="http://schemas.microsoft.com/office/powerpoint/2010/main" val="402173752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Data Bases</a:t>
            </a:r>
            <a:endParaRPr lang="en-US" dirty="0"/>
          </a:p>
        </p:txBody>
      </p:sp>
      <p:sp>
        <p:nvSpPr>
          <p:cNvPr id="4" name="Rounded Rectangle 3"/>
          <p:cNvSpPr/>
          <p:nvPr/>
        </p:nvSpPr>
        <p:spPr bwMode="auto">
          <a:xfrm>
            <a:off x="1502230" y="1077686"/>
            <a:ext cx="9241970" cy="5127171"/>
          </a:xfrm>
          <a:prstGeom prst="round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624297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TW"/>
              <a:t>MySQL Introduction</a:t>
            </a:r>
          </a:p>
        </p:txBody>
      </p:sp>
      <p:sp>
        <p:nvSpPr>
          <p:cNvPr id="6149" name="Rectangle 5"/>
          <p:cNvSpPr>
            <a:spLocks noGrp="1" noChangeArrowheads="1"/>
          </p:cNvSpPr>
          <p:nvPr>
            <p:ph type="body" idx="1"/>
          </p:nvPr>
        </p:nvSpPr>
        <p:spPr/>
        <p:txBody>
          <a:bodyPr/>
          <a:lstStyle/>
          <a:p>
            <a:pPr>
              <a:lnSpc>
                <a:spcPct val="90000"/>
              </a:lnSpc>
            </a:pPr>
            <a:r>
              <a:rPr lang="en-US" altLang="zh-TW" dirty="0"/>
              <a:t>MySQL is a database management system </a:t>
            </a:r>
            <a:r>
              <a:rPr lang="en-US" altLang="zh-TW" dirty="0" smtClean="0"/>
              <a:t>used by </a:t>
            </a:r>
            <a:r>
              <a:rPr lang="en-US" altLang="zh-TW" dirty="0"/>
              <a:t>for many small and big businesses. MySQL </a:t>
            </a:r>
          </a:p>
          <a:p>
            <a:pPr>
              <a:lnSpc>
                <a:spcPct val="90000"/>
              </a:lnSpc>
            </a:pPr>
            <a:r>
              <a:rPr lang="en-US" altLang="zh-TW" dirty="0" smtClean="0"/>
              <a:t>MySQL is </a:t>
            </a:r>
            <a:r>
              <a:rPr lang="en-US" altLang="zh-TW" dirty="0"/>
              <a:t>developed, marketed and supported by MySQL </a:t>
            </a:r>
            <a:r>
              <a:rPr lang="en-US" altLang="zh-TW" dirty="0" smtClean="0"/>
              <a:t>AB - a </a:t>
            </a:r>
            <a:r>
              <a:rPr lang="en-US" altLang="zh-TW" dirty="0"/>
              <a:t>Swedish company</a:t>
            </a:r>
            <a:r>
              <a:rPr lang="en-US" altLang="zh-TW" dirty="0" smtClean="0"/>
              <a:t>.</a:t>
            </a:r>
          </a:p>
          <a:p>
            <a:pPr>
              <a:lnSpc>
                <a:spcPct val="90000"/>
              </a:lnSpc>
            </a:pPr>
            <a:r>
              <a:rPr lang="en-US" altLang="zh-TW" dirty="0" smtClean="0"/>
              <a:t>MySQL is a open source database </a:t>
            </a:r>
          </a:p>
          <a:p>
            <a:pPr>
              <a:lnSpc>
                <a:spcPct val="90000"/>
              </a:lnSpc>
            </a:pPr>
            <a:r>
              <a:rPr lang="en-US" altLang="zh-TW" dirty="0" smtClean="0"/>
              <a:t>MySQL </a:t>
            </a:r>
            <a:r>
              <a:rPr lang="en-US" altLang="zh-TW" dirty="0"/>
              <a:t>supports large databases, up to 50 million rows or more in a table. The </a:t>
            </a:r>
          </a:p>
          <a:p>
            <a:pPr marL="532907" lvl="1" indent="0">
              <a:lnSpc>
                <a:spcPct val="90000"/>
              </a:lnSpc>
              <a:buNone/>
            </a:pPr>
            <a:r>
              <a:rPr lang="en-US" altLang="zh-TW" sz="2398" dirty="0"/>
              <a:t>default file size limit for a table is 4GB, but you can increase </a:t>
            </a:r>
          </a:p>
          <a:p>
            <a:pPr marL="532907" lvl="1" indent="0">
              <a:lnSpc>
                <a:spcPct val="90000"/>
              </a:lnSpc>
              <a:buNone/>
            </a:pPr>
            <a:r>
              <a:rPr lang="en-US" altLang="zh-TW" sz="2398" dirty="0"/>
              <a:t> to a theoretical limit of 8 million terabytes (TB).</a:t>
            </a:r>
          </a:p>
          <a:p>
            <a:pPr>
              <a:lnSpc>
                <a:spcPct val="90000"/>
              </a:lnSpc>
            </a:pPr>
            <a:endParaRPr lang="en-US" altLang="zh-TW" dirty="0"/>
          </a:p>
        </p:txBody>
      </p:sp>
    </p:spTree>
    <p:extLst>
      <p:ext uri="{BB962C8B-B14F-4D97-AF65-F5344CB8AC3E}">
        <p14:creationId xmlns:p14="http://schemas.microsoft.com/office/powerpoint/2010/main" val="61698329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Client GUI</a:t>
            </a:r>
            <a:endParaRPr lang="en-US" dirty="0"/>
          </a:p>
        </p:txBody>
      </p:sp>
      <p:graphicFrame>
        <p:nvGraphicFramePr>
          <p:cNvPr id="3" name="Table 2"/>
          <p:cNvGraphicFramePr>
            <a:graphicFrameLocks noGrp="1"/>
          </p:cNvGraphicFramePr>
          <p:nvPr>
            <p:extLst/>
          </p:nvPr>
        </p:nvGraphicFramePr>
        <p:xfrm>
          <a:off x="1803400" y="1239211"/>
          <a:ext cx="8128000" cy="4390126"/>
        </p:xfrm>
        <a:graphic>
          <a:graphicData uri="http://schemas.openxmlformats.org/drawingml/2006/table">
            <a:tbl>
              <a:tblPr firstRow="1" bandRow="1">
                <a:tableStyleId>{00A15C55-8517-42AA-B614-E9B94910E393}</a:tableStyleId>
              </a:tblPr>
              <a:tblGrid>
                <a:gridCol w="8128000"/>
              </a:tblGrid>
              <a:tr h="735062">
                <a:tc>
                  <a:txBody>
                    <a:bodyPr/>
                    <a:lstStyle/>
                    <a:p>
                      <a:pPr algn="ctr"/>
                      <a:r>
                        <a:rPr lang="en-US" sz="3200" dirty="0" smtClean="0"/>
                        <a:t>Database Client GUI</a:t>
                      </a:r>
                      <a:endParaRPr lang="en-US" sz="4400" b="0" dirty="0"/>
                    </a:p>
                  </a:txBody>
                  <a:tcPr/>
                </a:tc>
              </a:tr>
              <a:tr h="370840">
                <a:tc>
                  <a:txBody>
                    <a:bodyPr/>
                    <a:lstStyle/>
                    <a:p>
                      <a:r>
                        <a:rPr lang="en-US" sz="2398" b="1" i="0" kern="1200" dirty="0" smtClean="0">
                          <a:solidFill>
                            <a:schemeClr val="dk1"/>
                          </a:solidFill>
                          <a:effectLst/>
                          <a:latin typeface="+mn-lt"/>
                          <a:ea typeface="+mn-ea"/>
                          <a:cs typeface="+mn-cs"/>
                        </a:rPr>
                        <a:t>Workbench</a:t>
                      </a:r>
                      <a:endParaRPr lang="en-US" dirty="0"/>
                    </a:p>
                  </a:txBody>
                  <a:tcPr/>
                </a:tc>
              </a:tr>
              <a:tr h="370840">
                <a:tc>
                  <a:txBody>
                    <a:bodyPr/>
                    <a:lstStyle/>
                    <a:p>
                      <a:r>
                        <a:rPr lang="en-US" sz="2398" b="1" i="0" kern="1200" dirty="0" smtClean="0">
                          <a:solidFill>
                            <a:schemeClr val="dk1"/>
                          </a:solidFill>
                          <a:effectLst/>
                          <a:latin typeface="+mn-lt"/>
                          <a:ea typeface="+mn-ea"/>
                          <a:cs typeface="+mn-cs"/>
                        </a:rPr>
                        <a:t>Sequel Pro</a:t>
                      </a:r>
                      <a:endParaRPr lang="en-US" dirty="0"/>
                    </a:p>
                  </a:txBody>
                  <a:tcPr/>
                </a:tc>
              </a:tr>
              <a:tr h="370840">
                <a:tc>
                  <a:txBody>
                    <a:bodyPr/>
                    <a:lstStyle/>
                    <a:p>
                      <a:r>
                        <a:rPr lang="en-US" sz="2398" b="1" i="0" kern="1200" dirty="0" smtClean="0">
                          <a:solidFill>
                            <a:schemeClr val="dk1"/>
                          </a:solidFill>
                          <a:effectLst/>
                          <a:latin typeface="+mn-lt"/>
                          <a:ea typeface="+mn-ea"/>
                          <a:cs typeface="+mn-cs"/>
                        </a:rPr>
                        <a:t>HeidiSQL</a:t>
                      </a:r>
                      <a:endParaRPr lang="en-US" dirty="0"/>
                    </a:p>
                  </a:txBody>
                  <a:tcPr/>
                </a:tc>
              </a:tr>
              <a:tr h="370840">
                <a:tc>
                  <a:txBody>
                    <a:bodyPr/>
                    <a:lstStyle/>
                    <a:p>
                      <a:r>
                        <a:rPr lang="en-US" dirty="0" smtClean="0"/>
                        <a:t>SQLyog</a:t>
                      </a:r>
                      <a:endParaRPr lang="en-US" dirty="0"/>
                    </a:p>
                  </a:txBody>
                  <a:tcPr/>
                </a:tc>
              </a:tr>
              <a:tr h="370840">
                <a:tc>
                  <a:txBody>
                    <a:bodyPr/>
                    <a:lstStyle/>
                    <a:p>
                      <a:r>
                        <a:rPr lang="en-US" dirty="0" smtClean="0"/>
                        <a:t>SQLWave</a:t>
                      </a:r>
                      <a:endParaRPr lang="en-US" dirty="0"/>
                    </a:p>
                  </a:txBody>
                  <a:tcPr/>
                </a:tc>
              </a:tr>
              <a:tr h="370840">
                <a:tc>
                  <a:txBody>
                    <a:bodyPr/>
                    <a:lstStyle/>
                    <a:p>
                      <a:r>
                        <a:rPr lang="en-US" dirty="0" smtClean="0"/>
                        <a:t>DBTools Manager</a:t>
                      </a:r>
                      <a:endParaRPr lang="en-US" dirty="0"/>
                    </a:p>
                  </a:txBody>
                  <a:tcPr/>
                </a:tc>
              </a:tr>
              <a:tr h="370840">
                <a:tc>
                  <a:txBody>
                    <a:bodyPr/>
                    <a:lstStyle/>
                    <a:p>
                      <a:r>
                        <a:rPr lang="en-US" dirty="0" smtClean="0"/>
                        <a:t>MyDB Studio</a:t>
                      </a:r>
                      <a:endParaRPr lang="en-US" dirty="0"/>
                    </a:p>
                  </a:txBody>
                  <a:tcPr/>
                </a:tc>
              </a:tr>
              <a:tr h="370840">
                <a:tc>
                  <a:txBody>
                    <a:bodyPr/>
                    <a:lstStyle/>
                    <a:p>
                      <a:r>
                        <a:rPr lang="en-US" dirty="0" smtClean="0"/>
                        <a:t>Navicat</a:t>
                      </a:r>
                      <a:r>
                        <a:rPr lang="en-US" baseline="0" dirty="0" smtClean="0"/>
                        <a:t> for MySQL</a:t>
                      </a:r>
                      <a:endParaRPr lang="en-US" dirty="0"/>
                    </a:p>
                  </a:txBody>
                  <a:tcPr/>
                </a:tc>
              </a:tr>
            </a:tbl>
          </a:graphicData>
        </a:graphic>
      </p:graphicFrame>
    </p:spTree>
    <p:extLst>
      <p:ext uri="{BB962C8B-B14F-4D97-AF65-F5344CB8AC3E}">
        <p14:creationId xmlns:p14="http://schemas.microsoft.com/office/powerpoint/2010/main" val="199683478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Client GUI - Workbench</a:t>
            </a:r>
            <a:endParaRPr lang="en-US" dirty="0"/>
          </a:p>
        </p:txBody>
      </p:sp>
      <p:sp>
        <p:nvSpPr>
          <p:cNvPr id="4" name="Rectangle 3"/>
          <p:cNvSpPr/>
          <p:nvPr/>
        </p:nvSpPr>
        <p:spPr bwMode="auto">
          <a:xfrm>
            <a:off x="1019330" y="1136752"/>
            <a:ext cx="8944477" cy="5077011"/>
          </a:xfrm>
          <a:prstGeom prst="rect">
            <a:avLst/>
          </a:prstGeom>
          <a:blipFill>
            <a:blip r:embed="rId2"/>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0929517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4125686" cy="3139321"/>
          </a:xfrm>
          <a:prstGeom prst="rect">
            <a:avLst/>
          </a:prstGeom>
          <a:solidFill>
            <a:srgbClr val="000041"/>
          </a:solidFill>
          <a:ln>
            <a:noFill/>
          </a:ln>
          <a:effectLst/>
          <a:extLst/>
        </p:spPr>
        <p:txBody>
          <a:bodyPr wrap="square">
            <a:spAutoFit/>
          </a:bodyPr>
          <a:lstStyle/>
          <a:p>
            <a:pPr>
              <a:buClrTx/>
              <a:buFontTx/>
              <a:buNone/>
            </a:pPr>
            <a:r>
              <a:rPr lang="en-US" dirty="0" err="1">
                <a:solidFill>
                  <a:schemeClr val="bg1"/>
                </a:solidFill>
              </a:rPr>
              <a:t>mysql</a:t>
            </a:r>
            <a:r>
              <a:rPr lang="en-US" dirty="0">
                <a:solidFill>
                  <a:schemeClr val="bg1"/>
                </a:solidFill>
              </a:rPr>
              <a:t>&gt; SHOW DATABASES; </a:t>
            </a:r>
            <a:endParaRPr lang="en-US" dirty="0" smtClean="0">
              <a:solidFill>
                <a:schemeClr val="bg1"/>
              </a:solidFill>
            </a:endParaRPr>
          </a:p>
          <a:p>
            <a:pPr>
              <a:buClrTx/>
              <a:buFontTx/>
              <a:buNone/>
            </a:pPr>
            <a:endParaRPr lang="en-US" altLang="zh-TW" dirty="0">
              <a:solidFill>
                <a:schemeClr val="bg1"/>
              </a:solidFill>
              <a:latin typeface="Arial" panose="020B0604020202020204" pitchFamily="34" charset="0"/>
            </a:endParaRPr>
          </a:p>
          <a:p>
            <a:pPr>
              <a:buClrTx/>
              <a:buFontTx/>
              <a:buNone/>
            </a:pPr>
            <a:endParaRPr lang="en-US" altLang="zh-TW" dirty="0" smtClean="0">
              <a:solidFill>
                <a:schemeClr val="bg1"/>
              </a:solidFill>
              <a:latin typeface="Arial" panose="020B0604020202020204" pitchFamily="34" charset="0"/>
            </a:endParaRPr>
          </a:p>
          <a:p>
            <a:pPr>
              <a:buClrTx/>
              <a:buFontTx/>
              <a:buNone/>
            </a:pPr>
            <a:r>
              <a:rPr lang="en-US" dirty="0" smtClean="0">
                <a:solidFill>
                  <a:schemeClr val="bg1"/>
                </a:solidFill>
              </a:rPr>
              <a:t>+--------------+</a:t>
            </a:r>
          </a:p>
          <a:p>
            <a:pPr>
              <a:buClrTx/>
              <a:buFontTx/>
              <a:buNone/>
            </a:pPr>
            <a:r>
              <a:rPr lang="en-US" dirty="0" smtClean="0">
                <a:solidFill>
                  <a:schemeClr val="bg1"/>
                </a:solidFill>
              </a:rPr>
              <a:t> </a:t>
            </a:r>
            <a:r>
              <a:rPr lang="en-US" dirty="0">
                <a:solidFill>
                  <a:schemeClr val="bg1"/>
                </a:solidFill>
              </a:rPr>
              <a:t>| Database </a:t>
            </a:r>
            <a:r>
              <a:rPr lang="en-US" dirty="0" smtClean="0">
                <a:solidFill>
                  <a:schemeClr val="bg1"/>
                </a:solidFill>
              </a:rPr>
              <a:t>|</a:t>
            </a:r>
          </a:p>
          <a:p>
            <a:pPr>
              <a:buClrTx/>
              <a:buFontTx/>
              <a:buNone/>
            </a:pPr>
            <a:r>
              <a:rPr lang="en-US" dirty="0" smtClean="0">
                <a:solidFill>
                  <a:schemeClr val="bg1"/>
                </a:solidFill>
              </a:rPr>
              <a:t> +-------------+</a:t>
            </a:r>
          </a:p>
          <a:p>
            <a:pPr>
              <a:buClrTx/>
              <a:buFontTx/>
              <a:buNone/>
            </a:pPr>
            <a:r>
              <a:rPr lang="en-US" dirty="0" smtClean="0">
                <a:solidFill>
                  <a:schemeClr val="bg1"/>
                </a:solidFill>
              </a:rPr>
              <a:t> | </a:t>
            </a:r>
            <a:r>
              <a:rPr lang="en-US" dirty="0" err="1" smtClean="0">
                <a:solidFill>
                  <a:schemeClr val="bg1"/>
                </a:solidFill>
              </a:rPr>
              <a:t>mysql</a:t>
            </a:r>
            <a:r>
              <a:rPr lang="en-US" dirty="0" smtClean="0">
                <a:solidFill>
                  <a:schemeClr val="bg1"/>
                </a:solidFill>
              </a:rPr>
              <a:t>       | </a:t>
            </a:r>
          </a:p>
          <a:p>
            <a:pPr>
              <a:buClrTx/>
              <a:buFontTx/>
              <a:buNone/>
            </a:pPr>
            <a:r>
              <a:rPr lang="en-US" dirty="0" smtClean="0">
                <a:solidFill>
                  <a:schemeClr val="bg1"/>
                </a:solidFill>
              </a:rPr>
              <a:t> | </a:t>
            </a:r>
            <a:r>
              <a:rPr lang="en-US" dirty="0">
                <a:solidFill>
                  <a:schemeClr val="bg1"/>
                </a:solidFill>
              </a:rPr>
              <a:t>test </a:t>
            </a:r>
            <a:r>
              <a:rPr lang="en-US" dirty="0" smtClean="0">
                <a:solidFill>
                  <a:schemeClr val="bg1"/>
                </a:solidFill>
              </a:rPr>
              <a:t>   	     | </a:t>
            </a:r>
          </a:p>
          <a:p>
            <a:pPr>
              <a:buClrTx/>
              <a:buFontTx/>
              <a:buNone/>
            </a:pPr>
            <a:r>
              <a:rPr lang="en-US" dirty="0">
                <a:solidFill>
                  <a:schemeClr val="bg1"/>
                </a:solidFill>
              </a:rPr>
              <a:t> </a:t>
            </a:r>
            <a:r>
              <a:rPr lang="en-US" dirty="0" smtClean="0">
                <a:solidFill>
                  <a:schemeClr val="bg1"/>
                </a:solidFill>
              </a:rPr>
              <a:t>+-------------+ </a:t>
            </a:r>
          </a:p>
          <a:p>
            <a:pPr>
              <a:buClrTx/>
              <a:buFontTx/>
              <a:buNone/>
            </a:pPr>
            <a:endParaRPr lang="en-US" dirty="0">
              <a:solidFill>
                <a:schemeClr val="bg1"/>
              </a:solidFill>
            </a:endParaRPr>
          </a:p>
          <a:p>
            <a:pPr>
              <a:buClrTx/>
              <a:buFontTx/>
              <a:buNone/>
            </a:pPr>
            <a:r>
              <a:rPr lang="en-US" dirty="0" smtClean="0">
                <a:solidFill>
                  <a:schemeClr val="bg1"/>
                </a:solidFill>
              </a:rPr>
              <a:t>2 </a:t>
            </a:r>
            <a:r>
              <a:rPr lang="en-US" dirty="0">
                <a:solidFill>
                  <a:schemeClr val="bg1"/>
                </a:solidFill>
              </a:rPr>
              <a:t>rows in set (0.13 sec) </a:t>
            </a:r>
            <a:endParaRPr lang="zh-TW" altLang="en-US" dirty="0">
              <a:solidFill>
                <a:schemeClr val="bg1"/>
              </a:solidFill>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dirty="0" smtClean="0"/>
              <a:t>Show Database</a:t>
            </a:r>
            <a:endParaRPr lang="en-US" altLang="zh-TW" dirty="0"/>
          </a:p>
        </p:txBody>
      </p:sp>
      <p:sp>
        <p:nvSpPr>
          <p:cNvPr id="2" name="Flowchart: Alternate Process 1"/>
          <p:cNvSpPr/>
          <p:nvPr/>
        </p:nvSpPr>
        <p:spPr bwMode="auto">
          <a:xfrm>
            <a:off x="7004957" y="1567543"/>
            <a:ext cx="4592238" cy="3984171"/>
          </a:xfrm>
          <a:prstGeom prst="flowChartAlternateProcess">
            <a:avLst/>
          </a:prstGeom>
          <a:gradFill flip="none" rotWithShape="1">
            <a:gsLst>
              <a:gs pos="65482">
                <a:srgbClr val="FEDE90"/>
              </a:gs>
              <a:gs pos="46895">
                <a:srgbClr val="FFF2D4"/>
              </a:gs>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rPr>
              <a:t>Show databases</a:t>
            </a:r>
            <a:r>
              <a:rPr kumimoji="0" lang="en-US" sz="2400" b="0" i="0" u="none" strike="noStrike" cap="none" normalizeH="0" dirty="0" smtClean="0">
                <a:ln>
                  <a:noFill/>
                </a:ln>
                <a:solidFill>
                  <a:schemeClr val="tx1"/>
                </a:solidFill>
                <a:effectLst/>
                <a:latin typeface="Arial" pitchFamily="34" charset="0"/>
                <a:ea typeface="ＭＳ Ｐゴシック"/>
                <a:cs typeface="ＭＳ Ｐゴシック"/>
              </a:rPr>
              <a:t> command </a:t>
            </a:r>
          </a:p>
          <a:p>
            <a:pPr marL="0" marR="0" indent="0" algn="l" defTabSz="914400" rtl="0" eaLnBrk="0" fontAlgn="base" latinLnBrk="0" hangingPunct="0">
              <a:lnSpc>
                <a:spcPct val="150000"/>
              </a:lnSpc>
              <a:spcBef>
                <a:spcPct val="0"/>
              </a:spcBef>
              <a:spcAft>
                <a:spcPct val="0"/>
              </a:spcAft>
              <a:buClrTx/>
              <a:buSzTx/>
              <a:buFontTx/>
              <a:buNone/>
              <a:tabLst/>
            </a:pPr>
            <a:r>
              <a:rPr lang="en-US" sz="2400" baseline="0" dirty="0" smtClean="0">
                <a:latin typeface="Arial" pitchFamily="34" charset="0"/>
                <a:ea typeface="ＭＳ Ｐゴシック"/>
                <a:cs typeface="ＭＳ Ｐゴシック"/>
              </a:rPr>
              <a:t>Display</a:t>
            </a:r>
            <a:r>
              <a:rPr lang="en-US" sz="2400" dirty="0" smtClean="0">
                <a:latin typeface="Arial" pitchFamily="34" charset="0"/>
                <a:ea typeface="ＭＳ Ｐゴシック"/>
                <a:cs typeface="ＭＳ Ｐゴシック"/>
              </a:rPr>
              <a:t> all database instances in MySQL database</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79998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auto">
          <a:xfrm>
            <a:off x="1752600" y="2057401"/>
            <a:ext cx="87137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a:t>You can create </a:t>
            </a:r>
            <a:r>
              <a:rPr lang="en-US" dirty="0" smtClean="0"/>
              <a:t> and drop a </a:t>
            </a:r>
            <a:r>
              <a:rPr lang="en-US" dirty="0"/>
              <a:t>MySQL database </a:t>
            </a:r>
            <a:r>
              <a:rPr lang="en-US" dirty="0" smtClean="0"/>
              <a:t>instance by </a:t>
            </a:r>
            <a:r>
              <a:rPr lang="en-US" dirty="0"/>
              <a:t>using </a:t>
            </a:r>
            <a:r>
              <a:rPr lang="en-US" dirty="0" smtClean="0"/>
              <a:t>My SQL Workbench by using the command</a:t>
            </a:r>
          </a:p>
          <a:p>
            <a:endParaRPr lang="en-US" dirty="0" smtClean="0"/>
          </a:p>
          <a:p>
            <a:r>
              <a:rPr lang="en-US" u="sng" dirty="0" smtClean="0"/>
              <a:t>Create Database:</a:t>
            </a:r>
          </a:p>
          <a:p>
            <a:pPr marL="285750" indent="-285750">
              <a:buFont typeface="Wingdings" panose="05000000000000000000" pitchFamily="2" charset="2"/>
              <a:buChar char="è"/>
            </a:pPr>
            <a:r>
              <a:rPr lang="en-US" dirty="0" smtClean="0">
                <a:sym typeface="Wingdings" panose="05000000000000000000" pitchFamily="2" charset="2"/>
              </a:rPr>
              <a:t>Create database &lt;&lt;Database Name &gt;&gt;</a:t>
            </a:r>
          </a:p>
          <a:p>
            <a:pPr marL="285750" indent="-285750">
              <a:buFont typeface="Wingdings" panose="05000000000000000000" pitchFamily="2" charset="2"/>
              <a:buChar char="è"/>
            </a:pPr>
            <a:endParaRPr lang="en-US" dirty="0">
              <a:sym typeface="Wingdings" panose="05000000000000000000" pitchFamily="2" charset="2"/>
            </a:endParaRPr>
          </a:p>
          <a:p>
            <a:pPr marL="285750" indent="-285750">
              <a:buFont typeface="Wingdings" panose="05000000000000000000" pitchFamily="2" charset="2"/>
              <a:buChar char="è"/>
            </a:pPr>
            <a:endParaRPr lang="en-US" dirty="0" smtClean="0">
              <a:sym typeface="Wingdings" panose="05000000000000000000" pitchFamily="2" charset="2"/>
            </a:endParaRPr>
          </a:p>
          <a:p>
            <a:pPr marL="285750" indent="-285750">
              <a:buFont typeface="Wingdings" panose="05000000000000000000" pitchFamily="2" charset="2"/>
              <a:buChar char="è"/>
            </a:pPr>
            <a:endParaRPr lang="en-US" dirty="0">
              <a:sym typeface="Wingdings" panose="05000000000000000000" pitchFamily="2" charset="2"/>
            </a:endParaRPr>
          </a:p>
          <a:p>
            <a:endParaRPr lang="en-US" u="sng" dirty="0" smtClean="0"/>
          </a:p>
          <a:p>
            <a:r>
              <a:rPr lang="en-US" u="sng" dirty="0" smtClean="0"/>
              <a:t>Drop Database :</a:t>
            </a:r>
          </a:p>
          <a:p>
            <a:endParaRPr lang="en-US" u="sng" dirty="0"/>
          </a:p>
          <a:p>
            <a:r>
              <a:rPr lang="en-US" dirty="0" smtClean="0">
                <a:sym typeface="Wingdings" panose="05000000000000000000" pitchFamily="2" charset="2"/>
              </a:rPr>
              <a:t>Drop Database &lt;&lt;Database Name &gt;&gt;</a:t>
            </a:r>
          </a:p>
          <a:p>
            <a:endParaRPr lang="en-US" dirty="0">
              <a:sym typeface="Wingdings" panose="05000000000000000000" pitchFamily="2" charset="2"/>
            </a:endParaRPr>
          </a:p>
          <a:p>
            <a:r>
              <a:rPr lang="en-US" dirty="0"/>
              <a:t/>
            </a:r>
            <a:br>
              <a:rPr lang="en-US" dirty="0"/>
            </a:br>
            <a:endParaRPr lang="zh-TW" altLang="en-US" dirty="0">
              <a:latin typeface="Arial" panose="020B0604020202020204" pitchFamily="34" charset="0"/>
            </a:endParaRPr>
          </a:p>
        </p:txBody>
      </p:sp>
      <p:sp>
        <p:nvSpPr>
          <p:cNvPr id="50182" name="Rectangle 6"/>
          <p:cNvSpPr>
            <a:spLocks noGrp="1" noChangeArrowheads="1"/>
          </p:cNvSpPr>
          <p:nvPr>
            <p:ph type="title"/>
          </p:nvPr>
        </p:nvSpPr>
        <p:spPr/>
        <p:txBody>
          <a:bodyPr/>
          <a:lstStyle/>
          <a:p>
            <a:r>
              <a:rPr lang="en-US" altLang="zh-TW"/>
              <a:t>Create Database</a:t>
            </a:r>
          </a:p>
        </p:txBody>
      </p:sp>
      <p:sp>
        <p:nvSpPr>
          <p:cNvPr id="2" name="Flowchart: Magnetic Disk 1"/>
          <p:cNvSpPr/>
          <p:nvPr/>
        </p:nvSpPr>
        <p:spPr bwMode="auto">
          <a:xfrm>
            <a:off x="7409793" y="3626069"/>
            <a:ext cx="2567864" cy="1797269"/>
          </a:xfrm>
          <a:prstGeom prst="flowChartMagneticDisk">
            <a:avLst/>
          </a:prstGeom>
          <a:solidFill>
            <a:schemeClr val="accent4">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3" name="Rounded Rectangle 2"/>
          <p:cNvSpPr/>
          <p:nvPr/>
        </p:nvSpPr>
        <p:spPr bwMode="auto">
          <a:xfrm>
            <a:off x="1970691" y="36260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Create database Training</a:t>
            </a:r>
            <a:endParaRPr lang="en-US" sz="2400" dirty="0"/>
          </a:p>
        </p:txBody>
      </p:sp>
      <p:sp>
        <p:nvSpPr>
          <p:cNvPr id="6" name="Rounded Rectangle 5"/>
          <p:cNvSpPr/>
          <p:nvPr/>
        </p:nvSpPr>
        <p:spPr bwMode="auto">
          <a:xfrm>
            <a:off x="1970691" y="5514369"/>
            <a:ext cx="3720662" cy="794085"/>
          </a:xfrm>
          <a:prstGeom prst="roundRect">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sym typeface="Wingdings" panose="05000000000000000000" pitchFamily="2" charset="2"/>
              </a:rPr>
              <a:t> Drop database Training</a:t>
            </a:r>
            <a:endParaRPr lang="en-US" sz="2400" dirty="0"/>
          </a:p>
          <a:p>
            <a:endParaRPr lang="en-US" sz="2400" dirty="0"/>
          </a:p>
        </p:txBody>
      </p:sp>
    </p:spTree>
    <p:extLst>
      <p:ext uri="{BB962C8B-B14F-4D97-AF65-F5344CB8AC3E}">
        <p14:creationId xmlns:p14="http://schemas.microsoft.com/office/powerpoint/2010/main" val="2228153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163A7C67960D459857136DA7ADCE54" ma:contentTypeVersion="0" ma:contentTypeDescription="Create a new document." ma:contentTypeScope="" ma:versionID="bd1aa26a8e8a2127e746cd1e0316c9b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2427474e-60f8-4f75-abfc-98841d67cf98" ContentTypeId="0x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2FE97-52D1-4703-B8E4-6E004EA21558}"/>
</file>

<file path=customXml/itemProps2.xml><?xml version="1.0" encoding="utf-8"?>
<ds:datastoreItem xmlns:ds="http://schemas.openxmlformats.org/officeDocument/2006/customXml" ds:itemID="{1590D1E7-2A80-490F-937A-F1E57FE1C728}"/>
</file>

<file path=customXml/itemProps3.xml><?xml version="1.0" encoding="utf-8"?>
<ds:datastoreItem xmlns:ds="http://schemas.openxmlformats.org/officeDocument/2006/customXml" ds:itemID="{6D922DD3-467E-49ED-909A-EE04D157391F}"/>
</file>

<file path=customXml/itemProps4.xml><?xml version="1.0" encoding="utf-8"?>
<ds:datastoreItem xmlns:ds="http://schemas.openxmlformats.org/officeDocument/2006/customXml" ds:itemID="{EFE2F61D-0844-4312-8295-BA9460D20164}"/>
</file>

<file path=docProps/app.xml><?xml version="1.0" encoding="utf-8"?>
<Properties xmlns="http://schemas.openxmlformats.org/officeDocument/2006/extended-properties" xmlns:vt="http://schemas.openxmlformats.org/officeDocument/2006/docPropsVTypes">
  <Template>Q3 2014 Board Meeting v4 November 2 2014</Template>
  <TotalTime>32558</TotalTime>
  <Words>1698</Words>
  <Application>Microsoft Office PowerPoint</Application>
  <PresentationFormat>Widescreen</PresentationFormat>
  <Paragraphs>363</Paragraphs>
  <Slides>31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ＭＳ Ｐゴシック</vt:lpstr>
      <vt:lpstr>PMingLiU</vt:lpstr>
      <vt:lpstr>Arial</vt:lpstr>
      <vt:lpstr>Brush Script Std</vt:lpstr>
      <vt:lpstr>Calibri</vt:lpstr>
      <vt:lpstr>Helvetica Condensed</vt:lpstr>
      <vt:lpstr>HelveticaNeue Condensed</vt:lpstr>
      <vt:lpstr>Tahoma</vt:lpstr>
      <vt:lpstr>Times</vt:lpstr>
      <vt:lpstr>Wingdings</vt:lpstr>
      <vt:lpstr>Blank Presentation</vt:lpstr>
      <vt:lpstr>MySQL- DDL</vt:lpstr>
      <vt:lpstr>Session Objective</vt:lpstr>
      <vt:lpstr>Database</vt:lpstr>
      <vt:lpstr>Commercial Data Bases</vt:lpstr>
      <vt:lpstr>MySQL Introduction</vt:lpstr>
      <vt:lpstr>Database Client GUI</vt:lpstr>
      <vt:lpstr>Database Client GUI - Workbench</vt:lpstr>
      <vt:lpstr>Show Database</vt:lpstr>
      <vt:lpstr>Create Database</vt:lpstr>
      <vt:lpstr>DDL Statement</vt:lpstr>
      <vt:lpstr>DDL </vt:lpstr>
      <vt:lpstr>DDL Commands </vt:lpstr>
      <vt:lpstr>Create Table</vt:lpstr>
      <vt:lpstr>Display Table Structure</vt:lpstr>
      <vt:lpstr>Modify Table Structure</vt:lpstr>
      <vt:lpstr>Drop</vt:lpstr>
      <vt:lpstr>Truncate</vt:lpstr>
      <vt:lpstr>PowerPoint Presentation</vt:lpstr>
      <vt:lpstr>Constraints</vt:lpstr>
      <vt:lpstr>What are Constraints? </vt:lpstr>
      <vt:lpstr>Defining Constraints </vt:lpstr>
      <vt:lpstr>The NOT NULL Constraint </vt:lpstr>
      <vt:lpstr>The UNIQUE Constraint </vt:lpstr>
      <vt:lpstr>The PRIMARY KEY Constr </vt:lpstr>
      <vt:lpstr>The FOREIGN KEY Constraint </vt:lpstr>
      <vt:lpstr>FOREIGN KEY Constraint Keywords </vt:lpstr>
      <vt:lpstr>The CHECK Constraint </vt:lpstr>
      <vt:lpstr>Adding a Constraint Syntax </vt:lpstr>
      <vt:lpstr>Adding a Constraint </vt:lpstr>
      <vt:lpstr>Dropping a Constraint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UmamaheswariA@hexaware.com</dc:creator>
  <cp:lastModifiedBy>Umamaheswari Aravindan</cp:lastModifiedBy>
  <cp:revision>756</cp:revision>
  <dcterms:created xsi:type="dcterms:W3CDTF">2014-11-02T05:32:32Z</dcterms:created>
  <dcterms:modified xsi:type="dcterms:W3CDTF">2017-11-10T05:32:30Z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0x01010067163A7C67960D459857136DA7ADCE54</vt:lpwstr>
  </property>
</Properties>
</file>