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384" r:id="rId7"/>
    <p:sldId id="304" r:id="rId8"/>
    <p:sldId id="305" r:id="rId9"/>
    <p:sldId id="385" r:id="rId10"/>
    <p:sldId id="306" r:id="rId11"/>
    <p:sldId id="30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5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C9D3BD-7073-4FCA-BE8D-6F1C55A0AD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2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7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err="1" smtClean="0"/>
              <a:t>MySql</a:t>
            </a:r>
            <a:r>
              <a:rPr lang="en-US" smtClean="0"/>
              <a:t>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 smtClean="0">
                <a:solidFill>
                  <a:schemeClr val="tx1"/>
                </a:solidFill>
              </a:rPr>
              <a:t>To insert ,update and delete data to the tables in </a:t>
            </a:r>
            <a:r>
              <a:rPr lang="en-US" sz="2664" smtClean="0">
                <a:solidFill>
                  <a:schemeClr val="tx1"/>
                </a:solidFill>
              </a:rPr>
              <a:t>MySQL database.</a:t>
            </a: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835724"/>
            <a:ext cx="8229600" cy="298565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b="1" dirty="0" smtClean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INSERT </a:t>
            </a:r>
            <a:r>
              <a:rPr lang="en-US" altLang="zh-TW" sz="2400" dirty="0">
                <a:solidFill>
                  <a:schemeClr val="bg2"/>
                </a:solidFill>
              </a:rPr>
              <a:t>INTO </a:t>
            </a:r>
            <a:r>
              <a:rPr lang="en-US" altLang="zh-TW" sz="2400" dirty="0" err="1">
                <a:solidFill>
                  <a:schemeClr val="bg2"/>
                </a:solidFill>
              </a:rPr>
              <a:t>table_name</a:t>
            </a:r>
            <a:r>
              <a:rPr lang="en-US" altLang="zh-TW" sz="2400" dirty="0">
                <a:solidFill>
                  <a:schemeClr val="bg2"/>
                </a:solidFill>
              </a:rPr>
              <a:t> SET col_name1=value1, col_name2=value2, col_name3=value3, …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b="1" dirty="0" smtClean="0">
              <a:solidFill>
                <a:srgbClr val="F3922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dirty="0" smtClean="0">
                <a:solidFill>
                  <a:srgbClr val="F39220"/>
                </a:solidFill>
              </a:rPr>
              <a:t>Example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</a:t>
            </a:r>
            <a:r>
              <a:rPr lang="en-US" altLang="zh-TW" sz="1800" dirty="0">
                <a:solidFill>
                  <a:schemeClr val="bg2"/>
                </a:solidFill>
              </a:rPr>
              <a:t>INSERT INTO student SET </a:t>
            </a:r>
            <a:r>
              <a:rPr lang="en-US" altLang="zh-TW" sz="1800" dirty="0" err="1">
                <a:solidFill>
                  <a:schemeClr val="bg2"/>
                </a:solidFill>
              </a:rPr>
              <a:t>student_ID</a:t>
            </a:r>
            <a:r>
              <a:rPr lang="en-US" altLang="zh-TW" sz="1800" dirty="0">
                <a:solidFill>
                  <a:schemeClr val="bg2"/>
                </a:solidFill>
              </a:rPr>
              <a:t>=101, name='Shannon', major='BCB</a:t>
            </a:r>
            <a:r>
              <a:rPr lang="en-US" altLang="zh-TW" sz="1800" dirty="0" smtClean="0">
                <a:solidFill>
                  <a:schemeClr val="bg2"/>
                </a:solidFill>
              </a:rPr>
              <a:t>', grade</a:t>
            </a:r>
            <a:r>
              <a:rPr lang="en-US" altLang="zh-TW" sz="1800" dirty="0">
                <a:solidFill>
                  <a:schemeClr val="bg2"/>
                </a:solidFill>
              </a:rPr>
              <a:t>='A';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chemeClr val="bg2"/>
                </a:solidFill>
              </a:rPr>
              <a:t>Query OK, 1 row affected (0.00 sec</a:t>
            </a:r>
            <a:r>
              <a:rPr lang="en-US" altLang="zh-TW" sz="1800" dirty="0" smtClean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TW" alt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2364" name="Group 7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398852"/>
              </p:ext>
            </p:extLst>
          </p:nvPr>
        </p:nvGraphicFramePr>
        <p:xfrm>
          <a:off x="3865419" y="5091545"/>
          <a:ext cx="4391025" cy="762000"/>
        </p:xfrm>
        <a:graphic>
          <a:graphicData uri="http://schemas.openxmlformats.org/drawingml/2006/table">
            <a:tbl>
              <a:tblPr/>
              <a:tblGrid>
                <a:gridCol w="1098550"/>
                <a:gridCol w="1096963"/>
                <a:gridCol w="1098550"/>
                <a:gridCol w="1096962"/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65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 Record</a:t>
            </a:r>
          </a:p>
        </p:txBody>
      </p:sp>
    </p:spTree>
    <p:extLst>
      <p:ext uri="{BB962C8B-B14F-4D97-AF65-F5344CB8AC3E}">
        <p14:creationId xmlns:p14="http://schemas.microsoft.com/office/powerpoint/2010/main" val="10520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619" y="1837833"/>
            <a:ext cx="4982268" cy="31498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chemeClr val="bg2"/>
                </a:solidFill>
              </a:rPr>
              <a:t>SELECT</a:t>
            </a:r>
            <a:r>
              <a:rPr lang="en-US" altLang="zh-TW" sz="2200" dirty="0" smtClean="0">
                <a:solidFill>
                  <a:schemeClr val="bg2"/>
                </a:solidFill>
              </a:rPr>
              <a:t> * from </a:t>
            </a:r>
            <a:endParaRPr lang="en-US" altLang="zh-TW" sz="2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FROM</a:t>
            </a:r>
            <a:r>
              <a:rPr lang="en-US" altLang="zh-TW" sz="2200" dirty="0">
                <a:solidFill>
                  <a:schemeClr val="bg2"/>
                </a:solidFill>
              </a:rPr>
              <a:t> table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200" b="1" dirty="0" smtClean="0">
              <a:solidFill>
                <a:srgbClr val="F3922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rgbClr val="F39220"/>
                </a:solidFill>
              </a:rPr>
              <a:t>Example</a:t>
            </a:r>
            <a:endParaRPr lang="en-US" altLang="zh-TW" sz="2200" b="1" dirty="0">
              <a:solidFill>
                <a:srgbClr val="F3922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solidFill>
                  <a:schemeClr val="bg2"/>
                </a:solidFill>
              </a:rPr>
              <a:t> SELECT *  </a:t>
            </a:r>
            <a:r>
              <a:rPr lang="en-US" altLang="zh-TW" sz="2200" dirty="0">
                <a:solidFill>
                  <a:schemeClr val="bg2"/>
                </a:solidFill>
              </a:rPr>
              <a:t>FROM </a:t>
            </a:r>
            <a:r>
              <a:rPr lang="en-US" altLang="zh-TW" sz="2200" dirty="0" smtClean="0">
                <a:solidFill>
                  <a:schemeClr val="bg2"/>
                </a:solidFill>
              </a:rPr>
              <a:t>student</a:t>
            </a:r>
            <a:endParaRPr lang="en-US" altLang="zh-TW" sz="2200" dirty="0">
              <a:solidFill>
                <a:schemeClr val="bg2"/>
              </a:solidFill>
            </a:endParaRP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>
            <p:ph sz="half" idx="2"/>
          </p:nvPr>
        </p:nvGraphicFramePr>
        <p:xfrm>
          <a:off x="6477000" y="1981201"/>
          <a:ext cx="4038600" cy="3763963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BBMB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MCDB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Retrieve Record</a:t>
            </a:r>
          </a:p>
        </p:txBody>
      </p:sp>
    </p:spTree>
    <p:extLst>
      <p:ext uri="{BB962C8B-B14F-4D97-AF65-F5344CB8AC3E}">
        <p14:creationId xmlns:p14="http://schemas.microsoft.com/office/powerpoint/2010/main" val="33523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619" y="1837833"/>
            <a:ext cx="9746672" cy="31498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 smtClean="0">
                <a:solidFill>
                  <a:schemeClr val="bg2"/>
                </a:solidFill>
              </a:rPr>
              <a:t>SELECT</a:t>
            </a:r>
            <a:r>
              <a:rPr lang="en-US" altLang="zh-TW" sz="2200" dirty="0" smtClean="0">
                <a:solidFill>
                  <a:schemeClr val="bg2"/>
                </a:solidFill>
              </a:rPr>
              <a:t> </a:t>
            </a:r>
            <a:r>
              <a:rPr lang="en-US" altLang="zh-TW" sz="2200" dirty="0" err="1">
                <a:solidFill>
                  <a:schemeClr val="bg2"/>
                </a:solidFill>
              </a:rPr>
              <a:t>what_columns</a:t>
            </a:r>
            <a:endParaRPr lang="en-US" altLang="zh-TW" sz="2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FROM</a:t>
            </a:r>
            <a:r>
              <a:rPr lang="en-US" altLang="zh-TW" sz="2200" dirty="0">
                <a:solidFill>
                  <a:schemeClr val="bg2"/>
                </a:solidFill>
              </a:rPr>
              <a:t> table or tables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WHERE</a:t>
            </a:r>
            <a:r>
              <a:rPr lang="en-US" altLang="zh-TW" sz="2200" dirty="0">
                <a:solidFill>
                  <a:schemeClr val="bg2"/>
                </a:solidFill>
              </a:rPr>
              <a:t> </a:t>
            </a:r>
            <a:r>
              <a:rPr lang="en-US" altLang="zh-TW" sz="2200" b="1" dirty="0">
                <a:solidFill>
                  <a:schemeClr val="bg2"/>
                </a:solidFill>
              </a:rPr>
              <a:t>condition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>
                <a:solidFill>
                  <a:srgbClr val="F39220"/>
                </a:solidFill>
              </a:rPr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solidFill>
                  <a:schemeClr val="bg2"/>
                </a:solidFill>
              </a:rPr>
              <a:t> </a:t>
            </a:r>
            <a:r>
              <a:rPr lang="en-US" altLang="zh-TW" sz="2200" dirty="0">
                <a:solidFill>
                  <a:schemeClr val="bg2"/>
                </a:solidFill>
              </a:rPr>
              <a:t>SELECT major, grade FROM student WHERE name='Shannon';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 dirty="0">
              <a:solidFill>
                <a:schemeClr val="bg2"/>
              </a:solidFill>
            </a:endParaRP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1416084"/>
              </p:ext>
            </p:extLst>
          </p:nvPr>
        </p:nvGraphicFramePr>
        <p:xfrm>
          <a:off x="5708072" y="4235161"/>
          <a:ext cx="4038600" cy="150495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Retrieve </a:t>
            </a:r>
            <a:r>
              <a:rPr lang="en-US" altLang="zh-TW" dirty="0" smtClean="0"/>
              <a:t>Record with condition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08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538" y="1217612"/>
            <a:ext cx="10902462" cy="526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3922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UPDATE </a:t>
            </a:r>
            <a:r>
              <a:rPr lang="en-US" altLang="zh-TW" sz="2000" dirty="0" err="1">
                <a:solidFill>
                  <a:schemeClr val="bg2"/>
                </a:solidFill>
              </a:rPr>
              <a:t>table_name</a:t>
            </a:r>
            <a:r>
              <a:rPr lang="en-US" altLang="zh-TW" sz="2000" dirty="0">
                <a:solidFill>
                  <a:schemeClr val="bg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   SET which columns to change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   WHERE condition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39220"/>
                </a:solidFill>
              </a:rPr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UPDATE </a:t>
            </a:r>
            <a:r>
              <a:rPr lang="en-US" altLang="zh-TW" sz="2400" dirty="0">
                <a:solidFill>
                  <a:schemeClr val="bg2"/>
                </a:solidFill>
              </a:rPr>
              <a:t>student SET grade='B' WHERE name='Shannon';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Query OK, 1 row affected (0.00 sec)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Rows matched: 1  Changed: 1  Warnings: </a:t>
            </a:r>
            <a:r>
              <a:rPr lang="en-US" altLang="zh-TW" sz="1600" dirty="0" smtClean="0">
                <a:solidFill>
                  <a:schemeClr val="tx1"/>
                </a:solidFill>
              </a:rPr>
              <a:t>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SELECT </a:t>
            </a:r>
            <a:r>
              <a:rPr lang="en-US" altLang="zh-TW" sz="2400" dirty="0">
                <a:solidFill>
                  <a:schemeClr val="bg2"/>
                </a:solidFill>
              </a:rPr>
              <a:t>* FROM student WHERE name=‘Shannon’;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b="1" dirty="0" smtClean="0">
                <a:solidFill>
                  <a:schemeClr val="tx1"/>
                </a:solidFill>
              </a:rPr>
              <a:t>1 </a:t>
            </a:r>
            <a:r>
              <a:rPr lang="en-US" altLang="zh-TW" sz="2400" b="1" dirty="0">
                <a:solidFill>
                  <a:schemeClr val="tx1"/>
                </a:solidFill>
              </a:rPr>
              <a:t>row in set (0.00 sec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Update Record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79761"/>
              </p:ext>
            </p:extLst>
          </p:nvPr>
        </p:nvGraphicFramePr>
        <p:xfrm>
          <a:off x="2219357" y="4725763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Student_ID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Shannon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14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769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39220"/>
                </a:solidFill>
              </a:rPr>
              <a:t>Syntax</a:t>
            </a:r>
            <a:r>
              <a:rPr lang="en-US" altLang="zh-TW" sz="2400" dirty="0" smtClean="0">
                <a:solidFill>
                  <a:schemeClr val="bg2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DELETE </a:t>
            </a:r>
            <a:r>
              <a:rPr lang="en-US" altLang="zh-TW" sz="2400" dirty="0">
                <a:solidFill>
                  <a:schemeClr val="bg2"/>
                </a:solidFill>
              </a:rPr>
              <a:t>FROM </a:t>
            </a:r>
            <a:r>
              <a:rPr lang="en-US" altLang="zh-TW" sz="2400" dirty="0" err="1">
                <a:solidFill>
                  <a:schemeClr val="bg2"/>
                </a:solidFill>
              </a:rPr>
              <a:t>table_name</a:t>
            </a:r>
            <a:r>
              <a:rPr lang="en-US" altLang="zh-TW" sz="2400" dirty="0">
                <a:solidFill>
                  <a:schemeClr val="bg2"/>
                </a:solidFill>
              </a:rPr>
              <a:t> WHERE condition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39220"/>
                </a:solidFill>
              </a:rPr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2400" dirty="0" smtClean="0">
                <a:solidFill>
                  <a:schemeClr val="bg2"/>
                </a:solidFill>
              </a:rPr>
              <a:t>DELETE </a:t>
            </a:r>
            <a:r>
              <a:rPr lang="en-US" altLang="zh-TW" sz="2400" dirty="0">
                <a:solidFill>
                  <a:schemeClr val="bg2"/>
                </a:solidFill>
              </a:rPr>
              <a:t>FROM student WHERE name='Shannon';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Query OK, 1 row affected (0.00 sec)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DELETE </a:t>
            </a:r>
            <a:r>
              <a:rPr lang="en-US" altLang="zh-TW" sz="2400" dirty="0">
                <a:solidFill>
                  <a:schemeClr val="bg2"/>
                </a:solidFill>
              </a:rPr>
              <a:t>FROM student;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 dirty="0">
                <a:solidFill>
                  <a:srgbClr val="0E4EFF"/>
                </a:solidFill>
              </a:rPr>
              <a:t>Will delete ALL student records!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Delete Record</a:t>
            </a:r>
          </a:p>
        </p:txBody>
      </p:sp>
    </p:spTree>
    <p:extLst>
      <p:ext uri="{BB962C8B-B14F-4D97-AF65-F5344CB8AC3E}">
        <p14:creationId xmlns:p14="http://schemas.microsoft.com/office/powerpoint/2010/main" val="4017855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BCC0B4-22A2-41F6-A41B-BB47C169968D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1BEEA264-3237-467E-986B-6388698243F9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32558</TotalTime>
  <Words>260</Words>
  <Application>Microsoft Office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ＭＳ Ｐゴシック</vt:lpstr>
      <vt:lpstr>PMingLiU</vt:lpstr>
      <vt:lpstr>Arial</vt:lpstr>
      <vt:lpstr>Brush Script Std</vt:lpstr>
      <vt:lpstr>Calibri</vt:lpstr>
      <vt:lpstr>Helvetica Condensed</vt:lpstr>
      <vt:lpstr>HelveticaNeue Condensed</vt:lpstr>
      <vt:lpstr>Tahoma</vt:lpstr>
      <vt:lpstr>Times</vt:lpstr>
      <vt:lpstr>Wingdings</vt:lpstr>
      <vt:lpstr>Blank Presentation</vt:lpstr>
      <vt:lpstr>MySql - DML</vt:lpstr>
      <vt:lpstr>Session Objective</vt:lpstr>
      <vt:lpstr>DML Commands</vt:lpstr>
      <vt:lpstr>Insert Record</vt:lpstr>
      <vt:lpstr>Retrieve Record</vt:lpstr>
      <vt:lpstr>Retrieve Record with condition</vt:lpstr>
      <vt:lpstr>Update Record</vt:lpstr>
      <vt:lpstr>Delete Record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756</cp:revision>
  <dcterms:created xsi:type="dcterms:W3CDTF">2014-11-02T05:32:32Z</dcterms:created>
  <dcterms:modified xsi:type="dcterms:W3CDTF">2017-11-10T05:54:54Z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