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slides/slide41.xml" ContentType="application/vnd.openxmlformats-officedocument.presentationml.slide+xml"/>
  <Override PartName="/ppt/slides/slide42.xml" ContentType="application/vnd.openxmlformats-officedocument.presentationml.slide+xml"/>
  <Override PartName="/ppt/presentation.xml" ContentType="application/vnd.openxmlformats-officedocument.presentationml.presentation.main+xml"/>
  <Override PartName="/ppt/slides/slide4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7"/>
  </p:notesMasterIdLst>
  <p:handoutMasterIdLst>
    <p:handoutMasterId r:id="rId48"/>
  </p:handoutMasterIdLst>
  <p:sldIdLst>
    <p:sldId id="256" r:id="rId5"/>
    <p:sldId id="293" r:id="rId6"/>
    <p:sldId id="314" r:id="rId7"/>
    <p:sldId id="315" r:id="rId8"/>
    <p:sldId id="257" r:id="rId9"/>
    <p:sldId id="282" r:id="rId10"/>
    <p:sldId id="283" r:id="rId11"/>
    <p:sldId id="284" r:id="rId12"/>
    <p:sldId id="285" r:id="rId13"/>
    <p:sldId id="265" r:id="rId14"/>
    <p:sldId id="286" r:id="rId15"/>
    <p:sldId id="287" r:id="rId16"/>
    <p:sldId id="262" r:id="rId17"/>
    <p:sldId id="288" r:id="rId18"/>
    <p:sldId id="289" r:id="rId19"/>
    <p:sldId id="290" r:id="rId20"/>
    <p:sldId id="298" r:id="rId21"/>
    <p:sldId id="296" r:id="rId22"/>
    <p:sldId id="297" r:id="rId23"/>
    <p:sldId id="294" r:id="rId24"/>
    <p:sldId id="270" r:id="rId25"/>
    <p:sldId id="269" r:id="rId26"/>
    <p:sldId id="295" r:id="rId27"/>
    <p:sldId id="274" r:id="rId28"/>
    <p:sldId id="271" r:id="rId29"/>
    <p:sldId id="272" r:id="rId30"/>
    <p:sldId id="273" r:id="rId31"/>
    <p:sldId id="275" r:id="rId32"/>
    <p:sldId id="276" r:id="rId33"/>
    <p:sldId id="278" r:id="rId34"/>
    <p:sldId id="292" r:id="rId35"/>
    <p:sldId id="279" r:id="rId36"/>
    <p:sldId id="280" r:id="rId37"/>
    <p:sldId id="305" r:id="rId38"/>
    <p:sldId id="306" r:id="rId39"/>
    <p:sldId id="307" r:id="rId40"/>
    <p:sldId id="308" r:id="rId41"/>
    <p:sldId id="311" r:id="rId42"/>
    <p:sldId id="313" r:id="rId43"/>
    <p:sldId id="309" r:id="rId44"/>
    <p:sldId id="310"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1"/>
    <a:srgbClr val="B40028"/>
    <a:srgbClr val="000000"/>
    <a:srgbClr val="FFFFFF"/>
    <a:srgbClr val="FFB006"/>
    <a:srgbClr val="0E4EFF"/>
    <a:srgbClr val="FB0A1A"/>
    <a:srgbClr val="F39220"/>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9408" autoAdjust="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ustomXml" Target="../customXml/item4.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Standard Structure</a:t>
            </a:r>
            <a:r>
              <a:rPr lang="en-US" sz="1200" b="0" i="0" kern="1200" dirty="0" smtClean="0">
                <a:solidFill>
                  <a:schemeClr val="tx1"/>
                </a:solidFill>
                <a:effectLst/>
                <a:latin typeface="+mn-lt"/>
                <a:ea typeface="+mn-ea"/>
                <a:cs typeface="+mn-cs"/>
              </a:rPr>
              <a:t>: As we have seen so far that JSON objects are having a standard structure that makes developers job easy to read and write code, because they know what to expect from JSON.</a:t>
            </a:r>
          </a:p>
          <a:p>
            <a:r>
              <a:rPr lang="en-US" sz="1200" b="1" i="0" kern="1200" dirty="0" smtClean="0">
                <a:solidFill>
                  <a:schemeClr val="tx1"/>
                </a:solidFill>
                <a:effectLst/>
                <a:latin typeface="+mn-lt"/>
                <a:ea typeface="+mn-ea"/>
                <a:cs typeface="+mn-cs"/>
              </a:rPr>
              <a:t>Light weight</a:t>
            </a:r>
            <a:r>
              <a:rPr lang="en-US" sz="1200" b="0" i="0" kern="1200" dirty="0" smtClean="0">
                <a:solidFill>
                  <a:schemeClr val="tx1"/>
                </a:solidFill>
                <a:effectLst/>
                <a:latin typeface="+mn-lt"/>
                <a:ea typeface="+mn-ea"/>
                <a:cs typeface="+mn-cs"/>
              </a:rPr>
              <a:t>: When working with AJAX, it is important to load the data quickly and asynchronously without requesting the page re-load. Since JSON is light weighted, it becomes easier to get and load the requested data quickly.</a:t>
            </a:r>
          </a:p>
          <a:p>
            <a:r>
              <a:rPr lang="en-US" sz="1200" b="1" i="0" kern="1200" dirty="0" smtClean="0">
                <a:solidFill>
                  <a:schemeClr val="tx1"/>
                </a:solidFill>
                <a:effectLst/>
                <a:latin typeface="+mn-lt"/>
                <a:ea typeface="+mn-ea"/>
                <a:cs typeface="+mn-cs"/>
              </a:rPr>
              <a:t>Scalable</a:t>
            </a:r>
            <a:r>
              <a:rPr lang="en-US" sz="1200" b="0" i="0" kern="1200" dirty="0" smtClean="0">
                <a:solidFill>
                  <a:schemeClr val="tx1"/>
                </a:solidFill>
                <a:effectLst/>
                <a:latin typeface="+mn-lt"/>
                <a:ea typeface="+mn-ea"/>
                <a:cs typeface="+mn-cs"/>
              </a:rPr>
              <a:t>: JSON is language independent, which means it can work well with most of the modern programming language. Let’s say if we need to change the server side language, in that case it would be easier for us to go ahead with that change as JSON structure is same for all the languages.</a:t>
            </a:r>
          </a:p>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22</a:t>
            </a:fld>
            <a:endParaRPr lang="en-US"/>
          </a:p>
        </p:txBody>
      </p:sp>
    </p:spTree>
    <p:extLst>
      <p:ext uri="{BB962C8B-B14F-4D97-AF65-F5344CB8AC3E}">
        <p14:creationId xmlns:p14="http://schemas.microsoft.com/office/powerpoint/2010/main" val="154662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28</a:t>
            </a:fld>
            <a:endParaRPr lang="en-US"/>
          </a:p>
        </p:txBody>
      </p:sp>
    </p:spTree>
    <p:extLst>
      <p:ext uri="{BB962C8B-B14F-4D97-AF65-F5344CB8AC3E}">
        <p14:creationId xmlns:p14="http://schemas.microsoft.com/office/powerpoint/2010/main" val="1286416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47" y="3494423"/>
            <a:ext cx="6127767" cy="1141943"/>
          </a:xfrm>
        </p:spPr>
        <p:txBody>
          <a:bodyPr/>
          <a:lstStyle/>
          <a:p>
            <a:r>
              <a:rPr lang="en-US" dirty="0" err="1" smtClean="0"/>
              <a:t>RESTful</a:t>
            </a:r>
            <a:r>
              <a:rPr lang="en-US" dirty="0" smtClean="0"/>
              <a:t> WEB SERVICE</a:t>
            </a:r>
            <a:endParaRPr lang="en-US" dirty="0"/>
          </a:p>
        </p:txBody>
      </p:sp>
    </p:spTree>
    <p:extLst>
      <p:ext uri="{BB962C8B-B14F-4D97-AF65-F5344CB8AC3E}">
        <p14:creationId xmlns:p14="http://schemas.microsoft.com/office/powerpoint/2010/main" val="16408560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a:t>REST is a web standards based architecture and uses HTTP Protocol for data communication. </a:t>
            </a:r>
            <a:endParaRPr lang="en-US" dirty="0" smtClean="0"/>
          </a:p>
          <a:p>
            <a:r>
              <a:rPr lang="en-US" dirty="0"/>
              <a:t>REST was first introduced by Roy Fielding in year 2000</a:t>
            </a:r>
            <a:r>
              <a:rPr lang="en-US" dirty="0" smtClean="0"/>
              <a:t>.</a:t>
            </a:r>
          </a:p>
          <a:p>
            <a:r>
              <a:rPr lang="en-US" dirty="0"/>
              <a:t>REST uses various representations to represent a resource like Text, JSON and XML</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84" y="3670753"/>
            <a:ext cx="2533650"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601099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RESTful</a:t>
            </a:r>
            <a:r>
              <a:rPr lang="en-US" dirty="0" smtClean="0"/>
              <a:t> </a:t>
            </a:r>
            <a:r>
              <a:rPr lang="en-US" dirty="0"/>
              <a:t>Resource Class</a:t>
            </a:r>
            <a:br>
              <a:rPr lang="en-US" dirty="0"/>
            </a:br>
            <a:endParaRPr lang="en-US" dirty="0"/>
          </a:p>
        </p:txBody>
      </p:sp>
      <p:sp>
        <p:nvSpPr>
          <p:cNvPr id="3" name="Content Placeholder 2"/>
          <p:cNvSpPr>
            <a:spLocks noGrp="1"/>
          </p:cNvSpPr>
          <p:nvPr>
            <p:ph idx="1"/>
          </p:nvPr>
        </p:nvSpPr>
        <p:spPr/>
        <p:txBody>
          <a:bodyPr/>
          <a:lstStyle/>
          <a:p>
            <a:r>
              <a:rPr lang="en-US" dirty="0" smtClean="0"/>
              <a:t>Resource </a:t>
            </a:r>
            <a:r>
              <a:rPr lang="en-US" dirty="0"/>
              <a:t>classes are </a:t>
            </a:r>
            <a:r>
              <a:rPr lang="en-US" dirty="0" smtClean="0"/>
              <a:t>POJOs</a:t>
            </a:r>
          </a:p>
          <a:p>
            <a:r>
              <a:rPr lang="en-US" dirty="0" smtClean="0"/>
              <a:t>The POJO class </a:t>
            </a:r>
            <a:r>
              <a:rPr lang="en-US" dirty="0"/>
              <a:t> </a:t>
            </a:r>
            <a:r>
              <a:rPr lang="en-US" dirty="0" smtClean="0"/>
              <a:t>or method is annotated with @Path annotation</a:t>
            </a:r>
          </a:p>
          <a:p>
            <a:r>
              <a:rPr lang="en-US" dirty="0" smtClean="0"/>
              <a:t>They are also annotated with </a:t>
            </a:r>
            <a:r>
              <a:rPr lang="en-US" dirty="0"/>
              <a:t>@GET, @PUT, @POST, or @</a:t>
            </a:r>
            <a:r>
              <a:rPr lang="en-US" dirty="0" smtClean="0"/>
              <a:t>DELETE</a:t>
            </a:r>
          </a:p>
        </p:txBody>
      </p:sp>
    </p:spTree>
    <p:extLst>
      <p:ext uri="{BB962C8B-B14F-4D97-AF65-F5344CB8AC3E}">
        <p14:creationId xmlns:p14="http://schemas.microsoft.com/office/powerpoint/2010/main" val="28347975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with JAX-RS</a:t>
            </a:r>
            <a:endParaRPr lang="en-US" dirty="0"/>
          </a:p>
        </p:txBody>
      </p:sp>
      <p:sp>
        <p:nvSpPr>
          <p:cNvPr id="3" name="Content Placeholder 2"/>
          <p:cNvSpPr>
            <a:spLocks noGrp="1"/>
          </p:cNvSpPr>
          <p:nvPr>
            <p:ph idx="1"/>
          </p:nvPr>
        </p:nvSpPr>
        <p:spPr/>
        <p:txBody>
          <a:bodyPr/>
          <a:lstStyle/>
          <a:p>
            <a:endParaRPr lang="en-US" b="1" dirty="0" smtClean="0"/>
          </a:p>
          <a:p>
            <a:pPr marL="0" indent="0">
              <a:buNone/>
            </a:pPr>
            <a:r>
              <a:rPr lang="en-US" b="1" dirty="0" smtClean="0"/>
              <a:t>Developing </a:t>
            </a:r>
            <a:r>
              <a:rPr lang="en-US" b="1" dirty="0" err="1"/>
              <a:t>RESTful</a:t>
            </a:r>
            <a:r>
              <a:rPr lang="en-US" b="1" dirty="0"/>
              <a:t> Web Services with JAX-RS</a:t>
            </a:r>
          </a:p>
          <a:p>
            <a:r>
              <a:rPr lang="en-US" dirty="0"/>
              <a:t>The JAX-RS API uses Java programming language annotations to simplify the development of </a:t>
            </a:r>
            <a:r>
              <a:rPr lang="en-US" dirty="0" err="1"/>
              <a:t>RESTful</a:t>
            </a:r>
            <a:r>
              <a:rPr lang="en-US" dirty="0"/>
              <a:t> web services. </a:t>
            </a:r>
            <a:endParaRPr lang="en-US" dirty="0" smtClean="0"/>
          </a:p>
          <a:p>
            <a:r>
              <a:rPr lang="en-US" dirty="0" smtClean="0"/>
              <a:t>Developers </a:t>
            </a:r>
            <a:r>
              <a:rPr lang="en-US" dirty="0"/>
              <a:t>decorate Java programming language class files with JAX-RS annotations to define resources </a:t>
            </a:r>
            <a:endParaRPr lang="en-US" dirty="0" smtClean="0"/>
          </a:p>
          <a:p>
            <a:r>
              <a:rPr lang="en-US" dirty="0" smtClean="0"/>
              <a:t>JAX-RS </a:t>
            </a:r>
            <a:r>
              <a:rPr lang="en-US" dirty="0"/>
              <a:t>annotations are runtime </a:t>
            </a:r>
            <a:r>
              <a:rPr lang="en-US" dirty="0" smtClean="0"/>
              <a:t>annotations, </a:t>
            </a:r>
            <a:r>
              <a:rPr lang="en-US" dirty="0"/>
              <a:t>runtime reflection will generate the helper classes and artifacts for the </a:t>
            </a:r>
            <a:r>
              <a:rPr lang="en-US" dirty="0" smtClean="0"/>
              <a:t>resource.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690" y="522212"/>
            <a:ext cx="2962275" cy="1543050"/>
          </a:xfrm>
          <a:prstGeom prst="ellipse">
            <a:avLst/>
          </a:prstGeom>
          <a:ln>
            <a:noFill/>
          </a:ln>
          <a:effectLst>
            <a:softEdge rad="112500"/>
          </a:effectLst>
        </p:spPr>
      </p:pic>
    </p:spTree>
    <p:extLst>
      <p:ext uri="{BB962C8B-B14F-4D97-AF65-F5344CB8AC3E}">
        <p14:creationId xmlns:p14="http://schemas.microsoft.com/office/powerpoint/2010/main" val="92882908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Annotations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41907506"/>
              </p:ext>
            </p:extLst>
          </p:nvPr>
        </p:nvGraphicFramePr>
        <p:xfrm>
          <a:off x="1146629" y="1030478"/>
          <a:ext cx="9985827" cy="5273984"/>
        </p:xfrm>
        <a:graphic>
          <a:graphicData uri="http://schemas.openxmlformats.org/drawingml/2006/table">
            <a:tbl>
              <a:tblPr firstRow="1" firstCol="1" bandRow="1">
                <a:tableStyleId>{00A15C55-8517-42AA-B614-E9B94910E393}</a:tableStyleId>
              </a:tblPr>
              <a:tblGrid>
                <a:gridCol w="2259796"/>
                <a:gridCol w="7726031"/>
              </a:tblGrid>
              <a:tr h="221528">
                <a:tc>
                  <a:txBody>
                    <a:bodyPr/>
                    <a:lstStyle/>
                    <a:p>
                      <a:pPr marL="0" marR="0">
                        <a:lnSpc>
                          <a:spcPct val="107000"/>
                        </a:lnSpc>
                        <a:spcBef>
                          <a:spcPts val="0"/>
                        </a:spcBef>
                        <a:spcAft>
                          <a:spcPts val="0"/>
                        </a:spcAft>
                      </a:pPr>
                      <a:r>
                        <a:rPr lang="en-US" sz="1800" dirty="0">
                          <a:effectLst/>
                        </a:rPr>
                        <a:t>Annotation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1800">
                          <a:effectLst/>
                        </a:rPr>
                        <a:t>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85740">
                <a:tc>
                  <a:txBody>
                    <a:bodyPr/>
                    <a:lstStyle/>
                    <a:p>
                      <a:pPr marL="0" marR="0">
                        <a:lnSpc>
                          <a:spcPct val="107000"/>
                        </a:lnSpc>
                        <a:spcBef>
                          <a:spcPts val="0"/>
                        </a:spcBef>
                        <a:spcAft>
                          <a:spcPts val="0"/>
                        </a:spcAft>
                      </a:pPr>
                      <a:r>
                        <a:rPr lang="en-US" sz="2000" dirty="0">
                          <a:effectLst/>
                        </a:rPr>
                        <a:t>@Path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@Path</a:t>
                      </a:r>
                      <a:r>
                        <a:rPr lang="en-US" sz="2000" dirty="0">
                          <a:effectLst/>
                        </a:rPr>
                        <a:t> annotation’s value is a relative URI path indicating where the Java class will be hosted: for example, </a:t>
                      </a:r>
                      <a:r>
                        <a:rPr lang="en-US" sz="2400" dirty="0">
                          <a:effectLst/>
                        </a:rPr>
                        <a:t>/</a:t>
                      </a:r>
                      <a:r>
                        <a:rPr lang="en-US" sz="2400" dirty="0" err="1">
                          <a:effectLst/>
                        </a:rPr>
                        <a:t>helloworld</a:t>
                      </a:r>
                      <a:r>
                        <a:rPr lang="en-US" sz="20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@GET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@GET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dirty="0">
                          <a:effectLst/>
                        </a:rPr>
                        <a:t>@POST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@POST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@PUT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@PUT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@DELETE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a:effectLst/>
                        </a:rPr>
                        <a:t>The </a:t>
                      </a:r>
                      <a:r>
                        <a:rPr lang="en-US" sz="2400">
                          <a:effectLst/>
                        </a:rPr>
                        <a:t>@DELETE</a:t>
                      </a:r>
                      <a:r>
                        <a:rPr lang="en-US" sz="2000">
                          <a:effectLst/>
                        </a:rPr>
                        <a:t> annotation is a request method designator and corresponds to the similarly named HTTP method.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@HEAD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@HEAD</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bl>
          </a:graphicData>
        </a:graphic>
      </p:graphicFrame>
    </p:spTree>
    <p:extLst>
      <p:ext uri="{BB962C8B-B14F-4D97-AF65-F5344CB8AC3E}">
        <p14:creationId xmlns:p14="http://schemas.microsoft.com/office/powerpoint/2010/main" val="31373245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Annotation				</a:t>
            </a:r>
            <a:r>
              <a:rPr lang="en-US" dirty="0" err="1" smtClean="0"/>
              <a:t>cont</a:t>
            </a:r>
            <a:r>
              <a:rPr lang="en-US"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9988503"/>
              </p:ext>
            </p:extLst>
          </p:nvPr>
        </p:nvGraphicFramePr>
        <p:xfrm>
          <a:off x="740229" y="989536"/>
          <a:ext cx="10058400" cy="5553502"/>
        </p:xfrm>
        <a:graphic>
          <a:graphicData uri="http://schemas.openxmlformats.org/drawingml/2006/table">
            <a:tbl>
              <a:tblPr firstRow="1" firstCol="1" bandRow="1">
                <a:tableStyleId>{5C22544A-7EE6-4342-B048-85BDC9FD1C3A}</a:tableStyleId>
              </a:tblPr>
              <a:tblGrid>
                <a:gridCol w="2380440"/>
                <a:gridCol w="7677960"/>
              </a:tblGrid>
              <a:tr h="1573591">
                <a:tc>
                  <a:txBody>
                    <a:bodyPr/>
                    <a:lstStyle/>
                    <a:p>
                      <a:pPr marL="0" marR="0">
                        <a:lnSpc>
                          <a:spcPct val="107000"/>
                        </a:lnSpc>
                        <a:spcBef>
                          <a:spcPts val="0"/>
                        </a:spcBef>
                        <a:spcAft>
                          <a:spcPts val="0"/>
                        </a:spcAft>
                      </a:pPr>
                      <a:r>
                        <a:rPr lang="en-US" sz="2000" dirty="0">
                          <a:effectLst/>
                        </a:rPr>
                        <a:t>@</a:t>
                      </a:r>
                      <a:r>
                        <a:rPr lang="en-US" sz="2000" dirty="0" err="1">
                          <a:effectLst/>
                        </a:rPr>
                        <a:t>PathParam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solidFill>
                            <a:schemeClr val="tx1"/>
                          </a:solidFill>
                          <a:effectLst/>
                        </a:rPr>
                        <a:t>The </a:t>
                      </a:r>
                      <a:r>
                        <a:rPr lang="en-US" sz="2000" dirty="0">
                          <a:solidFill>
                            <a:schemeClr val="tx1"/>
                          </a:solidFill>
                          <a:effectLst/>
                        </a:rPr>
                        <a:t>@</a:t>
                      </a:r>
                      <a:r>
                        <a:rPr lang="en-US" sz="2000" dirty="0" err="1">
                          <a:solidFill>
                            <a:schemeClr val="tx1"/>
                          </a:solidFill>
                          <a:effectLst/>
                        </a:rPr>
                        <a:t>PathParam</a:t>
                      </a:r>
                      <a:r>
                        <a:rPr lang="en-US" sz="1800" dirty="0">
                          <a:solidFill>
                            <a:schemeClr val="tx1"/>
                          </a:solidFill>
                          <a:effectLst/>
                        </a:rPr>
                        <a:t> annotation is a type of parameter that can be extracted for use in the resource class. URI path parameters are extracted from the request URI, and the parameter names correspond to the URI path template variable names specified in the </a:t>
                      </a:r>
                      <a:r>
                        <a:rPr lang="en-US" sz="2000" dirty="0">
                          <a:solidFill>
                            <a:schemeClr val="tx1"/>
                          </a:solidFill>
                          <a:effectLst/>
                        </a:rPr>
                        <a:t>@Path</a:t>
                      </a:r>
                      <a:r>
                        <a:rPr lang="en-US" sz="1800" dirty="0">
                          <a:solidFill>
                            <a:schemeClr val="tx1"/>
                          </a:solidFill>
                          <a:effectLst/>
                        </a:rPr>
                        <a:t> class-level annotation.</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r h="1044030">
                <a:tc>
                  <a:txBody>
                    <a:bodyPr/>
                    <a:lstStyle/>
                    <a:p>
                      <a:pPr marL="0" marR="0">
                        <a:lnSpc>
                          <a:spcPct val="107000"/>
                        </a:lnSpc>
                        <a:spcBef>
                          <a:spcPts val="0"/>
                        </a:spcBef>
                        <a:spcAft>
                          <a:spcPts val="0"/>
                        </a:spcAft>
                      </a:pPr>
                      <a:r>
                        <a:rPr lang="en-US" sz="2000">
                          <a:effectLst/>
                        </a:rPr>
                        <a:t>@QueryParam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a:t>
                      </a:r>
                      <a:r>
                        <a:rPr lang="en-US" sz="2000" dirty="0" err="1">
                          <a:effectLst/>
                        </a:rPr>
                        <a:t>QueryParam</a:t>
                      </a:r>
                      <a:r>
                        <a:rPr lang="en-US" sz="1800" dirty="0">
                          <a:effectLst/>
                        </a:rPr>
                        <a:t> annotation is a type of parameter that can be extracted for use in your resource class. Query parameters are extracted from the request URI query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742202">
                <a:tc>
                  <a:txBody>
                    <a:bodyPr/>
                    <a:lstStyle/>
                    <a:p>
                      <a:pPr marL="0" marR="0">
                        <a:lnSpc>
                          <a:spcPct val="107000"/>
                        </a:lnSpc>
                        <a:spcBef>
                          <a:spcPts val="0"/>
                        </a:spcBef>
                        <a:spcAft>
                          <a:spcPts val="0"/>
                        </a:spcAft>
                      </a:pPr>
                      <a:r>
                        <a:rPr lang="en-US" sz="2000">
                          <a:effectLst/>
                        </a:rPr>
                        <a:t>@Consumes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@Consumes</a:t>
                      </a:r>
                      <a:r>
                        <a:rPr lang="en-US" sz="1800" dirty="0">
                          <a:effectLst/>
                        </a:rPr>
                        <a:t> annotation is used to specify the MIME media types of representations a resource can consume that were sent by the client.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r h="1081713">
                <a:tc>
                  <a:txBody>
                    <a:bodyPr/>
                    <a:lstStyle/>
                    <a:p>
                      <a:pPr marL="0" marR="0">
                        <a:lnSpc>
                          <a:spcPct val="107000"/>
                        </a:lnSpc>
                        <a:spcBef>
                          <a:spcPts val="0"/>
                        </a:spcBef>
                        <a:spcAft>
                          <a:spcPts val="0"/>
                        </a:spcAft>
                      </a:pPr>
                      <a:r>
                        <a:rPr lang="en-US" sz="2000">
                          <a:effectLst/>
                        </a:rPr>
                        <a:t>@Produces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a:effectLst/>
                        </a:rPr>
                        <a:t>The </a:t>
                      </a:r>
                      <a:r>
                        <a:rPr lang="en-US" sz="2000">
                          <a:effectLst/>
                        </a:rPr>
                        <a:t>@Produces</a:t>
                      </a:r>
                      <a:r>
                        <a:rPr lang="en-US" sz="1800">
                          <a:effectLst/>
                        </a:rPr>
                        <a:t> annotation is used to specify the MIME media types of representations a resource can produce and send back to the client: for example, </a:t>
                      </a:r>
                      <a:r>
                        <a:rPr lang="en-US" sz="2000">
                          <a:effectLst/>
                        </a:rPr>
                        <a:t>"text/plain"</a:t>
                      </a:r>
                      <a:r>
                        <a:rPr lang="en-US" sz="1800">
                          <a:effectLst/>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1027785">
                <a:tc>
                  <a:txBody>
                    <a:bodyPr/>
                    <a:lstStyle/>
                    <a:p>
                      <a:pPr marL="0" marR="0">
                        <a:lnSpc>
                          <a:spcPct val="107000"/>
                        </a:lnSpc>
                        <a:spcBef>
                          <a:spcPts val="0"/>
                        </a:spcBef>
                        <a:spcAft>
                          <a:spcPts val="0"/>
                        </a:spcAft>
                      </a:pPr>
                      <a:r>
                        <a:rPr lang="en-US" sz="2000" dirty="0">
                          <a:effectLst/>
                        </a:rPr>
                        <a:t>@Provider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@Provider</a:t>
                      </a:r>
                      <a:r>
                        <a:rPr lang="en-US" sz="1800" dirty="0">
                          <a:effectLst/>
                        </a:rPr>
                        <a:t> annotation is used for anything that is of interest to the JAX-RS runtime, such as </a:t>
                      </a:r>
                      <a:r>
                        <a:rPr lang="en-US" sz="2000" dirty="0" err="1">
                          <a:effectLst/>
                        </a:rPr>
                        <a:t>MessageBodyReader</a:t>
                      </a:r>
                      <a:r>
                        <a:rPr lang="en-US" sz="1800" dirty="0">
                          <a:effectLst/>
                        </a:rPr>
                        <a:t> and </a:t>
                      </a:r>
                      <a:r>
                        <a:rPr lang="en-US" sz="2000" dirty="0" err="1">
                          <a:effectLst/>
                        </a:rPr>
                        <a:t>MessageBodyWriter</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bl>
          </a:graphicData>
        </a:graphic>
      </p:graphicFrame>
    </p:spTree>
    <p:extLst>
      <p:ext uri="{BB962C8B-B14F-4D97-AF65-F5344CB8AC3E}">
        <p14:creationId xmlns:p14="http://schemas.microsoft.com/office/powerpoint/2010/main" val="32109103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Tree>
    <p:extLst>
      <p:ext uri="{BB962C8B-B14F-4D97-AF65-F5344CB8AC3E}">
        <p14:creationId xmlns:p14="http://schemas.microsoft.com/office/powerpoint/2010/main" val="4004477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
        <p:nvSpPr>
          <p:cNvPr id="3" name="Content Placeholder 2"/>
          <p:cNvSpPr>
            <a:spLocks noGrp="1"/>
          </p:cNvSpPr>
          <p:nvPr>
            <p:ph idx="1"/>
          </p:nvPr>
        </p:nvSpPr>
        <p:spPr/>
        <p:txBody>
          <a:bodyPr/>
          <a:lstStyle/>
          <a:p>
            <a:r>
              <a:rPr lang="en-US" dirty="0"/>
              <a:t>Jersey </a:t>
            </a:r>
            <a:r>
              <a:rPr lang="en-US" dirty="0" err="1"/>
              <a:t>RESTful</a:t>
            </a:r>
            <a:r>
              <a:rPr lang="en-US" dirty="0"/>
              <a:t> Web Services framework is open source, production quality, framework for developing </a:t>
            </a:r>
            <a:r>
              <a:rPr lang="en-US" dirty="0" err="1"/>
              <a:t>RESTful</a:t>
            </a:r>
            <a:r>
              <a:rPr lang="en-US" dirty="0"/>
              <a:t> Web Services </a:t>
            </a:r>
            <a:endParaRPr lang="en-US" dirty="0" smtClean="0"/>
          </a:p>
          <a:p>
            <a:r>
              <a:rPr lang="en-US" dirty="0"/>
              <a:t>In order to simplify development of </a:t>
            </a:r>
            <a:r>
              <a:rPr lang="en-US" dirty="0" err="1"/>
              <a:t>RESTful</a:t>
            </a:r>
            <a:r>
              <a:rPr lang="en-US" dirty="0"/>
              <a:t> Web services and their clients in Java, a standard and </a:t>
            </a:r>
            <a:r>
              <a:rPr lang="en-US" dirty="0" smtClean="0"/>
              <a:t>portable </a:t>
            </a:r>
            <a:r>
              <a:rPr lang="en-US" b="1" dirty="0" smtClean="0"/>
              <a:t>JAX-RS API</a:t>
            </a:r>
            <a:r>
              <a:rPr lang="en-US" dirty="0"/>
              <a:t> has been designed</a:t>
            </a:r>
            <a:endParaRPr lang="en-US" dirty="0" smtClean="0"/>
          </a:p>
          <a:p>
            <a:r>
              <a:rPr lang="en-US" dirty="0"/>
              <a:t>Jersey provides it’s own </a:t>
            </a:r>
            <a:r>
              <a:rPr lang="en-US" dirty="0" smtClean="0"/>
              <a:t>API</a:t>
            </a:r>
            <a:r>
              <a:rPr lang="en-US" dirty="0"/>
              <a:t> </a:t>
            </a:r>
            <a:r>
              <a:rPr lang="en-US" dirty="0" smtClean="0"/>
              <a:t> that </a:t>
            </a:r>
            <a:r>
              <a:rPr lang="en-US" dirty="0"/>
              <a:t>extend the JAX-RS toolkit with additional features and utilities to further simplify </a:t>
            </a:r>
            <a:r>
              <a:rPr lang="en-US" dirty="0" err="1"/>
              <a:t>RESTful</a:t>
            </a:r>
            <a:r>
              <a:rPr lang="en-US" dirty="0"/>
              <a:t> service and client </a:t>
            </a:r>
            <a:r>
              <a:rPr lang="en-US" dirty="0" smtClean="0"/>
              <a:t>development</a:t>
            </a:r>
            <a:endParaRPr lang="en-US" dirty="0"/>
          </a:p>
        </p:txBody>
      </p:sp>
    </p:spTree>
    <p:extLst>
      <p:ext uri="{BB962C8B-B14F-4D97-AF65-F5344CB8AC3E}">
        <p14:creationId xmlns:p14="http://schemas.microsoft.com/office/powerpoint/2010/main" val="2328650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 - Goals</a:t>
            </a:r>
            <a:endParaRPr lang="en-US" dirty="0"/>
          </a:p>
        </p:txBody>
      </p:sp>
      <p:sp>
        <p:nvSpPr>
          <p:cNvPr id="3" name="Content Placeholder 2"/>
          <p:cNvSpPr>
            <a:spLocks noGrp="1"/>
          </p:cNvSpPr>
          <p:nvPr>
            <p:ph idx="1"/>
          </p:nvPr>
        </p:nvSpPr>
        <p:spPr/>
        <p:txBody>
          <a:bodyPr/>
          <a:lstStyle/>
          <a:p>
            <a:r>
              <a:rPr lang="en-US" dirty="0" smtClean="0"/>
              <a:t>It track </a:t>
            </a:r>
            <a:r>
              <a:rPr lang="en-US" dirty="0"/>
              <a:t>the JAX-RS API and provide regular releases of production quality Reference Implementations that ships with </a:t>
            </a:r>
            <a:r>
              <a:rPr lang="en-US" dirty="0" err="1" smtClean="0"/>
              <a:t>GlassFish</a:t>
            </a:r>
            <a:endParaRPr lang="en-US" dirty="0"/>
          </a:p>
          <a:p>
            <a:r>
              <a:rPr lang="en-US" dirty="0"/>
              <a:t>Provide APIs to extend Jersey &amp; Build a community of users and </a:t>
            </a:r>
            <a:r>
              <a:rPr lang="en-US" dirty="0" smtClean="0"/>
              <a:t>developers</a:t>
            </a:r>
          </a:p>
          <a:p>
            <a:r>
              <a:rPr lang="en-US" dirty="0" smtClean="0"/>
              <a:t>Make </a:t>
            </a:r>
            <a:r>
              <a:rPr lang="en-US" dirty="0"/>
              <a:t>it easy to build </a:t>
            </a:r>
            <a:r>
              <a:rPr lang="en-US" dirty="0" err="1"/>
              <a:t>RESTful</a:t>
            </a:r>
            <a:r>
              <a:rPr lang="en-US" dirty="0"/>
              <a:t> Web services </a:t>
            </a:r>
            <a:r>
              <a:rPr lang="en-US" dirty="0" smtClean="0"/>
              <a:t>utilizing </a:t>
            </a:r>
            <a:r>
              <a:rPr lang="en-US" dirty="0"/>
              <a:t>Java and the Java Virtual Machine.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121" y="3872593"/>
            <a:ext cx="3190422" cy="1879290"/>
          </a:xfrm>
          <a:prstGeom prst="snip2DiagRect">
            <a:avLst/>
          </a:prstGeom>
          <a:solidFill>
            <a:srgbClr val="FFFFFF">
              <a:shade val="85000"/>
            </a:srgbClr>
          </a:solidFill>
          <a:ln w="88900" cap="sq">
            <a:solidFill>
              <a:schemeClr val="tx1">
                <a:lumMod val="50000"/>
                <a:lumOff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9087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br>
              <a:rPr lang="en-US" dirty="0" smtClean="0"/>
            </a:br>
            <a:endParaRPr lang="en-US" dirty="0"/>
          </a:p>
        </p:txBody>
      </p:sp>
    </p:spTree>
    <p:extLst>
      <p:ext uri="{BB962C8B-B14F-4D97-AF65-F5344CB8AC3E}">
        <p14:creationId xmlns:p14="http://schemas.microsoft.com/office/powerpoint/2010/main" val="21585277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0937926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Introduction</a:t>
            </a:r>
            <a:endParaRPr lang="en-US" dirty="0"/>
          </a:p>
        </p:txBody>
      </p:sp>
      <p:sp>
        <p:nvSpPr>
          <p:cNvPr id="3" name="Content Placeholder 2"/>
          <p:cNvSpPr>
            <a:spLocks noGrp="1"/>
          </p:cNvSpPr>
          <p:nvPr>
            <p:ph idx="1"/>
          </p:nvPr>
        </p:nvSpPr>
        <p:spPr/>
        <p:txBody>
          <a:bodyPr/>
          <a:lstStyle/>
          <a:p>
            <a:r>
              <a:rPr lang="en-US" dirty="0" smtClean="0"/>
              <a:t>JSON</a:t>
            </a:r>
            <a:r>
              <a:rPr lang="en-US" dirty="0"/>
              <a:t>: </a:t>
            </a:r>
            <a:r>
              <a:rPr lang="en-US" b="1" dirty="0"/>
              <a:t>J</a:t>
            </a:r>
            <a:r>
              <a:rPr lang="en-US" dirty="0"/>
              <a:t>ava</a:t>
            </a:r>
            <a:r>
              <a:rPr lang="en-US" b="1" dirty="0"/>
              <a:t>S</a:t>
            </a:r>
            <a:r>
              <a:rPr lang="en-US" dirty="0"/>
              <a:t>cript </a:t>
            </a:r>
            <a:r>
              <a:rPr lang="en-US" b="1" dirty="0"/>
              <a:t>O</a:t>
            </a:r>
            <a:r>
              <a:rPr lang="en-US" dirty="0"/>
              <a:t>bject </a:t>
            </a:r>
            <a:r>
              <a:rPr lang="en-US" b="1" dirty="0" smtClean="0"/>
              <a:t>N</a:t>
            </a:r>
            <a:r>
              <a:rPr lang="en-US" dirty="0" smtClean="0"/>
              <a:t>otation.</a:t>
            </a:r>
          </a:p>
          <a:p>
            <a:endParaRPr lang="en-US" dirty="0"/>
          </a:p>
          <a:p>
            <a:endParaRPr lang="en-US" dirty="0" smtClean="0"/>
          </a:p>
          <a:p>
            <a:endParaRPr lang="en-US" dirty="0" smtClean="0"/>
          </a:p>
          <a:p>
            <a:r>
              <a:rPr lang="en-US" dirty="0"/>
              <a:t>JSON is lightweight data-interchange format.</a:t>
            </a:r>
          </a:p>
          <a:p>
            <a:r>
              <a:rPr lang="en-US" dirty="0"/>
              <a:t>JSON is easy to read and write than XML.</a:t>
            </a:r>
          </a:p>
          <a:p>
            <a:r>
              <a:rPr lang="en-US" dirty="0"/>
              <a:t>JSON is language independent</a:t>
            </a:r>
          </a:p>
          <a:p>
            <a:pPr marL="0" indent="0">
              <a:buNone/>
            </a:pPr>
            <a:endParaRPr lang="en-US" dirty="0" smtClean="0"/>
          </a:p>
        </p:txBody>
      </p:sp>
      <p:pic>
        <p:nvPicPr>
          <p:cNvPr id="5" name="Picture 4"/>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670474" y="1698172"/>
            <a:ext cx="3767337" cy="1487940"/>
          </a:xfrm>
          <a:prstGeom prst="roundRect">
            <a:avLst>
              <a:gd name="adj" fmla="val 16667"/>
            </a:avLst>
          </a:prstGeom>
          <a:ln>
            <a:solidFill>
              <a:srgbClr val="000061"/>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343913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JSON</a:t>
            </a:r>
            <a:endParaRPr lang="en-US" dirty="0"/>
          </a:p>
        </p:txBody>
      </p:sp>
      <p:sp>
        <p:nvSpPr>
          <p:cNvPr id="3" name="Content Placeholder 2"/>
          <p:cNvSpPr>
            <a:spLocks noGrp="1"/>
          </p:cNvSpPr>
          <p:nvPr>
            <p:ph idx="1"/>
          </p:nvPr>
        </p:nvSpPr>
        <p:spPr/>
        <p:txBody>
          <a:bodyPr/>
          <a:lstStyle/>
          <a:p>
            <a:pPr marL="0" indent="0">
              <a:buNone/>
            </a:pPr>
            <a:r>
              <a:rPr lang="en-US" b="1" dirty="0" smtClean="0"/>
              <a:t>Why to Use JSON?</a:t>
            </a:r>
            <a:endParaRPr lang="en-US" b="1" dirty="0"/>
          </a:p>
          <a:p>
            <a:r>
              <a:rPr lang="en-US" dirty="0"/>
              <a:t>JSON is a syntax for storing and exchanging data.</a:t>
            </a:r>
          </a:p>
          <a:p>
            <a:r>
              <a:rPr lang="en-US" dirty="0"/>
              <a:t>JSON uses JavaScript syntax, but the JSON format is text only.</a:t>
            </a:r>
          </a:p>
          <a:p>
            <a:r>
              <a:rPr lang="en-US" dirty="0"/>
              <a:t>Text can be read and used as a data format by any programming language.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629" y="3521301"/>
            <a:ext cx="3062514" cy="2806928"/>
          </a:xfrm>
          <a:prstGeom prst="ellipse">
            <a:avLst/>
          </a:prstGeom>
          <a:ln w="190500" cap="rnd">
            <a:solidFill>
              <a:schemeClr val="tx1">
                <a:lumMod val="75000"/>
                <a:lumOff val="25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642001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86" y="1424776"/>
            <a:ext cx="4963885" cy="2798882"/>
          </a:xfrm>
          <a:prstGeom prst="round2DiagRect">
            <a:avLst>
              <a:gd name="adj1" fmla="val 16667"/>
              <a:gd name="adj2" fmla="val 0"/>
            </a:avLst>
          </a:prstGeom>
          <a:ln w="88900" cap="sq">
            <a:solidFill>
              <a:schemeClr val="tx1">
                <a:lumMod val="50000"/>
                <a:lumOff val="50000"/>
              </a:schemeClr>
            </a:solidFill>
            <a:miter lim="800000"/>
          </a:ln>
          <a:effectLst>
            <a:outerShdw blurRad="254000" algn="tl" rotWithShape="0">
              <a:srgbClr val="000000">
                <a:alpha val="43000"/>
              </a:srgbClr>
            </a:outerShdw>
            <a:reflection blurRad="6350" stA="50000" endA="300" endPos="90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572" y="2824217"/>
            <a:ext cx="5791200" cy="2743200"/>
          </a:xfrm>
          <a:prstGeom prst="round2DiagRect">
            <a:avLst>
              <a:gd name="adj1" fmla="val 16667"/>
              <a:gd name="adj2" fmla="val 0"/>
            </a:avLst>
          </a:prstGeom>
          <a:ln w="88900" cap="sq">
            <a:solidFill>
              <a:schemeClr val="tx1">
                <a:lumMod val="50000"/>
                <a:lumOff val="50000"/>
              </a:schemeClr>
            </a:solidFill>
            <a:miter lim="800000"/>
          </a:ln>
          <a:effectLst>
            <a:outerShdw blurRad="254000" algn="tl" rotWithShape="0">
              <a:srgbClr val="000000">
                <a:alpha val="43000"/>
              </a:srgbClr>
            </a:outerShdw>
            <a:reflection blurRad="6350" stA="50000" endA="300" endPos="90000" dir="5400000" sy="-100000" algn="bl" rotWithShape="0"/>
          </a:effectLst>
        </p:spPr>
      </p:pic>
    </p:spTree>
    <p:extLst>
      <p:ext uri="{BB962C8B-B14F-4D97-AF65-F5344CB8AC3E}">
        <p14:creationId xmlns:p14="http://schemas.microsoft.com/office/powerpoint/2010/main" val="7917883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Data Types</a:t>
            </a:r>
            <a:endParaRPr lang="en-US" dirty="0"/>
          </a:p>
        </p:txBody>
      </p:sp>
      <p:sp>
        <p:nvSpPr>
          <p:cNvPr id="3" name="Content Placeholder 2"/>
          <p:cNvSpPr>
            <a:spLocks noGrp="1"/>
          </p:cNvSpPr>
          <p:nvPr>
            <p:ph idx="1"/>
          </p:nvPr>
        </p:nvSpPr>
        <p:spPr/>
        <p:txBody>
          <a:bodyPr/>
          <a:lstStyle/>
          <a:p>
            <a:r>
              <a:rPr lang="en-US" dirty="0" smtClean="0"/>
              <a:t>Number</a:t>
            </a:r>
          </a:p>
          <a:p>
            <a:r>
              <a:rPr lang="en-US" dirty="0" smtClean="0"/>
              <a:t>String</a:t>
            </a:r>
          </a:p>
          <a:p>
            <a:r>
              <a:rPr lang="en-US" dirty="0" smtClean="0"/>
              <a:t>Boolean</a:t>
            </a:r>
          </a:p>
          <a:p>
            <a:r>
              <a:rPr lang="en-US" dirty="0" smtClean="0"/>
              <a:t>Array</a:t>
            </a:r>
          </a:p>
          <a:p>
            <a:r>
              <a:rPr lang="en-US" dirty="0" smtClean="0"/>
              <a:t>Object</a:t>
            </a:r>
          </a:p>
          <a:p>
            <a:r>
              <a:rPr lang="en-US" dirty="0" smtClean="0"/>
              <a:t>Null</a:t>
            </a:r>
            <a:endParaRPr lang="en-US" dirty="0"/>
          </a:p>
        </p:txBody>
      </p:sp>
    </p:spTree>
    <p:extLst>
      <p:ext uri="{BB962C8B-B14F-4D97-AF65-F5344CB8AC3E}">
        <p14:creationId xmlns:p14="http://schemas.microsoft.com/office/powerpoint/2010/main" val="274911022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Syntax</a:t>
            </a:r>
            <a:endParaRPr lang="en-US" dirty="0"/>
          </a:p>
        </p:txBody>
      </p:sp>
      <p:pic>
        <p:nvPicPr>
          <p:cNvPr id="6" name="Content Placeholder 5"/>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47203" y="972154"/>
            <a:ext cx="3095625" cy="1476375"/>
          </a:xfrm>
          <a:prstGeom prst="roundRect">
            <a:avLst>
              <a:gd name="adj" fmla="val 16667"/>
            </a:avLst>
          </a:prstGeom>
          <a:ln>
            <a:solidFill>
              <a:schemeClr val="tx1">
                <a:lumMod val="75000"/>
                <a:lumOff val="25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ounded Rectangle 3"/>
          <p:cNvSpPr/>
          <p:nvPr/>
        </p:nvSpPr>
        <p:spPr bwMode="auto">
          <a:xfrm>
            <a:off x="782776" y="2303387"/>
            <a:ext cx="4067033" cy="3469008"/>
          </a:xfrm>
          <a:prstGeom prst="roundRect">
            <a:avLst/>
          </a:prstGeom>
          <a:solidFill>
            <a:schemeClr val="tx1">
              <a:lumMod val="50000"/>
              <a:lumOff val="50000"/>
            </a:schemeClr>
          </a:solidFill>
          <a:ln w="9525" cap="flat" cmpd="sng" algn="ctr">
            <a:solidFill>
              <a:srgbClr val="B40028"/>
            </a:solidFill>
            <a:prstDash val="solid"/>
            <a:round/>
            <a:headEnd type="none" w="med" len="med"/>
            <a:tailEnd type="none" w="med" len="med"/>
          </a:ln>
          <a:effectLst>
            <a:outerShdw blurRad="225425" dist="50800" dir="5220000" algn="ctr">
              <a:srgbClr val="000000">
                <a:alpha val="33000"/>
              </a:srgbClr>
            </a:outerShdw>
          </a:effectLst>
          <a:scene3d>
            <a:camera prst="perspectiveRelaxedModerately"/>
            <a:lightRig rig="harsh" dir="t">
              <a:rot lat="0" lon="0" rev="3000000"/>
            </a:lightRig>
          </a:scene3d>
          <a:sp3d extrusionH="254000" contourW="19050">
            <a:bevelT w="82550" h="44450" prst="angle"/>
            <a:bevelB w="82550" h="44450" prst="angle"/>
            <a:contourClr>
              <a:srgbClr val="FFFFFF"/>
            </a:contourClr>
          </a:sp3d>
        </p:spPr>
        <p:txBody>
          <a:bodyPr vert="horz" wrap="square" lIns="91440" tIns="45720" rIns="91440" bIns="45720" numCol="1" rtlCol="0" anchor="t" anchorCtr="0" compatLnSpc="1">
            <a:prstTxWarp prst="textNoShape">
              <a:avLst/>
            </a:prstTxWarp>
          </a:bodyPr>
          <a:lstStyle/>
          <a:p>
            <a:r>
              <a:rPr lang="en-US" sz="2400" dirty="0"/>
              <a:t>{</a:t>
            </a:r>
          </a:p>
          <a:p>
            <a:r>
              <a:rPr lang="en-US" sz="2400" dirty="0"/>
              <a:t>“</a:t>
            </a:r>
            <a:r>
              <a:rPr lang="en-US" sz="2400" dirty="0" err="1"/>
              <a:t>Name”:”</a:t>
            </a:r>
            <a:r>
              <a:rPr lang="en-US" sz="2400" dirty="0" err="1" smtClean="0"/>
              <a:t>Thomas</a:t>
            </a:r>
            <a:r>
              <a:rPr lang="en-US" sz="2400" dirty="0"/>
              <a:t>”,</a:t>
            </a:r>
          </a:p>
          <a:p>
            <a:r>
              <a:rPr lang="en-US" sz="2400" dirty="0"/>
              <a:t>“Age”:22,</a:t>
            </a:r>
          </a:p>
          <a:p>
            <a:r>
              <a:rPr lang="en-US" sz="2400" dirty="0"/>
              <a:t>“address”:{</a:t>
            </a:r>
          </a:p>
          <a:p>
            <a:r>
              <a:rPr lang="en-US" sz="2400" dirty="0"/>
              <a:t>“street”:”5</a:t>
            </a:r>
            <a:r>
              <a:rPr lang="en-US" sz="2400" baseline="30000" dirty="0"/>
              <a:t>th</a:t>
            </a:r>
            <a:r>
              <a:rPr lang="en-US" sz="2400" dirty="0"/>
              <a:t> street”,</a:t>
            </a:r>
          </a:p>
          <a:p>
            <a:r>
              <a:rPr lang="en-US" sz="2400" dirty="0"/>
              <a:t>“</a:t>
            </a:r>
            <a:r>
              <a:rPr lang="en-US" sz="2400" dirty="0" err="1"/>
              <a:t>city”:”Chennai</a:t>
            </a:r>
            <a:r>
              <a:rPr lang="en-US" sz="2400" dirty="0"/>
              <a:t>”};</a:t>
            </a:r>
          </a:p>
          <a:p>
            <a:r>
              <a:rPr lang="en-US" sz="2400" dirty="0"/>
              <a:t>}</a:t>
            </a:r>
          </a:p>
        </p:txBody>
      </p:sp>
      <p:sp>
        <p:nvSpPr>
          <p:cNvPr id="5" name="Rounded Rectangle 4"/>
          <p:cNvSpPr/>
          <p:nvPr/>
        </p:nvSpPr>
        <p:spPr bwMode="auto">
          <a:xfrm>
            <a:off x="6340222" y="2303387"/>
            <a:ext cx="4067033" cy="3466734"/>
          </a:xfrm>
          <a:prstGeom prst="round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a:scene3d>
            <a:camera prst="perspectiveRelaxedModerately"/>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342900" indent="-342900">
              <a:buFont typeface="Arial" panose="020B0604020202020204" pitchFamily="34" charset="0"/>
              <a:buChar char="•"/>
            </a:pPr>
            <a:r>
              <a:rPr lang="en-US" sz="2400" dirty="0"/>
              <a:t>Data is represented in name/value pairs.</a:t>
            </a:r>
          </a:p>
          <a:p>
            <a:pPr marL="342900" indent="-342900">
              <a:buFont typeface="Arial" panose="020B0604020202020204" pitchFamily="34" charset="0"/>
              <a:buChar char="•"/>
            </a:pPr>
            <a:r>
              <a:rPr lang="en-US" sz="2400" dirty="0"/>
              <a:t>Curly braces hold objects and each name is followed by ':'(colon), the name/value pairs are separated by , (comma</a:t>
            </a:r>
            <a:r>
              <a:rPr lang="en-US" sz="2400" dirty="0" smtClean="0"/>
              <a:t>).</a:t>
            </a:r>
            <a:endParaRPr lang="en-US" sz="2400" dirty="0"/>
          </a:p>
        </p:txBody>
      </p:sp>
    </p:spTree>
    <p:extLst>
      <p:ext uri="{BB962C8B-B14F-4D97-AF65-F5344CB8AC3E}">
        <p14:creationId xmlns:p14="http://schemas.microsoft.com/office/powerpoint/2010/main" val="5168168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925" y="1882207"/>
            <a:ext cx="6038850" cy="4314825"/>
          </a:xfrm>
          <a:prstGeom prst="roundRect">
            <a:avLst>
              <a:gd name="adj" fmla="val 4167"/>
            </a:avLst>
          </a:prstGeom>
          <a:solidFill>
            <a:srgbClr val="FFFFFF"/>
          </a:solidFill>
          <a:ln w="76200" cap="sq">
            <a:solidFill>
              <a:schemeClr val="tx1">
                <a:lumMod val="75000"/>
                <a:lumOff val="25000"/>
              </a:schemeClr>
            </a:solidFill>
            <a:miter lim="800000"/>
          </a:ln>
          <a:effectLst>
            <a:outerShdw blurRad="107950" dist="12700" dir="5400000" algn="ctr">
              <a:srgbClr val="000000"/>
            </a:outerShdw>
            <a:reflection blurRad="12700" stA="28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866744" y="1882207"/>
            <a:ext cx="3425144" cy="4314825"/>
          </a:xfrm>
          <a:prstGeom prst="roundRect">
            <a:avLst>
              <a:gd name="adj" fmla="val 16667"/>
            </a:avLst>
          </a:prstGeom>
          <a:ln>
            <a:solidFill>
              <a:schemeClr val="tx1">
                <a:lumMod val="75000"/>
                <a:lumOff val="2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2004877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766915"/>
              </p:ext>
            </p:extLst>
          </p:nvPr>
        </p:nvGraphicFramePr>
        <p:xfrm>
          <a:off x="1558976" y="1844067"/>
          <a:ext cx="9084041" cy="4698439"/>
        </p:xfrm>
        <a:graphic>
          <a:graphicData uri="http://schemas.openxmlformats.org/drawingml/2006/table">
            <a:tbl>
              <a:tblPr>
                <a:tableStyleId>{775DCB02-9BB8-47FD-8907-85C794F793BA}</a:tableStyleId>
              </a:tblPr>
              <a:tblGrid>
                <a:gridCol w="649967"/>
                <a:gridCol w="4321220"/>
                <a:gridCol w="4112854"/>
              </a:tblGrid>
              <a:tr h="483497">
                <a:tc>
                  <a:txBody>
                    <a:bodyPr/>
                    <a:lstStyle/>
                    <a:p>
                      <a:pPr algn="just" fontAlgn="t"/>
                      <a:r>
                        <a:rPr lang="en-US" sz="2000" dirty="0" smtClean="0">
                          <a:effectLst/>
                        </a:rPr>
                        <a:t>1)</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is data-oriented.</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is document-oriented.</a:t>
                      </a:r>
                      <a:endParaRPr lang="en-US" sz="2000" b="0" i="0">
                        <a:solidFill>
                          <a:srgbClr val="000000"/>
                        </a:solidFill>
                        <a:effectLst/>
                        <a:latin typeface="verdana" panose="020B0604030504040204" pitchFamily="34" charset="0"/>
                      </a:endParaRPr>
                    </a:p>
                  </a:txBody>
                  <a:tcPr marL="30481" marR="30481" marT="30481" marB="30481"/>
                </a:tc>
              </a:tr>
              <a:tr h="907984">
                <a:tc>
                  <a:txBody>
                    <a:bodyPr/>
                    <a:lstStyle/>
                    <a:p>
                      <a:pPr algn="just" fontAlgn="t"/>
                      <a:r>
                        <a:rPr lang="en-US" sz="2000" dirty="0" smtClean="0">
                          <a:effectLst/>
                        </a:rPr>
                        <a:t>2)</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doesn't provide display capabilities.</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provides the capability to display data because it is a markup language.</a:t>
                      </a:r>
                      <a:endParaRPr lang="en-US" sz="2000" b="0" i="0">
                        <a:solidFill>
                          <a:srgbClr val="000000"/>
                        </a:solidFill>
                        <a:effectLst/>
                        <a:latin typeface="verdana" panose="020B0604030504040204" pitchFamily="34" charset="0"/>
                      </a:endParaRPr>
                    </a:p>
                  </a:txBody>
                  <a:tcPr marL="30481" marR="30481" marT="30481" marB="30481"/>
                </a:tc>
              </a:tr>
              <a:tr h="342000">
                <a:tc>
                  <a:txBody>
                    <a:bodyPr/>
                    <a:lstStyle/>
                    <a:p>
                      <a:pPr algn="just" fontAlgn="t"/>
                      <a:r>
                        <a:rPr lang="en-US" sz="2000" dirty="0" smtClean="0">
                          <a:effectLst/>
                        </a:rPr>
                        <a:t>3)</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supports array</a:t>
                      </a:r>
                      <a:r>
                        <a:rPr lang="en-US" sz="2000" dirty="0" smtClean="0">
                          <a:effectLst/>
                        </a:rPr>
                        <a:t>.</a:t>
                      </a:r>
                    </a:p>
                    <a:p>
                      <a:pPr algn="just" fontAlgn="t"/>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doesn't support array.</a:t>
                      </a:r>
                      <a:endParaRPr lang="en-US" sz="2000" b="0" i="0">
                        <a:solidFill>
                          <a:srgbClr val="000000"/>
                        </a:solidFill>
                        <a:effectLst/>
                        <a:latin typeface="verdana" panose="020B0604030504040204" pitchFamily="34" charset="0"/>
                      </a:endParaRPr>
                    </a:p>
                  </a:txBody>
                  <a:tcPr marL="30481" marR="30481" marT="30481" marB="30481"/>
                </a:tc>
              </a:tr>
              <a:tr h="624993">
                <a:tc>
                  <a:txBody>
                    <a:bodyPr/>
                    <a:lstStyle/>
                    <a:p>
                      <a:pPr algn="just" fontAlgn="t"/>
                      <a:r>
                        <a:rPr lang="en-US" sz="2000" dirty="0" smtClean="0">
                          <a:effectLst/>
                        </a:rPr>
                        <a:t>4)</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JSON files are more human readable than XML.</a:t>
                      </a:r>
                      <a:endParaRPr lang="en-US" sz="2000" b="0" i="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XML files are less human readable.</a:t>
                      </a:r>
                      <a:endParaRPr lang="en-US" sz="2000" b="0" i="0" dirty="0">
                        <a:solidFill>
                          <a:srgbClr val="000000"/>
                        </a:solidFill>
                        <a:effectLst/>
                        <a:latin typeface="verdana" panose="020B0604030504040204" pitchFamily="34" charset="0"/>
                      </a:endParaRPr>
                    </a:p>
                  </a:txBody>
                  <a:tcPr marL="30481" marR="30481" marT="30481" marB="30481"/>
                </a:tc>
              </a:tr>
              <a:tr h="1898456">
                <a:tc>
                  <a:txBody>
                    <a:bodyPr/>
                    <a:lstStyle/>
                    <a:p>
                      <a:pPr algn="just" fontAlgn="t"/>
                      <a:r>
                        <a:rPr lang="en-US" sz="2000" dirty="0" smtClean="0">
                          <a:effectLst/>
                        </a:rPr>
                        <a:t>5)</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JSON supports only text and number data type.</a:t>
                      </a:r>
                      <a:endParaRPr lang="en-US" sz="2000" b="0" i="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XML support many data types such as text, number, images, charts, graphs etc. Moreover, XML </a:t>
                      </a:r>
                      <a:r>
                        <a:rPr lang="en-US" sz="2000" dirty="0" err="1">
                          <a:effectLst/>
                        </a:rPr>
                        <a:t>offeres</a:t>
                      </a:r>
                      <a:r>
                        <a:rPr lang="en-US" sz="2000" dirty="0">
                          <a:effectLst/>
                        </a:rPr>
                        <a:t> options for transferring the format or structure of the data with actual data.</a:t>
                      </a:r>
                      <a:endParaRPr lang="en-US" sz="2000" b="0" i="0" dirty="0">
                        <a:solidFill>
                          <a:srgbClr val="000000"/>
                        </a:solidFill>
                        <a:effectLst/>
                        <a:latin typeface="verdana" panose="020B0604030504040204" pitchFamily="34" charset="0"/>
                      </a:endParaRPr>
                    </a:p>
                  </a:txBody>
                  <a:tcPr marL="30481" marR="30481" marT="30481" marB="30481"/>
                </a:tc>
              </a:tr>
            </a:tbl>
          </a:graphicData>
        </a:graphic>
      </p:graphicFrame>
      <p:sp>
        <p:nvSpPr>
          <p:cNvPr id="5" name="Rectangle 1"/>
          <p:cNvSpPr>
            <a:spLocks noChangeArrowheads="1"/>
          </p:cNvSpPr>
          <p:nvPr/>
        </p:nvSpPr>
        <p:spPr bwMode="auto">
          <a:xfrm>
            <a:off x="-1451429" y="-453793"/>
            <a:ext cx="192464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52276" y="430206"/>
            <a:ext cx="3048000" cy="1476375"/>
          </a:xfrm>
          <a:prstGeom prst="ellipse">
            <a:avLst/>
          </a:prstGeom>
          <a:ln>
            <a:noFill/>
          </a:ln>
          <a:effectLst>
            <a:softEdge rad="112500"/>
          </a:effectLst>
        </p:spPr>
      </p:pic>
    </p:spTree>
    <p:extLst>
      <p:ext uri="{BB962C8B-B14F-4D97-AF65-F5344CB8AC3E}">
        <p14:creationId xmlns:p14="http://schemas.microsoft.com/office/powerpoint/2010/main" val="346000628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Object</a:t>
            </a:r>
            <a:endParaRPr lang="en-US" dirty="0"/>
          </a:p>
        </p:txBody>
      </p:sp>
      <p:sp>
        <p:nvSpPr>
          <p:cNvPr id="3" name="Content Placeholder 2"/>
          <p:cNvSpPr>
            <a:spLocks noGrp="1"/>
          </p:cNvSpPr>
          <p:nvPr>
            <p:ph idx="1"/>
          </p:nvPr>
        </p:nvSpPr>
        <p:spPr/>
        <p:txBody>
          <a:bodyPr/>
          <a:lstStyle/>
          <a:p>
            <a:r>
              <a:rPr lang="en-US" dirty="0"/>
              <a:t>JSON object holds key/value pair</a:t>
            </a:r>
            <a:r>
              <a:rPr lang="en-US" dirty="0" smtClean="0"/>
              <a:t>.</a:t>
            </a:r>
          </a:p>
          <a:p>
            <a:r>
              <a:rPr lang="en-US" dirty="0" smtClean="0"/>
              <a:t>Each </a:t>
            </a:r>
            <a:r>
              <a:rPr lang="en-US" dirty="0"/>
              <a:t>key is represented as a string in JSON and value can be of any type</a:t>
            </a:r>
            <a:r>
              <a:rPr lang="en-US" dirty="0" smtClean="0"/>
              <a:t>.</a:t>
            </a:r>
          </a:p>
          <a:p>
            <a:r>
              <a:rPr lang="en-US" dirty="0" smtClean="0"/>
              <a:t>The </a:t>
            </a:r>
            <a:r>
              <a:rPr lang="en-US" dirty="0"/>
              <a:t>keys and values are separated by colon</a:t>
            </a:r>
            <a:r>
              <a:rPr lang="en-US" dirty="0" smtClean="0"/>
              <a:t>.</a:t>
            </a:r>
          </a:p>
          <a:p>
            <a:r>
              <a:rPr lang="en-US" dirty="0" smtClean="0"/>
              <a:t>Each </a:t>
            </a:r>
            <a:r>
              <a:rPr lang="en-US" dirty="0"/>
              <a:t>key/value pair is separated by comma.</a:t>
            </a:r>
          </a:p>
        </p:txBody>
      </p:sp>
      <p:sp>
        <p:nvSpPr>
          <p:cNvPr id="5" name="Teardrop 4"/>
          <p:cNvSpPr/>
          <p:nvPr/>
        </p:nvSpPr>
        <p:spPr bwMode="auto">
          <a:xfrm>
            <a:off x="5283200" y="2852864"/>
            <a:ext cx="5845831" cy="3751135"/>
          </a:xfrm>
          <a:prstGeom prst="teardrop">
            <a:avLst/>
          </a:prstGeom>
          <a:solidFill>
            <a:schemeClr val="tx1">
              <a:lumMod val="50000"/>
              <a:lumOff val="50000"/>
            </a:schemeClr>
          </a:solidFill>
          <a:ln w="9525" cap="flat" cmpd="sng" algn="ctr">
            <a:noFill/>
            <a:prstDash val="solid"/>
            <a:round/>
            <a:headEnd type="none" w="med" len="med"/>
            <a:tailEnd type="none" w="med" len="med"/>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vert="horz" wrap="square" lIns="91440" tIns="45720" rIns="91440" bIns="45720" numCol="1" rtlCol="0" anchor="t" anchorCtr="0" compatLnSpc="1">
            <a:prstTxWarp prst="textNoShape">
              <a:avLst/>
            </a:prstTxWarp>
          </a:bodyPr>
          <a:lstStyle/>
          <a:p>
            <a:r>
              <a:rPr lang="en-US" sz="2400" b="1" dirty="0"/>
              <a:t>{  </a:t>
            </a:r>
          </a:p>
          <a:p>
            <a:r>
              <a:rPr lang="en-US" sz="2400" b="1" dirty="0"/>
              <a:t>    "employee": {  </a:t>
            </a:r>
          </a:p>
          <a:p>
            <a:r>
              <a:rPr lang="en-US" sz="2400" b="1" dirty="0"/>
              <a:t>        "name":       </a:t>
            </a:r>
            <a:r>
              <a:rPr lang="en-US" sz="2400" b="1" dirty="0" smtClean="0"/>
              <a:t>“Harry",</a:t>
            </a:r>
            <a:r>
              <a:rPr lang="en-US" sz="2400" b="1" dirty="0"/>
              <a:t>   </a:t>
            </a:r>
          </a:p>
          <a:p>
            <a:r>
              <a:rPr lang="en-US" sz="2400" b="1" dirty="0"/>
              <a:t>        "salary":      56000,   </a:t>
            </a:r>
          </a:p>
          <a:p>
            <a:r>
              <a:rPr lang="en-US" sz="2400" b="1" dirty="0"/>
              <a:t>        "married":    true  </a:t>
            </a:r>
          </a:p>
          <a:p>
            <a:r>
              <a:rPr lang="en-US" sz="2400" b="1" dirty="0"/>
              <a:t>    } </a:t>
            </a:r>
            <a:endParaRPr lang="en-US" sz="2400" b="1" dirty="0" smtClean="0"/>
          </a:p>
          <a:p>
            <a:r>
              <a:rPr lang="en-US" sz="2400" b="1" dirty="0"/>
              <a:t> </a:t>
            </a:r>
            <a:r>
              <a:rPr lang="en-US" sz="2400" b="1" dirty="0" smtClean="0"/>
              <a:t>}</a:t>
            </a:r>
            <a:endParaRPr lang="en-US" sz="2400" b="1" dirty="0"/>
          </a:p>
        </p:txBody>
      </p:sp>
    </p:spTree>
    <p:extLst>
      <p:ext uri="{BB962C8B-B14F-4D97-AF65-F5344CB8AC3E}">
        <p14:creationId xmlns:p14="http://schemas.microsoft.com/office/powerpoint/2010/main" val="1066808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Array</a:t>
            </a:r>
            <a:endParaRPr lang="en-US" dirty="0"/>
          </a:p>
        </p:txBody>
      </p:sp>
      <p:sp>
        <p:nvSpPr>
          <p:cNvPr id="3" name="Content Placeholder 2"/>
          <p:cNvSpPr>
            <a:spLocks noGrp="1"/>
          </p:cNvSpPr>
          <p:nvPr>
            <p:ph idx="1"/>
          </p:nvPr>
        </p:nvSpPr>
        <p:spPr>
          <a:xfrm>
            <a:off x="408682" y="1460400"/>
            <a:ext cx="11373491" cy="4897665"/>
          </a:xfrm>
        </p:spPr>
        <p:txBody>
          <a:bodyPr/>
          <a:lstStyle/>
          <a:p>
            <a:r>
              <a:rPr lang="en-US" dirty="0"/>
              <a:t>JSON array represents ordered list of values</a:t>
            </a:r>
            <a:r>
              <a:rPr lang="en-US" dirty="0" smtClean="0"/>
              <a:t>.</a:t>
            </a:r>
          </a:p>
          <a:p>
            <a:r>
              <a:rPr lang="en-US" dirty="0" smtClean="0"/>
              <a:t>JSON </a:t>
            </a:r>
            <a:r>
              <a:rPr lang="en-US" dirty="0"/>
              <a:t>array can store multiple values</a:t>
            </a:r>
            <a:r>
              <a:rPr lang="en-US" dirty="0" smtClean="0"/>
              <a:t>.</a:t>
            </a:r>
          </a:p>
          <a:p>
            <a:r>
              <a:rPr lang="en-US" dirty="0" smtClean="0"/>
              <a:t>It </a:t>
            </a:r>
            <a:r>
              <a:rPr lang="en-US" dirty="0"/>
              <a:t>can store string, number, </a:t>
            </a:r>
            <a:r>
              <a:rPr lang="en-US" dirty="0" err="1"/>
              <a:t>boolean</a:t>
            </a:r>
            <a:r>
              <a:rPr lang="en-US" dirty="0"/>
              <a:t> or object in JSON array.</a:t>
            </a:r>
          </a:p>
        </p:txBody>
      </p:sp>
      <p:sp>
        <p:nvSpPr>
          <p:cNvPr id="5" name="Bevel 4"/>
          <p:cNvSpPr/>
          <p:nvPr/>
        </p:nvSpPr>
        <p:spPr bwMode="auto">
          <a:xfrm>
            <a:off x="1305715" y="3018971"/>
            <a:ext cx="7620572" cy="2714172"/>
          </a:xfrm>
          <a:prstGeom prst="bevel">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{"employees":[    </a:t>
            </a:r>
          </a:p>
          <a:p>
            <a:r>
              <a:rPr lang="en-US" dirty="0"/>
              <a:t>    {"</a:t>
            </a:r>
            <a:r>
              <a:rPr lang="en-US" dirty="0" err="1"/>
              <a:t>name":"Ram</a:t>
            </a:r>
            <a:r>
              <a:rPr lang="en-US" dirty="0"/>
              <a:t>", "</a:t>
            </a:r>
            <a:r>
              <a:rPr lang="en-US" dirty="0" err="1"/>
              <a:t>email":"ram@gmail.com</a:t>
            </a:r>
            <a:r>
              <a:rPr lang="en-US" dirty="0"/>
              <a:t>", "age":23},    </a:t>
            </a:r>
          </a:p>
          <a:p>
            <a:r>
              <a:rPr lang="en-US" dirty="0"/>
              <a:t>    {"</a:t>
            </a:r>
            <a:r>
              <a:rPr lang="en-US" dirty="0" err="1"/>
              <a:t>name":"Shyam</a:t>
            </a:r>
            <a:r>
              <a:rPr lang="en-US" dirty="0"/>
              <a:t>", "email":"shyam23@gmail.com", "age":28},  </a:t>
            </a:r>
          </a:p>
          <a:p>
            <a:r>
              <a:rPr lang="en-US" dirty="0"/>
              <a:t>    {"</a:t>
            </a:r>
            <a:r>
              <a:rPr lang="en-US" dirty="0" err="1"/>
              <a:t>name":"John</a:t>
            </a:r>
            <a:r>
              <a:rPr lang="en-US" dirty="0"/>
              <a:t>", "</a:t>
            </a:r>
            <a:r>
              <a:rPr lang="en-US" dirty="0" err="1"/>
              <a:t>email":"john@gmail.com</a:t>
            </a:r>
            <a:r>
              <a:rPr lang="en-US" dirty="0"/>
              <a:t>", "age":33},    </a:t>
            </a:r>
          </a:p>
          <a:p>
            <a:r>
              <a:rPr lang="en-US" dirty="0"/>
              <a:t>    {"</a:t>
            </a:r>
            <a:r>
              <a:rPr lang="en-US" dirty="0" err="1"/>
              <a:t>name":"Bob</a:t>
            </a:r>
            <a:r>
              <a:rPr lang="en-US" dirty="0"/>
              <a:t>", "email":"bob32@gmail.com", "age":41}   </a:t>
            </a:r>
          </a:p>
          <a:p>
            <a:r>
              <a:rPr lang="en-US" dirty="0"/>
              <a:t>]} </a:t>
            </a:r>
            <a:r>
              <a:rPr lang="en-US" sz="2400" dirty="0"/>
              <a:t> </a:t>
            </a:r>
          </a:p>
        </p:txBody>
      </p:sp>
    </p:spTree>
    <p:extLst>
      <p:ext uri="{BB962C8B-B14F-4D97-AF65-F5344CB8AC3E}">
        <p14:creationId xmlns:p14="http://schemas.microsoft.com/office/powerpoint/2010/main" val="28898333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pPr marL="0" indent="0">
              <a:buNone/>
            </a:pPr>
            <a:r>
              <a:rPr lang="en-US" dirty="0" smtClean="0"/>
              <a:t>To understand and build a Restful web application using the following </a:t>
            </a:r>
          </a:p>
          <a:p>
            <a:pPr lvl="1">
              <a:buFont typeface="Wingdings" panose="05000000000000000000" pitchFamily="2" charset="2"/>
              <a:buChar char="Ø"/>
            </a:pPr>
            <a:r>
              <a:rPr lang="en-US" dirty="0" smtClean="0"/>
              <a:t>Restful web service</a:t>
            </a:r>
          </a:p>
          <a:p>
            <a:pPr lvl="1">
              <a:buFont typeface="Wingdings" panose="05000000000000000000" pitchFamily="2" charset="2"/>
              <a:buChar char="Ø"/>
            </a:pPr>
            <a:r>
              <a:rPr lang="en-US" dirty="0" smtClean="0"/>
              <a:t>Jersey</a:t>
            </a:r>
          </a:p>
          <a:p>
            <a:pPr lvl="1">
              <a:buFont typeface="Wingdings" panose="05000000000000000000" pitchFamily="2" charset="2"/>
              <a:buChar char="Ø"/>
            </a:pPr>
            <a:r>
              <a:rPr lang="en-US" dirty="0" smtClean="0"/>
              <a:t>JAX-RS</a:t>
            </a:r>
          </a:p>
          <a:p>
            <a:pPr lvl="1">
              <a:buFont typeface="Wingdings" panose="05000000000000000000" pitchFamily="2" charset="2"/>
              <a:buChar char="Ø"/>
            </a:pPr>
            <a:r>
              <a:rPr lang="en-US" dirty="0" smtClean="0"/>
              <a:t>JSON</a:t>
            </a:r>
            <a:endParaRPr lang="en-US" dirty="0"/>
          </a:p>
        </p:txBody>
      </p:sp>
    </p:spTree>
    <p:extLst>
      <p:ext uri="{BB962C8B-B14F-4D97-AF65-F5344CB8AC3E}">
        <p14:creationId xmlns:p14="http://schemas.microsoft.com/office/powerpoint/2010/main" val="22297844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Demo</a:t>
            </a:r>
            <a:endParaRPr lang="en-US" dirty="0"/>
          </a:p>
        </p:txBody>
      </p:sp>
      <p:sp>
        <p:nvSpPr>
          <p:cNvPr id="5" name="Content Placeholder 4"/>
          <p:cNvSpPr>
            <a:spLocks noGrp="1"/>
          </p:cNvSpPr>
          <p:nvPr>
            <p:ph idx="1"/>
          </p:nvPr>
        </p:nvSpPr>
        <p:spPr/>
        <p:txBody>
          <a:bodyPr/>
          <a:lstStyle/>
          <a:p>
            <a:r>
              <a:rPr lang="en-US" dirty="0" smtClean="0"/>
              <a:t>Create a file </a:t>
            </a:r>
            <a:r>
              <a:rPr lang="en-US" b="1" dirty="0" err="1" smtClean="0"/>
              <a:t>JsonDemo</a:t>
            </a:r>
            <a:endParaRPr lang="en-US" b="1" dirty="0"/>
          </a:p>
          <a:p>
            <a:r>
              <a:rPr lang="en-US" dirty="0"/>
              <a:t>Save the file as </a:t>
            </a:r>
            <a:r>
              <a:rPr lang="en-US" b="1" dirty="0" smtClean="0"/>
              <a:t>JsonDemo.htm</a:t>
            </a:r>
            <a:r>
              <a:rPr lang="en-US" b="1" dirty="0"/>
              <a:t/>
            </a:r>
            <a:br>
              <a:rPr lang="en-US" b="1" dirty="0"/>
            </a:br>
            <a:endParaRPr lang="en-US" b="1" dirty="0"/>
          </a:p>
        </p:txBody>
      </p:sp>
      <p:graphicFrame>
        <p:nvGraphicFramePr>
          <p:cNvPr id="6" name="Object 5"/>
          <p:cNvGraphicFramePr>
            <a:graphicFrameLocks noChangeAspect="1"/>
          </p:cNvGraphicFramePr>
          <p:nvPr>
            <p:extLst>
              <p:ext uri="{D42A27DB-BD31-4B8C-83A1-F6EECF244321}">
                <p14:modId xmlns:p14="http://schemas.microsoft.com/office/powerpoint/2010/main" val="124036627"/>
              </p:ext>
            </p:extLst>
          </p:nvPr>
        </p:nvGraphicFramePr>
        <p:xfrm>
          <a:off x="3858380" y="3375478"/>
          <a:ext cx="2157791" cy="1820636"/>
        </p:xfrm>
        <a:graphic>
          <a:graphicData uri="http://schemas.openxmlformats.org/presentationml/2006/ole">
            <mc:AlternateContent xmlns:mc="http://schemas.openxmlformats.org/markup-compatibility/2006">
              <mc:Choice xmlns:v="urn:schemas-microsoft-com:vml" Requires="v">
                <p:oleObj spid="_x0000_s1084"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858380" y="3375478"/>
                        <a:ext cx="2157791" cy="1820636"/>
                      </a:xfrm>
                      <a:prstGeom prst="rect">
                        <a:avLst/>
                      </a:prstGeom>
                      <a:solidFill>
                        <a:schemeClr val="accent2"/>
                      </a:solidFill>
                      <a:ln>
                        <a:solidFill>
                          <a:schemeClr val="tx1">
                            <a:lumMod val="75000"/>
                            <a:lumOff val="25000"/>
                          </a:schemeClr>
                        </a:solidFill>
                      </a:ln>
                    </p:spPr>
                  </p:pic>
                </p:oleObj>
              </mc:Fallback>
            </mc:AlternateContent>
          </a:graphicData>
        </a:graphic>
      </p:graphicFrame>
    </p:spTree>
    <p:extLst>
      <p:ext uri="{BB962C8B-B14F-4D97-AF65-F5344CB8AC3E}">
        <p14:creationId xmlns:p14="http://schemas.microsoft.com/office/powerpoint/2010/main" val="252587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14" y="1698171"/>
            <a:ext cx="5586301" cy="404212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507649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with Jersey, JAX-RS and </a:t>
            </a:r>
            <a:r>
              <a:rPr lang="en-US" dirty="0" err="1" smtClean="0"/>
              <a:t>Json</a:t>
            </a:r>
            <a:endParaRPr lang="en-US" dirty="0"/>
          </a:p>
        </p:txBody>
      </p:sp>
      <p:sp>
        <p:nvSpPr>
          <p:cNvPr id="3" name="Content Placeholder 2"/>
          <p:cNvSpPr>
            <a:spLocks noGrp="1"/>
          </p:cNvSpPr>
          <p:nvPr>
            <p:ph idx="1"/>
          </p:nvPr>
        </p:nvSpPr>
        <p:spPr/>
        <p:txBody>
          <a:bodyPr/>
          <a:lstStyle/>
          <a:p>
            <a:pPr marL="0" indent="0">
              <a:buNone/>
            </a:pPr>
            <a:r>
              <a:rPr lang="en-US" dirty="0" smtClean="0"/>
              <a:t>STEP 1:</a:t>
            </a:r>
          </a:p>
          <a:p>
            <a:r>
              <a:rPr lang="en-US" dirty="0" smtClean="0"/>
              <a:t>Create  a Web project</a:t>
            </a:r>
          </a:p>
          <a:p>
            <a:endParaRPr lang="en-US" dirty="0" smtClean="0"/>
          </a:p>
          <a:p>
            <a:pPr marL="0" indent="0">
              <a:buNone/>
            </a:pPr>
            <a:r>
              <a:rPr lang="en-US" dirty="0" smtClean="0"/>
              <a:t>STEP 2:</a:t>
            </a:r>
            <a:endParaRPr lang="en-US" dirty="0"/>
          </a:p>
          <a:p>
            <a:endParaRPr lang="en-US" dirty="0" smtClean="0"/>
          </a:p>
          <a:p>
            <a:r>
              <a:rPr lang="en-US" dirty="0" smtClean="0"/>
              <a:t>Convert the Web project into Maven project</a:t>
            </a:r>
          </a:p>
          <a:p>
            <a:pPr lvl="1"/>
            <a:r>
              <a:rPr lang="en-US" dirty="0" smtClean="0"/>
              <a:t>Right click  the Web project-&gt; Configure -&gt;Convert to Maven Project</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2623358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with Jersey, JAX-RS and </a:t>
            </a:r>
            <a:r>
              <a:rPr lang="en-US" dirty="0" err="1" smtClean="0"/>
              <a:t>Json</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292569" y="1112058"/>
            <a:ext cx="11373491" cy="4897665"/>
          </a:xfrm>
        </p:spPr>
        <p:txBody>
          <a:bodyPr/>
          <a:lstStyle/>
          <a:p>
            <a:pPr marL="0" indent="0">
              <a:buNone/>
            </a:pPr>
            <a:r>
              <a:rPr lang="en-US" dirty="0" smtClean="0"/>
              <a:t>STEP 3:</a:t>
            </a:r>
          </a:p>
          <a:p>
            <a:pPr marL="0" indent="0">
              <a:buNone/>
            </a:pPr>
            <a:r>
              <a:rPr lang="en-US" dirty="0"/>
              <a:t>	</a:t>
            </a:r>
            <a:r>
              <a:rPr lang="en-US" dirty="0" smtClean="0"/>
              <a:t>Add the following Servlet data in the Web.xml file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6110081"/>
              </p:ext>
            </p:extLst>
          </p:nvPr>
        </p:nvGraphicFramePr>
        <p:xfrm>
          <a:off x="1453466" y="1982408"/>
          <a:ext cx="8128000" cy="4480560"/>
        </p:xfrm>
        <a:graphic>
          <a:graphicData uri="http://schemas.openxmlformats.org/drawingml/2006/table">
            <a:tbl>
              <a:tblPr firstRow="1" bandRow="1">
                <a:tableStyleId>{5C22544A-7EE6-4342-B048-85BDC9FD1C3A}</a:tableStyleId>
              </a:tblPr>
              <a:tblGrid>
                <a:gridCol w="8128000"/>
              </a:tblGrid>
              <a:tr h="4099886">
                <a:tc>
                  <a:txBody>
                    <a:bodyPr/>
                    <a:lstStyle/>
                    <a:p>
                      <a:pPr algn="l"/>
                      <a:r>
                        <a:rPr lang="en-US" sz="1050" dirty="0" smtClean="0">
                          <a:solidFill>
                            <a:srgbClr val="008080"/>
                          </a:solidFill>
                          <a:latin typeface="Consolas" panose="020B0609020204030204" pitchFamily="49" charset="0"/>
                        </a:rPr>
                        <a:t> </a:t>
                      </a:r>
                      <a:r>
                        <a:rPr lang="en-US" sz="1600" dirty="0" smtClean="0">
                          <a:solidFill>
                            <a:srgbClr val="008080"/>
                          </a:solidFill>
                          <a:latin typeface="Consolas" panose="020B0609020204030204" pitchFamily="49" charset="0"/>
                        </a:rPr>
                        <a:t>&lt;</a:t>
                      </a:r>
                      <a:r>
                        <a:rPr lang="en-US" sz="1600" dirty="0" smtClean="0">
                          <a:solidFill>
                            <a:srgbClr val="3F7F7F"/>
                          </a:solidFill>
                          <a:highlight>
                            <a:srgbClr val="D4D4D4"/>
                          </a:highlight>
                          <a:latin typeface="Consolas" panose="020B0609020204030204" pitchFamily="49" charset="0"/>
                        </a:rPr>
                        <a:t>servlet</a:t>
                      </a:r>
                      <a:r>
                        <a:rPr lang="en-US" sz="1600" dirty="0" smtClean="0">
                          <a:solidFill>
                            <a:srgbClr val="008080"/>
                          </a:solidFill>
                          <a:highlight>
                            <a:srgbClr val="D4D4D4"/>
                          </a:highlight>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jersey-</a:t>
                      </a:r>
                      <a:r>
                        <a:rPr lang="en-US" sz="1600" dirty="0" err="1" smtClean="0">
                          <a:solidFill>
                            <a:srgbClr val="000000"/>
                          </a:solidFill>
                          <a:latin typeface="Consolas" panose="020B0609020204030204" pitchFamily="49" charset="0"/>
                        </a:rPr>
                        <a:t>serlvet</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servlet-class</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org.glassfish.jersey.servlet.ServletContainer</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servlet-class</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javax.ws.rs.Application</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com.Hexa.RestService.FTPApplication</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jersey.config.server.tracing</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ALL</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load-on-startup</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1</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load-on-startup</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highlight>
                            <a:srgbClr val="D4D4D4"/>
                          </a:highlight>
                          <a:latin typeface="Consolas" panose="020B0609020204030204" pitchFamily="49" charset="0"/>
                        </a:rPr>
                        <a:t>servlet</a:t>
                      </a:r>
                      <a:r>
                        <a:rPr lang="en-US" sz="1600" dirty="0" smtClean="0">
                          <a:solidFill>
                            <a:srgbClr val="008080"/>
                          </a:solidFill>
                          <a:highlight>
                            <a:srgbClr val="D4D4D4"/>
                          </a:highlight>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servlet-mapping</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jersey-</a:t>
                      </a:r>
                      <a:r>
                        <a:rPr lang="en-US" sz="1600" dirty="0" err="1" smtClean="0">
                          <a:solidFill>
                            <a:srgbClr val="000000"/>
                          </a:solidFill>
                          <a:latin typeface="Consolas" panose="020B0609020204030204" pitchFamily="49" charset="0"/>
                        </a:rPr>
                        <a:t>serlvet</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url</a:t>
                      </a:r>
                      <a:r>
                        <a:rPr lang="en-US" sz="1600" dirty="0" smtClean="0">
                          <a:solidFill>
                            <a:srgbClr val="3F7F7F"/>
                          </a:solidFill>
                          <a:latin typeface="Consolas" panose="020B0609020204030204" pitchFamily="49" charset="0"/>
                        </a:rPr>
                        <a:t>-pattern</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api</a:t>
                      </a:r>
                      <a:r>
                        <a:rPr lang="en-US" sz="1600" dirty="0" smtClean="0">
                          <a:solidFill>
                            <a:srgbClr val="000000"/>
                          </a:solidFill>
                          <a:latin typeface="Consolas" panose="020B0609020204030204" pitchFamily="49" charset="0"/>
                        </a:rPr>
                        <a:t>/*</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url</a:t>
                      </a:r>
                      <a:r>
                        <a:rPr lang="en-US" sz="1600" dirty="0" smtClean="0">
                          <a:solidFill>
                            <a:srgbClr val="3F7F7F"/>
                          </a:solidFill>
                          <a:latin typeface="Consolas" panose="020B0609020204030204" pitchFamily="49" charset="0"/>
                        </a:rPr>
                        <a:t>-pattern</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servlet-mapping</a:t>
                      </a:r>
                      <a:r>
                        <a:rPr lang="en-US" sz="1600" dirty="0" smtClean="0">
                          <a:solidFill>
                            <a:srgbClr val="008080"/>
                          </a:solidFill>
                          <a:latin typeface="Consolas" panose="020B0609020204030204" pitchFamily="49" charset="0"/>
                        </a:rPr>
                        <a:t>&gt;</a:t>
                      </a:r>
                      <a:endParaRPr lang="en-US" sz="16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3259871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8" y="217413"/>
            <a:ext cx="9729791" cy="609599"/>
          </a:xfrm>
        </p:spPr>
        <p:txBody>
          <a:bodyPr>
            <a:normAutofit/>
          </a:bodyPr>
          <a:lstStyle/>
          <a:p>
            <a:r>
              <a:rPr lang="en-US" dirty="0"/>
              <a:t>Rest with Jersey, JAX-RS and </a:t>
            </a:r>
            <a:r>
              <a:rPr lang="en-US" dirty="0" err="1" smtClean="0"/>
              <a:t>Json</a:t>
            </a:r>
            <a:r>
              <a:rPr lang="en-US" dirty="0" smtClean="0"/>
              <a:t>        </a:t>
            </a:r>
            <a:r>
              <a:rPr lang="en-US" dirty="0" err="1" smtClean="0"/>
              <a:t>Cont</a:t>
            </a:r>
            <a:r>
              <a:rPr lang="en-US" dirty="0" smtClean="0"/>
              <a:t>…	</a:t>
            </a:r>
            <a:endParaRPr lang="en-US" dirty="0"/>
          </a:p>
        </p:txBody>
      </p:sp>
      <p:sp>
        <p:nvSpPr>
          <p:cNvPr id="3" name="Content Placeholder 2"/>
          <p:cNvSpPr>
            <a:spLocks noGrp="1"/>
          </p:cNvSpPr>
          <p:nvPr>
            <p:ph idx="1"/>
          </p:nvPr>
        </p:nvSpPr>
        <p:spPr>
          <a:xfrm>
            <a:off x="430209" y="1141086"/>
            <a:ext cx="11373491" cy="4897665"/>
          </a:xfrm>
        </p:spPr>
        <p:txBody>
          <a:bodyPr/>
          <a:lstStyle/>
          <a:p>
            <a:pPr marL="0" indent="0">
              <a:buNone/>
            </a:pPr>
            <a:r>
              <a:rPr lang="en-US" dirty="0" smtClean="0"/>
              <a:t>STEP 4:</a:t>
            </a:r>
          </a:p>
          <a:p>
            <a:pPr marL="0" indent="0">
              <a:buNone/>
            </a:pPr>
            <a:r>
              <a:rPr lang="en-US" dirty="0" smtClean="0"/>
              <a:t>	Add the following dependencies in Pom.xml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2777683"/>
              </p:ext>
            </p:extLst>
          </p:nvPr>
        </p:nvGraphicFramePr>
        <p:xfrm>
          <a:off x="1359123" y="2055145"/>
          <a:ext cx="8128000" cy="4297680"/>
        </p:xfrm>
        <a:graphic>
          <a:graphicData uri="http://schemas.openxmlformats.org/drawingml/2006/table">
            <a:tbl>
              <a:tblPr firstRow="1" bandRow="1">
                <a:tableStyleId>{5C22544A-7EE6-4342-B048-85BDC9FD1C3A}</a:tableStyleId>
              </a:tblPr>
              <a:tblGrid>
                <a:gridCol w="8128000"/>
              </a:tblGrid>
              <a:tr h="3838628">
                <a:tc>
                  <a:txBody>
                    <a:bodyPr/>
                    <a:lstStyle/>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r>
                        <a:rPr lang="en-US" sz="2000" dirty="0" err="1" smtClean="0">
                          <a:solidFill>
                            <a:srgbClr val="000000"/>
                          </a:solidFill>
                          <a:latin typeface="Consolas" panose="020B0609020204030204" pitchFamily="49" charset="0"/>
                        </a:rPr>
                        <a:t>com.sun.jersey</a:t>
                      </a:r>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artifactId</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jersey-</a:t>
                      </a:r>
                      <a:r>
                        <a:rPr lang="en-US" sz="2000" u="sng" dirty="0" err="1" smtClean="0">
                          <a:solidFill>
                            <a:srgbClr val="000000"/>
                          </a:solidFill>
                          <a:latin typeface="Consolas" panose="020B0609020204030204" pitchFamily="49" charset="0"/>
                        </a:rPr>
                        <a:t>json</a:t>
                      </a:r>
                      <a:r>
                        <a:rPr lang="en-US" sz="2000" u="sng" dirty="0" smtClean="0">
                          <a:solidFill>
                            <a:srgbClr val="008080"/>
                          </a:solidFill>
                          <a:latin typeface="Consolas" panose="020B0609020204030204" pitchFamily="49" charset="0"/>
                        </a:rPr>
                        <a:t>&lt;/</a:t>
                      </a:r>
                      <a:r>
                        <a:rPr lang="en-US" sz="2000" u="sng" dirty="0" err="1" smtClean="0">
                          <a:solidFill>
                            <a:srgbClr val="3F7F7F"/>
                          </a:solidFill>
                          <a:latin typeface="Consolas" panose="020B0609020204030204" pitchFamily="49" charset="0"/>
                        </a:rPr>
                        <a:t>artifactId</a:t>
                      </a:r>
                      <a:r>
                        <a:rPr lang="en-US" sz="2000" u="sng"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1.8</a:t>
                      </a:r>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3F5FBF"/>
                          </a:solidFill>
                          <a:latin typeface="Consolas" panose="020B0609020204030204" pitchFamily="49" charset="0"/>
                        </a:rPr>
                        <a:t>&lt;!-- https://mvnrepository.com/artifact/org.glassfish.jersey.media/jersey-media-json-jackson --&gt;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r>
                        <a:rPr lang="en-US" sz="2000" dirty="0" err="1" smtClean="0">
                          <a:solidFill>
                            <a:srgbClr val="000000"/>
                          </a:solidFill>
                          <a:latin typeface="Consolas" panose="020B0609020204030204" pitchFamily="49" charset="0"/>
                        </a:rPr>
                        <a:t>org.glassfish.jersey.media</a:t>
                      </a:r>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artifactId</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jersey-media-</a:t>
                      </a:r>
                      <a:r>
                        <a:rPr lang="en-US" sz="2000" u="sng" dirty="0" err="1" smtClean="0">
                          <a:solidFill>
                            <a:srgbClr val="000000"/>
                          </a:solidFill>
                          <a:latin typeface="Consolas" panose="020B0609020204030204" pitchFamily="49" charset="0"/>
                        </a:rPr>
                        <a:t>json</a:t>
                      </a:r>
                      <a:r>
                        <a:rPr lang="en-US" sz="2000" u="sng" dirty="0" smtClean="0">
                          <a:solidFill>
                            <a:srgbClr val="000000"/>
                          </a:solidFill>
                          <a:latin typeface="Consolas" panose="020B0609020204030204" pitchFamily="49" charset="0"/>
                        </a:rPr>
                        <a:t>-</a:t>
                      </a:r>
                      <a:r>
                        <a:rPr lang="en-US" sz="2000" u="sng" dirty="0" err="1" smtClean="0">
                          <a:solidFill>
                            <a:srgbClr val="000000"/>
                          </a:solidFill>
                          <a:latin typeface="Consolas" panose="020B0609020204030204" pitchFamily="49" charset="0"/>
                        </a:rPr>
                        <a:t>jackson</a:t>
                      </a:r>
                      <a:r>
                        <a:rPr lang="en-US" sz="2000" u="sng" dirty="0" smtClean="0">
                          <a:solidFill>
                            <a:srgbClr val="008080"/>
                          </a:solidFill>
                          <a:latin typeface="Consolas" panose="020B0609020204030204" pitchFamily="49" charset="0"/>
                        </a:rPr>
                        <a:t>&lt;/</a:t>
                      </a:r>
                      <a:r>
                        <a:rPr lang="en-US" sz="2000" u="sng" dirty="0" err="1" smtClean="0">
                          <a:solidFill>
                            <a:srgbClr val="3F7F7F"/>
                          </a:solidFill>
                          <a:latin typeface="Consolas" panose="020B0609020204030204" pitchFamily="49" charset="0"/>
                        </a:rPr>
                        <a:t>artifactId</a:t>
                      </a:r>
                      <a:r>
                        <a:rPr lang="en-US" sz="2000" u="sng"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2.3.1</a:t>
                      </a:r>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endParaRPr lang="en-US" sz="1600" dirty="0" smtClean="0">
                        <a:latin typeface="Consolas" panose="020B0609020204030204" pitchFamily="49" charset="0"/>
                      </a:endParaRPr>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157200394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5000311"/>
              </p:ext>
            </p:extLst>
          </p:nvPr>
        </p:nvGraphicFramePr>
        <p:xfrm>
          <a:off x="1467533" y="1619931"/>
          <a:ext cx="8590868" cy="4419600"/>
        </p:xfrm>
        <a:graphic>
          <a:graphicData uri="http://schemas.openxmlformats.org/drawingml/2006/table">
            <a:tbl>
              <a:tblPr firstRow="1" bandRow="1">
                <a:tableStyleId>{5C22544A-7EE6-4342-B048-85BDC9FD1C3A}</a:tableStyleId>
              </a:tblPr>
              <a:tblGrid>
                <a:gridCol w="8590868"/>
              </a:tblGrid>
              <a:tr h="370840">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rPr>
                        <a:t>org.glassfish.jersey.core</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jersey-server</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2.26</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endParaRPr kumimoji="0" lang="en-US" sz="2000" b="1" i="0" u="none" strike="noStrike" kern="1200" cap="none" spc="0" normalizeH="0" baseline="0" noProof="0" dirty="0" smtClean="0">
                        <a:ln>
                          <a:noFill/>
                        </a:ln>
                        <a:solidFill>
                          <a:srgbClr val="FFFFFF"/>
                        </a:solidFill>
                        <a:effectLst/>
                        <a:uLnTx/>
                        <a:uFillTx/>
                        <a:latin typeface="Consolas" panose="020B0609020204030204" pitchFamily="49" charset="0"/>
                        <a:ea typeface="+mn-ea"/>
                      </a:endParaRP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3F5FBF"/>
                          </a:solidFill>
                          <a:effectLst/>
                          <a:uLnTx/>
                          <a:uFillTx/>
                          <a:latin typeface="Consolas" panose="020B0609020204030204" pitchFamily="49" charset="0"/>
                          <a:ea typeface="+mn-ea"/>
                        </a:rPr>
                        <a:t>&lt;!-- https://mvnrepository.com/artifact/org.glassfish.jersey.containers/jersey-container-servlet --&gt;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rPr>
                        <a:t>org.glassfish.jersey.containers</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jersey-container-</a:t>
                      </a:r>
                      <a:r>
                        <a:rPr kumimoji="0" lang="en-US" sz="2000" b="1" i="0" u="sng" strike="noStrike" kern="1200" cap="none" spc="0" normalizeH="0" baseline="0" noProof="0" dirty="0" smtClean="0">
                          <a:ln>
                            <a:noFill/>
                          </a:ln>
                          <a:solidFill>
                            <a:srgbClr val="000000"/>
                          </a:solidFill>
                          <a:effectLst/>
                          <a:uLnTx/>
                          <a:uFillTx/>
                          <a:latin typeface="Consolas" panose="020B0609020204030204" pitchFamily="49" charset="0"/>
                          <a:ea typeface="+mn-ea"/>
                        </a:rPr>
                        <a:t>servlet</a:t>
                      </a:r>
                      <a:r>
                        <a:rPr kumimoji="0" lang="en-US" sz="2000" b="1" i="0" u="sng"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sng"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sng"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2.26</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endParaRPr kumimoji="0" lang="en-US" sz="2000" b="1" i="0" u="none" strike="noStrike" kern="1200" cap="none" spc="0" normalizeH="0" baseline="0" noProof="0" dirty="0" smtClean="0">
                        <a:ln>
                          <a:noFill/>
                        </a:ln>
                        <a:solidFill>
                          <a:srgbClr val="FFFFFF"/>
                        </a:solidFill>
                        <a:effectLst/>
                        <a:uLnTx/>
                        <a:uFillTx/>
                        <a:latin typeface="+mn-lt"/>
                        <a:ea typeface="+mn-ea"/>
                      </a:endParaRPr>
                    </a:p>
                    <a:p>
                      <a:endParaRPr lang="en-US" sz="24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7287807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5:</a:t>
            </a:r>
          </a:p>
          <a:p>
            <a:pPr marL="457200" indent="-457200">
              <a:buFont typeface="+mj-lt"/>
              <a:buAutoNum type="arabicPeriod"/>
            </a:pPr>
            <a:r>
              <a:rPr lang="en-US" dirty="0" smtClean="0"/>
              <a:t>Create a  java class  “DataCenter.java”</a:t>
            </a:r>
          </a:p>
          <a:p>
            <a:pPr marL="457200" indent="-457200">
              <a:buFont typeface="+mj-lt"/>
              <a:buAutoNum type="arabicPeriod"/>
            </a:pPr>
            <a:r>
              <a:rPr lang="en-US" dirty="0" smtClean="0"/>
              <a:t>Annotate the class with @Path() annotation</a:t>
            </a:r>
          </a:p>
          <a:p>
            <a:pPr marL="0" indent="0">
              <a:buNone/>
            </a:pPr>
            <a:r>
              <a:rPr lang="en-US" dirty="0" smtClean="0"/>
              <a:t>	</a:t>
            </a:r>
            <a:r>
              <a:rPr lang="en-US" dirty="0"/>
              <a:t>@Path("data")</a:t>
            </a:r>
          </a:p>
          <a:p>
            <a:pPr marL="0" indent="0">
              <a:buNone/>
            </a:pPr>
            <a:r>
              <a:rPr lang="en-US" b="1" dirty="0" smtClean="0"/>
              <a:t>	public </a:t>
            </a:r>
            <a:r>
              <a:rPr lang="en-US" b="1" dirty="0"/>
              <a:t>class </a:t>
            </a:r>
            <a:r>
              <a:rPr lang="en-US" b="1" dirty="0" err="1"/>
              <a:t>DataCenter</a:t>
            </a:r>
            <a:r>
              <a:rPr lang="en-US" b="1" dirty="0"/>
              <a:t> </a:t>
            </a:r>
            <a:r>
              <a:rPr lang="en-US" b="1" dirty="0" smtClean="0"/>
              <a:t>{}</a:t>
            </a:r>
            <a:endParaRPr lang="en-US" dirty="0" smtClean="0"/>
          </a:p>
          <a:p>
            <a:pPr marL="0" indent="0">
              <a:buNone/>
            </a:pPr>
            <a:r>
              <a:rPr lang="en-US" dirty="0" smtClean="0"/>
              <a:t>3.  Create a method and annotate it with</a:t>
            </a:r>
          </a:p>
          <a:p>
            <a:pPr marL="0" indent="0">
              <a:buNone/>
            </a:pPr>
            <a:r>
              <a:rPr lang="en-US" dirty="0"/>
              <a:t>	</a:t>
            </a:r>
            <a:r>
              <a:rPr lang="en-US" dirty="0" smtClean="0"/>
              <a:t>	@Produce():</a:t>
            </a:r>
            <a:r>
              <a:rPr lang="en-US" dirty="0"/>
              <a:t>annotation is used to specify the MIME media types or representations a resource can produce and send back to the client</a:t>
            </a:r>
            <a:endParaRPr lang="en-US" dirty="0" smtClean="0"/>
          </a:p>
          <a:p>
            <a:pPr marL="0" indent="0">
              <a:buNone/>
            </a:pPr>
            <a:r>
              <a:rPr lang="en-US" dirty="0"/>
              <a:t>	</a:t>
            </a:r>
            <a:r>
              <a:rPr lang="en-US" dirty="0" smtClean="0"/>
              <a:t>	@</a:t>
            </a:r>
            <a:r>
              <a:rPr lang="en-US" dirty="0" err="1" smtClean="0"/>
              <a:t>GET:</a:t>
            </a:r>
            <a:r>
              <a:rPr lang="en-US" dirty="0" err="1"/>
              <a:t>The</a:t>
            </a:r>
            <a:r>
              <a:rPr lang="en-US" dirty="0"/>
              <a:t> HTTP GET method is used to </a:t>
            </a:r>
            <a:r>
              <a:rPr lang="en-US" dirty="0" smtClean="0"/>
              <a:t>read </a:t>
            </a:r>
            <a:r>
              <a:rPr lang="en-US" dirty="0"/>
              <a:t>(or retrieve) a representation of a resource.</a:t>
            </a:r>
          </a:p>
        </p:txBody>
      </p:sp>
    </p:spTree>
    <p:extLst>
      <p:ext uri="{BB962C8B-B14F-4D97-AF65-F5344CB8AC3E}">
        <p14:creationId xmlns:p14="http://schemas.microsoft.com/office/powerpoint/2010/main" val="113964793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5" name="Content Placeholder 4"/>
          <p:cNvSpPr>
            <a:spLocks noGrp="1"/>
          </p:cNvSpPr>
          <p:nvPr>
            <p:ph idx="1"/>
          </p:nvPr>
        </p:nvSpPr>
        <p:spPr/>
        <p:txBody>
          <a:bodyPr/>
          <a:lstStyle/>
          <a:p>
            <a:pPr marL="0" indent="0">
              <a:buNone/>
            </a:pPr>
            <a:r>
              <a:rPr lang="en-US" dirty="0" smtClean="0"/>
              <a:t>	4. @</a:t>
            </a:r>
            <a:r>
              <a:rPr lang="en-US" dirty="0" err="1" smtClean="0"/>
              <a:t>PathParam</a:t>
            </a:r>
            <a:r>
              <a:rPr lang="en-US" dirty="0"/>
              <a:t>: </a:t>
            </a:r>
            <a:r>
              <a:rPr lang="en-US" dirty="0" smtClean="0"/>
              <a:t>It is used to </a:t>
            </a:r>
            <a:r>
              <a:rPr lang="en-US" dirty="0"/>
              <a:t>inject the value of URI parameter that defined in @Path expression, into Java method.</a:t>
            </a:r>
            <a:endParaRPr lang="en-US" dirty="0" smtClean="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514315"/>
              </p:ext>
            </p:extLst>
          </p:nvPr>
        </p:nvGraphicFramePr>
        <p:xfrm>
          <a:off x="1344609" y="2809323"/>
          <a:ext cx="8128000" cy="2834640"/>
        </p:xfrm>
        <a:graphic>
          <a:graphicData uri="http://schemas.openxmlformats.org/drawingml/2006/table">
            <a:tbl>
              <a:tblPr firstRow="1" bandRow="1">
                <a:tableStyleId>{5C22544A-7EE6-4342-B048-85BDC9FD1C3A}</a:tableStyleId>
              </a:tblPr>
              <a:tblGrid>
                <a:gridCol w="8128000"/>
              </a:tblGrid>
              <a:tr h="370840">
                <a:tc>
                  <a:txBody>
                    <a:bodyPr/>
                    <a:lstStyle/>
                    <a:p>
                      <a:pPr algn="l"/>
                      <a:r>
                        <a:rPr lang="en-US" sz="2000" dirty="0" smtClean="0">
                          <a:solidFill>
                            <a:srgbClr val="646464"/>
                          </a:solidFill>
                          <a:latin typeface="Consolas" panose="020B0609020204030204" pitchFamily="49" charset="0"/>
                        </a:rPr>
                        <a:t>@GET</a:t>
                      </a:r>
                    </a:p>
                    <a:p>
                      <a:pPr algn="l"/>
                      <a:r>
                        <a:rPr lang="en-US" sz="2000" dirty="0" smtClean="0">
                          <a:solidFill>
                            <a:srgbClr val="000000"/>
                          </a:solidFill>
                          <a:latin typeface="Consolas" panose="020B0609020204030204" pitchFamily="49" charset="0"/>
                        </a:rPr>
                        <a:t> </a:t>
                      </a:r>
                      <a:r>
                        <a:rPr lang="en-US" sz="2000" dirty="0" smtClean="0">
                          <a:solidFill>
                            <a:srgbClr val="3F7F5F"/>
                          </a:solidFill>
                          <a:latin typeface="Consolas" panose="020B0609020204030204" pitchFamily="49" charset="0"/>
                        </a:rPr>
                        <a:t>//@Produces(</a:t>
                      </a:r>
                      <a:r>
                        <a:rPr lang="en-US" sz="2000" dirty="0" err="1" smtClean="0">
                          <a:solidFill>
                            <a:srgbClr val="3F7F5F"/>
                          </a:solidFill>
                          <a:latin typeface="Consolas" panose="020B0609020204030204" pitchFamily="49" charset="0"/>
                        </a:rPr>
                        <a:t>MediaType.TEXT_HTML</a:t>
                      </a:r>
                      <a:r>
                        <a:rPr lang="en-US" sz="2000" dirty="0" smtClean="0">
                          <a:solidFill>
                            <a:srgbClr val="3F7F5F"/>
                          </a:solidFill>
                          <a:latin typeface="Consolas" panose="020B0609020204030204" pitchFamily="49" charset="0"/>
                        </a:rPr>
                        <a:t>)</a:t>
                      </a:r>
                    </a:p>
                    <a:p>
                      <a:pPr algn="l"/>
                      <a:r>
                        <a:rPr lang="en-US" sz="2000" dirty="0" smtClean="0">
                          <a:solidFill>
                            <a:srgbClr val="646464"/>
                          </a:solidFill>
                          <a:latin typeface="Consolas" panose="020B0609020204030204" pitchFamily="49" charset="0"/>
                        </a:rPr>
                        <a:t>@Produces</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MediaType.</a:t>
                      </a:r>
                      <a:r>
                        <a:rPr lang="en-US" sz="2000" b="1" i="1" dirty="0" err="1" smtClean="0">
                          <a:solidFill>
                            <a:srgbClr val="0000C0"/>
                          </a:solidFill>
                          <a:latin typeface="Consolas" panose="020B0609020204030204" pitchFamily="49" charset="0"/>
                        </a:rPr>
                        <a:t>APPLICATION_JSON</a:t>
                      </a:r>
                      <a:r>
                        <a:rPr lang="en-US" sz="2000" b="1" i="1" dirty="0" smtClean="0">
                          <a:solidFill>
                            <a:srgbClr val="000000"/>
                          </a:solidFill>
                          <a:latin typeface="Consolas" panose="020B0609020204030204" pitchFamily="49" charset="0"/>
                        </a:rPr>
                        <a:t>)</a:t>
                      </a:r>
                    </a:p>
                    <a:p>
                      <a:pPr algn="l"/>
                      <a:r>
                        <a:rPr lang="en-US" sz="2000" dirty="0" smtClean="0">
                          <a:solidFill>
                            <a:srgbClr val="646464"/>
                          </a:solidFill>
                          <a:latin typeface="Consolas" panose="020B0609020204030204" pitchFamily="49" charset="0"/>
                        </a:rPr>
                        <a:t>@Path</a:t>
                      </a:r>
                      <a:r>
                        <a:rPr lang="en-US" sz="2000" dirty="0" smtClean="0">
                          <a:solidFill>
                            <a:srgbClr val="000000"/>
                          </a:solidFill>
                          <a:latin typeface="Consolas" panose="020B0609020204030204" pitchFamily="49" charset="0"/>
                        </a:rPr>
                        <a:t>(</a:t>
                      </a:r>
                      <a:r>
                        <a:rPr lang="en-US" sz="2000" dirty="0" smtClean="0">
                          <a:solidFill>
                            <a:srgbClr val="2A00FF"/>
                          </a:solidFill>
                          <a:latin typeface="Consolas" panose="020B0609020204030204" pitchFamily="49" charset="0"/>
                        </a:rPr>
                        <a:t>"{name}"</a:t>
                      </a:r>
                      <a:r>
                        <a:rPr lang="en-US" sz="2000" dirty="0" smtClean="0">
                          <a:solidFill>
                            <a:srgbClr val="000000"/>
                          </a:solidFill>
                          <a:latin typeface="Consolas" panose="020B0609020204030204" pitchFamily="49" charset="0"/>
                        </a:rPr>
                        <a:t>)</a:t>
                      </a:r>
                    </a:p>
                    <a:p>
                      <a:pPr algn="l"/>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String </a:t>
                      </a:r>
                      <a:r>
                        <a:rPr lang="en-US" sz="2000" b="1" dirty="0" err="1" smtClean="0">
                          <a:solidFill>
                            <a:srgbClr val="000000"/>
                          </a:solidFill>
                          <a:latin typeface="Consolas" panose="020B0609020204030204" pitchFamily="49" charset="0"/>
                        </a:rPr>
                        <a:t>getMsg</a:t>
                      </a:r>
                      <a:r>
                        <a:rPr lang="en-US" sz="2000" b="1" dirty="0" smtClean="0">
                          <a:solidFill>
                            <a:srgbClr val="000000"/>
                          </a:solidFill>
                          <a:latin typeface="Consolas" panose="020B0609020204030204" pitchFamily="49" charset="0"/>
                        </a:rPr>
                        <a:t>(</a:t>
                      </a:r>
                      <a:r>
                        <a:rPr lang="en-US" sz="2000" b="1" dirty="0" smtClean="0">
                          <a:solidFill>
                            <a:srgbClr val="646464"/>
                          </a:solidFill>
                          <a:latin typeface="Consolas" panose="020B0609020204030204" pitchFamily="49" charset="0"/>
                        </a:rPr>
                        <a:t>@</a:t>
                      </a:r>
                      <a:r>
                        <a:rPr lang="en-US" sz="2000" b="1" dirty="0" err="1" smtClean="0">
                          <a:solidFill>
                            <a:srgbClr val="646464"/>
                          </a:solidFill>
                          <a:latin typeface="Consolas" panose="020B0609020204030204" pitchFamily="49" charset="0"/>
                        </a:rPr>
                        <a:t>PathParam</a:t>
                      </a:r>
                      <a:r>
                        <a:rPr lang="en-US" sz="2000" b="1" dirty="0" smtClean="0">
                          <a:solidFill>
                            <a:srgbClr val="000000"/>
                          </a:solidFill>
                          <a:latin typeface="Consolas" panose="020B0609020204030204" pitchFamily="49" charset="0"/>
                        </a:rPr>
                        <a:t>(</a:t>
                      </a:r>
                      <a:r>
                        <a:rPr lang="en-US" sz="2000" b="1" dirty="0" smtClean="0">
                          <a:solidFill>
                            <a:srgbClr val="2A00FF"/>
                          </a:solidFill>
                          <a:latin typeface="Consolas" panose="020B0609020204030204" pitchFamily="49" charset="0"/>
                        </a:rPr>
                        <a:t>"name"</a:t>
                      </a:r>
                      <a:r>
                        <a:rPr lang="en-US" sz="2000" b="1" dirty="0" smtClean="0">
                          <a:solidFill>
                            <a:srgbClr val="000000"/>
                          </a:solidFill>
                          <a:latin typeface="Consolas" panose="020B0609020204030204" pitchFamily="49" charset="0"/>
                        </a:rPr>
                        <a:t>) String </a:t>
                      </a:r>
                      <a:r>
                        <a:rPr lang="en-US" sz="2000" b="1" dirty="0" smtClean="0">
                          <a:solidFill>
                            <a:srgbClr val="6A3E3E"/>
                          </a:solidFill>
                          <a:latin typeface="Consolas" panose="020B0609020204030204" pitchFamily="49" charset="0"/>
                        </a:rPr>
                        <a:t>name</a:t>
                      </a:r>
                      <a:r>
                        <a:rPr lang="en-US" sz="2000" b="1" dirty="0" smtClean="0">
                          <a:solidFill>
                            <a:srgbClr val="000000"/>
                          </a:solidFill>
                          <a:latin typeface="Consolas" panose="020B0609020204030204" pitchFamily="49" charset="0"/>
                        </a:rPr>
                        <a:t>) {</a:t>
                      </a:r>
                    </a:p>
                    <a:p>
                      <a:pPr algn="l"/>
                      <a:r>
                        <a:rPr lang="en-US" sz="2000" dirty="0" smtClean="0">
                          <a:solidFill>
                            <a:srgbClr val="000000"/>
                          </a:solidFill>
                          <a:latin typeface="Consolas" panose="020B0609020204030204" pitchFamily="49" charset="0"/>
                        </a:rPr>
                        <a:t>String </a:t>
                      </a:r>
                      <a:r>
                        <a:rPr lang="en-US" sz="2000" dirty="0" smtClean="0">
                          <a:solidFill>
                            <a:srgbClr val="6A3E3E"/>
                          </a:solidFill>
                          <a:latin typeface="Consolas" panose="020B0609020204030204" pitchFamily="49" charset="0"/>
                        </a:rPr>
                        <a:t>output</a:t>
                      </a:r>
                      <a:r>
                        <a:rPr lang="en-US" sz="2000" dirty="0" smtClean="0">
                          <a:solidFill>
                            <a:srgbClr val="000000"/>
                          </a:solidFill>
                          <a:latin typeface="Consolas" panose="020B0609020204030204" pitchFamily="49" charset="0"/>
                        </a:rPr>
                        <a:t> = </a:t>
                      </a:r>
                      <a:r>
                        <a:rPr lang="en-US" sz="2000" dirty="0" smtClean="0">
                          <a:solidFill>
                            <a:srgbClr val="2A00FF"/>
                          </a:solidFill>
                          <a:latin typeface="Consolas" panose="020B0609020204030204" pitchFamily="49" charset="0"/>
                        </a:rPr>
                        <a:t>"Welcome to Web world: "</a:t>
                      </a:r>
                      <a:r>
                        <a:rPr lang="en-US" sz="2000" dirty="0" smtClean="0">
                          <a:solidFill>
                            <a:srgbClr val="000000"/>
                          </a:solidFill>
                          <a:latin typeface="Consolas" panose="020B0609020204030204" pitchFamily="49" charset="0"/>
                        </a:rPr>
                        <a:t> + </a:t>
                      </a:r>
                      <a:r>
                        <a:rPr lang="en-US" sz="2000" dirty="0" smtClean="0">
                          <a:solidFill>
                            <a:srgbClr val="6A3E3E"/>
                          </a:solidFill>
                          <a:latin typeface="Consolas" panose="020B0609020204030204" pitchFamily="49" charset="0"/>
                        </a:rPr>
                        <a:t>name</a:t>
                      </a:r>
                      <a:r>
                        <a:rPr lang="en-US" sz="2000" dirty="0" smtClean="0">
                          <a:solidFill>
                            <a:srgbClr val="000000"/>
                          </a:solidFill>
                          <a:latin typeface="Consolas" panose="020B0609020204030204" pitchFamily="49" charset="0"/>
                        </a:rPr>
                        <a:t>;</a:t>
                      </a:r>
                    </a:p>
                    <a:p>
                      <a:pPr algn="l"/>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6A3E3E"/>
                          </a:solidFill>
                          <a:latin typeface="Consolas" panose="020B0609020204030204" pitchFamily="49" charset="0"/>
                        </a:rPr>
                        <a:t>output</a:t>
                      </a:r>
                      <a:r>
                        <a:rPr lang="en-US" sz="2000" b="1" i="1" dirty="0" smtClean="0">
                          <a:solidFill>
                            <a:srgbClr val="000000"/>
                          </a:solidFill>
                          <a:latin typeface="Consolas" panose="020B0609020204030204" pitchFamily="49" charset="0"/>
                        </a:rPr>
                        <a:t>);</a:t>
                      </a:r>
                    </a:p>
                    <a:p>
                      <a:pPr algn="l"/>
                      <a:r>
                        <a:rPr lang="en-US" sz="2000" b="1" dirty="0" smtClean="0">
                          <a:solidFill>
                            <a:srgbClr val="7F0055"/>
                          </a:solidFill>
                          <a:latin typeface="Consolas" panose="020B0609020204030204" pitchFamily="49" charset="0"/>
                        </a:rPr>
                        <a:t>return</a:t>
                      </a:r>
                      <a:r>
                        <a:rPr lang="en-US" sz="2000" b="1" dirty="0" smtClean="0">
                          <a:solidFill>
                            <a:srgbClr val="000000"/>
                          </a:solidFill>
                          <a:latin typeface="Consolas" panose="020B0609020204030204" pitchFamily="49" charset="0"/>
                        </a:rPr>
                        <a:t> </a:t>
                      </a:r>
                      <a:r>
                        <a:rPr lang="en-US" sz="2000" b="1" dirty="0" smtClean="0">
                          <a:solidFill>
                            <a:srgbClr val="6A3E3E"/>
                          </a:solidFill>
                          <a:latin typeface="Consolas" panose="020B0609020204030204" pitchFamily="49" charset="0"/>
                        </a:rPr>
                        <a:t>output</a:t>
                      </a:r>
                      <a:r>
                        <a:rPr lang="en-US" sz="2000" b="1" dirty="0" smtClean="0">
                          <a:solidFill>
                            <a:srgbClr val="000000"/>
                          </a:solidFill>
                          <a:latin typeface="Consolas" panose="020B0609020204030204" pitchFamily="49" charset="0"/>
                        </a:rPr>
                        <a:t>;</a:t>
                      </a:r>
                    </a:p>
                    <a:p>
                      <a:pPr algn="l"/>
                      <a:r>
                        <a:rPr lang="en-US" sz="2000" dirty="0" smtClean="0">
                          <a:solidFill>
                            <a:srgbClr val="000000"/>
                          </a:solidFill>
                          <a:latin typeface="Consolas" panose="020B0609020204030204" pitchFamily="49" charset="0"/>
                        </a:rPr>
                        <a:t>}</a:t>
                      </a:r>
                      <a:endParaRPr lang="en-US" sz="20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93501057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6:</a:t>
            </a:r>
          </a:p>
          <a:p>
            <a:pPr marL="0" indent="0">
              <a:buNone/>
            </a:pPr>
            <a:r>
              <a:rPr lang="en-US" dirty="0" err="1" smtClean="0"/>
              <a:t>CORSFilter</a:t>
            </a:r>
            <a:r>
              <a:rPr lang="en-US" dirty="0" smtClean="0"/>
              <a:t>:  </a:t>
            </a:r>
            <a:r>
              <a:rPr lang="en-US" b="1" dirty="0"/>
              <a:t>Cross Origin Resource Sharing</a:t>
            </a:r>
            <a:endParaRPr lang="en-US" b="1" dirty="0" smtClean="0"/>
          </a:p>
          <a:p>
            <a:r>
              <a:rPr lang="en-US" dirty="0" smtClean="0"/>
              <a:t>CORS is </a:t>
            </a:r>
            <a:r>
              <a:rPr lang="en-US" dirty="0"/>
              <a:t>a mechanism supported by W3C to enable cross origin requests in </a:t>
            </a:r>
            <a:r>
              <a:rPr lang="en-US" dirty="0" smtClean="0"/>
              <a:t>web-browsers</a:t>
            </a:r>
          </a:p>
          <a:p>
            <a:r>
              <a:rPr lang="en-US" dirty="0" smtClean="0"/>
              <a:t>It requires </a:t>
            </a:r>
            <a:r>
              <a:rPr lang="en-US" dirty="0"/>
              <a:t>support from both browser and server to </a:t>
            </a:r>
            <a:r>
              <a:rPr lang="en-US" dirty="0" smtClean="0"/>
              <a:t>work</a:t>
            </a:r>
          </a:p>
          <a:p>
            <a:r>
              <a:rPr lang="en-US" dirty="0" smtClean="0"/>
              <a:t>This </a:t>
            </a:r>
            <a:r>
              <a:rPr lang="en-US" dirty="0"/>
              <a:t>is a Java Jersey Web Server filter implementation of server-side CORS for web containers such as Apache Tomcat and other Embedded Web </a:t>
            </a:r>
            <a:r>
              <a:rPr lang="en-US" dirty="0" smtClean="0"/>
              <a:t>Servers</a:t>
            </a:r>
            <a:endParaRPr lang="en-US" dirty="0"/>
          </a:p>
        </p:txBody>
      </p:sp>
    </p:spTree>
    <p:extLst>
      <p:ext uri="{BB962C8B-B14F-4D97-AF65-F5344CB8AC3E}">
        <p14:creationId xmlns:p14="http://schemas.microsoft.com/office/powerpoint/2010/main" val="12493058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a:xfrm>
            <a:off x="430209" y="1213658"/>
            <a:ext cx="11373491" cy="4897665"/>
          </a:xfrm>
        </p:spPr>
        <p:txBody>
          <a:bodyPr/>
          <a:lstStyle/>
          <a:p>
            <a:pPr marL="0" indent="0">
              <a:buNone/>
            </a:pPr>
            <a:r>
              <a:rPr lang="en-US" dirty="0" err="1" smtClean="0"/>
              <a:t>CORSFilter</a:t>
            </a:r>
            <a:r>
              <a:rPr lang="en-US" dirty="0" smtClean="0"/>
              <a:t> Code:</a:t>
            </a:r>
          </a:p>
          <a:p>
            <a:pPr marL="0" indent="0">
              <a:buNone/>
            </a:pPr>
            <a:endParaRPr lang="en-US" dirty="0"/>
          </a:p>
        </p:txBody>
      </p:sp>
      <p:sp>
        <p:nvSpPr>
          <p:cNvPr id="4" name="Flowchart: Punched Tape 3"/>
          <p:cNvSpPr/>
          <p:nvPr/>
        </p:nvSpPr>
        <p:spPr bwMode="auto">
          <a:xfrm>
            <a:off x="1939693" y="1393371"/>
            <a:ext cx="8626705" cy="5080809"/>
          </a:xfrm>
          <a:prstGeom prst="flowChartPunchedTape">
            <a:avLst/>
          </a:prstGeom>
          <a:solidFill>
            <a:schemeClr val="tx1">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filter(</a:t>
            </a:r>
            <a:r>
              <a:rPr lang="en-US" b="1" dirty="0" err="1">
                <a:solidFill>
                  <a:srgbClr val="000000"/>
                </a:solidFill>
                <a:latin typeface="Consolas" panose="020B0609020204030204" pitchFamily="49" charset="0"/>
              </a:rPr>
              <a:t>ContainerRequestContext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request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ContainerResponseContext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"Access-Control-Allow-Origin"</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"Access-Control-Allow-Headers"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"origin, content-type, accept, authorization"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"Access-Control-Allow-Credentials"</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"Access-Control-Allow-Methods"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"GET, POST, PUT, DELETE, OPTIONS, HEAD"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4822025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a:t>
            </a:r>
            <a:endParaRPr lang="en-US" dirty="0"/>
          </a:p>
        </p:txBody>
      </p:sp>
      <p:sp>
        <p:nvSpPr>
          <p:cNvPr id="3" name="Content Placeholder 2"/>
          <p:cNvSpPr>
            <a:spLocks noGrp="1"/>
          </p:cNvSpPr>
          <p:nvPr>
            <p:ph idx="1"/>
          </p:nvPr>
        </p:nvSpPr>
        <p:spPr/>
        <p:txBody>
          <a:bodyPr/>
          <a:lstStyle/>
          <a:p>
            <a:r>
              <a:rPr lang="en-US" b="1" u="sng" dirty="0"/>
              <a:t>O'Reilly® </a:t>
            </a:r>
            <a:r>
              <a:rPr lang="en-US" b="1" u="sng" dirty="0" err="1"/>
              <a:t>RESTful</a:t>
            </a:r>
            <a:r>
              <a:rPr lang="en-US" b="1" u="sng" dirty="0"/>
              <a:t> Web APIs (Leonard Richardson, et al)</a:t>
            </a:r>
            <a:endParaRPr lang="en-US" dirty="0"/>
          </a:p>
          <a:p>
            <a:r>
              <a:rPr lang="en-US" b="1" u="sng" dirty="0" err="1"/>
              <a:t>RESTful</a:t>
            </a:r>
            <a:r>
              <a:rPr lang="en-US" b="1" u="sng" dirty="0"/>
              <a:t> Service Best Practices (Todd </a:t>
            </a:r>
            <a:r>
              <a:rPr lang="en-US" b="1" u="sng" dirty="0" err="1"/>
              <a:t>Fredrich</a:t>
            </a:r>
            <a:r>
              <a:rPr lang="en-US" b="1" u="sng" dirty="0"/>
              <a:t>)</a:t>
            </a:r>
            <a:endParaRPr lang="en-US" dirty="0"/>
          </a:p>
          <a:p>
            <a:pPr marL="0" indent="0">
              <a:buNone/>
            </a:pPr>
            <a:endParaRPr lang="en-US" dirty="0"/>
          </a:p>
        </p:txBody>
      </p:sp>
    </p:spTree>
    <p:extLst>
      <p:ext uri="{BB962C8B-B14F-4D97-AF65-F5344CB8AC3E}">
        <p14:creationId xmlns:p14="http://schemas.microsoft.com/office/powerpoint/2010/main" val="5364043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7:</a:t>
            </a:r>
          </a:p>
          <a:p>
            <a:pPr marL="0" indent="0">
              <a:buNone/>
            </a:pPr>
            <a:r>
              <a:rPr lang="en-US" dirty="0"/>
              <a:t>	</a:t>
            </a:r>
            <a:r>
              <a:rPr lang="en-US" dirty="0" smtClean="0"/>
              <a:t>Start the Tomcat Server in GIT bash</a:t>
            </a:r>
          </a:p>
          <a:p>
            <a:pPr marL="0" indent="0">
              <a:buNone/>
            </a:pPr>
            <a:r>
              <a:rPr lang="en-US" dirty="0"/>
              <a:t>	</a:t>
            </a:r>
            <a:r>
              <a:rPr lang="en-US" dirty="0" smtClean="0"/>
              <a:t>1. Open GIT bash</a:t>
            </a:r>
          </a:p>
          <a:p>
            <a:pPr marL="0" indent="0">
              <a:buNone/>
            </a:pPr>
            <a:r>
              <a:rPr lang="en-US" dirty="0"/>
              <a:t>	</a:t>
            </a:r>
            <a:r>
              <a:rPr lang="en-US" dirty="0" smtClean="0"/>
              <a:t>2.Specify the location of Tomcat in GIT bash</a:t>
            </a:r>
          </a:p>
          <a:p>
            <a:pPr marL="0" indent="0">
              <a:buNone/>
            </a:pPr>
            <a:r>
              <a:rPr lang="en-US" dirty="0"/>
              <a:t>	</a:t>
            </a:r>
            <a:r>
              <a:rPr lang="en-US" dirty="0" smtClean="0"/>
              <a:t>3. Execute the following command,</a:t>
            </a:r>
          </a:p>
          <a:p>
            <a:pPr marL="0" indent="0">
              <a:buNone/>
            </a:pPr>
            <a:r>
              <a:rPr lang="en-US" dirty="0" smtClean="0"/>
              <a:t>		A. To shutdown the Tomcat Server</a:t>
            </a:r>
          </a:p>
          <a:p>
            <a:pPr marL="0" indent="0">
              <a:buNone/>
            </a:pPr>
            <a:r>
              <a:rPr lang="en-US" dirty="0"/>
              <a:t>	</a:t>
            </a:r>
            <a:r>
              <a:rPr lang="en-US" dirty="0" smtClean="0"/>
              <a:t>		$./bin/shutdown.sh</a:t>
            </a:r>
          </a:p>
          <a:p>
            <a:pPr marL="0" indent="0">
              <a:buNone/>
            </a:pPr>
            <a:r>
              <a:rPr lang="en-US" dirty="0"/>
              <a:t>	</a:t>
            </a:r>
            <a:r>
              <a:rPr lang="en-US" dirty="0" smtClean="0"/>
              <a:t>	B. To Start the Tomcat Server</a:t>
            </a:r>
          </a:p>
          <a:p>
            <a:pPr marL="0" indent="0">
              <a:buNone/>
            </a:pPr>
            <a:r>
              <a:rPr lang="en-US" dirty="0"/>
              <a:t>	</a:t>
            </a:r>
            <a:r>
              <a:rPr lang="en-US" dirty="0" smtClean="0"/>
              <a:t>		$./bin/startup.sh</a:t>
            </a:r>
          </a:p>
          <a:p>
            <a:pPr marL="0" indent="0">
              <a:buNone/>
            </a:pPr>
            <a:r>
              <a:rPr lang="en-US" dirty="0"/>
              <a:t>	</a:t>
            </a:r>
            <a:r>
              <a:rPr lang="en-US" dirty="0" smtClean="0"/>
              <a:t>	C. To view the logs</a:t>
            </a:r>
          </a:p>
          <a:p>
            <a:pPr marL="0" indent="0">
              <a:buNone/>
            </a:pPr>
            <a:r>
              <a:rPr lang="en-US" dirty="0"/>
              <a:t>	</a:t>
            </a:r>
            <a:r>
              <a:rPr lang="en-US" dirty="0" smtClean="0"/>
              <a:t>		$ tail –f logs/*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4709514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 with Jersey, JAX-RS and </a:t>
            </a:r>
            <a:r>
              <a:rPr lang="en-US" dirty="0" err="1"/>
              <a:t>Json</a:t>
            </a:r>
            <a:r>
              <a:rPr lang="en-US"/>
              <a:t>        </a:t>
            </a:r>
            <a:r>
              <a:rPr lang="en-US" dirty="0"/>
              <a:t>	</a:t>
            </a:r>
          </a:p>
        </p:txBody>
      </p:sp>
      <p:sp>
        <p:nvSpPr>
          <p:cNvPr id="3" name="Content Placeholder 2"/>
          <p:cNvSpPr>
            <a:spLocks noGrp="1"/>
          </p:cNvSpPr>
          <p:nvPr>
            <p:ph idx="1"/>
          </p:nvPr>
        </p:nvSpPr>
        <p:spPr/>
        <p:txBody>
          <a:bodyPr/>
          <a:lstStyle/>
          <a:p>
            <a:pPr marL="0" indent="0">
              <a:buNone/>
            </a:pPr>
            <a:r>
              <a:rPr lang="en-US" dirty="0" smtClean="0"/>
              <a:t>STEP 8:</a:t>
            </a:r>
          </a:p>
          <a:p>
            <a:pPr marL="0" indent="0">
              <a:buNone/>
            </a:pPr>
            <a:r>
              <a:rPr lang="en-US" dirty="0"/>
              <a:t>	</a:t>
            </a:r>
            <a:r>
              <a:rPr lang="en-US" dirty="0" smtClean="0"/>
              <a:t>Open another GIT bash to Execute the  rest service</a:t>
            </a:r>
          </a:p>
          <a:p>
            <a:pPr marL="0" indent="0">
              <a:buNone/>
            </a:pPr>
            <a:r>
              <a:rPr lang="en-US" dirty="0"/>
              <a:t>	</a:t>
            </a:r>
            <a:r>
              <a:rPr lang="en-US" dirty="0" smtClean="0"/>
              <a:t>1. </a:t>
            </a:r>
            <a:r>
              <a:rPr lang="en-US" dirty="0" err="1" smtClean="0"/>
              <a:t>mvn</a:t>
            </a:r>
            <a:r>
              <a:rPr lang="en-US" dirty="0" smtClean="0"/>
              <a:t> package</a:t>
            </a:r>
          </a:p>
          <a:p>
            <a:pPr marL="0" indent="0">
              <a:buNone/>
            </a:pPr>
            <a:r>
              <a:rPr lang="en-US" dirty="0"/>
              <a:t>	2. </a:t>
            </a:r>
            <a:r>
              <a:rPr lang="en-US" dirty="0" err="1"/>
              <a:t>cp</a:t>
            </a:r>
            <a:r>
              <a:rPr lang="en-US" dirty="0"/>
              <a:t> target/RestWeb-0.0.1-SNAPSHOT.war C:\</a:t>
            </a:r>
            <a:r>
              <a:rPr lang="en-US" dirty="0" smtClean="0"/>
              <a:t>Users\31410\Desktop\apache-tomcat-8.5.16-windows-x64\apache-tomcat-8.5.16</a:t>
            </a:r>
          </a:p>
          <a:p>
            <a:pPr marL="0" indent="0">
              <a:buNone/>
            </a:pPr>
            <a:r>
              <a:rPr lang="en-US" dirty="0"/>
              <a:t>	3. curl -</a:t>
            </a:r>
            <a:r>
              <a:rPr lang="en-US" dirty="0" err="1"/>
              <a:t>vvv</a:t>
            </a:r>
            <a:r>
              <a:rPr lang="en-US" dirty="0"/>
              <a:t> "http://localhost:8886/RestWeb-0.0.1-SNAPSHOT/</a:t>
            </a:r>
            <a:r>
              <a:rPr lang="en-US" dirty="0" err="1"/>
              <a:t>api</a:t>
            </a:r>
            <a:r>
              <a:rPr lang="en-US" dirty="0"/>
              <a:t>/data/Thomas"</a:t>
            </a:r>
          </a:p>
        </p:txBody>
      </p:sp>
    </p:spTree>
    <p:extLst>
      <p:ext uri="{BB962C8B-B14F-4D97-AF65-F5344CB8AC3E}">
        <p14:creationId xmlns:p14="http://schemas.microsoft.com/office/powerpoint/2010/main" val="147834474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US" dirty="0"/>
          </a:p>
        </p:txBody>
      </p:sp>
      <p:sp>
        <p:nvSpPr>
          <p:cNvPr id="3" name="Content Placeholder 2"/>
          <p:cNvSpPr>
            <a:spLocks noGrp="1"/>
          </p:cNvSpPr>
          <p:nvPr>
            <p:ph idx="1"/>
          </p:nvPr>
        </p:nvSpPr>
        <p:spPr/>
        <p:txBody>
          <a:bodyPr/>
          <a:lstStyle/>
          <a:p>
            <a:r>
              <a:rPr lang="en-US" dirty="0"/>
              <a:t>Web service is a technology to communicate one programming language with another. </a:t>
            </a:r>
            <a:endParaRPr lang="en-US" dirty="0" smtClean="0"/>
          </a:p>
          <a:p>
            <a:r>
              <a:rPr lang="en-US" dirty="0"/>
              <a:t>Web service provides a way to achieve interoperability.</a:t>
            </a:r>
          </a:p>
          <a:p>
            <a:r>
              <a:rPr lang="en-US" dirty="0" smtClean="0"/>
              <a:t>For example</a:t>
            </a:r>
            <a:r>
              <a:rPr lang="en-US" dirty="0"/>
              <a:t>:</a:t>
            </a:r>
            <a:endParaRPr lang="en-US" dirty="0" smtClean="0"/>
          </a:p>
          <a:p>
            <a:pPr marL="0" indent="0">
              <a:buNone/>
            </a:pPr>
            <a:r>
              <a:rPr lang="en-US" dirty="0" smtClean="0"/>
              <a:t>	</a:t>
            </a:r>
            <a:r>
              <a:rPr lang="en-US" b="1" dirty="0" smtClean="0"/>
              <a:t>Java </a:t>
            </a:r>
            <a:r>
              <a:rPr lang="en-US" b="1" dirty="0"/>
              <a:t>programming language can interact with PHP and </a:t>
            </a:r>
            <a:r>
              <a:rPr lang="en-US" b="1" dirty="0" err="1"/>
              <a:t>.Net</a:t>
            </a:r>
            <a:r>
              <a:rPr lang="en-US" b="1" dirty="0"/>
              <a:t> by using web services. </a:t>
            </a:r>
            <a:endParaRPr lang="en-US" b="1" dirty="0" smtClean="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Services</a:t>
            </a:r>
            <a:endParaRPr lang="en-US" dirty="0"/>
          </a:p>
        </p:txBody>
      </p:sp>
      <p:sp>
        <p:nvSpPr>
          <p:cNvPr id="3" name="Content Placeholder 2"/>
          <p:cNvSpPr>
            <a:spLocks noGrp="1"/>
          </p:cNvSpPr>
          <p:nvPr>
            <p:ph idx="1"/>
          </p:nvPr>
        </p:nvSpPr>
        <p:spPr/>
        <p:txBody>
          <a:bodyPr/>
          <a:lstStyle/>
          <a:p>
            <a:r>
              <a:rPr lang="en-US" dirty="0"/>
              <a:t>There are mainly two types of web </a:t>
            </a:r>
            <a:r>
              <a:rPr lang="en-US" dirty="0" smtClean="0"/>
              <a:t>services</a:t>
            </a:r>
          </a:p>
          <a:p>
            <a:pPr lvl="1"/>
            <a:r>
              <a:rPr lang="en-US" dirty="0" smtClean="0"/>
              <a:t>SOAP </a:t>
            </a:r>
            <a:r>
              <a:rPr lang="en-US" dirty="0"/>
              <a:t>web services</a:t>
            </a:r>
            <a:r>
              <a:rPr lang="en-US" dirty="0" smtClean="0"/>
              <a:t>.</a:t>
            </a:r>
          </a:p>
          <a:p>
            <a:pPr lvl="1"/>
            <a:r>
              <a:rPr lang="en-US" dirty="0" err="1"/>
              <a:t>RESTful</a:t>
            </a:r>
            <a:r>
              <a:rPr lang="en-US" dirty="0"/>
              <a:t> web services.</a:t>
            </a:r>
          </a:p>
          <a:p>
            <a:pPr marL="609036" lvl="1" indent="0">
              <a:buNone/>
            </a:pPr>
            <a:endParaRPr lang="en-US" dirty="0" smtClean="0"/>
          </a:p>
          <a:p>
            <a:pPr marL="0" lv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809" y="2403527"/>
            <a:ext cx="4940981" cy="3499831"/>
          </a:xfrm>
          <a:prstGeom prst="rect">
            <a:avLst/>
          </a:prstGeom>
          <a:ln>
            <a:solidFill>
              <a:schemeClr val="tx1">
                <a:lumMod val="75000"/>
                <a:lumOff val="2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8" name="Cloud Callout 7"/>
          <p:cNvSpPr/>
          <p:nvPr/>
        </p:nvSpPr>
        <p:spPr bwMode="auto">
          <a:xfrm>
            <a:off x="7876038" y="0"/>
            <a:ext cx="2786742" cy="2035799"/>
          </a:xfrm>
          <a:prstGeom prst="cloudCallout">
            <a:avLst>
              <a:gd name="adj1" fmla="val -26041"/>
              <a:gd name="adj2" fmla="val 88879"/>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smtClean="0"/>
              <a:t>Rides directly on HTTP. Plain and simple.</a:t>
            </a:r>
            <a:endParaRPr lang="en-US" sz="2400" dirty="0"/>
          </a:p>
        </p:txBody>
      </p:sp>
      <p:sp>
        <p:nvSpPr>
          <p:cNvPr id="9" name="Cloud Callout 8"/>
          <p:cNvSpPr/>
          <p:nvPr/>
        </p:nvSpPr>
        <p:spPr bwMode="auto">
          <a:xfrm>
            <a:off x="9448559" y="4025347"/>
            <a:ext cx="2675848" cy="2547256"/>
          </a:xfrm>
          <a:prstGeom prst="cloudCallout">
            <a:avLst>
              <a:gd name="adj1" fmla="val -70736"/>
              <a:gd name="adj2" fmla="val -44870"/>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t>The coach is the soap. It wraps the data to be carried.</a:t>
            </a:r>
          </a:p>
        </p:txBody>
      </p:sp>
    </p:spTree>
    <p:extLst>
      <p:ext uri="{BB962C8B-B14F-4D97-AF65-F5344CB8AC3E}">
        <p14:creationId xmlns:p14="http://schemas.microsoft.com/office/powerpoint/2010/main" val="9982566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114001"/>
              </p:ext>
            </p:extLst>
          </p:nvPr>
        </p:nvGraphicFramePr>
        <p:xfrm>
          <a:off x="1082938" y="2674791"/>
          <a:ext cx="9389661" cy="3234423"/>
        </p:xfrm>
        <a:graphic>
          <a:graphicData uri="http://schemas.openxmlformats.org/drawingml/2006/table">
            <a:tbl>
              <a:tblPr firstRow="1" firstCol="1" bandRow="1">
                <a:tableStyleId>{00A15C55-8517-42AA-B614-E9B94910E393}</a:tableStyleId>
              </a:tblPr>
              <a:tblGrid>
                <a:gridCol w="982640"/>
                <a:gridCol w="3655701"/>
                <a:gridCol w="4751320"/>
              </a:tblGrid>
              <a:tr h="638693">
                <a:tc>
                  <a:txBody>
                    <a:bodyPr/>
                    <a:lstStyle/>
                    <a:p>
                      <a:pPr marL="0" marR="0">
                        <a:lnSpc>
                          <a:spcPct val="107000"/>
                        </a:lnSpc>
                        <a:spcBef>
                          <a:spcPts val="0"/>
                        </a:spcBef>
                        <a:spcAft>
                          <a:spcPts val="0"/>
                        </a:spcAft>
                      </a:pPr>
                      <a:r>
                        <a:rPr lang="en-US" sz="2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dirty="0">
                          <a:effectLst/>
                        </a:rPr>
                        <a:t>SOAP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a:effectLst/>
                        </a:rPr>
                        <a:t>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533932">
                <a:tc>
                  <a:txBody>
                    <a:bodyPr/>
                    <a:lstStyle/>
                    <a:p>
                      <a:pPr marL="190500" marR="0" algn="just">
                        <a:lnSpc>
                          <a:spcPts val="1725"/>
                        </a:lnSpc>
                        <a:spcBef>
                          <a:spcPts val="0"/>
                        </a:spcBef>
                        <a:spcAft>
                          <a:spcPts val="0"/>
                        </a:spcAf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SOAP is a protocol.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is an architectural style.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3932">
                <a:tc>
                  <a:txBody>
                    <a:bodyPr/>
                    <a:lstStyle/>
                    <a:p>
                      <a:pPr marL="190500" marR="0" algn="just">
                        <a:lnSpc>
                          <a:spcPts val="1725"/>
                        </a:lnSpc>
                        <a:spcBef>
                          <a:spcPts val="0"/>
                        </a:spcBef>
                        <a:spcAft>
                          <a:spcPts val="0"/>
                        </a:spcAft>
                      </a:pPr>
                      <a:r>
                        <a:rPr lang="en-US" sz="18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stands for Simple Object Access Protocol.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stands for REpresentational State Transfer.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3932">
                <a:tc>
                  <a:txBody>
                    <a:bodyPr/>
                    <a:lstStyle/>
                    <a:p>
                      <a:pPr marL="190500" marR="0" algn="just">
                        <a:lnSpc>
                          <a:spcPts val="1725"/>
                        </a:lnSpc>
                        <a:spcBef>
                          <a:spcPts val="0"/>
                        </a:spcBef>
                        <a:spcAft>
                          <a:spcPts val="0"/>
                        </a:spcAft>
                      </a:pPr>
                      <a:r>
                        <a:rPr lang="en-US" sz="1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JAX-WS is the java API for SOAP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JAX-RS is the java API for RESTful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846926">
                <a:tc>
                  <a:txBody>
                    <a:bodyPr/>
                    <a:lstStyle/>
                    <a:p>
                      <a:pPr marL="190500" marR="0" algn="just">
                        <a:lnSpc>
                          <a:spcPts val="1725"/>
                        </a:lnSpc>
                        <a:spcBef>
                          <a:spcPts val="0"/>
                        </a:spcBef>
                        <a:spcAft>
                          <a:spcPts val="0"/>
                        </a:spcAft>
                      </a:pPr>
                      <a:r>
                        <a:rPr lang="en-US" sz="18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permits XML data format only.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REST permits different data format such as Plain text, HTML, XML, JSON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30" y="1103163"/>
            <a:ext cx="5500914" cy="1562100"/>
          </a:xfrm>
          <a:prstGeom prst="ellipse">
            <a:avLst/>
          </a:prstGeom>
          <a:ln>
            <a:noFill/>
          </a:ln>
          <a:effectLst>
            <a:softEdge rad="112500"/>
          </a:effectLst>
        </p:spPr>
      </p:pic>
    </p:spTree>
    <p:extLst>
      <p:ext uri="{BB962C8B-B14F-4D97-AF65-F5344CB8AC3E}">
        <p14:creationId xmlns:p14="http://schemas.microsoft.com/office/powerpoint/2010/main" val="29100239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API</a:t>
            </a:r>
            <a:endParaRPr lang="en-US" dirty="0"/>
          </a:p>
        </p:txBody>
      </p:sp>
      <p:sp>
        <p:nvSpPr>
          <p:cNvPr id="3" name="Content Placeholder 2"/>
          <p:cNvSpPr>
            <a:spLocks noGrp="1"/>
          </p:cNvSpPr>
          <p:nvPr>
            <p:ph idx="1"/>
          </p:nvPr>
        </p:nvSpPr>
        <p:spPr/>
        <p:txBody>
          <a:bodyPr/>
          <a:lstStyle/>
          <a:p>
            <a:pPr marL="0" indent="0">
              <a:buNone/>
            </a:pPr>
            <a:r>
              <a:rPr lang="en-US" dirty="0"/>
              <a:t>There are two main API's defined by Java for developing web service applications </a:t>
            </a:r>
          </a:p>
          <a:p>
            <a:pPr marL="0" indent="0">
              <a:buNone/>
            </a:pPr>
            <a:r>
              <a:rPr lang="en-US" dirty="0" smtClean="0"/>
              <a:t>	1</a:t>
            </a:r>
            <a:r>
              <a:rPr lang="en-US" dirty="0"/>
              <a:t>) </a:t>
            </a:r>
            <a:r>
              <a:rPr lang="en-US" b="1" dirty="0"/>
              <a:t>JAX-WS</a:t>
            </a:r>
            <a:r>
              <a:rPr lang="en-US" dirty="0"/>
              <a:t>: for SOAP web services. The are two ways to write JAX-WS application code: by RPC style and Document style.</a:t>
            </a:r>
          </a:p>
          <a:p>
            <a:pPr marL="0" indent="0">
              <a:buNone/>
            </a:pPr>
            <a:r>
              <a:rPr lang="en-US" dirty="0" smtClean="0"/>
              <a:t>	2</a:t>
            </a:r>
            <a:r>
              <a:rPr lang="en-US" dirty="0"/>
              <a:t>) </a:t>
            </a:r>
            <a:r>
              <a:rPr lang="en-US" b="1" dirty="0"/>
              <a:t>JAX-RS</a:t>
            </a:r>
            <a:r>
              <a:rPr lang="en-US" dirty="0"/>
              <a:t>: for </a:t>
            </a:r>
            <a:r>
              <a:rPr lang="en-US" dirty="0" err="1"/>
              <a:t>RESTful</a:t>
            </a:r>
            <a:r>
              <a:rPr lang="en-US" dirty="0"/>
              <a:t> web services. There are mainly 2 implementation currently in use for creating JAX-RS application: Jersey and </a:t>
            </a:r>
            <a:r>
              <a:rPr lang="en-US" dirty="0" err="1"/>
              <a:t>RESTeasy</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6208353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API</a:t>
            </a:r>
          </a:p>
        </p:txBody>
      </p:sp>
      <p:sp>
        <p:nvSpPr>
          <p:cNvPr id="5" name="Content Placeholder 4"/>
          <p:cNvSpPr>
            <a:spLocks noGrp="1"/>
          </p:cNvSpPr>
          <p:nvPr>
            <p:ph idx="1"/>
          </p:nvPr>
        </p:nvSpPr>
        <p:spPr/>
        <p:txBody>
          <a:bodyPr/>
          <a:lstStyle/>
          <a:p>
            <a:pPr marL="0" indent="0">
              <a:buNone/>
            </a:pPr>
            <a:endParaRPr lang="en-US" dirty="0"/>
          </a:p>
        </p:txBody>
      </p:sp>
      <p:pic>
        <p:nvPicPr>
          <p:cNvPr id="6" name="Picture 5"/>
          <p:cNvPicPr>
            <a:picLocks noChangeAspect="1"/>
          </p:cNvPicPr>
          <p:nvPr/>
        </p:nvPicPr>
        <p:blipFill>
          <a:blip r:embed="rId2">
            <a:duotone>
              <a:prstClr val="black"/>
              <a:schemeClr val="accent5">
                <a:tint val="45000"/>
                <a:satMod val="400000"/>
              </a:schemeClr>
            </a:duotone>
          </a:blip>
          <a:stretch>
            <a:fillRect/>
          </a:stretch>
        </p:blipFill>
        <p:spPr>
          <a:xfrm>
            <a:off x="2921995" y="2079423"/>
            <a:ext cx="4556978" cy="362534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8357953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6132C0-DAEF-4C07-8F09-8FD3B4198F44}"/>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D034EA1D-E768-4D11-ADD2-5A7E06CA4273}"/>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16896</TotalTime>
  <Words>1323</Words>
  <Application>Microsoft Office PowerPoint</Application>
  <PresentationFormat>Widescreen</PresentationFormat>
  <Paragraphs>289</Paragraphs>
  <Slides>42</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ＭＳ Ｐゴシック</vt:lpstr>
      <vt:lpstr>Arial</vt:lpstr>
      <vt:lpstr>Brush Script Std</vt:lpstr>
      <vt:lpstr>Calibri</vt:lpstr>
      <vt:lpstr>Consolas</vt:lpstr>
      <vt:lpstr>Helvetica Condensed</vt:lpstr>
      <vt:lpstr>HelveticaNeue Condensed</vt:lpstr>
      <vt:lpstr>Times</vt:lpstr>
      <vt:lpstr>Times New Roman</vt:lpstr>
      <vt:lpstr>verdana</vt:lpstr>
      <vt:lpstr>Wingdings</vt:lpstr>
      <vt:lpstr>Blank Presentation</vt:lpstr>
      <vt:lpstr>Document</vt:lpstr>
      <vt:lpstr>RESTful WEB SERVICE</vt:lpstr>
      <vt:lpstr>WEB SERVICES </vt:lpstr>
      <vt:lpstr>Course Objective</vt:lpstr>
      <vt:lpstr>Reference Link</vt:lpstr>
      <vt:lpstr>Web Service</vt:lpstr>
      <vt:lpstr>Types of Web Services</vt:lpstr>
      <vt:lpstr>SOAP Vs REST</vt:lpstr>
      <vt:lpstr>Web Service API</vt:lpstr>
      <vt:lpstr>Web Service API</vt:lpstr>
      <vt:lpstr>RESTful WEB SERVICE</vt:lpstr>
      <vt:lpstr>RESTful Web Service</vt:lpstr>
      <vt:lpstr>RESTful Resource Class </vt:lpstr>
      <vt:lpstr>JAX-RS</vt:lpstr>
      <vt:lpstr>REST with JAX-RS</vt:lpstr>
      <vt:lpstr>JAX-RS Annotations</vt:lpstr>
      <vt:lpstr>JAX-RS Annotation    cont…</vt:lpstr>
      <vt:lpstr>JERSEY</vt:lpstr>
      <vt:lpstr>Jersey</vt:lpstr>
      <vt:lpstr>Jersey - Goals</vt:lpstr>
      <vt:lpstr>JSON</vt:lpstr>
      <vt:lpstr>JSON - Introduction</vt:lpstr>
      <vt:lpstr>Uses of JSON</vt:lpstr>
      <vt:lpstr>JSON - Architecture</vt:lpstr>
      <vt:lpstr>JSON – Data Types</vt:lpstr>
      <vt:lpstr>JSON - Syntax</vt:lpstr>
      <vt:lpstr>JSON Vs XML</vt:lpstr>
      <vt:lpstr>JSON Vs XML</vt:lpstr>
      <vt:lpstr>JSON - Object</vt:lpstr>
      <vt:lpstr>JSON - Array</vt:lpstr>
      <vt:lpstr>JSON - Demo</vt:lpstr>
      <vt:lpstr>PowerPoint Presentation</vt:lpstr>
      <vt:lpstr>Rest with Jersey, JAX-RS and Json</vt:lpstr>
      <vt:lpstr>Rest with Jersey, JAX-RS and Json Cont…</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696</cp:revision>
  <dcterms:created xsi:type="dcterms:W3CDTF">2014-11-02T05:32:32Z</dcterms:created>
  <dcterms:modified xsi:type="dcterms:W3CDTF">2017-10-09T09:12:59Z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