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5"/>
  </p:sldMasterIdLst>
  <p:notesMasterIdLst>
    <p:notesMasterId r:id="rId28"/>
  </p:notesMasterIdLst>
  <p:handoutMasterIdLst>
    <p:handoutMasterId r:id="rId29"/>
  </p:handoutMasterIdLst>
  <p:sldIdLst>
    <p:sldId id="256" r:id="rId6"/>
    <p:sldId id="297" r:id="rId7"/>
    <p:sldId id="285" r:id="rId8"/>
    <p:sldId id="258" r:id="rId9"/>
    <p:sldId id="257" r:id="rId10"/>
    <p:sldId id="309" r:id="rId11"/>
    <p:sldId id="272" r:id="rId12"/>
    <p:sldId id="314" r:id="rId13"/>
    <p:sldId id="273" r:id="rId14"/>
    <p:sldId id="274" r:id="rId15"/>
    <p:sldId id="312" r:id="rId16"/>
    <p:sldId id="315" r:id="rId17"/>
    <p:sldId id="316" r:id="rId18"/>
    <p:sldId id="321" r:id="rId19"/>
    <p:sldId id="323" r:id="rId20"/>
    <p:sldId id="324" r:id="rId21"/>
    <p:sldId id="325" r:id="rId22"/>
    <p:sldId id="327" r:id="rId23"/>
    <p:sldId id="322" r:id="rId24"/>
    <p:sldId id="307" r:id="rId25"/>
    <p:sldId id="30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A1A"/>
    <a:srgbClr val="000041"/>
    <a:srgbClr val="FFFFFF"/>
    <a:srgbClr val="000000"/>
    <a:srgbClr val="FFB006"/>
    <a:srgbClr val="0E4EFF"/>
    <a:srgbClr val="F39220"/>
    <a:srgbClr val="B40028"/>
    <a:srgbClr val="FF0000"/>
    <a:srgbClr val="000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75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123563"/>
            <a:ext cx="8839200" cy="85584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4" y="787161"/>
            <a:ext cx="11373491" cy="5947276"/>
          </a:xfrm>
        </p:spPr>
        <p:txBody>
          <a:bodyPr>
            <a:normAutofit/>
          </a:bodyPr>
          <a:lstStyle/>
          <a:p>
            <a:r>
              <a:rPr lang="en-US" sz="2000" dirty="0"/>
              <a:t>From the </a:t>
            </a:r>
            <a:r>
              <a:rPr lang="en-US" sz="2000" b="1" dirty="0"/>
              <a:t>List</a:t>
            </a:r>
            <a:r>
              <a:rPr lang="en-US" sz="2000" dirty="0"/>
              <a:t> tab, Add a title 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/>
              <a:t>To Do </a:t>
            </a:r>
            <a:r>
              <a:rPr lang="en-US" sz="2000" dirty="0"/>
              <a:t>and click </a:t>
            </a:r>
            <a:r>
              <a:rPr lang="en-US" sz="2000" b="1" dirty="0"/>
              <a:t>Add List </a:t>
            </a:r>
            <a:r>
              <a:rPr lang="en-US" sz="2000" dirty="0"/>
              <a:t>button.</a:t>
            </a:r>
          </a:p>
          <a:p>
            <a:r>
              <a:rPr lang="en-US" sz="2000" dirty="0"/>
              <a:t>Similarly add other list 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/>
              <a:t>Doing, Done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is a </a:t>
            </a:r>
            <a:r>
              <a:rPr lang="en-US" sz="2000" b="1" dirty="0"/>
              <a:t>To Do, Doing </a:t>
            </a:r>
            <a:r>
              <a:rPr lang="en-US" sz="2000" dirty="0"/>
              <a:t>&amp;</a:t>
            </a:r>
            <a:r>
              <a:rPr lang="en-US" sz="2000" b="1" dirty="0"/>
              <a:t> Done</a:t>
            </a:r>
            <a:r>
              <a:rPr lang="en-US" sz="2000" dirty="0"/>
              <a:t>. You can delete any of these and/or add new lists.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69BA84-631B-4089-ACD0-75264CA03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5" r="66971" b="59491"/>
          <a:stretch/>
        </p:blipFill>
        <p:spPr>
          <a:xfrm>
            <a:off x="822932" y="1648430"/>
            <a:ext cx="4026877" cy="21662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7DE430-0BA0-4DCF-879D-E7E1DBE88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5" r="58005" b="59491"/>
          <a:stretch/>
        </p:blipFill>
        <p:spPr>
          <a:xfrm>
            <a:off x="5588726" y="1628325"/>
            <a:ext cx="5120052" cy="2166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51C4D8-1131-41CB-B7A9-C488572ABD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05" r="36964" b="68229"/>
          <a:stretch/>
        </p:blipFill>
        <p:spPr>
          <a:xfrm>
            <a:off x="2253367" y="4035169"/>
            <a:ext cx="7685263" cy="1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384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A81A-3637-4802-92A6-23DA073E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Actions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B9D705-F8DB-4DD2-B8C3-18E98FE8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887738"/>
            <a:ext cx="11373491" cy="5970261"/>
          </a:xfrm>
        </p:spPr>
        <p:txBody>
          <a:bodyPr>
            <a:normAutofit/>
          </a:bodyPr>
          <a:lstStyle/>
          <a:p>
            <a:r>
              <a:rPr lang="en-US" sz="2000" dirty="0"/>
              <a:t>Click on the arrow to the right of your list name and view several different ways of managing your lists.</a:t>
            </a:r>
          </a:p>
          <a:p>
            <a:r>
              <a:rPr lang="en-US" sz="2000" b="1" dirty="0"/>
              <a:t>List Actions :</a:t>
            </a:r>
          </a:p>
          <a:p>
            <a:pPr lvl="1"/>
            <a:r>
              <a:rPr lang="en-US" sz="2000" dirty="0"/>
              <a:t>Add Card </a:t>
            </a:r>
          </a:p>
          <a:p>
            <a:pPr lvl="2"/>
            <a:r>
              <a:rPr lang="en-US" sz="2000" dirty="0"/>
              <a:t>Adding new card in right</a:t>
            </a:r>
            <a:r>
              <a:rPr lang="en-US" sz="2000" b="1" dirty="0"/>
              <a:t>.</a:t>
            </a:r>
          </a:p>
          <a:p>
            <a:pPr lvl="1"/>
            <a:r>
              <a:rPr lang="en-US" sz="2000" dirty="0"/>
              <a:t>Copy List</a:t>
            </a:r>
          </a:p>
          <a:p>
            <a:pPr lvl="2"/>
            <a:r>
              <a:rPr lang="en-US" sz="2000" dirty="0"/>
              <a:t>Copy a list with its cards (if desired) to</a:t>
            </a:r>
          </a:p>
          <a:p>
            <a:pPr marL="1218072" lvl="2" indent="0">
              <a:buNone/>
            </a:pPr>
            <a:r>
              <a:rPr lang="en-US" sz="2000" dirty="0"/>
              <a:t>     somewhere else on the board or a</a:t>
            </a:r>
          </a:p>
          <a:p>
            <a:pPr marL="1218072" lvl="2" indent="0">
              <a:buNone/>
            </a:pPr>
            <a:r>
              <a:rPr lang="en-US" sz="2000" dirty="0"/>
              <a:t>     different board entirely</a:t>
            </a:r>
            <a:endParaRPr lang="en-US" sz="2000" b="1" dirty="0"/>
          </a:p>
          <a:p>
            <a:pPr lvl="1"/>
            <a:r>
              <a:rPr lang="en-US" sz="2000" dirty="0"/>
              <a:t>Move List</a:t>
            </a:r>
          </a:p>
          <a:p>
            <a:pPr lvl="2"/>
            <a:r>
              <a:rPr lang="en-US" sz="2000" dirty="0"/>
              <a:t>Move a list wherever you want and</a:t>
            </a:r>
          </a:p>
          <a:p>
            <a:pPr marL="1218072" lvl="2" indent="0">
              <a:buNone/>
            </a:pPr>
            <a:r>
              <a:rPr lang="en-US" sz="2000" dirty="0"/>
              <a:t>     bring the cards with you</a:t>
            </a:r>
          </a:p>
          <a:p>
            <a:pPr marL="685166" lvl="1" indent="0">
              <a:buNone/>
            </a:pPr>
            <a:r>
              <a:rPr lang="en-US" sz="2000" dirty="0"/>
              <a:t>- Move All Cards in This List…</a:t>
            </a:r>
          </a:p>
          <a:p>
            <a:pPr marL="685166" lvl="1" indent="0">
              <a:buNone/>
            </a:pPr>
            <a:r>
              <a:rPr lang="en-US" sz="2000" dirty="0"/>
              <a:t>- Archive All Cards in This List… - keep the lists and archive the cards.</a:t>
            </a:r>
            <a:br>
              <a:rPr lang="en-US" sz="2000" dirty="0"/>
            </a:br>
            <a:r>
              <a:rPr lang="en-US" sz="2000" dirty="0"/>
              <a:t>- Archive This List - can't delete lists but you can archive them and find it another day</a:t>
            </a:r>
          </a:p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2417B3-82B4-4E58-A8DD-C5CFF099E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0" r="58929" b="29302"/>
          <a:stretch/>
        </p:blipFill>
        <p:spPr>
          <a:xfrm>
            <a:off x="6530862" y="1383752"/>
            <a:ext cx="5443424" cy="394299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9B8C2-48B9-4230-8532-E2EA02A4D8AC}"/>
              </a:ext>
            </a:extLst>
          </p:cNvPr>
          <p:cNvCxnSpPr/>
          <p:nvPr/>
        </p:nvCxnSpPr>
        <p:spPr bwMode="auto">
          <a:xfrm flipH="1" flipV="1">
            <a:off x="9269409" y="2481943"/>
            <a:ext cx="653143" cy="493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2862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C78-ECD7-40F9-ACDB-FBABCA9C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Cards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E947-7B1E-4B7E-BC63-871EFCC0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074061"/>
            <a:ext cx="11373491" cy="4906637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In the To Do list, click the </a:t>
            </a:r>
            <a:r>
              <a:rPr lang="en-US" b="1" dirty="0"/>
              <a:t>Add a Card</a:t>
            </a:r>
            <a:r>
              <a:rPr lang="en-US" dirty="0"/>
              <a:t> link. </a:t>
            </a:r>
          </a:p>
          <a:p>
            <a:pPr lvl="0"/>
            <a:r>
              <a:rPr lang="en-US" dirty="0"/>
              <a:t>Type a task. E.g. Clean up file</a:t>
            </a:r>
          </a:p>
          <a:p>
            <a:pPr lvl="0"/>
            <a:r>
              <a:rPr lang="en-US" dirty="0"/>
              <a:t>Click </a:t>
            </a:r>
            <a:r>
              <a:rPr lang="en-US" b="1" dirty="0"/>
              <a:t>Add</a:t>
            </a:r>
            <a:r>
              <a:rPr lang="en-US" dirty="0"/>
              <a:t> to create the card.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 name box appears to add another Card</a:t>
            </a:r>
          </a:p>
          <a:p>
            <a:pPr lvl="0"/>
            <a:r>
              <a:rPr lang="en-US" dirty="0"/>
              <a:t>Type a task. E.g. Delete file</a:t>
            </a:r>
          </a:p>
          <a:p>
            <a:pPr lvl="0"/>
            <a:r>
              <a:rPr lang="en-US" dirty="0"/>
              <a:t>Click </a:t>
            </a:r>
            <a:r>
              <a:rPr lang="en-US" b="1" dirty="0"/>
              <a:t>Add</a:t>
            </a:r>
            <a:r>
              <a:rPr lang="en-US" dirty="0"/>
              <a:t> to create the card. </a:t>
            </a:r>
          </a:p>
          <a:p>
            <a:r>
              <a:rPr lang="en-US" dirty="0"/>
              <a:t>When you have finished, click away from the list.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A2EAA-0F25-4857-81AE-FC578BA5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0" r="78095" b="58205"/>
          <a:stretch/>
        </p:blipFill>
        <p:spPr>
          <a:xfrm>
            <a:off x="8069943" y="1160564"/>
            <a:ext cx="3454400" cy="197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DF567-422F-40A3-8775-1A61E0B40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93" r="78095" b="51552"/>
          <a:stretch/>
        </p:blipFill>
        <p:spPr>
          <a:xfrm>
            <a:off x="8069943" y="3781045"/>
            <a:ext cx="3454400" cy="23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08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4A5-5AFD-4C22-AECC-E3CE7363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</p:spPr>
        <p:txBody>
          <a:bodyPr/>
          <a:lstStyle/>
          <a:p>
            <a:r>
              <a:rPr lang="en-US" dirty="0"/>
              <a:t>Card Actions – Assign members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426F9-992B-4556-9CBE-8064818A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161143"/>
            <a:ext cx="11373491" cy="5313037"/>
          </a:xfrm>
        </p:spPr>
        <p:txBody>
          <a:bodyPr/>
          <a:lstStyle/>
          <a:p>
            <a:r>
              <a:rPr lang="en-US" dirty="0"/>
              <a:t>To add an individual to a card, </a:t>
            </a:r>
          </a:p>
          <a:p>
            <a:pPr marL="0" indent="0">
              <a:buNone/>
            </a:pPr>
            <a:r>
              <a:rPr lang="en-US" dirty="0"/>
              <a:t>      click the card to open it, then </a:t>
            </a:r>
          </a:p>
          <a:p>
            <a:pPr marL="0" indent="0">
              <a:buNone/>
            </a:pPr>
            <a:r>
              <a:rPr lang="en-US" dirty="0"/>
              <a:t>      choose "Members" from the </a:t>
            </a:r>
          </a:p>
          <a:p>
            <a:pPr marL="0" indent="0">
              <a:buNone/>
            </a:pPr>
            <a:r>
              <a:rPr lang="en-US" dirty="0"/>
              <a:t>      right side of the card.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74C89-01FF-44B1-9B04-C1CAEAEE3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1" t="25173" r="27500" b="10669"/>
          <a:stretch/>
        </p:blipFill>
        <p:spPr>
          <a:xfrm>
            <a:off x="5660982" y="1195613"/>
            <a:ext cx="6271187" cy="5244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A6F8FF-43C5-422C-9A8F-B16704B9FF30}"/>
              </a:ext>
            </a:extLst>
          </p:cNvPr>
          <p:cNvSpPr/>
          <p:nvPr/>
        </p:nvSpPr>
        <p:spPr bwMode="auto">
          <a:xfrm>
            <a:off x="10582961" y="1903751"/>
            <a:ext cx="1199214" cy="404734"/>
          </a:xfrm>
          <a:prstGeom prst="rect">
            <a:avLst/>
          </a:prstGeom>
          <a:noFill/>
          <a:ln w="38100" cap="flat" cmpd="sng" algn="ctr">
            <a:solidFill>
              <a:srgbClr val="FB0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757346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4B6-455A-43B2-ABCC-37DFED6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Actions – Assign members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355C-12EA-4E73-9ED9-B719D308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the member's name or click on their avatar. </a:t>
            </a:r>
          </a:p>
          <a:p>
            <a:r>
              <a:rPr lang="en-US" dirty="0"/>
              <a:t>You can also add a member to a card by opening </a:t>
            </a:r>
          </a:p>
          <a:p>
            <a:pPr marL="0" indent="0">
              <a:buNone/>
            </a:pPr>
            <a:r>
              <a:rPr lang="en-US" dirty="0"/>
              <a:t>      the card's quick edit menu (hover mouse over card </a:t>
            </a:r>
          </a:p>
          <a:p>
            <a:pPr marL="0" indent="0">
              <a:buNone/>
            </a:pPr>
            <a:r>
              <a:rPr lang="en-US" dirty="0"/>
              <a:t>      and click the pencil icon) and selecting </a:t>
            </a:r>
          </a:p>
          <a:p>
            <a:pPr marL="0" indent="0">
              <a:buNone/>
            </a:pPr>
            <a:r>
              <a:rPr lang="en-US" dirty="0"/>
              <a:t>       "Change Members " from the drop down.</a:t>
            </a:r>
          </a:p>
          <a:p>
            <a:pPr marL="0" indent="0">
              <a:buNone/>
            </a:pPr>
            <a:r>
              <a:rPr lang="en-US" b="1" dirty="0"/>
              <a:t>Drag and Drop Members to Cards</a:t>
            </a:r>
          </a:p>
          <a:p>
            <a:r>
              <a:rPr lang="en-US" dirty="0"/>
              <a:t>While viewing the "Members" area in the menu on the right side of a Trello board, you can drag and drop a user's avatar directly onto a card. </a:t>
            </a:r>
          </a:p>
          <a:p>
            <a:r>
              <a:rPr lang="en-US" dirty="0"/>
              <a:t>Or you can drag and drop a member's avatar on to a card from the board's menu.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44C69-32AF-4233-94A2-B5B4D2D3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08" y="1441604"/>
            <a:ext cx="411161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30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D54F-DC10-4B9D-A93B-2547B3CC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Actions – Adding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930B-DF3A-4591-B1EE-1CE31904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badge with the due date will appear on the card.</a:t>
            </a:r>
          </a:p>
          <a:p>
            <a:r>
              <a:rPr lang="en-US" dirty="0"/>
              <a:t>A light grey badge means the card is due more than 24 hours in the future</a:t>
            </a:r>
          </a:p>
          <a:p>
            <a:r>
              <a:rPr lang="en-US" dirty="0"/>
              <a:t>Yellow badge means it's within 24 hours of being due</a:t>
            </a:r>
          </a:p>
          <a:p>
            <a:r>
              <a:rPr lang="en-US" dirty="0"/>
              <a:t>Red badge means the card is due and it will remain red for 24 hours</a:t>
            </a:r>
          </a:p>
          <a:p>
            <a:r>
              <a:rPr lang="en-US" dirty="0"/>
              <a:t>Light pink badge means it's past due, </a:t>
            </a:r>
          </a:p>
          <a:p>
            <a:r>
              <a:rPr lang="en-US" dirty="0"/>
              <a:t>And green badge means it's complete.</a:t>
            </a:r>
          </a:p>
        </p:txBody>
      </p:sp>
    </p:spTree>
    <p:extLst>
      <p:ext uri="{BB962C8B-B14F-4D97-AF65-F5344CB8AC3E}">
        <p14:creationId xmlns:p14="http://schemas.microsoft.com/office/powerpoint/2010/main" val="4936692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4BAB-8655-4B17-A782-81A359F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Actions – Adding due dates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365-AFDD-4A22-8AEB-74E4EDDD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due date via the card back under "Add" in the card's sidebar.</a:t>
            </a:r>
          </a:p>
          <a:p>
            <a:r>
              <a:rPr lang="en-US" dirty="0"/>
              <a:t>Also add dates via the card menu on the front of the card or by hovering your mouse over a card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55E1F-0520-463E-B63B-B5551445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56" y="2851893"/>
            <a:ext cx="3340272" cy="3492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3BDF8-8DBC-418F-A09C-2A92583E9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15" y="2851893"/>
            <a:ext cx="6261422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93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418B-8529-4D7A-8020-D46D6D3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Actions – Adding due dates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997-E5C5-484C-9061-5600199F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Editing</a:t>
            </a:r>
          </a:p>
          <a:p>
            <a:pPr lvl="1"/>
            <a:r>
              <a:rPr lang="en-US" dirty="0"/>
              <a:t>Edit a due date by clicking the due date </a:t>
            </a:r>
          </a:p>
          <a:p>
            <a:pPr marL="609036" lvl="1" indent="0">
              <a:buNone/>
            </a:pPr>
            <a:r>
              <a:rPr lang="en-US" dirty="0"/>
              <a:t>      on the card back and selecting a new date or time.</a:t>
            </a:r>
          </a:p>
          <a:p>
            <a:pPr marL="609036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82DC-7639-4827-8B1B-DF2D4A21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r="8429"/>
          <a:stretch/>
        </p:blipFill>
        <p:spPr>
          <a:xfrm>
            <a:off x="8064707" y="1306692"/>
            <a:ext cx="3867463" cy="53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22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7EA1-0F32-4F03-95F9-8052DB6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Actions – Adding due dates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1FA0-7362-4AAE-A242-F178634C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169233"/>
            <a:ext cx="11373491" cy="5304947"/>
          </a:xfrm>
        </p:spPr>
        <p:txBody>
          <a:bodyPr/>
          <a:lstStyle/>
          <a:p>
            <a:r>
              <a:rPr lang="en-US" b="1" dirty="0"/>
              <a:t>Marking a due date as complete</a:t>
            </a:r>
          </a:p>
          <a:p>
            <a:pPr lvl="1"/>
            <a:r>
              <a:rPr lang="en-US" dirty="0"/>
              <a:t>Click the checkbox next to the due date to mark it as complete,</a:t>
            </a:r>
          </a:p>
          <a:p>
            <a:pPr lvl="1"/>
            <a:r>
              <a:rPr lang="en-US" dirty="0"/>
              <a:t>And turn the due date green. </a:t>
            </a:r>
          </a:p>
          <a:p>
            <a:pPr lvl="1"/>
            <a:r>
              <a:rPr lang="en-US" dirty="0"/>
              <a:t>This will also add a strikethrough on the card on the</a:t>
            </a:r>
          </a:p>
          <a:p>
            <a:pPr marL="609036" lvl="1" indent="0">
              <a:buNone/>
            </a:pPr>
            <a:r>
              <a:rPr lang="en-US" dirty="0"/>
              <a:t>        Calendar View.</a:t>
            </a:r>
          </a:p>
          <a:p>
            <a:pPr marL="609036" lvl="1" indent="0">
              <a:buNone/>
            </a:pPr>
            <a:endParaRPr lang="en-US" dirty="0"/>
          </a:p>
          <a:p>
            <a:r>
              <a:rPr lang="en-US" b="1" dirty="0"/>
              <a:t>Removing</a:t>
            </a:r>
            <a:r>
              <a:rPr lang="en-US" dirty="0"/>
              <a:t>:</a:t>
            </a:r>
          </a:p>
          <a:p>
            <a:pPr marL="609036" lvl="1" indent="0">
              <a:buNone/>
            </a:pPr>
            <a:r>
              <a:rPr lang="en-US" dirty="0"/>
              <a:t>Remove a due date by clicking the due date on the card back and selecting "Remove" from the lower right corner.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9AAE-4F08-4C02-8392-53617C23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7" y="1970658"/>
            <a:ext cx="3244887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47624-5731-4A7A-AFE8-9E35FF357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09" y="4392571"/>
            <a:ext cx="4673840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23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A8C6-FE9F-4F6F-B579-DA9E1031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Attachment to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5ACC-E8CE-4A88-8AB5-21962CA1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attachments are files uploaded to cards. </a:t>
            </a:r>
          </a:p>
          <a:p>
            <a:r>
              <a:rPr lang="en-US" dirty="0"/>
              <a:t>Attachments appear in the "Attachments</a:t>
            </a:r>
          </a:p>
          <a:p>
            <a:pPr marL="0" indent="0">
              <a:buNone/>
            </a:pPr>
            <a:r>
              <a:rPr lang="en-US" dirty="0"/>
              <a:t>       section of the card detail.</a:t>
            </a:r>
          </a:p>
          <a:p>
            <a:r>
              <a:rPr lang="en-US" dirty="0"/>
              <a:t>Click the front of the card to open it.</a:t>
            </a:r>
          </a:p>
          <a:p>
            <a:r>
              <a:rPr lang="en-US" dirty="0"/>
              <a:t>Click the "Attach File" button on the right side </a:t>
            </a:r>
          </a:p>
          <a:p>
            <a:pPr marL="0" indent="0">
              <a:buNone/>
            </a:pPr>
            <a:r>
              <a:rPr lang="en-US" dirty="0"/>
              <a:t>        of the card to upload.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52FFE-A38B-40CC-B78D-BA51DD795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3698" r="2633"/>
          <a:stretch/>
        </p:blipFill>
        <p:spPr>
          <a:xfrm>
            <a:off x="7570032" y="1576515"/>
            <a:ext cx="3837482" cy="47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53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To learn and understand the Trello project management tool.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With Trello, How to </a:t>
            </a:r>
          </a:p>
          <a:p>
            <a:pPr marL="0" indent="0">
              <a:buNone/>
            </a:pPr>
            <a:r>
              <a:rPr lang="en-US" sz="2600" dirty="0"/>
              <a:t> - Build the project</a:t>
            </a:r>
          </a:p>
          <a:p>
            <a:pPr marL="0" indent="0">
              <a:buNone/>
            </a:pPr>
            <a:r>
              <a:rPr lang="en-US" sz="2600" dirty="0"/>
              <a:t> - Assign the task to different users</a:t>
            </a:r>
          </a:p>
          <a:p>
            <a:pPr marL="0" indent="0">
              <a:buNone/>
            </a:pPr>
            <a:r>
              <a:rPr lang="en-US" sz="2600" dirty="0"/>
              <a:t> - Assign each task</a:t>
            </a:r>
          </a:p>
          <a:p>
            <a:pPr marL="0" indent="0">
              <a:buNone/>
            </a:pPr>
            <a:r>
              <a:rPr lang="en-US" sz="2600" dirty="0"/>
              <a:t> - due date etc..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866519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9C7-A87E-477C-80DF-F93A27E7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EB9A-9967-4AF1-9ED4-10701DEE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Project progresses you can move the cards to </a:t>
            </a:r>
            <a:r>
              <a:rPr lang="en-US" b="1" dirty="0"/>
              <a:t>Doing</a:t>
            </a:r>
            <a:r>
              <a:rPr lang="en-US" dirty="0"/>
              <a:t> and when finished move it to </a:t>
            </a:r>
            <a:r>
              <a:rPr lang="en-US" b="1" dirty="0"/>
              <a:t>Done</a:t>
            </a:r>
            <a:r>
              <a:rPr lang="en-US" dirty="0"/>
              <a:t>. To move the card</a:t>
            </a:r>
          </a:p>
          <a:p>
            <a:pPr lvl="0"/>
            <a:r>
              <a:rPr lang="en-US" dirty="0"/>
              <a:t>Click and Hold the card.</a:t>
            </a:r>
          </a:p>
          <a:p>
            <a:r>
              <a:rPr lang="en-US" dirty="0"/>
              <a:t>Drag it to the next list. It will drop in place.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E96AD-2ABD-46F4-9378-D23E9EFD2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8261" y="3545116"/>
            <a:ext cx="6427682" cy="2751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511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485-D41E-4F7E-9FBB-2DA7B975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420609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 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C172-C595-43C0-82D3-DB27B029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322518"/>
            <a:ext cx="11373491" cy="1132818"/>
          </a:xfrm>
        </p:spPr>
        <p:txBody>
          <a:bodyPr/>
          <a:lstStyle/>
          <a:p>
            <a:r>
              <a:rPr lang="en-US" dirty="0"/>
              <a:t>To see and adjust actions of each card by using the “back” of the card.</a:t>
            </a:r>
          </a:p>
          <a:p>
            <a:pPr lvl="1"/>
            <a:r>
              <a:rPr lang="en-US" dirty="0"/>
              <a:t>Click on the card.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BA525-90EF-49D6-9802-E29EA0866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981" y="2305658"/>
            <a:ext cx="6282267" cy="4131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994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http://www.trello.com</a:t>
            </a:r>
          </a:p>
          <a:p>
            <a:r>
              <a:rPr lang="en-US" dirty="0"/>
              <a:t>https://trello.com/guide</a:t>
            </a:r>
          </a:p>
          <a:p>
            <a:r>
              <a:rPr lang="en-US" dirty="0"/>
              <a:t>https://help.trello.com/article/899-getting-started-video-demo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616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Overview</a:t>
            </a:r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is a collaboration tool that organizes the project into boards .</a:t>
            </a:r>
          </a:p>
          <a:p>
            <a:r>
              <a:rPr lang="en-US" dirty="0"/>
              <a:t>It is a free web-based project management application.</a:t>
            </a:r>
          </a:p>
          <a:p>
            <a:r>
              <a:rPr lang="en-US" dirty="0"/>
              <a:t>It uses a paradigm for managing projects known as </a:t>
            </a:r>
            <a:r>
              <a:rPr lang="en-US" dirty="0">
                <a:solidFill>
                  <a:srgbClr val="000041"/>
                </a:solidFill>
              </a:rPr>
              <a:t>kanban.</a:t>
            </a:r>
          </a:p>
          <a:p>
            <a:r>
              <a:rPr lang="en-US" dirty="0"/>
              <a:t>It can also be used on Android, iPhone, iPad &amp; Windows 8 Tablet.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4114B-8825-4532-9910-6CD6DAFB12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1" y="3744472"/>
            <a:ext cx="5357446" cy="27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9266-E10C-45FC-9B9F-26D929B5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97D5-0E53-4285-9622-F57C3D64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tasks to different Team members</a:t>
            </a:r>
          </a:p>
          <a:p>
            <a:r>
              <a:rPr lang="en-US" dirty="0"/>
              <a:t>Assign tasks to Multiple Team members</a:t>
            </a:r>
          </a:p>
          <a:p>
            <a:r>
              <a:rPr lang="en-US" dirty="0"/>
              <a:t>Track task progress</a:t>
            </a:r>
          </a:p>
          <a:p>
            <a:r>
              <a:rPr lang="en-US" dirty="0"/>
              <a:t>Link and upload Asset to </a:t>
            </a:r>
          </a:p>
          <a:p>
            <a:r>
              <a:rPr lang="en-US" dirty="0"/>
              <a:t>Instant team collaboration</a:t>
            </a:r>
          </a:p>
          <a:p>
            <a:r>
              <a:rPr lang="en-US" dirty="0"/>
              <a:t>Global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999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522212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Trello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131811"/>
            <a:ext cx="11373491" cy="5356911"/>
          </a:xfrm>
        </p:spPr>
        <p:txBody>
          <a:bodyPr>
            <a:normAutofit/>
          </a:bodyPr>
          <a:lstStyle/>
          <a:p>
            <a:r>
              <a:rPr lang="en-US" dirty="0"/>
              <a:t>Project represented as </a:t>
            </a:r>
            <a:r>
              <a:rPr lang="en-US" b="1" dirty="0"/>
              <a:t>Boards</a:t>
            </a:r>
            <a:r>
              <a:rPr lang="en-US" dirty="0"/>
              <a:t>.</a:t>
            </a:r>
          </a:p>
          <a:p>
            <a:r>
              <a:rPr lang="en-US" dirty="0"/>
              <a:t>Each board contain </a:t>
            </a:r>
            <a:r>
              <a:rPr lang="en-US" b="1" dirty="0"/>
              <a:t>Lists</a:t>
            </a:r>
            <a:r>
              <a:rPr lang="en-US" dirty="0"/>
              <a:t>. Each list contains </a:t>
            </a:r>
            <a:r>
              <a:rPr lang="en-US" b="1" dirty="0"/>
              <a:t>Cards</a:t>
            </a:r>
            <a:r>
              <a:rPr lang="en-US" dirty="0"/>
              <a:t>.</a:t>
            </a:r>
          </a:p>
          <a:p>
            <a:r>
              <a:rPr lang="en-US" dirty="0"/>
              <a:t>Cards are progressed from one list to the next using drag and drop.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Board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Used to assign activities to different individuals and track it.</a:t>
            </a:r>
          </a:p>
          <a:p>
            <a:pPr marL="0" indent="0">
              <a:buNone/>
            </a:pPr>
            <a:r>
              <a:rPr lang="en-US" b="1" dirty="0"/>
              <a:t>List</a:t>
            </a:r>
          </a:p>
          <a:p>
            <a:pPr marL="0" indent="0">
              <a:buNone/>
            </a:pPr>
            <a:r>
              <a:rPr lang="en-US" dirty="0"/>
              <a:t>	- A specific area of the project that units specific activities.</a:t>
            </a:r>
          </a:p>
          <a:p>
            <a:pPr marL="0" indent="0">
              <a:buNone/>
            </a:pPr>
            <a:r>
              <a:rPr lang="en-US" b="1" dirty="0"/>
              <a:t>Card</a:t>
            </a:r>
          </a:p>
          <a:p>
            <a:pPr marL="0" indent="0">
              <a:buNone/>
            </a:pPr>
            <a:r>
              <a:rPr lang="en-US" dirty="0"/>
              <a:t>	- An exact activity do be executed.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89A-622F-4658-AFCD-ABD4BA9D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Trello  (cont..)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CA57C-78C3-4395-A9A3-E377FBBE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68" r="13560" b="4722"/>
          <a:stretch/>
        </p:blipFill>
        <p:spPr>
          <a:xfrm>
            <a:off x="430209" y="827013"/>
            <a:ext cx="11331581" cy="5573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EFFABD-6FE0-47EE-92D6-74EC1E76793F}"/>
              </a:ext>
            </a:extLst>
          </p:cNvPr>
          <p:cNvSpPr/>
          <p:nvPr/>
        </p:nvSpPr>
        <p:spPr bwMode="auto">
          <a:xfrm>
            <a:off x="4478216" y="4923693"/>
            <a:ext cx="2643554" cy="79130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982E0-27FF-47C5-A7FD-0E0B0544AB6A}"/>
              </a:ext>
            </a:extLst>
          </p:cNvPr>
          <p:cNvSpPr/>
          <p:nvPr/>
        </p:nvSpPr>
        <p:spPr bwMode="auto">
          <a:xfrm>
            <a:off x="7303476" y="3745255"/>
            <a:ext cx="2643554" cy="79130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0C6D7-CD92-4F39-9A1F-F3B677FB9941}"/>
              </a:ext>
            </a:extLst>
          </p:cNvPr>
          <p:cNvSpPr/>
          <p:nvPr/>
        </p:nvSpPr>
        <p:spPr bwMode="auto">
          <a:xfrm>
            <a:off x="8891954" y="2374191"/>
            <a:ext cx="2643554" cy="79130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0FB02A-DF6E-4F99-B7D5-EBB0CC86FBB4}"/>
              </a:ext>
            </a:extLst>
          </p:cNvPr>
          <p:cNvCxnSpPr>
            <a:cxnSpLocks/>
          </p:cNvCxnSpPr>
          <p:nvPr/>
        </p:nvCxnSpPr>
        <p:spPr bwMode="auto">
          <a:xfrm>
            <a:off x="3956538" y="4712677"/>
            <a:ext cx="500855" cy="4044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910588-0B71-447F-A938-C2451F554DB1}"/>
              </a:ext>
            </a:extLst>
          </p:cNvPr>
          <p:cNvSpPr/>
          <p:nvPr/>
        </p:nvSpPr>
        <p:spPr bwMode="auto">
          <a:xfrm>
            <a:off x="3780692" y="4589318"/>
            <a:ext cx="175846" cy="17611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77915-8698-430E-8390-7915BA838E13}"/>
              </a:ext>
            </a:extLst>
          </p:cNvPr>
          <p:cNvCxnSpPr>
            <a:cxnSpLocks/>
          </p:cNvCxnSpPr>
          <p:nvPr/>
        </p:nvCxnSpPr>
        <p:spPr bwMode="auto">
          <a:xfrm>
            <a:off x="7508631" y="2584938"/>
            <a:ext cx="509954" cy="1160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715599-F0C1-45F7-83B9-925FFAF54820}"/>
              </a:ext>
            </a:extLst>
          </p:cNvPr>
          <p:cNvCxnSpPr>
            <a:cxnSpLocks/>
          </p:cNvCxnSpPr>
          <p:nvPr/>
        </p:nvCxnSpPr>
        <p:spPr bwMode="auto">
          <a:xfrm>
            <a:off x="8141677" y="2180492"/>
            <a:ext cx="750277" cy="7561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405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604151"/>
          </a:xfrm>
        </p:spPr>
        <p:txBody>
          <a:bodyPr>
            <a:normAutofit/>
          </a:bodyPr>
          <a:lstStyle/>
          <a:p>
            <a:r>
              <a:rPr lang="en-US" dirty="0"/>
              <a:t>Open Trello</a:t>
            </a:r>
          </a:p>
          <a:p>
            <a:r>
              <a:rPr lang="en-US" dirty="0"/>
              <a:t>Login or sign up</a:t>
            </a:r>
          </a:p>
          <a:p>
            <a:pPr marL="0" indent="0">
              <a:buNone/>
            </a:pPr>
            <a:r>
              <a:rPr lang="en-US" b="1" dirty="0"/>
              <a:t>Create a Board:</a:t>
            </a:r>
          </a:p>
          <a:p>
            <a:r>
              <a:rPr lang="en-US" dirty="0"/>
              <a:t>From the </a:t>
            </a:r>
            <a:r>
              <a:rPr lang="en-US" b="1" dirty="0"/>
              <a:t>Boards</a:t>
            </a:r>
            <a:r>
              <a:rPr lang="en-US" dirty="0"/>
              <a:t> tab. Choose </a:t>
            </a:r>
            <a:r>
              <a:rPr lang="en-US" b="1" dirty="0"/>
              <a:t>New Board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Title</a:t>
            </a:r>
            <a:r>
              <a:rPr lang="en-US" dirty="0"/>
              <a:t>, type project name e.g. Moving office. This becomes the Board name.</a:t>
            </a:r>
          </a:p>
          <a:p>
            <a:r>
              <a:rPr lang="en-US" dirty="0"/>
              <a:t>Click </a:t>
            </a:r>
            <a:r>
              <a:rPr lang="en-US" b="1" dirty="0"/>
              <a:t>create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11B28F-CACD-4BE9-BF03-BFBA86357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826" y="4199937"/>
            <a:ext cx="2695965" cy="2440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BC8E3-0D5A-45EB-896E-7DABD7753C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6941" y="4199937"/>
            <a:ext cx="2995613" cy="2440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BAB1C5-697E-40B4-89DA-F76BA5C955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1038" y="1116595"/>
            <a:ext cx="7512393" cy="1541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6830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E87A9-1B51-4BDD-AED0-E0E15C7332A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283225E-2309-459F-8375-35074F84A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590D1E7-2A80-490F-937A-F1E57FE1C7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21050</TotalTime>
  <Words>821</Words>
  <Application>Microsoft Office PowerPoint</Application>
  <PresentationFormat>Widescreen</PresentationFormat>
  <Paragraphs>150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Trello</vt:lpstr>
      <vt:lpstr>Course Objective</vt:lpstr>
      <vt:lpstr>Reference Link</vt:lpstr>
      <vt:lpstr>Trello Overview</vt:lpstr>
      <vt:lpstr>Trello - Introduction</vt:lpstr>
      <vt:lpstr>Features of Trello</vt:lpstr>
      <vt:lpstr>Working with Trello </vt:lpstr>
      <vt:lpstr>Working with Trello  (cont..)</vt:lpstr>
      <vt:lpstr>Getting started</vt:lpstr>
      <vt:lpstr>Creating Lists </vt:lpstr>
      <vt:lpstr>List Actions</vt:lpstr>
      <vt:lpstr>Adding Cards in List</vt:lpstr>
      <vt:lpstr>Card Actions – Assign members</vt:lpstr>
      <vt:lpstr>Card Actions – Assign members (cont..)</vt:lpstr>
      <vt:lpstr>Card Actions – Adding due dates</vt:lpstr>
      <vt:lpstr>Card Actions – Adding due dates (Cont..)</vt:lpstr>
      <vt:lpstr>Card Actions – Adding due dates (Cont..)</vt:lpstr>
      <vt:lpstr>Card Actions – Adding due dates (Cont..)</vt:lpstr>
      <vt:lpstr>Adding Attachment to Cards</vt:lpstr>
      <vt:lpstr>Move Cards</vt:lpstr>
      <vt:lpstr>Modify Cards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Jamuna rani Kanniah chandran</cp:lastModifiedBy>
  <cp:revision>739</cp:revision>
  <dcterms:created xsi:type="dcterms:W3CDTF">2014-11-02T05:32:32Z</dcterms:created>
  <dcterms:modified xsi:type="dcterms:W3CDTF">2018-08-13T09:49:53Z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