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entation.xml" ContentType="application/vnd.openxmlformats-officedocument.presentationml.presentation.main+xml"/>
  <Override PartName="/ppt/slides/slide47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31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7" r:id="rId6"/>
    <p:sldId id="272" r:id="rId7"/>
    <p:sldId id="278" r:id="rId8"/>
    <p:sldId id="283" r:id="rId9"/>
    <p:sldId id="258" r:id="rId10"/>
    <p:sldId id="273" r:id="rId11"/>
    <p:sldId id="284" r:id="rId12"/>
    <p:sldId id="285" r:id="rId13"/>
    <p:sldId id="274" r:id="rId14"/>
    <p:sldId id="275" r:id="rId15"/>
    <p:sldId id="302" r:id="rId16"/>
    <p:sldId id="277" r:id="rId17"/>
    <p:sldId id="299" r:id="rId18"/>
    <p:sldId id="301" r:id="rId19"/>
    <p:sldId id="286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4" r:id="rId31"/>
    <p:sldId id="265" r:id="rId32"/>
    <p:sldId id="288" r:id="rId33"/>
    <p:sldId id="289" r:id="rId34"/>
    <p:sldId id="290" r:id="rId35"/>
    <p:sldId id="296" r:id="rId36"/>
    <p:sldId id="280" r:id="rId37"/>
    <p:sldId id="281" r:id="rId38"/>
    <p:sldId id="298" r:id="rId39"/>
    <p:sldId id="291" r:id="rId40"/>
    <p:sldId id="292" r:id="rId41"/>
    <p:sldId id="293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23" r:id="rId52"/>
    <p:sldId id="26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Categories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54" y="1225034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three types of file in UNIX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Ordinary files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Directory files </a:t>
            </a:r>
          </a:p>
          <a:p>
            <a:r>
              <a:rPr lang="en-US" dirty="0" smtClean="0"/>
              <a:t> </a:t>
            </a:r>
            <a:r>
              <a:rPr lang="en-US" dirty="0"/>
              <a:t>Special files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67" y="3209843"/>
            <a:ext cx="530955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4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UNIX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could be many files kept under a directory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directory in UNIX File system is also considered as a kind of </a:t>
            </a:r>
            <a:r>
              <a:rPr lang="en-US" dirty="0" smtClean="0"/>
              <a:t>file. A </a:t>
            </a:r>
            <a:r>
              <a:rPr lang="en-US" dirty="0"/>
              <a:t>directory file is called a directory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relationship that exists between the directory and the files resemble a treelike structure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 directory contains some fields like the file name, a pointer which is directed to a disk space which has details regarding the files which are stored </a:t>
            </a:r>
          </a:p>
        </p:txBody>
      </p:sp>
    </p:spTree>
    <p:extLst>
      <p:ext uri="{BB962C8B-B14F-4D97-AF65-F5344CB8AC3E}">
        <p14:creationId xmlns:p14="http://schemas.microsoft.com/office/powerpoint/2010/main" val="3902283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514" y="2631511"/>
            <a:ext cx="6301712" cy="1141943"/>
          </a:xfrm>
        </p:spPr>
        <p:txBody>
          <a:bodyPr/>
          <a:lstStyle/>
          <a:p>
            <a:r>
              <a:rPr lang="en-US" dirty="0"/>
              <a:t>UNIX Commands: Directory </a:t>
            </a:r>
          </a:p>
        </p:txBody>
      </p:sp>
    </p:spTree>
    <p:extLst>
      <p:ext uri="{BB962C8B-B14F-4D97-AF65-F5344CB8AC3E}">
        <p14:creationId xmlns:p14="http://schemas.microsoft.com/office/powerpoint/2010/main" val="2270818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</a:t>
            </a:r>
            <a:r>
              <a:rPr lang="en-US" dirty="0" smtClean="0"/>
              <a:t>Command				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mkdir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 </a:t>
            </a:r>
            <a:r>
              <a:rPr lang="en-US" dirty="0"/>
              <a:t>To create </a:t>
            </a:r>
            <a:r>
              <a:rPr lang="en-US" dirty="0" smtClean="0"/>
              <a:t>a </a:t>
            </a:r>
            <a:r>
              <a:rPr lang="en-US" dirty="0"/>
              <a:t>new directory by an user in Unix 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dirxyz</a:t>
            </a:r>
            <a:r>
              <a:rPr lang="en-US" dirty="0"/>
              <a:t> 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remove a directory from the file system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$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dirxyz</a:t>
            </a:r>
            <a:r>
              <a:rPr lang="en-US" dirty="0"/>
              <a:t> </a:t>
            </a:r>
          </a:p>
          <a:p>
            <a:r>
              <a:rPr lang="en-US" dirty="0" err="1"/>
              <a:t>pwd</a:t>
            </a:r>
            <a:r>
              <a:rPr lang="en-US" b="1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get the present working directory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pwd</a:t>
            </a:r>
            <a:r>
              <a:rPr lang="en-US" dirty="0" smtClean="0"/>
              <a:t>  </a:t>
            </a:r>
            <a:r>
              <a:rPr lang="en-US" dirty="0"/>
              <a:t>is used to identify the present directory in which the user is working.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$ </a:t>
            </a:r>
            <a:r>
              <a:rPr lang="en-US" dirty="0" err="1"/>
              <a:t>pwd</a:t>
            </a:r>
            <a:r>
              <a:rPr lang="en-US" dirty="0"/>
              <a:t> &lt;enter&gt;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47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</a:t>
            </a:r>
            <a:r>
              <a:rPr lang="en-US" dirty="0" smtClean="0"/>
              <a:t>Command				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change from the present working directory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Changing from one directory to the other is done by the command </a:t>
            </a:r>
            <a:r>
              <a:rPr lang="en-US" dirty="0" smtClean="0"/>
              <a:t>cd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$cd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dirxyz</a:t>
            </a:r>
            <a:r>
              <a:rPr lang="en-US" dirty="0"/>
              <a:t>/AP </a:t>
            </a:r>
          </a:p>
          <a:p>
            <a:r>
              <a:rPr lang="en-US" dirty="0"/>
              <a:t>mv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rename the files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mv  </a:t>
            </a:r>
            <a:r>
              <a:rPr lang="en-US" dirty="0"/>
              <a:t>is used to change the name of files and directories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$</a:t>
            </a:r>
            <a:r>
              <a:rPr lang="en-US" dirty="0"/>
              <a:t>mv </a:t>
            </a:r>
            <a:r>
              <a:rPr lang="en-US" dirty="0" err="1"/>
              <a:t>fileabc</a:t>
            </a:r>
            <a:r>
              <a:rPr lang="en-US" dirty="0"/>
              <a:t> </a:t>
            </a:r>
            <a:r>
              <a:rPr lang="en-US" dirty="0" err="1"/>
              <a:t>filexyz</a:t>
            </a:r>
            <a:endParaRPr lang="en-US" dirty="0"/>
          </a:p>
          <a:p>
            <a:r>
              <a:rPr lang="en-US" dirty="0" err="1"/>
              <a:t>ls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command </a:t>
            </a:r>
            <a:r>
              <a:rPr lang="en-US" dirty="0" err="1"/>
              <a:t>ls</a:t>
            </a:r>
            <a:r>
              <a:rPr lang="en-US" dirty="0"/>
              <a:t>  is used to list the files and directories which are available in that current working directory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$</a:t>
            </a:r>
            <a:r>
              <a:rPr lang="en-US" dirty="0" err="1"/>
              <a:t>ls</a:t>
            </a:r>
            <a:r>
              <a:rPr lang="en-US" dirty="0"/>
              <a:t> &lt;enter&gt;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2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Command				</a:t>
            </a:r>
            <a:r>
              <a:rPr lang="en-US" dirty="0" err="1"/>
              <a:t>Cont</a:t>
            </a:r>
            <a:r>
              <a:rPr lang="en-US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p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copy the contents of one file into another file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file1 file2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Copies </a:t>
            </a:r>
            <a:r>
              <a:rPr lang="en-US" dirty="0"/>
              <a:t>file1 to file2 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delete a file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/>
              <a:t>command is used for deleting unwanted files/directories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$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Command				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$ sort File.txt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sort a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Cat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$ cat &gt; </a:t>
            </a:r>
            <a:r>
              <a:rPr lang="en-US" dirty="0" smtClean="0"/>
              <a:t>file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It </a:t>
            </a:r>
            <a:r>
              <a:rPr lang="en-US" dirty="0"/>
              <a:t>creates a new file by accepting text from the standard input </a:t>
            </a:r>
          </a:p>
          <a:p>
            <a:r>
              <a:rPr lang="en-US" dirty="0" smtClean="0"/>
              <a:t>More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display the contents of a file page by page </a:t>
            </a:r>
          </a:p>
        </p:txBody>
      </p:sp>
    </p:spTree>
    <p:extLst>
      <p:ext uri="{BB962C8B-B14F-4D97-AF65-F5344CB8AC3E}">
        <p14:creationId xmlns:p14="http://schemas.microsoft.com/office/powerpoint/2010/main" val="1856612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514" y="2631511"/>
            <a:ext cx="6301712" cy="1141943"/>
          </a:xfrm>
        </p:spPr>
        <p:txBody>
          <a:bodyPr/>
          <a:lstStyle/>
          <a:p>
            <a:r>
              <a:rPr lang="en-US" dirty="0" smtClean="0"/>
              <a:t>Pipes &amp; Filters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79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 </a:t>
            </a:r>
          </a:p>
          <a:p>
            <a:r>
              <a:rPr lang="en-US" dirty="0" smtClean="0"/>
              <a:t>It </a:t>
            </a:r>
            <a:r>
              <a:rPr lang="en-US" dirty="0"/>
              <a:t>is a feature by which filters &amp; other commands can be combined in such a way that the standard output of one filter or command can be sent as standard input to another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e.g</a:t>
            </a:r>
            <a:r>
              <a:rPr lang="en-US" dirty="0"/>
              <a:t>. $ </a:t>
            </a:r>
            <a:r>
              <a:rPr lang="en-US" dirty="0" err="1"/>
              <a:t>ls</a:t>
            </a:r>
            <a:r>
              <a:rPr lang="en-US" dirty="0"/>
              <a:t> &gt;</a:t>
            </a:r>
            <a:r>
              <a:rPr lang="en-US" dirty="0" smtClean="0"/>
              <a:t>temp</a:t>
            </a:r>
          </a:p>
          <a:p>
            <a:r>
              <a:rPr lang="en-US" dirty="0" smtClean="0"/>
              <a:t>         </a:t>
            </a:r>
            <a:r>
              <a:rPr lang="en-US" dirty="0"/>
              <a:t>$ more temp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71247" y="4500096"/>
          <a:ext cx="5349924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ysClr val="windowText" lastClr="000000"/>
                          </a:solidFill>
                        </a:rPr>
                        <a:t>Ls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more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 flipV="1">
            <a:off x="2361063" y="4728537"/>
            <a:ext cx="1310184" cy="20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361063" y="4321833"/>
            <a:ext cx="12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9021171" y="4691165"/>
            <a:ext cx="10372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021171" y="4321833"/>
            <a:ext cx="12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8926" y="3937155"/>
            <a:ext cx="245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75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ls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smtClean="0"/>
              <a:t>–l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err="1"/>
              <a:t>ls</a:t>
            </a:r>
            <a:r>
              <a:rPr lang="en-US" dirty="0"/>
              <a:t> lists each object, one per line, and this list is then piped to </a:t>
            </a:r>
            <a:r>
              <a:rPr lang="en-US" dirty="0" err="1"/>
              <a:t>wc</a:t>
            </a:r>
            <a:r>
              <a:rPr lang="en-US" dirty="0"/>
              <a:t>, which, when used with its </a:t>
            </a:r>
            <a:r>
              <a:rPr lang="en-US" i="1" dirty="0"/>
              <a:t>-l</a:t>
            </a:r>
            <a:r>
              <a:rPr lang="en-US" dirty="0"/>
              <a:t> option, counts the number of lines and writes the result to standard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echo -e "orange \</a:t>
            </a:r>
            <a:r>
              <a:rPr lang="en-US" dirty="0" err="1"/>
              <a:t>npeach</a:t>
            </a:r>
            <a:r>
              <a:rPr lang="en-US" dirty="0"/>
              <a:t> \</a:t>
            </a:r>
            <a:r>
              <a:rPr lang="en-US" dirty="0" err="1"/>
              <a:t>ncherry</a:t>
            </a:r>
            <a:r>
              <a:rPr lang="en-US" dirty="0"/>
              <a:t>" | sort &gt; </a:t>
            </a:r>
            <a:r>
              <a:rPr lang="en-US" dirty="0" smtClean="0"/>
              <a:t>fruit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 </a:t>
            </a:r>
            <a:r>
              <a:rPr lang="en-US" i="1" dirty="0"/>
              <a:t>echo</a:t>
            </a:r>
            <a:r>
              <a:rPr lang="en-US" dirty="0"/>
              <a:t> command tells the computer to send the text that follows it to standard output, and its </a:t>
            </a:r>
            <a:r>
              <a:rPr lang="en-US" i="1" dirty="0"/>
              <a:t>-e</a:t>
            </a:r>
            <a:r>
              <a:rPr lang="en-US" dirty="0"/>
              <a:t> option tells the computer to interpret each </a:t>
            </a:r>
            <a:r>
              <a:rPr lang="en-US" i="1" dirty="0"/>
              <a:t>\</a:t>
            </a:r>
            <a:r>
              <a:rPr lang="en-US" i="1" dirty="0" err="1"/>
              <a:t>n</a:t>
            </a:r>
            <a:r>
              <a:rPr lang="en-US" dirty="0" err="1"/>
              <a:t>as</a:t>
            </a:r>
            <a:r>
              <a:rPr lang="en-US" dirty="0"/>
              <a:t> the </a:t>
            </a:r>
            <a:r>
              <a:rPr lang="en-US" i="1" dirty="0"/>
              <a:t>newline symbol</a:t>
            </a:r>
            <a:r>
              <a:rPr lang="en-US" dirty="0"/>
              <a:t> (which is used to start a new line in the output). The pipe redirects the output from </a:t>
            </a:r>
            <a:r>
              <a:rPr lang="en-US" i="1" dirty="0"/>
              <a:t>echo -e</a:t>
            </a:r>
            <a:r>
              <a:rPr lang="en-US" dirty="0"/>
              <a:t> to the sort command, which arranges it alphabetically, after which it is redirected by the output redirection operator to the file </a:t>
            </a:r>
            <a:r>
              <a:rPr lang="en-US" i="1" dirty="0"/>
              <a:t>fruit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00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discuss about the basics of UNIX OS </a:t>
            </a:r>
          </a:p>
          <a:p>
            <a:pPr marL="0" indent="0">
              <a:buNone/>
            </a:pPr>
            <a:r>
              <a:rPr lang="en-US" dirty="0" smtClean="0"/>
              <a:t>•    To </a:t>
            </a:r>
            <a:r>
              <a:rPr lang="en-US" dirty="0"/>
              <a:t>describe the various commands of UNIX </a:t>
            </a:r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filter is a shell command which takes input from the standard input, processes it, and sends its output to the standard output (unless we redirect the input and output)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    At </a:t>
            </a:r>
            <a:r>
              <a:rPr lang="en-US" dirty="0"/>
              <a:t>run time, the system supplies data to the filter as standard input. This </a:t>
            </a:r>
            <a:r>
              <a:rPr lang="en-US" dirty="0" smtClean="0"/>
              <a:t>standard </a:t>
            </a:r>
            <a:r>
              <a:rPr lang="en-US" dirty="0"/>
              <a:t>input file can not be altered by the program. </a:t>
            </a:r>
          </a:p>
        </p:txBody>
      </p:sp>
    </p:spTree>
    <p:extLst>
      <p:ext uri="{BB962C8B-B14F-4D97-AF65-F5344CB8AC3E}">
        <p14:creationId xmlns:p14="http://schemas.microsoft.com/office/powerpoint/2010/main" val="2687500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30209" y="1221546"/>
          <a:ext cx="11374438" cy="493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given number of columns will be shown in the standard output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by line comparison of two files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Horizontally to combine two files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get the different between two files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Globally search for the regular expression and print it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output only required number of lines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count / eliminate repeated (duplicate) lines in a file which is pre-sorted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show the first few lines of the file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compare two files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09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wc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 counts </a:t>
            </a:r>
            <a:r>
              <a:rPr lang="en-US" dirty="0"/>
              <a:t>lines, words and characters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 </a:t>
            </a:r>
            <a:r>
              <a:rPr lang="en-US" dirty="0"/>
              <a:t>$ </a:t>
            </a:r>
            <a:r>
              <a:rPr lang="en-US" dirty="0" err="1"/>
              <a:t>wc</a:t>
            </a:r>
            <a:r>
              <a:rPr lang="en-US" dirty="0"/>
              <a:t> -[</a:t>
            </a:r>
            <a:r>
              <a:rPr lang="en-US" dirty="0" err="1"/>
              <a:t>wlc</a:t>
            </a:r>
            <a:r>
              <a:rPr lang="en-US" dirty="0"/>
              <a:t>] [filename]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head: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displays </a:t>
            </a:r>
            <a:r>
              <a:rPr lang="en-US" dirty="0"/>
              <a:t>first ‘n’ lines, horizontal slicing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$ head -[n] [filename]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tail: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displays </a:t>
            </a:r>
            <a:r>
              <a:rPr lang="en-US" dirty="0"/>
              <a:t>last ‘n’ lines, horizontal slicing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$ </a:t>
            </a:r>
            <a:r>
              <a:rPr lang="en-US" dirty="0"/>
              <a:t>tail -[n] [filename]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7155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cut:</a:t>
            </a:r>
          </a:p>
          <a:p>
            <a:pPr marL="0" indent="0">
              <a:buNone/>
            </a:pPr>
            <a:r>
              <a:rPr lang="en-US" dirty="0" smtClean="0"/>
              <a:t>	- cuts </a:t>
            </a:r>
            <a:r>
              <a:rPr lang="en-US" dirty="0"/>
              <a:t>file vertically either column wise/field wise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$ cut -[</a:t>
            </a:r>
            <a:r>
              <a:rPr lang="en-US" dirty="0" err="1"/>
              <a:t>cfd</a:t>
            </a:r>
            <a:r>
              <a:rPr lang="en-US" dirty="0"/>
              <a:t>] [filename]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– </a:t>
            </a:r>
            <a:r>
              <a:rPr lang="en-US" dirty="0"/>
              <a:t>-c  </a:t>
            </a:r>
            <a:r>
              <a:rPr lang="en-US" dirty="0" smtClean="0"/>
              <a:t>columns/characters</a:t>
            </a:r>
          </a:p>
          <a:p>
            <a:pPr marL="532907" lvl="1" indent="0">
              <a:buNone/>
            </a:pPr>
            <a:r>
              <a:rPr lang="en-US" dirty="0" smtClean="0"/>
              <a:t>– </a:t>
            </a:r>
            <a:r>
              <a:rPr lang="en-US" dirty="0"/>
              <a:t>-f  field number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– </a:t>
            </a:r>
            <a:r>
              <a:rPr lang="en-US" dirty="0"/>
              <a:t>-d  field delimiter/separator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$ cut -c2-5 </a:t>
            </a:r>
            <a:r>
              <a:rPr lang="en-US" dirty="0" smtClean="0"/>
              <a:t>sample</a:t>
            </a:r>
          </a:p>
          <a:p>
            <a:pPr marL="532907" lvl="1" indent="0">
              <a:buNone/>
            </a:pPr>
            <a:r>
              <a:rPr lang="en-US" dirty="0" smtClean="0"/>
              <a:t> </a:t>
            </a:r>
            <a:r>
              <a:rPr lang="en-US" dirty="0"/>
              <a:t>– cuts columns 2 to 5 from the file sample </a:t>
            </a:r>
          </a:p>
        </p:txBody>
      </p:sp>
    </p:spTree>
    <p:extLst>
      <p:ext uri="{BB962C8B-B14F-4D97-AF65-F5344CB8AC3E}">
        <p14:creationId xmlns:p14="http://schemas.microsoft.com/office/powerpoint/2010/main" val="264011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merges lines of specified files and display onto standard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$ paste </a:t>
            </a:r>
            <a:r>
              <a:rPr lang="en-US" dirty="0"/>
              <a:t>-d[field separator] [list of files]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sort: </a:t>
            </a:r>
            <a:r>
              <a:rPr lang="en-US" dirty="0" smtClean="0"/>
              <a:t>ordering </a:t>
            </a:r>
            <a:r>
              <a:rPr lang="en-US" dirty="0"/>
              <a:t>text files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 - $ </a:t>
            </a:r>
            <a:r>
              <a:rPr lang="en-US" dirty="0"/>
              <a:t>sort filename  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 e.g</a:t>
            </a:r>
            <a:r>
              <a:rPr lang="en-US" dirty="0"/>
              <a:t>. $ sort +3 -4 </a:t>
            </a:r>
            <a:r>
              <a:rPr lang="en-US" dirty="0" err="1"/>
              <a:t>emp</a:t>
            </a:r>
            <a:r>
              <a:rPr lang="en-US" dirty="0"/>
              <a:t>          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 Sorts </a:t>
            </a:r>
            <a:r>
              <a:rPr lang="en-US" dirty="0" err="1"/>
              <a:t>emp</a:t>
            </a:r>
            <a:r>
              <a:rPr lang="en-US" dirty="0"/>
              <a:t> file as per 4th column </a:t>
            </a:r>
          </a:p>
        </p:txBody>
      </p:sp>
    </p:spTree>
    <p:extLst>
      <p:ext uri="{BB962C8B-B14F-4D97-AF65-F5344CB8AC3E}">
        <p14:creationId xmlns:p14="http://schemas.microsoft.com/office/powerpoint/2010/main" val="1427725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uniq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removes duplicate lines from a sorted file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– </a:t>
            </a:r>
            <a:r>
              <a:rPr lang="en-US" dirty="0"/>
              <a:t>$ </a:t>
            </a:r>
            <a:r>
              <a:rPr lang="en-US" dirty="0" err="1"/>
              <a:t>uniq</a:t>
            </a:r>
            <a:r>
              <a:rPr lang="en-US" dirty="0"/>
              <a:t> –[</a:t>
            </a:r>
            <a:r>
              <a:rPr lang="en-US" dirty="0" err="1"/>
              <a:t>dcf</a:t>
            </a:r>
            <a:r>
              <a:rPr lang="en-US" dirty="0"/>
              <a:t>] [file]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</a:t>
            </a:r>
            <a:r>
              <a:rPr lang="en-US" dirty="0"/>
              <a:t>d    only print duplicate </a:t>
            </a:r>
            <a:r>
              <a:rPr lang="en-US" dirty="0" smtClean="0"/>
              <a:t>lines</a:t>
            </a:r>
          </a:p>
          <a:p>
            <a:pPr marL="532907" lvl="1" indent="0">
              <a:buNone/>
            </a:pPr>
            <a:r>
              <a:rPr lang="en-US" dirty="0" smtClean="0"/>
              <a:t>-</a:t>
            </a:r>
            <a:r>
              <a:rPr lang="en-US" dirty="0"/>
              <a:t>c    prefix lines with number of </a:t>
            </a:r>
            <a:r>
              <a:rPr lang="en-US" dirty="0" err="1" smtClean="0"/>
              <a:t>occurences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</a:t>
            </a:r>
            <a:r>
              <a:rPr lang="en-US" dirty="0"/>
              <a:t>f2     avoid comparing first two fields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• </a:t>
            </a:r>
            <a:r>
              <a:rPr lang="en-US" dirty="0" err="1"/>
              <a:t>nl</a:t>
            </a:r>
            <a:r>
              <a:rPr lang="en-US" dirty="0"/>
              <a:t>: number lines of files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– </a:t>
            </a:r>
            <a:r>
              <a:rPr lang="en-US" dirty="0"/>
              <a:t>$ </a:t>
            </a:r>
            <a:r>
              <a:rPr lang="en-US" dirty="0" err="1"/>
              <a:t>nl</a:t>
            </a:r>
            <a:r>
              <a:rPr lang="en-US" dirty="0"/>
              <a:t> –[options] [files]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194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tr:translating</a:t>
            </a:r>
            <a:r>
              <a:rPr lang="en-US" dirty="0" smtClean="0"/>
              <a:t> </a:t>
            </a:r>
            <a:r>
              <a:rPr lang="en-US" dirty="0"/>
              <a:t>Characters  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$ </a:t>
            </a:r>
            <a:r>
              <a:rPr lang="en-US" dirty="0" err="1"/>
              <a:t>tr</a:t>
            </a:r>
            <a:r>
              <a:rPr lang="en-US" dirty="0"/>
              <a:t>  [options] &lt; [file]  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</a:t>
            </a:r>
            <a:r>
              <a:rPr lang="en-US" dirty="0"/>
              <a:t>d: deletes specified characters  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</a:t>
            </a:r>
            <a:r>
              <a:rPr lang="en-US" dirty="0"/>
              <a:t>cd: do not delete specified characters  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</a:t>
            </a:r>
            <a:r>
              <a:rPr lang="en-US" dirty="0"/>
              <a:t>s: substitute multiple occurrences of a character by single occurrence.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$ </a:t>
            </a:r>
            <a:r>
              <a:rPr lang="en-US" dirty="0" err="1"/>
              <a:t>tr</a:t>
            </a:r>
            <a:r>
              <a:rPr lang="en-US" dirty="0"/>
              <a:t> “</a:t>
            </a:r>
            <a:r>
              <a:rPr lang="en-US" dirty="0" err="1"/>
              <a:t>abc</a:t>
            </a:r>
            <a:r>
              <a:rPr lang="en-US" dirty="0"/>
              <a:t>” “ABC” &lt; </a:t>
            </a:r>
            <a:r>
              <a:rPr lang="en-US" dirty="0" err="1"/>
              <a:t>samp</a:t>
            </a:r>
            <a:r>
              <a:rPr lang="en-US" dirty="0"/>
              <a:t>: replaces all occurrences of a with A, b with B, c with C </a:t>
            </a:r>
          </a:p>
        </p:txBody>
      </p:sp>
    </p:spTree>
    <p:extLst>
      <p:ext uri="{BB962C8B-B14F-4D97-AF65-F5344CB8AC3E}">
        <p14:creationId xmlns:p14="http://schemas.microsoft.com/office/powerpoint/2010/main" val="92252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history command: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history command can be used to list Bash's log of the commands typed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log is called the “history”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$ history 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will only list the last n commands. Type “history” (without options) to see the </a:t>
            </a:r>
            <a:r>
              <a:rPr lang="en-US" dirty="0" err="1"/>
              <a:t>the</a:t>
            </a:r>
            <a:r>
              <a:rPr lang="en-US" dirty="0"/>
              <a:t> entire history list.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fc </a:t>
            </a:r>
            <a:r>
              <a:rPr lang="en-US" b="1" dirty="0" smtClean="0"/>
              <a:t>command: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fc</a:t>
            </a:r>
            <a:r>
              <a:rPr lang="en-US" dirty="0"/>
              <a:t> is used to list or edit and re-execute commands from the history list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fc -l 701 </a:t>
            </a:r>
            <a:r>
              <a:rPr lang="en-US" dirty="0" smtClean="0"/>
              <a:t>702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list a specific range of commands the first and last numbers may also be passed.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435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56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Editor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vi editor is a screen-based editor which lets a user create new files or edit existing files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key concept in vi is combining a certain action with a movement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vi </a:t>
            </a:r>
            <a:r>
              <a:rPr lang="en-US" dirty="0"/>
              <a:t>is extremely powerful in moving around within (or between) files </a:t>
            </a:r>
          </a:p>
        </p:txBody>
      </p:sp>
    </p:spTree>
    <p:extLst>
      <p:ext uri="{BB962C8B-B14F-4D97-AF65-F5344CB8AC3E}">
        <p14:creationId xmlns:p14="http://schemas.microsoft.com/office/powerpoint/2010/main" val="2271691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material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HexaGuru</a:t>
            </a:r>
            <a:r>
              <a:rPr lang="en-US" dirty="0" smtClean="0"/>
              <a:t>+</a:t>
            </a:r>
          </a:p>
          <a:p>
            <a:pPr marL="609036" lvl="1" indent="0">
              <a:buNone/>
            </a:pPr>
            <a:r>
              <a:rPr lang="en-US" dirty="0" smtClean="0"/>
              <a:t> </a:t>
            </a:r>
            <a:r>
              <a:rPr lang="en-US" dirty="0"/>
              <a:t>– Unix Command and Shell Scripting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Books </a:t>
            </a:r>
          </a:p>
          <a:p>
            <a:pPr marL="609036" lvl="1" indent="0">
              <a:buNone/>
            </a:pPr>
            <a:r>
              <a:rPr lang="en-US" dirty="0" smtClean="0"/>
              <a:t>– </a:t>
            </a:r>
            <a:r>
              <a:rPr lang="en-US" dirty="0"/>
              <a:t>Unix concept and Application by </a:t>
            </a:r>
            <a:r>
              <a:rPr lang="en-US" dirty="0" err="1"/>
              <a:t>SumitaBha</a:t>
            </a:r>
            <a:r>
              <a:rPr lang="en-US" dirty="0"/>
              <a:t> Das 4th Edition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</a:t>
            </a:r>
          </a:p>
          <a:p>
            <a:pPr marL="609036" lvl="1" indent="0">
              <a:buNone/>
            </a:pPr>
            <a:r>
              <a:rPr lang="en-US" dirty="0" smtClean="0"/>
              <a:t> </a:t>
            </a:r>
            <a:r>
              <a:rPr lang="en-US" dirty="0"/>
              <a:t>– http://hexaware.skillport.com/skillportfe/main.action – </a:t>
            </a:r>
            <a:r>
              <a:rPr lang="en-US" dirty="0" smtClean="0"/>
              <a:t>      http</a:t>
            </a:r>
            <a:r>
              <a:rPr lang="en-US" dirty="0"/>
              <a:t>://www.tutorialspoint.com/unix/ </a:t>
            </a:r>
          </a:p>
        </p:txBody>
      </p:sp>
    </p:spTree>
    <p:extLst>
      <p:ext uri="{BB962C8B-B14F-4D97-AF65-F5344CB8AC3E}">
        <p14:creationId xmlns:p14="http://schemas.microsoft.com/office/powerpoint/2010/main" val="1075010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/>
              <a:t>session begins by invoking the command “vi” with a filename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vi [filename]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   vi can be started </a:t>
            </a:r>
            <a:r>
              <a:rPr lang="en-US" dirty="0"/>
              <a:t>without a filename, </a:t>
            </a:r>
            <a:r>
              <a:rPr lang="en-US" dirty="0" smtClean="0"/>
              <a:t>and it can be saved when required.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  The </a:t>
            </a:r>
            <a:r>
              <a:rPr lang="en-US" dirty="0"/>
              <a:t>last line in the screen is reserved for some commands </a:t>
            </a:r>
            <a:r>
              <a:rPr lang="en-US" dirty="0" smtClean="0"/>
              <a:t>that can be entered    to </a:t>
            </a:r>
            <a:r>
              <a:rPr lang="en-US" dirty="0"/>
              <a:t>act on the text. This line is also used by the system to display messages.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4844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 three different modes of operations are: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– </a:t>
            </a:r>
            <a:r>
              <a:rPr lang="en-US" dirty="0"/>
              <a:t>Command mode: </a:t>
            </a:r>
            <a:endParaRPr lang="en-US" dirty="0" smtClean="0"/>
          </a:p>
          <a:p>
            <a:pPr marL="875807" lvl="1" indent="-342900">
              <a:buFont typeface="Wingdings" panose="05000000000000000000" pitchFamily="2" charset="2"/>
              <a:buChar char="v"/>
            </a:pPr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/>
              <a:t>is the default mode where </a:t>
            </a:r>
            <a:r>
              <a:rPr lang="en-US" dirty="0" smtClean="0"/>
              <a:t>commands are passed to </a:t>
            </a:r>
            <a:r>
              <a:rPr lang="en-US" dirty="0"/>
              <a:t>act on the text, using most of the </a:t>
            </a:r>
            <a:r>
              <a:rPr lang="en-US" dirty="0" smtClean="0"/>
              <a:t>	keys </a:t>
            </a:r>
            <a:r>
              <a:rPr lang="en-US" dirty="0"/>
              <a:t>of the keyboard   </a:t>
            </a:r>
            <a:endParaRPr lang="en-US" dirty="0" smtClean="0"/>
          </a:p>
          <a:p>
            <a:pPr marL="875807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	Switch </a:t>
            </a:r>
            <a:r>
              <a:rPr lang="en-US" dirty="0"/>
              <a:t>to this mode using “Esc” key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– </a:t>
            </a:r>
            <a:r>
              <a:rPr lang="en-US" dirty="0"/>
              <a:t>Insert (Input) mode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To </a:t>
            </a:r>
            <a:r>
              <a:rPr lang="en-US" dirty="0"/>
              <a:t>enter the text</a:t>
            </a:r>
            <a:r>
              <a:rPr lang="en-US" dirty="0" smtClean="0"/>
              <a:t>, go to input mode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Press </a:t>
            </a:r>
            <a:r>
              <a:rPr lang="en-US" dirty="0"/>
              <a:t>key “</a:t>
            </a:r>
            <a:r>
              <a:rPr lang="en-US" dirty="0" err="1"/>
              <a:t>i</a:t>
            </a:r>
            <a:r>
              <a:rPr lang="en-US" dirty="0"/>
              <a:t>” to enter into insert mode from command mode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Switch </a:t>
            </a:r>
            <a:r>
              <a:rPr lang="en-US" dirty="0"/>
              <a:t>to command mode by pressing “Esc” key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 </a:t>
            </a:r>
            <a:r>
              <a:rPr lang="en-US" dirty="0"/>
              <a:t>mode or line mode: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Save the </a:t>
            </a:r>
            <a:r>
              <a:rPr lang="en-US" dirty="0"/>
              <a:t>file or switch to another file or make a global substitution in the file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Use </a:t>
            </a:r>
            <a:r>
              <a:rPr lang="en-US" dirty="0"/>
              <a:t>ex mode, where </a:t>
            </a:r>
            <a:r>
              <a:rPr lang="en-US" dirty="0" smtClean="0"/>
              <a:t>instruction can be entered </a:t>
            </a:r>
            <a:r>
              <a:rPr lang="en-US" dirty="0"/>
              <a:t>in the last line of the screen.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To </a:t>
            </a:r>
            <a:r>
              <a:rPr lang="en-US" dirty="0"/>
              <a:t>enter into this mode, press “Esc”  key followed by  “:”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4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Editor - Commands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</a:t>
            </a:r>
            <a:r>
              <a:rPr lang="en-US" dirty="0" smtClean="0"/>
              <a:t>  		inserts </a:t>
            </a:r>
            <a:r>
              <a:rPr lang="en-US" dirty="0"/>
              <a:t>text before cursor </a:t>
            </a:r>
            <a:r>
              <a:rPr lang="en-US" dirty="0" smtClean="0"/>
              <a:t>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 		Appends </a:t>
            </a:r>
            <a:r>
              <a:rPr lang="en-US" dirty="0"/>
              <a:t>text after cursor position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 		inserts </a:t>
            </a:r>
            <a:r>
              <a:rPr lang="en-US" dirty="0"/>
              <a:t>text at beginning of line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 		Appends </a:t>
            </a:r>
            <a:r>
              <a:rPr lang="en-US" dirty="0"/>
              <a:t>text after end of </a:t>
            </a:r>
            <a:r>
              <a:rPr lang="en-US" dirty="0" smtClean="0"/>
              <a:t>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  		opens </a:t>
            </a:r>
            <a:r>
              <a:rPr lang="en-US" dirty="0"/>
              <a:t>line below current line to insert text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  		opens </a:t>
            </a:r>
            <a:r>
              <a:rPr lang="en-US" dirty="0"/>
              <a:t>line above current line to insert text </a:t>
            </a:r>
          </a:p>
        </p:txBody>
      </p:sp>
    </p:spTree>
    <p:extLst>
      <p:ext uri="{BB962C8B-B14F-4D97-AF65-F5344CB8AC3E}">
        <p14:creationId xmlns:p14="http://schemas.microsoft.com/office/powerpoint/2010/main" val="874111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 - Commands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  		left </a:t>
            </a:r>
            <a:r>
              <a:rPr lang="en-US" dirty="0"/>
              <a:t>by one character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  		right </a:t>
            </a:r>
            <a:r>
              <a:rPr lang="en-US" dirty="0"/>
              <a:t>by one character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 		up </a:t>
            </a:r>
            <a:r>
              <a:rPr lang="en-US" dirty="0"/>
              <a:t>by one line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  		down </a:t>
            </a:r>
            <a:r>
              <a:rPr lang="en-US" dirty="0"/>
              <a:t>by one line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  		right </a:t>
            </a:r>
            <a:r>
              <a:rPr lang="en-US" dirty="0"/>
              <a:t>by one word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  		left </a:t>
            </a:r>
            <a:r>
              <a:rPr lang="en-US" dirty="0"/>
              <a:t>by one word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0 </a:t>
            </a:r>
            <a:r>
              <a:rPr lang="en-US" dirty="0"/>
              <a:t>or ^  </a:t>
            </a:r>
            <a:r>
              <a:rPr lang="en-US" dirty="0" smtClean="0"/>
              <a:t>	beginning </a:t>
            </a:r>
            <a:r>
              <a:rPr lang="en-US" dirty="0"/>
              <a:t>of line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$  		end </a:t>
            </a:r>
            <a:r>
              <a:rPr lang="en-US" dirty="0"/>
              <a:t>of line </a:t>
            </a:r>
          </a:p>
        </p:txBody>
      </p:sp>
    </p:spTree>
    <p:extLst>
      <p:ext uri="{BB962C8B-B14F-4D97-AF65-F5344CB8AC3E}">
        <p14:creationId xmlns:p14="http://schemas.microsoft.com/office/powerpoint/2010/main" val="357048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 - Commands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[n]</a:t>
            </a:r>
            <a:r>
              <a:rPr lang="en-US" dirty="0" err="1"/>
              <a:t>dw</a:t>
            </a:r>
            <a:r>
              <a:rPr lang="en-US" dirty="0"/>
              <a:t>  </a:t>
            </a:r>
            <a:r>
              <a:rPr lang="en-US" dirty="0" smtClean="0"/>
              <a:t>		delete </a:t>
            </a:r>
            <a:r>
              <a:rPr lang="en-US" dirty="0"/>
              <a:t>n words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d0  		beginning </a:t>
            </a:r>
            <a:r>
              <a:rPr lang="en-US" dirty="0"/>
              <a:t>to cursor position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</a:t>
            </a:r>
            <a:r>
              <a:rPr lang="en-US" dirty="0"/>
              <a:t>$ or D  </a:t>
            </a:r>
            <a:r>
              <a:rPr lang="en-US" dirty="0" smtClean="0"/>
              <a:t>		cursor </a:t>
            </a:r>
            <a:r>
              <a:rPr lang="en-US" dirty="0"/>
              <a:t>position to end of line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</a:t>
            </a:r>
            <a:r>
              <a:rPr lang="en-US" dirty="0" err="1"/>
              <a:t>dd</a:t>
            </a:r>
            <a:r>
              <a:rPr lang="en-US" dirty="0"/>
              <a:t>  </a:t>
            </a:r>
            <a:r>
              <a:rPr lang="en-US" dirty="0" smtClean="0"/>
              <a:t>		n </a:t>
            </a:r>
            <a:r>
              <a:rPr lang="en-US" dirty="0"/>
              <a:t>lines from current line  </a:t>
            </a:r>
            <a:r>
              <a:rPr lang="en-US" dirty="0" smtClean="0"/>
              <a:t>[</a:t>
            </a:r>
            <a:r>
              <a:rPr lang="en-US" dirty="0"/>
              <a:t>n]</a:t>
            </a:r>
            <a:r>
              <a:rPr lang="en-US" dirty="0" err="1"/>
              <a:t>dd</a:t>
            </a:r>
            <a:r>
              <a:rPr lang="en-US" dirty="0"/>
              <a:t>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pp 			will </a:t>
            </a:r>
            <a:r>
              <a:rPr lang="en-US" dirty="0"/>
              <a:t>paste deleted lines to current cursor  position </a:t>
            </a:r>
          </a:p>
        </p:txBody>
      </p:sp>
    </p:spTree>
    <p:extLst>
      <p:ext uri="{BB962C8B-B14F-4D97-AF65-F5344CB8AC3E}">
        <p14:creationId xmlns:p14="http://schemas.microsoft.com/office/powerpoint/2010/main" val="3442484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 - Commands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   			character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y0  		beginning </a:t>
            </a:r>
            <a:r>
              <a:rPr lang="en-US" dirty="0"/>
              <a:t>to cursor position 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</a:t>
            </a:r>
            <a:r>
              <a:rPr lang="en-US" dirty="0"/>
              <a:t>$  </a:t>
            </a:r>
            <a:r>
              <a:rPr lang="en-US" dirty="0" smtClean="0"/>
              <a:t>		cursor </a:t>
            </a:r>
            <a:r>
              <a:rPr lang="en-US" dirty="0"/>
              <a:t>position to end of line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</a:t>
            </a:r>
            <a:r>
              <a:rPr lang="en-US" dirty="0" err="1"/>
              <a:t>yw</a:t>
            </a:r>
            <a:r>
              <a:rPr lang="en-US" dirty="0"/>
              <a:t>  </a:t>
            </a:r>
            <a:r>
              <a:rPr lang="en-US" dirty="0" smtClean="0"/>
              <a:t>		copy </a:t>
            </a:r>
            <a:r>
              <a:rPr lang="en-US" dirty="0"/>
              <a:t>n words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</a:t>
            </a:r>
            <a:r>
              <a:rPr lang="en-US" dirty="0" err="1"/>
              <a:t>yy</a:t>
            </a:r>
            <a:r>
              <a:rPr lang="en-US" dirty="0"/>
              <a:t>  </a:t>
            </a:r>
            <a:r>
              <a:rPr lang="en-US" dirty="0" smtClean="0"/>
              <a:t>		n  </a:t>
            </a:r>
            <a:r>
              <a:rPr lang="en-US" dirty="0"/>
              <a:t>lines from current line in to the buffer 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</a:t>
            </a:r>
            <a:r>
              <a:rPr lang="en-US" dirty="0" err="1"/>
              <a:t>yy</a:t>
            </a:r>
            <a:r>
              <a:rPr lang="en-US" dirty="0"/>
              <a:t> p  </a:t>
            </a:r>
            <a:r>
              <a:rPr lang="en-US" dirty="0" smtClean="0"/>
              <a:t>		p </a:t>
            </a:r>
            <a:r>
              <a:rPr lang="en-US" dirty="0"/>
              <a:t>will paste copied lines </a:t>
            </a:r>
          </a:p>
        </p:txBody>
      </p:sp>
    </p:spTree>
    <p:extLst>
      <p:ext uri="{BB962C8B-B14F-4D97-AF65-F5344CB8AC3E}">
        <p14:creationId xmlns:p14="http://schemas.microsoft.com/office/powerpoint/2010/main" val="185746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 - Commands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ZZ  or :</a:t>
            </a:r>
            <a:r>
              <a:rPr lang="en-US" dirty="0" err="1"/>
              <a:t>wq</a:t>
            </a:r>
            <a:r>
              <a:rPr lang="en-US" dirty="0"/>
              <a:t>   </a:t>
            </a:r>
            <a:r>
              <a:rPr lang="en-US" dirty="0" smtClean="0"/>
              <a:t>	save </a:t>
            </a:r>
            <a:r>
              <a:rPr lang="en-US" dirty="0"/>
              <a:t>and exit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:</a:t>
            </a:r>
            <a:r>
              <a:rPr lang="en-US" dirty="0"/>
              <a:t>w    </a:t>
            </a:r>
            <a:r>
              <a:rPr lang="en-US" dirty="0" smtClean="0"/>
              <a:t>		save </a:t>
            </a:r>
            <a:r>
              <a:rPr lang="en-US" dirty="0"/>
              <a:t>&amp; continue editing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:</a:t>
            </a:r>
            <a:r>
              <a:rPr lang="en-US" dirty="0"/>
              <a:t>q!    </a:t>
            </a:r>
            <a:r>
              <a:rPr lang="en-US" dirty="0" smtClean="0"/>
              <a:t>		quit </a:t>
            </a:r>
            <a:r>
              <a:rPr lang="en-US" dirty="0"/>
              <a:t>without </a:t>
            </a:r>
            <a:r>
              <a:rPr lang="en-US" dirty="0" smtClean="0"/>
              <a:t>saving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59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 - Commands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“a4yy     </a:t>
            </a:r>
            <a:r>
              <a:rPr lang="en-US" dirty="0" smtClean="0"/>
              <a:t>		copy </a:t>
            </a:r>
            <a:r>
              <a:rPr lang="en-US" dirty="0"/>
              <a:t>4 lines into buffer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/>
              <a:t>ap</a:t>
            </a:r>
            <a:r>
              <a:rPr lang="en-US" dirty="0"/>
              <a:t>     </a:t>
            </a:r>
            <a:r>
              <a:rPr lang="en-US" dirty="0" smtClean="0"/>
              <a:t>		paste </a:t>
            </a:r>
            <a:r>
              <a:rPr lang="en-US" dirty="0"/>
              <a:t>contents of buffer a to current  cursor  position. </a:t>
            </a:r>
            <a:r>
              <a:rPr lang="en-US" dirty="0" smtClean="0"/>
              <a:t>					Maximum </a:t>
            </a:r>
            <a:r>
              <a:rPr lang="en-US" dirty="0"/>
              <a:t>26 </a:t>
            </a:r>
            <a:r>
              <a:rPr lang="en-US" dirty="0" smtClean="0"/>
              <a:t>buffers  are </a:t>
            </a:r>
            <a:r>
              <a:rPr lang="en-US" dirty="0"/>
              <a:t>available buffer having names “a” to  </a:t>
            </a:r>
            <a:r>
              <a:rPr lang="en-US" dirty="0" smtClean="0"/>
              <a:t>			“</a:t>
            </a:r>
            <a:r>
              <a:rPr lang="en-US" dirty="0"/>
              <a:t>z”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ctrl-v       		select </a:t>
            </a:r>
            <a:r>
              <a:rPr lang="en-US" dirty="0"/>
              <a:t>particular columns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/>
              <a:t>byy</a:t>
            </a:r>
            <a:r>
              <a:rPr lang="en-US" dirty="0"/>
              <a:t>        </a:t>
            </a:r>
            <a:r>
              <a:rPr lang="en-US" dirty="0" smtClean="0"/>
              <a:t>		copy </a:t>
            </a:r>
            <a:r>
              <a:rPr lang="en-US" dirty="0"/>
              <a:t>selected into buffer b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/>
              <a:t>bp</a:t>
            </a:r>
            <a:r>
              <a:rPr lang="en-US" dirty="0"/>
              <a:t>     </a:t>
            </a:r>
            <a:r>
              <a:rPr lang="en-US" dirty="0" smtClean="0"/>
              <a:t>		paste </a:t>
            </a:r>
            <a:r>
              <a:rPr lang="en-US" dirty="0"/>
              <a:t>contents of buffer b to current cursor position </a:t>
            </a:r>
          </a:p>
        </p:txBody>
      </p:sp>
    </p:spTree>
    <p:extLst>
      <p:ext uri="{BB962C8B-B14F-4D97-AF65-F5344CB8AC3E}">
        <p14:creationId xmlns:p14="http://schemas.microsoft.com/office/powerpoint/2010/main" val="2736673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197" y="2003714"/>
            <a:ext cx="5769450" cy="1141943"/>
          </a:xfrm>
        </p:spPr>
        <p:txBody>
          <a:bodyPr/>
          <a:lstStyle/>
          <a:p>
            <a:r>
              <a:rPr lang="en-US" dirty="0"/>
              <a:t>UNIX Commands: Security Command  </a:t>
            </a:r>
          </a:p>
        </p:txBody>
      </p:sp>
    </p:spTree>
    <p:extLst>
      <p:ext uri="{BB962C8B-B14F-4D97-AF65-F5344CB8AC3E}">
        <p14:creationId xmlns:p14="http://schemas.microsoft.com/office/powerpoint/2010/main" val="3914907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is an operating system which was first developed in the </a:t>
            </a:r>
            <a:r>
              <a:rPr lang="en-US" dirty="0" smtClean="0"/>
              <a:t>1960s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stable, multi-user, multi-tasking system for servers, desktops and laptops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most popular varieties of UNIX are Sun Solaris, GNU/Linux, and </a:t>
            </a:r>
            <a:r>
              <a:rPr lang="en-US" dirty="0" err="1"/>
              <a:t>MacOS</a:t>
            </a:r>
            <a:r>
              <a:rPr lang="en-US" dirty="0"/>
              <a:t> 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57" y="4275516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0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Type of users: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– File owner ( the one who creates the file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Group owner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Others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Symbols used to identify the users: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u – represents the owner / creator of the file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g – represents the user who belong to the group of the owner of the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o – represents any other user not belonging to the group to which the owner belongs to.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25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3 types of permissions on a file/directory: </a:t>
            </a:r>
            <a:endParaRPr lang="en-US" dirty="0" smtClean="0"/>
          </a:p>
          <a:p>
            <a:pPr marL="532907" lvl="1" indent="0">
              <a:buNone/>
            </a:pPr>
            <a:r>
              <a:rPr lang="en-US" dirty="0" smtClean="0"/>
              <a:t>-read (R)</a:t>
            </a:r>
          </a:p>
          <a:p>
            <a:pPr marL="532907" lvl="1" indent="0">
              <a:buNone/>
            </a:pPr>
            <a:r>
              <a:rPr lang="en-US" dirty="0"/>
              <a:t>-</a:t>
            </a:r>
            <a:r>
              <a:rPr lang="en-US" dirty="0" smtClean="0"/>
              <a:t>write </a:t>
            </a:r>
            <a:r>
              <a:rPr lang="en-US" dirty="0"/>
              <a:t>(w</a:t>
            </a:r>
            <a:r>
              <a:rPr lang="en-US" dirty="0" smtClean="0"/>
              <a:t>) </a:t>
            </a:r>
          </a:p>
          <a:p>
            <a:pPr marL="532907" lvl="1" indent="0">
              <a:buNone/>
            </a:pPr>
            <a:r>
              <a:rPr lang="en-US" dirty="0"/>
              <a:t>-</a:t>
            </a:r>
            <a:r>
              <a:rPr lang="en-US" dirty="0" smtClean="0"/>
              <a:t>execute </a:t>
            </a:r>
            <a:r>
              <a:rPr lang="en-US" dirty="0"/>
              <a:t>(x)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chmod</a:t>
            </a:r>
            <a:r>
              <a:rPr lang="en-US" dirty="0"/>
              <a:t> command is used to change the permissions on a file for owner, group and others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chmod</a:t>
            </a:r>
            <a:r>
              <a:rPr lang="en-US" dirty="0"/>
              <a:t> &lt;permission&gt;&lt;filename&gt;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609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Symbolic </a:t>
            </a:r>
            <a:r>
              <a:rPr lang="en-US" dirty="0"/>
              <a:t>Method: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09672" y="2197815"/>
          <a:ext cx="4218674" cy="365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949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fileabc</a:t>
            </a:r>
            <a:r>
              <a:rPr lang="en-US" dirty="0"/>
              <a:t> – to provide execute permission to the user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$</a:t>
            </a:r>
            <a:r>
              <a:rPr lang="en-US" dirty="0" err="1"/>
              <a:t>chmod</a:t>
            </a:r>
            <a:r>
              <a:rPr lang="en-US" dirty="0"/>
              <a:t> u-x </a:t>
            </a:r>
            <a:r>
              <a:rPr lang="en-US" dirty="0" err="1"/>
              <a:t>fileabc</a:t>
            </a:r>
            <a:r>
              <a:rPr lang="en-US" dirty="0"/>
              <a:t> – to remove the execute permission from the user for the file   </a:t>
            </a:r>
            <a:r>
              <a:rPr lang="en-US" dirty="0" err="1"/>
              <a:t>fileabc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$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ugo</a:t>
            </a:r>
            <a:r>
              <a:rPr lang="en-US" dirty="0"/>
              <a:t> +x </a:t>
            </a:r>
            <a:r>
              <a:rPr lang="en-US" dirty="0" err="1"/>
              <a:t>fileabc</a:t>
            </a:r>
            <a:r>
              <a:rPr lang="en-US" dirty="0"/>
              <a:t> – to provide execute file permission to all the three groups of users for the file named </a:t>
            </a:r>
            <a:r>
              <a:rPr lang="en-US" dirty="0" err="1"/>
              <a:t>fileabc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919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Absolute value Method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754 </a:t>
            </a:r>
            <a:r>
              <a:rPr lang="en-US" dirty="0" err="1"/>
              <a:t>sampl</a:t>
            </a:r>
            <a:endParaRPr lang="en-US" dirty="0" smtClean="0"/>
          </a:p>
          <a:p>
            <a:r>
              <a:rPr lang="en-US" dirty="0"/>
              <a:t>$</a:t>
            </a:r>
            <a:r>
              <a:rPr lang="en-US" dirty="0" err="1"/>
              <a:t>chmod</a:t>
            </a:r>
            <a:r>
              <a:rPr lang="en-US" dirty="0"/>
              <a:t> 777 </a:t>
            </a:r>
            <a:r>
              <a:rPr lang="en-US" dirty="0" err="1"/>
              <a:t>fileabc</a:t>
            </a:r>
            <a:r>
              <a:rPr lang="en-US" dirty="0"/>
              <a:t> – changes the file permissions of all the users to acquire all the 3 permissions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421" y="2197815"/>
          <a:ext cx="4136788" cy="182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27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" y="3060294"/>
            <a:ext cx="10730746" cy="1141943"/>
          </a:xfrm>
        </p:spPr>
        <p:txBody>
          <a:bodyPr/>
          <a:lstStyle/>
          <a:p>
            <a:r>
              <a:rPr lang="fr-FR" dirty="0"/>
              <a:t>UNIX </a:t>
            </a:r>
            <a:r>
              <a:rPr lang="fr-FR" dirty="0" err="1"/>
              <a:t>Commands</a:t>
            </a:r>
            <a:r>
              <a:rPr lang="fr-FR" dirty="0"/>
              <a:t>: </a:t>
            </a:r>
            <a:r>
              <a:rPr lang="fr-FR" dirty="0" smtClean="0"/>
              <a:t>Information </a:t>
            </a:r>
            <a:r>
              <a:rPr lang="fr-FR" dirty="0" err="1"/>
              <a:t>retrieval</a:t>
            </a:r>
            <a:r>
              <a:rPr lang="fr-FR" dirty="0"/>
              <a:t> command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11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9791964" cy="609599"/>
          </a:xfrm>
        </p:spPr>
        <p:txBody>
          <a:bodyPr/>
          <a:lstStyle/>
          <a:p>
            <a:r>
              <a:rPr lang="en-US" dirty="0"/>
              <a:t>Information Retrieval </a:t>
            </a:r>
            <a:r>
              <a:rPr lang="en-US" dirty="0" smtClean="0"/>
              <a:t>commands		    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2477" y="1174786"/>
          <a:ext cx="8128000" cy="420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get the names of all the users who have logged in at that point of time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 am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get the user id of the user who has logged in the same terminal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the Terminal type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get the date, month, time and year in the system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the manual pages of all commands on Unix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26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3532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Date command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/>
              <a:t>$ date “+Today is %a %m %Y”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63259" y="2343749"/>
          <a:ext cx="8128000" cy="365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%a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abbreviated weekday name (Mon .. Sun)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%b or %h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abbreviated month name (Jan .. Dec)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%d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month (01 .. 31)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%r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(12- hour)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%T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(24- hour)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%y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two digits of year (00 .. 99)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%D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(mm/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yy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3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UNIX is </a:t>
            </a:r>
            <a:r>
              <a:rPr lang="en-US" dirty="0"/>
              <a:t>a stable, multi-user, multi-tasking system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Kernel provides various types of services to the users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Shell acts as an interface between the user and the UNIX 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directory contains some fields like the file name, a pointer which is directed to a disk space which has details regarding the files which are </a:t>
            </a:r>
            <a:r>
              <a:rPr lang="en-US" dirty="0" smtClean="0"/>
              <a:t>stored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Pipes and filters are featured </a:t>
            </a:r>
            <a:r>
              <a:rPr lang="en-US" dirty="0"/>
              <a:t>by which filters &amp; other commands can be combined in such a way that the standard output of one filter or command can be sent as standard input to another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vi editor is a screen-based editor which lets a user create new files or edit existing files </a:t>
            </a:r>
          </a:p>
        </p:txBody>
      </p:sp>
    </p:spTree>
    <p:extLst>
      <p:ext uri="{BB962C8B-B14F-4D97-AF65-F5344CB8AC3E}">
        <p14:creationId xmlns:p14="http://schemas.microsoft.com/office/powerpoint/2010/main" val="716829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573" y="367539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sz="3600" dirty="0"/>
              <a:t>Features </a:t>
            </a:r>
            <a:r>
              <a:rPr lang="en-US" sz="3600" dirty="0" smtClean="0"/>
              <a:t>of UNIX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/>
              <a:t>provides different levels of access control, viz., directory level, file level etc.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users of the OS are given different types of permissions such as read, write, execute etc.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file system gives very good support for very large storage devices.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6568178" cy="1141943"/>
          </a:xfrm>
        </p:spPr>
        <p:txBody>
          <a:bodyPr/>
          <a:lstStyle/>
          <a:p>
            <a:r>
              <a:rPr lang="en-US" dirty="0" smtClean="0"/>
              <a:t>UNIX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Architecture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</a:t>
            </a:r>
            <a:r>
              <a:rPr lang="en-US" dirty="0"/>
              <a:t>has a layered architecture with two major separable parts </a:t>
            </a:r>
          </a:p>
          <a:p>
            <a:pPr marL="0" indent="0">
              <a:buNone/>
            </a:pPr>
            <a:r>
              <a:rPr lang="en-US" dirty="0" smtClean="0"/>
              <a:t>	- Kernel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-Systems </a:t>
            </a:r>
            <a:r>
              <a:rPr lang="en-US" dirty="0"/>
              <a:t>programs </a:t>
            </a:r>
          </a:p>
          <a:p>
            <a:r>
              <a:rPr lang="en-US" dirty="0"/>
              <a:t> Components of the UNIX OS are </a:t>
            </a:r>
          </a:p>
          <a:p>
            <a:pPr marL="532907" lvl="1" indent="0">
              <a:buNone/>
            </a:pPr>
            <a:r>
              <a:rPr lang="en-US" dirty="0"/>
              <a:t>-Kernel </a:t>
            </a:r>
          </a:p>
          <a:p>
            <a:pPr marL="532907" lvl="1" indent="0">
              <a:buNone/>
            </a:pPr>
            <a:r>
              <a:rPr lang="en-US" dirty="0"/>
              <a:t>-Shell </a:t>
            </a:r>
          </a:p>
          <a:p>
            <a:pPr marL="532907" lvl="1" indent="0">
              <a:buNone/>
            </a:pPr>
            <a:r>
              <a:rPr lang="en-US" dirty="0"/>
              <a:t>-Command and Utilities </a:t>
            </a:r>
          </a:p>
          <a:p>
            <a:pPr marL="532907" lvl="1" indent="0">
              <a:buNone/>
            </a:pPr>
            <a:r>
              <a:rPr lang="en-US" dirty="0"/>
              <a:t>-Applications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65" y="2563091"/>
            <a:ext cx="4692505" cy="356472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150352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forms the heart of the UNIX </a:t>
            </a:r>
            <a:r>
              <a:rPr lang="en-US" dirty="0" smtClean="0"/>
              <a:t>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Kernel </a:t>
            </a:r>
            <a:r>
              <a:rPr lang="en-US" dirty="0"/>
              <a:t>provides various types of services to the users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bootstrapping process, the kernel is loaded into the memory and initiates various other processes for the users to effectively make use of the Unix OS.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0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</a:t>
            </a:r>
            <a:r>
              <a:rPr lang="en-US" dirty="0"/>
              <a:t>acts as an interface between the user and the UNIX OS </a:t>
            </a:r>
          </a:p>
          <a:p>
            <a:r>
              <a:rPr lang="en-US" dirty="0" smtClean="0"/>
              <a:t> </a:t>
            </a:r>
            <a:r>
              <a:rPr lang="en-US" dirty="0"/>
              <a:t>It is called the “Command interpreter”. </a:t>
            </a:r>
          </a:p>
          <a:p>
            <a:r>
              <a:rPr lang="en-US" dirty="0" smtClean="0"/>
              <a:t>Every </a:t>
            </a:r>
            <a:r>
              <a:rPr lang="en-US" dirty="0"/>
              <a:t>user of the UNIX OS is provided with a shell by the kernel. </a:t>
            </a:r>
          </a:p>
          <a:p>
            <a:r>
              <a:rPr lang="en-US" dirty="0" smtClean="0"/>
              <a:t>Kernel </a:t>
            </a:r>
            <a:r>
              <a:rPr lang="en-US" dirty="0"/>
              <a:t>controls all the functions of the OS whereas Shell provides services to different users of the OS </a:t>
            </a:r>
          </a:p>
          <a:p>
            <a:r>
              <a:rPr lang="en-US" dirty="0" smtClean="0"/>
              <a:t>Shell </a:t>
            </a:r>
            <a:r>
              <a:rPr lang="en-US" dirty="0"/>
              <a:t>acts as “command interpreter” which gives different types of prompts for different types of shells like %, $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12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654D262B-7E1D-4F22-9A32-5BFD9E42B8B3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09C4CEAB-5F5F-490A-BCE8-8CA83BCE7B2A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7056</TotalTime>
  <Words>1762</Words>
  <Application>Microsoft Office PowerPoint</Application>
  <PresentationFormat>Widescreen</PresentationFormat>
  <Paragraphs>387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Wingdings</vt:lpstr>
      <vt:lpstr>Blank Presentation</vt:lpstr>
      <vt:lpstr>UNIX</vt:lpstr>
      <vt:lpstr>Session Objective</vt:lpstr>
      <vt:lpstr>Learning material references</vt:lpstr>
      <vt:lpstr>UNIX - Introduction</vt:lpstr>
      <vt:lpstr> Features of UNIX</vt:lpstr>
      <vt:lpstr>UNIX ARCHITECTURE</vt:lpstr>
      <vt:lpstr>Unix Architecture     Cont…</vt:lpstr>
      <vt:lpstr>Kernel       Cont…</vt:lpstr>
      <vt:lpstr>Shell       Cont…</vt:lpstr>
      <vt:lpstr>File Categories </vt:lpstr>
      <vt:lpstr>Directory Files</vt:lpstr>
      <vt:lpstr>UNIX Commands: Directory </vt:lpstr>
      <vt:lpstr>Directory Command    Cont… </vt:lpstr>
      <vt:lpstr>Directory Command    Cont… </vt:lpstr>
      <vt:lpstr>Directory Command    Cont… </vt:lpstr>
      <vt:lpstr>Directory Command     </vt:lpstr>
      <vt:lpstr>Pipes &amp; Filters </vt:lpstr>
      <vt:lpstr>Pipes</vt:lpstr>
      <vt:lpstr>Pipes</vt:lpstr>
      <vt:lpstr>Filters       Cont…</vt:lpstr>
      <vt:lpstr>Filters       Cont…</vt:lpstr>
      <vt:lpstr>Filters       Cont…</vt:lpstr>
      <vt:lpstr>Filters       Cont…</vt:lpstr>
      <vt:lpstr>Filters       Cont…</vt:lpstr>
      <vt:lpstr>Filters       Cont…</vt:lpstr>
      <vt:lpstr>Filters       </vt:lpstr>
      <vt:lpstr>Other Commands</vt:lpstr>
      <vt:lpstr>Vi Editor</vt:lpstr>
      <vt:lpstr>Vi Editor       Cont…</vt:lpstr>
      <vt:lpstr>Vi Editor       Cont…</vt:lpstr>
      <vt:lpstr>Vi Editor       Cont…</vt:lpstr>
      <vt:lpstr>Vi Editor       Cont…</vt:lpstr>
      <vt:lpstr>Vi Editor - Commands    Cont…</vt:lpstr>
      <vt:lpstr>Vi Editor - Commands    Cont…</vt:lpstr>
      <vt:lpstr>Vi Editor - Commands    Cont…</vt:lpstr>
      <vt:lpstr>Vi Editor - Commands    Cont…</vt:lpstr>
      <vt:lpstr>Vi Editor - Commands    Cont…</vt:lpstr>
      <vt:lpstr>Vi Editor - Commands    Cont…</vt:lpstr>
      <vt:lpstr>UNIX Commands: Security Command  </vt:lpstr>
      <vt:lpstr>File Permission </vt:lpstr>
      <vt:lpstr>chmod</vt:lpstr>
      <vt:lpstr>Chmod       Cont…</vt:lpstr>
      <vt:lpstr>PowerPoint Presentation</vt:lpstr>
      <vt:lpstr>PowerPoint Presentation</vt:lpstr>
      <vt:lpstr>UNIX Commands: Information retrieval command </vt:lpstr>
      <vt:lpstr>Information Retrieval commands      Cont… </vt:lpstr>
      <vt:lpstr>Information Retrieval commands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711</cp:revision>
  <dcterms:created xsi:type="dcterms:W3CDTF">2014-11-02T05:32:32Z</dcterms:created>
  <dcterms:modified xsi:type="dcterms:W3CDTF">2017-11-20T01:12:50Z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