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591" r:id="rId2"/>
    <p:sldId id="694" r:id="rId3"/>
    <p:sldId id="695" r:id="rId4"/>
    <p:sldId id="696" r:id="rId5"/>
    <p:sldId id="724" r:id="rId6"/>
    <p:sldId id="732" r:id="rId7"/>
    <p:sldId id="697" r:id="rId8"/>
    <p:sldId id="717" r:id="rId9"/>
    <p:sldId id="698" r:id="rId10"/>
    <p:sldId id="700" r:id="rId11"/>
    <p:sldId id="722" r:id="rId12"/>
    <p:sldId id="736" r:id="rId13"/>
    <p:sldId id="702" r:id="rId14"/>
    <p:sldId id="704" r:id="rId15"/>
    <p:sldId id="705" r:id="rId16"/>
    <p:sldId id="729" r:id="rId17"/>
    <p:sldId id="706" r:id="rId18"/>
    <p:sldId id="707" r:id="rId19"/>
    <p:sldId id="708" r:id="rId20"/>
    <p:sldId id="709" r:id="rId21"/>
    <p:sldId id="710" r:id="rId22"/>
    <p:sldId id="723" r:id="rId23"/>
    <p:sldId id="711" r:id="rId24"/>
    <p:sldId id="733" r:id="rId25"/>
    <p:sldId id="718" r:id="rId26"/>
    <p:sldId id="731" r:id="rId27"/>
    <p:sldId id="720" r:id="rId28"/>
    <p:sldId id="721" r:id="rId29"/>
    <p:sldId id="719" r:id="rId30"/>
    <p:sldId id="725" r:id="rId31"/>
    <p:sldId id="726" r:id="rId32"/>
    <p:sldId id="727" r:id="rId33"/>
    <p:sldId id="712" r:id="rId34"/>
    <p:sldId id="730" r:id="rId35"/>
    <p:sldId id="713" r:id="rId36"/>
    <p:sldId id="714" r:id="rId37"/>
    <p:sldId id="715" r:id="rId38"/>
    <p:sldId id="734" r:id="rId39"/>
    <p:sldId id="735" r:id="rId40"/>
    <p:sldId id="716" r:id="rId41"/>
    <p:sldId id="593" r:id="rId42"/>
  </p:sldIdLst>
  <p:sldSz cx="9144000" cy="51482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xmlns="">
        <p15:guide id="1" orient="horz" pos="2485">
          <p15:clr>
            <a:srgbClr val="A4A3A4"/>
          </p15:clr>
        </p15:guide>
        <p15:guide id="2" pos="19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3B8EB"/>
    <a:srgbClr val="C51515"/>
    <a:srgbClr val="28D2D6"/>
    <a:srgbClr val="E0F8BA"/>
    <a:srgbClr val="21DDDD"/>
    <a:srgbClr val="CB9FEF"/>
    <a:srgbClr val="F59509"/>
    <a:srgbClr val="D3F52B"/>
    <a:srgbClr val="96BB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5" autoAdjust="0"/>
    <p:restoredTop sz="93073" autoAdjust="0"/>
  </p:normalViewPr>
  <p:slideViewPr>
    <p:cSldViewPr>
      <p:cViewPr>
        <p:scale>
          <a:sx n="106" d="100"/>
          <a:sy n="106" d="100"/>
        </p:scale>
        <p:origin x="-600" y="204"/>
      </p:cViewPr>
      <p:guideLst>
        <p:guide orient="horz" pos="2485"/>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customXml" Target="../customXml/item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210364EE-990F-4BF1-BDA6-BA25E1ED9AB3}" type="slidenum">
              <a:rPr lang="en-US"/>
              <a:pPr/>
              <a:t>‹#›</a:t>
            </a:fld>
            <a:endParaRPr lang="en-US" dirty="0"/>
          </a:p>
        </p:txBody>
      </p:sp>
    </p:spTree>
    <p:extLst>
      <p:ext uri="{BB962C8B-B14F-4D97-AF65-F5344CB8AC3E}">
        <p14:creationId xmlns:p14="http://schemas.microsoft.com/office/powerpoint/2010/main" val="12544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E5FEBB30-2327-49BF-A777-FCF620141F85}" type="slidenum">
              <a:rPr lang="en-US"/>
              <a:pPr/>
              <a:t>‹#›</a:t>
            </a:fld>
            <a:endParaRPr lang="en-US" dirty="0"/>
          </a:p>
        </p:txBody>
      </p:sp>
    </p:spTree>
    <p:extLst>
      <p:ext uri="{BB962C8B-B14F-4D97-AF65-F5344CB8AC3E}">
        <p14:creationId xmlns:p14="http://schemas.microsoft.com/office/powerpoint/2010/main" val="4205130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3000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3000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3000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3000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kern="1200" dirty="0" smtClean="0">
                <a:solidFill>
                  <a:schemeClr val="tx1"/>
                </a:solidFill>
                <a:ea typeface="ＭＳ Ｐゴシック"/>
                <a:cs typeface="ＭＳ Ｐゴシック"/>
              </a:rPr>
              <a:t>A stateless session bean instance’s life starts when the container invokes the new Instance method on the session bean class to create a new session bean instance.</a:t>
            </a:r>
          </a:p>
          <a:p>
            <a:pPr lvl="0"/>
            <a:endParaRPr lang="en-US" kern="1200" dirty="0" smtClean="0">
              <a:solidFill>
                <a:schemeClr val="tx1"/>
              </a:solidFill>
              <a:ea typeface="ＭＳ Ｐゴシック"/>
              <a:cs typeface="ＭＳ Ｐゴシック"/>
            </a:endParaRPr>
          </a:p>
          <a:p>
            <a:pPr lvl="0"/>
            <a:r>
              <a:rPr lang="en-US" kern="1200" dirty="0" smtClean="0">
                <a:solidFill>
                  <a:schemeClr val="tx1"/>
                </a:solidFill>
                <a:ea typeface="ＭＳ Ｐゴシック"/>
                <a:cs typeface="ＭＳ Ｐゴシック"/>
              </a:rPr>
              <a:t>Next, the container performs any dependency injection as specified by metadata annotations on the bean class or by the deployment descriptor.</a:t>
            </a:r>
          </a:p>
          <a:p>
            <a:pPr lvl="0"/>
            <a:endParaRPr lang="en-US" kern="1200" dirty="0" smtClean="0">
              <a:solidFill>
                <a:schemeClr val="tx1"/>
              </a:solidFill>
              <a:ea typeface="ＭＳ Ｐゴシック"/>
              <a:cs typeface="ＭＳ Ｐゴシック"/>
            </a:endParaRPr>
          </a:p>
          <a:p>
            <a:pPr lvl="0"/>
            <a:r>
              <a:rPr lang="en-US" kern="1200" dirty="0" smtClean="0">
                <a:solidFill>
                  <a:schemeClr val="tx1"/>
                </a:solidFill>
                <a:ea typeface="ＭＳ Ｐゴシック"/>
                <a:cs typeface="ＭＳ Ｐゴシック"/>
              </a:rPr>
              <a:t>The container then calls the </a:t>
            </a:r>
            <a:r>
              <a:rPr lang="en-US" kern="1200" dirty="0" err="1" smtClean="0">
                <a:solidFill>
                  <a:schemeClr val="tx1"/>
                </a:solidFill>
                <a:ea typeface="ＭＳ Ｐゴシック"/>
                <a:cs typeface="ＭＳ Ｐゴシック"/>
              </a:rPr>
              <a:t>PostConstruct</a:t>
            </a:r>
            <a:r>
              <a:rPr lang="en-US" kern="1200" dirty="0" smtClean="0">
                <a:solidFill>
                  <a:schemeClr val="tx1"/>
                </a:solidFill>
                <a:ea typeface="ＭＳ Ｐゴシック"/>
                <a:cs typeface="ＭＳ Ｐゴシック"/>
              </a:rPr>
              <a:t> lifecycle callback interceptor methods for the bean, if any.</a:t>
            </a:r>
          </a:p>
          <a:p>
            <a:pPr lvl="0"/>
            <a:endParaRPr lang="en-US" kern="1200" dirty="0" smtClean="0">
              <a:solidFill>
                <a:schemeClr val="tx1"/>
              </a:solidFill>
              <a:ea typeface="ＭＳ Ｐゴシック"/>
              <a:cs typeface="ＭＳ Ｐゴシック"/>
            </a:endParaRPr>
          </a:p>
          <a:p>
            <a:pPr lvl="0"/>
            <a:r>
              <a:rPr lang="en-US" kern="1200" dirty="0" smtClean="0">
                <a:solidFill>
                  <a:schemeClr val="tx1"/>
                </a:solidFill>
                <a:ea typeface="ＭＳ Ｐゴシック"/>
                <a:cs typeface="ＭＳ Ｐゴシック"/>
              </a:rPr>
              <a:t>The container can perform the instance creation at any time.</a:t>
            </a:r>
          </a:p>
          <a:p>
            <a:pPr lvl="0"/>
            <a:endParaRPr lang="en-US" kern="1200" dirty="0" smtClean="0">
              <a:solidFill>
                <a:schemeClr val="tx1"/>
              </a:solidFill>
              <a:ea typeface="ＭＳ Ｐゴシック"/>
              <a:cs typeface="ＭＳ Ｐゴシック"/>
            </a:endParaRPr>
          </a:p>
          <a:p>
            <a:pPr lvl="0"/>
            <a:r>
              <a:rPr lang="en-US" kern="1200" dirty="0" smtClean="0">
                <a:solidFill>
                  <a:schemeClr val="tx1"/>
                </a:solidFill>
                <a:cs typeface="ＭＳ Ｐゴシック"/>
              </a:rPr>
              <a:t>The session bean instance is now ready to be delegated a business method call from any client or a call from the container to a timeout callback method.</a:t>
            </a:r>
          </a:p>
          <a:p>
            <a:pPr lvl="0"/>
            <a:endParaRPr lang="en-US" kern="1200" dirty="0" smtClean="0">
              <a:solidFill>
                <a:schemeClr val="tx1"/>
              </a:solidFill>
              <a:cs typeface="ＭＳ Ｐゴシック"/>
            </a:endParaRPr>
          </a:p>
          <a:p>
            <a:pPr lvl="0"/>
            <a:r>
              <a:rPr lang="en-US" kern="1200" dirty="0" smtClean="0">
                <a:solidFill>
                  <a:schemeClr val="tx1"/>
                </a:solidFill>
                <a:cs typeface="ＭＳ Ｐゴシック"/>
              </a:rPr>
              <a:t>When the container no longer needs the instance (usually when the container wants to reduce the number of instances in the method-ready pool), the container invokes the </a:t>
            </a:r>
            <a:r>
              <a:rPr lang="en-US" kern="1200" dirty="0" err="1" smtClean="0">
                <a:solidFill>
                  <a:schemeClr val="tx1"/>
                </a:solidFill>
                <a:cs typeface="ＭＳ Ｐゴシック"/>
              </a:rPr>
              <a:t>PreDestroy</a:t>
            </a:r>
            <a:r>
              <a:rPr lang="en-US" kern="1200" dirty="0" smtClean="0">
                <a:solidFill>
                  <a:schemeClr val="tx1"/>
                </a:solidFill>
                <a:cs typeface="ＭＳ Ｐゴシック"/>
              </a:rPr>
              <a:t> lifecycle callback interceptor methods for it, if any. This ends the life of the stateless session bean instance</a:t>
            </a:r>
          </a:p>
          <a:p>
            <a:pPr lvl="0"/>
            <a:endParaRPr lang="en-US" kern="1200" dirty="0" smtClean="0">
              <a:solidFill>
                <a:schemeClr val="tx1"/>
              </a:solidFill>
              <a:cs typeface="ＭＳ Ｐゴシック"/>
            </a:endParaRPr>
          </a:p>
          <a:p>
            <a:r>
              <a:rPr lang="en-US" kern="1200" dirty="0" smtClean="0">
                <a:solidFill>
                  <a:schemeClr val="tx1"/>
                </a:solidFill>
                <a:ea typeface="ＭＳ Ｐゴシック"/>
                <a:cs typeface="ＭＳ Ｐゴシック"/>
              </a:rPr>
              <a:t> </a:t>
            </a:r>
            <a:r>
              <a:rPr lang="en-US" altLang="en-US" kern="1200" dirty="0" smtClean="0">
                <a:solidFill>
                  <a:schemeClr val="tx1"/>
                </a:solidFill>
                <a:ea typeface="ＭＳ Ｐゴシック"/>
                <a:cs typeface="ＭＳ Ｐゴシック"/>
              </a:rPr>
              <a:t>The development of stateless session bean have different components:</a:t>
            </a:r>
          </a:p>
          <a:p>
            <a:pPr lvl="2"/>
            <a:endParaRPr lang="en-US" altLang="en-US" sz="1200" dirty="0" smtClean="0"/>
          </a:p>
          <a:p>
            <a:pPr lvl="2"/>
            <a:r>
              <a:rPr lang="en-US" altLang="en-US" kern="1200" dirty="0" smtClean="0">
                <a:solidFill>
                  <a:schemeClr val="tx1"/>
                </a:solidFill>
                <a:ea typeface="ＭＳ Ｐゴシック"/>
                <a:cs typeface="ＭＳ Ｐゴシック"/>
              </a:rPr>
              <a:t>Business</a:t>
            </a:r>
            <a:r>
              <a:rPr lang="en-US" altLang="en-US" sz="1100" b="1" dirty="0" smtClean="0"/>
              <a:t> </a:t>
            </a:r>
            <a:r>
              <a:rPr lang="en-US" altLang="en-US" kern="1200" dirty="0" smtClean="0">
                <a:solidFill>
                  <a:schemeClr val="tx1"/>
                </a:solidFill>
                <a:ea typeface="ＭＳ Ｐゴシック"/>
                <a:cs typeface="ＭＳ Ｐゴシック"/>
              </a:rPr>
              <a:t>Interface</a:t>
            </a:r>
          </a:p>
          <a:p>
            <a:pPr lvl="2"/>
            <a:r>
              <a:rPr lang="en-US" altLang="en-US" kern="1200" dirty="0" smtClean="0">
                <a:solidFill>
                  <a:schemeClr val="tx1"/>
                </a:solidFill>
                <a:ea typeface="ＭＳ Ｐゴシック"/>
                <a:cs typeface="ＭＳ Ｐゴシック"/>
              </a:rPr>
              <a:t>Bean</a:t>
            </a:r>
            <a:r>
              <a:rPr lang="en-US" altLang="en-US" sz="1100" b="1" dirty="0" smtClean="0"/>
              <a:t> </a:t>
            </a:r>
            <a:r>
              <a:rPr lang="en-US" altLang="en-US" kern="1200" dirty="0" smtClean="0">
                <a:solidFill>
                  <a:schemeClr val="tx1"/>
                </a:solidFill>
                <a:ea typeface="ＭＳ Ｐゴシック"/>
                <a:cs typeface="ＭＳ Ｐゴシック"/>
              </a:rPr>
              <a:t>Class</a:t>
            </a:r>
          </a:p>
          <a:p>
            <a:endParaRPr lang="en-US" kern="1200" dirty="0" smtClean="0">
              <a:solidFill>
                <a:schemeClr val="tx1"/>
              </a:solidFill>
              <a:ea typeface="ＭＳ Ｐゴシック"/>
              <a:cs typeface="ＭＳ Ｐゴシック"/>
            </a:endParaRPr>
          </a:p>
          <a:p>
            <a:endParaRPr lang="en-US" kern="1200" dirty="0" smtClean="0">
              <a:solidFill>
                <a:schemeClr val="tx1"/>
              </a:solidFill>
              <a:ea typeface="ＭＳ Ｐゴシック"/>
              <a:cs typeface="ＭＳ Ｐゴシック"/>
            </a:endParaRPr>
          </a:p>
          <a:p>
            <a:pPr lvl="0"/>
            <a:endParaRPr lang="en-US" kern="1200" dirty="0" smtClean="0">
              <a:solidFill>
                <a:schemeClr val="tx1"/>
              </a:solidFill>
              <a:ea typeface="ＭＳ Ｐゴシック"/>
              <a:cs typeface="ＭＳ Ｐゴシック"/>
            </a:endParaRPr>
          </a:p>
          <a:p>
            <a:endParaRPr lang="en-US" altLang="en-US" sz="1050" dirty="0" smtClean="0"/>
          </a:p>
          <a:p>
            <a:endParaRPr lang="en-US" sz="1050" dirty="0" smtClean="0"/>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11</a:t>
            </a:fld>
            <a:endParaRPr lang="en-US" dirty="0"/>
          </a:p>
        </p:txBody>
      </p:sp>
    </p:spTree>
    <p:extLst>
      <p:ext uri="{BB962C8B-B14F-4D97-AF65-F5344CB8AC3E}">
        <p14:creationId xmlns:p14="http://schemas.microsoft.com/office/powerpoint/2010/main" val="167032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hyperlink" Target="http://imageshack.us/?x=my6&amp;myref=http://skyscrapercity.com/showthread.php?t=244650&amp;page=2" TargetMode="External"/><Relationship Id="rId4"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9" name="Title 1"/>
          <p:cNvSpPr>
            <a:spLocks noGrp="1"/>
          </p:cNvSpPr>
          <p:nvPr>
            <p:ph type="ctrTitle" hasCustomPrompt="1"/>
          </p:nvPr>
        </p:nvSpPr>
        <p:spPr>
          <a:xfrm>
            <a:off x="3105150" y="1774032"/>
            <a:ext cx="3981450" cy="1219199"/>
          </a:xfrm>
          <a:prstGeom prst="rect">
            <a:avLst/>
          </a:prstGeom>
          <a:ln>
            <a:noFill/>
          </a:ln>
        </p:spPr>
        <p:txBody>
          <a:bodyPr>
            <a:noAutofit/>
          </a:bodyPr>
          <a:lstStyle>
            <a:lvl1pPr>
              <a:defRPr sz="3200" b="1">
                <a:solidFill>
                  <a:schemeClr val="bg1"/>
                </a:solidFill>
                <a:latin typeface="+mn-lt"/>
              </a:defRPr>
            </a:lvl1pPr>
          </a:lstStyle>
          <a:p>
            <a:r>
              <a:rPr lang="en-US" dirty="0" smtClean="0"/>
              <a:t>Hexaware Overview</a:t>
            </a:r>
            <a:br>
              <a:rPr lang="en-US" dirty="0" smtClean="0"/>
            </a:br>
            <a:r>
              <a:rPr lang="en-US" dirty="0" smtClean="0"/>
              <a:t>2014</a:t>
            </a:r>
            <a:endParaRPr lang="en-US" dirty="0"/>
          </a:p>
        </p:txBody>
      </p:sp>
      <p:cxnSp>
        <p:nvCxnSpPr>
          <p:cNvPr id="7" name="Straight Connector 6"/>
          <p:cNvCxnSpPr/>
          <p:nvPr userDrawn="1"/>
        </p:nvCxnSpPr>
        <p:spPr bwMode="auto">
          <a:xfrm>
            <a:off x="4800600" y="1235783"/>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userDrawn="1"/>
        </p:nvSpPr>
        <p:spPr>
          <a:xfrm>
            <a:off x="4946070" y="1346101"/>
            <a:ext cx="1217000" cy="230832"/>
          </a:xfrm>
          <a:prstGeom prst="rect">
            <a:avLst/>
          </a:prstGeom>
          <a:noFill/>
        </p:spPr>
        <p:txBody>
          <a:bodyPr wrap="none" rtlCol="0">
            <a:spAutoFit/>
          </a:bodyPr>
          <a:lstStyle/>
          <a:p>
            <a:r>
              <a:rPr lang="en-US" sz="900" dirty="0" smtClean="0"/>
              <a:t>www.hexaware.com</a:t>
            </a:r>
            <a:endParaRPr lang="en-US" sz="900" dirty="0"/>
          </a:p>
        </p:txBody>
      </p:sp>
      <p:sp>
        <p:nvSpPr>
          <p:cNvPr id="12" name="Text Box 16"/>
          <p:cNvSpPr txBox="1">
            <a:spLocks noChangeArrowheads="1"/>
          </p:cNvSpPr>
          <p:nvPr userDrawn="1"/>
        </p:nvSpPr>
        <p:spPr bwMode="auto">
          <a:xfrm>
            <a:off x="176593" y="4875071"/>
            <a:ext cx="2182008"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endParaRPr lang="en-US" sz="750" dirty="0">
              <a:solidFill>
                <a:srgbClr val="B0B3B2"/>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512" y="992135"/>
            <a:ext cx="1463040" cy="59740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1202531"/>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1200164"/>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307836" y="1200384"/>
            <a:ext cx="8531364"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4876800" y="1583533"/>
            <a:ext cx="3657600" cy="2896393"/>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024848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962" y="1202531"/>
            <a:ext cx="7099038" cy="3745367"/>
          </a:xfrm>
          <a:prstGeom prst="rect">
            <a:avLst/>
          </a:prstGeom>
        </p:spPr>
      </p:pic>
      <p:sp>
        <p:nvSpPr>
          <p:cNvPr id="4" name="TextBox 3"/>
          <p:cNvSpPr txBox="1"/>
          <p:nvPr userDrawn="1"/>
        </p:nvSpPr>
        <p:spPr>
          <a:xfrm>
            <a:off x="209550" y="2802731"/>
            <a:ext cx="2209800" cy="2323713"/>
          </a:xfrm>
          <a:prstGeom prst="rect">
            <a:avLst/>
          </a:prstGeom>
          <a:noFill/>
        </p:spPr>
        <p:txBody>
          <a:bodyPr wrap="square" rtlCol="0">
            <a:spAutoFit/>
          </a:bodyPr>
          <a:lstStyle/>
          <a:p>
            <a:r>
              <a:rPr lang="en-US" sz="2000" b="1" dirty="0" smtClean="0">
                <a:solidFill>
                  <a:srgbClr val="4D4D4D"/>
                </a:solidFill>
              </a:rPr>
              <a:t>AMERICAS</a:t>
            </a:r>
          </a:p>
          <a:p>
            <a:r>
              <a:rPr lang="en-US" sz="1200" b="1" dirty="0">
                <a:solidFill>
                  <a:srgbClr val="4D4D4D"/>
                </a:solidFill>
              </a:rPr>
              <a:t>NORTH </a:t>
            </a:r>
            <a:r>
              <a:rPr lang="en-US" sz="1200" b="1" dirty="0" smtClean="0">
                <a:solidFill>
                  <a:srgbClr val="4D4D4D"/>
                </a:solidFill>
              </a:rPr>
              <a:t>AMERICA</a:t>
            </a:r>
          </a:p>
          <a:p>
            <a:r>
              <a:rPr lang="en-US" sz="900" dirty="0" smtClean="0">
                <a:solidFill>
                  <a:srgbClr val="4D4D4D"/>
                </a:solidFill>
              </a:rPr>
              <a:t>Boston (MA)</a:t>
            </a:r>
          </a:p>
          <a:p>
            <a:r>
              <a:rPr lang="en-US" sz="900" dirty="0" smtClean="0">
                <a:solidFill>
                  <a:srgbClr val="4D4D4D"/>
                </a:solidFill>
              </a:rPr>
              <a:t>Chicago</a:t>
            </a:r>
          </a:p>
          <a:p>
            <a:r>
              <a:rPr lang="en-US" sz="900" dirty="0" smtClean="0">
                <a:solidFill>
                  <a:srgbClr val="4D4D4D"/>
                </a:solidFill>
              </a:rPr>
              <a:t>Atlanta</a:t>
            </a:r>
          </a:p>
          <a:p>
            <a:r>
              <a:rPr lang="en-US" sz="900" dirty="0" smtClean="0">
                <a:solidFill>
                  <a:srgbClr val="4D4D4D"/>
                </a:solidFill>
              </a:rPr>
              <a:t>California </a:t>
            </a:r>
            <a:endParaRPr lang="en-US" sz="900" dirty="0">
              <a:solidFill>
                <a:srgbClr val="4D4D4D"/>
              </a:solidFill>
            </a:endParaRPr>
          </a:p>
          <a:p>
            <a:r>
              <a:rPr lang="en-US" sz="900" dirty="0">
                <a:solidFill>
                  <a:srgbClr val="4D4D4D"/>
                </a:solidFill>
              </a:rPr>
              <a:t>Dallas</a:t>
            </a:r>
          </a:p>
          <a:p>
            <a:r>
              <a:rPr lang="en-US" sz="900" dirty="0">
                <a:solidFill>
                  <a:srgbClr val="4D4D4D"/>
                </a:solidFill>
              </a:rPr>
              <a:t>New York</a:t>
            </a:r>
          </a:p>
          <a:p>
            <a:r>
              <a:rPr lang="en-US" sz="900" dirty="0">
                <a:solidFill>
                  <a:srgbClr val="4D4D4D"/>
                </a:solidFill>
              </a:rPr>
              <a:t>New Jersey</a:t>
            </a:r>
          </a:p>
          <a:p>
            <a:r>
              <a:rPr lang="en-US" sz="900" dirty="0">
                <a:solidFill>
                  <a:srgbClr val="4D4D4D"/>
                </a:solidFill>
              </a:rPr>
              <a:t>Mexico</a:t>
            </a:r>
          </a:p>
          <a:p>
            <a:endParaRPr lang="en-US" sz="1000" dirty="0">
              <a:solidFill>
                <a:schemeClr val="bg1">
                  <a:lumMod val="50000"/>
                </a:schemeClr>
              </a:solidFill>
            </a:endParaRPr>
          </a:p>
          <a:p>
            <a:r>
              <a:rPr lang="en-US" sz="1200" b="1" dirty="0">
                <a:solidFill>
                  <a:srgbClr val="4D4D4D"/>
                </a:solidFill>
              </a:rPr>
              <a:t>SOUTH </a:t>
            </a:r>
            <a:r>
              <a:rPr lang="en-US" sz="1200" b="1" dirty="0" smtClean="0">
                <a:solidFill>
                  <a:srgbClr val="4D4D4D"/>
                </a:solidFill>
              </a:rPr>
              <a:t>AMERICA</a:t>
            </a:r>
            <a:endParaRPr lang="en-US" sz="1000" b="1" dirty="0">
              <a:solidFill>
                <a:srgbClr val="4D4D4D"/>
              </a:solidFill>
            </a:endParaRPr>
          </a:p>
          <a:p>
            <a:r>
              <a:rPr lang="en-US" sz="900" dirty="0">
                <a:solidFill>
                  <a:srgbClr val="4D4D4D"/>
                </a:solidFill>
              </a:rPr>
              <a:t>Brazil</a:t>
            </a:r>
          </a:p>
          <a:p>
            <a:endParaRPr lang="en-US" sz="1000" dirty="0">
              <a:solidFill>
                <a:schemeClr val="bg1">
                  <a:lumMod val="50000"/>
                </a:schemeClr>
              </a:solidFill>
            </a:endParaRPr>
          </a:p>
        </p:txBody>
      </p:sp>
      <p:grpSp>
        <p:nvGrpSpPr>
          <p:cNvPr id="5" name="Group 4"/>
          <p:cNvGrpSpPr/>
          <p:nvPr userDrawn="1"/>
        </p:nvGrpSpPr>
        <p:grpSpPr>
          <a:xfrm>
            <a:off x="7264261" y="1507331"/>
            <a:ext cx="1803539" cy="2800767"/>
            <a:chOff x="7264260" y="1716008"/>
            <a:chExt cx="2032140" cy="2800767"/>
          </a:xfrm>
        </p:grpSpPr>
        <p:sp>
          <p:nvSpPr>
            <p:cNvPr id="6" name="TextBox 5"/>
            <p:cNvSpPr txBox="1"/>
            <p:nvPr/>
          </p:nvSpPr>
          <p:spPr>
            <a:xfrm>
              <a:off x="7264260" y="1716008"/>
              <a:ext cx="2028825" cy="2800767"/>
            </a:xfrm>
            <a:prstGeom prst="rect">
              <a:avLst/>
            </a:prstGeom>
            <a:noFill/>
          </p:spPr>
          <p:txBody>
            <a:bodyPr wrap="square" rtlCol="0">
              <a:spAutoFit/>
            </a:bodyPr>
            <a:lstStyle/>
            <a:p>
              <a:r>
                <a:rPr lang="en-US" sz="2000" b="1" dirty="0">
                  <a:solidFill>
                    <a:srgbClr val="4D4D4D"/>
                  </a:solidFill>
                </a:rPr>
                <a:t>EUROPE</a:t>
              </a:r>
              <a:endParaRPr lang="en-US" sz="2000" b="1" dirty="0" smtClean="0">
                <a:solidFill>
                  <a:srgbClr val="4D4D4D"/>
                </a:solidFill>
              </a:endParaRPr>
            </a:p>
            <a:p>
              <a:r>
                <a:rPr lang="en-US" sz="900" dirty="0">
                  <a:solidFill>
                    <a:srgbClr val="4D4D4D"/>
                  </a:solidFill>
                </a:rPr>
                <a:t>United Kingdom</a:t>
              </a:r>
            </a:p>
            <a:p>
              <a:r>
                <a:rPr lang="en-US" sz="900" dirty="0">
                  <a:solidFill>
                    <a:srgbClr val="4D4D4D"/>
                  </a:solidFill>
                </a:rPr>
                <a:t>Netherlands</a:t>
              </a:r>
            </a:p>
            <a:p>
              <a:r>
                <a:rPr lang="en-US" sz="900" dirty="0">
                  <a:solidFill>
                    <a:srgbClr val="4D4D4D"/>
                  </a:solidFill>
                </a:rPr>
                <a:t>Belgium</a:t>
              </a:r>
            </a:p>
            <a:p>
              <a:r>
                <a:rPr lang="en-US" sz="900" dirty="0">
                  <a:solidFill>
                    <a:srgbClr val="4D4D4D"/>
                  </a:solidFill>
                </a:rPr>
                <a:t>Germany</a:t>
              </a:r>
            </a:p>
            <a:p>
              <a:r>
                <a:rPr lang="en-US" sz="900" dirty="0">
                  <a:solidFill>
                    <a:srgbClr val="4D4D4D"/>
                  </a:solidFill>
                </a:rPr>
                <a:t>France</a:t>
              </a:r>
            </a:p>
            <a:p>
              <a:endParaRPr lang="en-US" sz="1000" dirty="0">
                <a:solidFill>
                  <a:srgbClr val="4D4D4D"/>
                </a:solidFill>
              </a:endParaRPr>
            </a:p>
            <a:p>
              <a:r>
                <a:rPr lang="en-US" sz="2000" b="1" dirty="0">
                  <a:solidFill>
                    <a:srgbClr val="4D4D4D"/>
                  </a:solidFill>
                </a:rPr>
                <a:t>ASIA</a:t>
              </a:r>
            </a:p>
            <a:p>
              <a:r>
                <a:rPr lang="nn-NO" sz="900" dirty="0">
                  <a:solidFill>
                    <a:srgbClr val="4D4D4D"/>
                  </a:solidFill>
                </a:rPr>
                <a:t>Australia</a:t>
              </a:r>
            </a:p>
            <a:p>
              <a:r>
                <a:rPr lang="pt-BR" sz="900" dirty="0" smtClean="0">
                  <a:solidFill>
                    <a:srgbClr val="4D4D4D"/>
                  </a:solidFill>
                </a:rPr>
                <a:t>Dubai</a:t>
              </a:r>
              <a:endParaRPr lang="pt-BR" sz="900" dirty="0">
                <a:solidFill>
                  <a:srgbClr val="4D4D4D"/>
                </a:solidFill>
              </a:endParaRPr>
            </a:p>
            <a:p>
              <a:r>
                <a:rPr lang="nn-NO" sz="900" dirty="0">
                  <a:solidFill>
                    <a:srgbClr val="4D4D4D"/>
                  </a:solidFill>
                </a:rPr>
                <a:t>Hong Kong</a:t>
              </a:r>
            </a:p>
            <a:p>
              <a:r>
                <a:rPr lang="pt-BR" sz="900" dirty="0">
                  <a:solidFill>
                    <a:srgbClr val="4D4D4D"/>
                  </a:solidFill>
                </a:rPr>
                <a:t>Japan</a:t>
              </a:r>
            </a:p>
            <a:p>
              <a:r>
                <a:rPr lang="nn-NO" sz="900" dirty="0">
                  <a:solidFill>
                    <a:srgbClr val="4D4D4D"/>
                  </a:solidFill>
                </a:rPr>
                <a:t>Malaysia</a:t>
              </a:r>
            </a:p>
            <a:p>
              <a:r>
                <a:rPr lang="nn-NO" sz="900" dirty="0">
                  <a:solidFill>
                    <a:srgbClr val="4D4D4D"/>
                  </a:solidFill>
                </a:rPr>
                <a:t>New Zealand</a:t>
              </a:r>
            </a:p>
            <a:p>
              <a:r>
                <a:rPr lang="nn-NO" sz="900" dirty="0">
                  <a:solidFill>
                    <a:srgbClr val="4D4D4D"/>
                  </a:solidFill>
                </a:rPr>
                <a:t>Singapore</a:t>
              </a:r>
            </a:p>
            <a:p>
              <a:r>
                <a:rPr lang="pt-BR" sz="900" dirty="0">
                  <a:solidFill>
                    <a:srgbClr val="4D4D4D"/>
                  </a:solidFill>
                </a:rPr>
                <a:t>Saudi Arabia</a:t>
              </a:r>
            </a:p>
            <a:p>
              <a:endParaRPr lang="nn-NO" sz="900" dirty="0">
                <a:solidFill>
                  <a:srgbClr val="4D4D4D"/>
                </a:solidFill>
              </a:endParaRPr>
            </a:p>
          </p:txBody>
        </p:sp>
        <p:sp>
          <p:nvSpPr>
            <p:cNvPr id="7" name="TextBox 6"/>
            <p:cNvSpPr txBox="1"/>
            <p:nvPr/>
          </p:nvSpPr>
          <p:spPr>
            <a:xfrm>
              <a:off x="8128598" y="3220224"/>
              <a:ext cx="1167802" cy="1061829"/>
            </a:xfrm>
            <a:prstGeom prst="rect">
              <a:avLst/>
            </a:prstGeom>
            <a:noFill/>
          </p:spPr>
          <p:txBody>
            <a:bodyPr wrap="square" rtlCol="0">
              <a:spAutoFit/>
            </a:bodyPr>
            <a:lstStyle/>
            <a:p>
              <a:r>
                <a:rPr lang="it-IT" sz="900" dirty="0">
                  <a:solidFill>
                    <a:srgbClr val="4D4D4D"/>
                  </a:solidFill>
                </a:rPr>
                <a:t>India</a:t>
              </a:r>
            </a:p>
            <a:p>
              <a:r>
                <a:rPr lang="it-IT" sz="900" dirty="0">
                  <a:solidFill>
                    <a:srgbClr val="4D4D4D"/>
                  </a:solidFill>
                </a:rPr>
                <a:t>- Bengaluru</a:t>
              </a:r>
              <a:endParaRPr lang="pt-BR" sz="900" dirty="0">
                <a:solidFill>
                  <a:srgbClr val="4D4D4D"/>
                </a:solidFill>
              </a:endParaRPr>
            </a:p>
            <a:p>
              <a:r>
                <a:rPr lang="it-IT" sz="900" dirty="0">
                  <a:solidFill>
                    <a:srgbClr val="4D4D4D"/>
                  </a:solidFill>
                </a:rPr>
                <a:t> - Chennai</a:t>
              </a:r>
            </a:p>
            <a:p>
              <a:r>
                <a:rPr lang="it-IT" sz="900" dirty="0">
                  <a:solidFill>
                    <a:srgbClr val="4D4D4D"/>
                  </a:solidFill>
                </a:rPr>
                <a:t> - Coimbatore</a:t>
              </a:r>
            </a:p>
            <a:p>
              <a:r>
                <a:rPr lang="it-IT" sz="900" dirty="0">
                  <a:solidFill>
                    <a:srgbClr val="4D4D4D"/>
                  </a:solidFill>
                </a:rPr>
                <a:t> - Mumbai</a:t>
              </a:r>
            </a:p>
            <a:p>
              <a:r>
                <a:rPr lang="it-IT" sz="900" dirty="0">
                  <a:solidFill>
                    <a:srgbClr val="4D4D4D"/>
                  </a:solidFill>
                </a:rPr>
                <a:t> - Nagpur</a:t>
              </a:r>
            </a:p>
            <a:p>
              <a:r>
                <a:rPr lang="it-IT" sz="900" dirty="0">
                  <a:solidFill>
                    <a:srgbClr val="4D4D4D"/>
                  </a:solidFill>
                </a:rPr>
                <a:t> - Pune</a:t>
              </a:r>
            </a:p>
          </p:txBody>
        </p:sp>
      </p:grpSp>
      <p:sp>
        <p:nvSpPr>
          <p:cNvPr id="8" name="TextBox 7"/>
          <p:cNvSpPr txBox="1"/>
          <p:nvPr userDrawn="1"/>
        </p:nvSpPr>
        <p:spPr>
          <a:xfrm>
            <a:off x="2819400" y="4445377"/>
            <a:ext cx="3352800" cy="338554"/>
          </a:xfrm>
          <a:prstGeom prst="rect">
            <a:avLst/>
          </a:prstGeom>
          <a:noFill/>
        </p:spPr>
        <p:txBody>
          <a:bodyPr wrap="square" rtlCol="0">
            <a:spAutoFit/>
          </a:bodyPr>
          <a:lstStyle/>
          <a:p>
            <a:r>
              <a:rPr lang="en-US" sz="1600" b="1" dirty="0">
                <a:solidFill>
                  <a:srgbClr val="4D4D4D"/>
                </a:solidFill>
              </a:rPr>
              <a:t>Global Presence in </a:t>
            </a:r>
            <a:r>
              <a:rPr lang="en-US" sz="1600" b="1" dirty="0">
                <a:solidFill>
                  <a:schemeClr val="accent5"/>
                </a:solidFill>
              </a:rPr>
              <a:t>23 countries</a:t>
            </a:r>
          </a:p>
        </p:txBody>
      </p:sp>
      <p:grpSp>
        <p:nvGrpSpPr>
          <p:cNvPr id="9" name="Group 8"/>
          <p:cNvGrpSpPr/>
          <p:nvPr userDrawn="1"/>
        </p:nvGrpSpPr>
        <p:grpSpPr>
          <a:xfrm>
            <a:off x="1215486" y="1888331"/>
            <a:ext cx="6055788" cy="2667000"/>
            <a:chOff x="1215486" y="1888331"/>
            <a:chExt cx="6055788" cy="26670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642" y="2350760"/>
              <a:ext cx="84962" cy="13622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670" y="2133111"/>
              <a:ext cx="84962" cy="13622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0002" y="3972991"/>
              <a:ext cx="84962" cy="13622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40731"/>
              <a:ext cx="84962" cy="1362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048" y="2895111"/>
              <a:ext cx="84962" cy="13622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892096"/>
              <a:ext cx="84962" cy="13622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980711"/>
              <a:ext cx="84962" cy="13622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07299"/>
              <a:ext cx="84962" cy="13622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5038" y="2269331"/>
              <a:ext cx="84962" cy="13622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3176" y="3383691"/>
              <a:ext cx="84962" cy="13622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864" y="2728550"/>
              <a:ext cx="84962" cy="13622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717457"/>
              <a:ext cx="84962" cy="13622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312" y="4419111"/>
              <a:ext cx="84962" cy="1362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3438" y="1888331"/>
              <a:ext cx="84962" cy="1362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8628" y="3199911"/>
              <a:ext cx="84962" cy="13622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3957" y="3414399"/>
              <a:ext cx="84962" cy="13622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486" y="2309219"/>
              <a:ext cx="84962" cy="13622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8068" y="2040731"/>
              <a:ext cx="84962" cy="13622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567737"/>
              <a:ext cx="84962" cy="13622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364" y="2845763"/>
              <a:ext cx="84962" cy="136220"/>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838" y="2044496"/>
              <a:ext cx="84962" cy="13622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8" y="1964531"/>
              <a:ext cx="84962" cy="13622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7282" y="2415333"/>
              <a:ext cx="84962" cy="136220"/>
            </a:xfrm>
            <a:prstGeom prst="rect">
              <a:avLst/>
            </a:prstGeom>
          </p:spPr>
        </p:pic>
      </p:grpSp>
      <p:sp>
        <p:nvSpPr>
          <p:cNvPr id="33" name="Title 4"/>
          <p:cNvSpPr>
            <a:spLocks noGrp="1"/>
          </p:cNvSpPr>
          <p:nvPr>
            <p:ph type="title"/>
          </p:nvPr>
        </p:nvSpPr>
        <p:spPr>
          <a:xfrm>
            <a:off x="227407" y="449225"/>
            <a:ext cx="6629400" cy="457623"/>
          </a:xfrm>
        </p:spPr>
        <p:txBody>
          <a:bodyPr/>
          <a:lstStyle/>
          <a:p>
            <a:r>
              <a:rPr lang="en-US" dirty="0"/>
              <a:t>Global Footprint</a:t>
            </a:r>
          </a:p>
        </p:txBody>
      </p:sp>
    </p:spTree>
    <p:extLst>
      <p:ext uri="{BB962C8B-B14F-4D97-AF65-F5344CB8AC3E}">
        <p14:creationId xmlns:p14="http://schemas.microsoft.com/office/powerpoint/2010/main" val="712087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 of art_infra">
    <p:spTree>
      <p:nvGrpSpPr>
        <p:cNvPr id="1" name=""/>
        <p:cNvGrpSpPr/>
        <p:nvPr/>
      </p:nvGrpSpPr>
      <p:grpSpPr>
        <a:xfrm>
          <a:off x="0" y="0"/>
          <a:ext cx="0" cy="0"/>
          <a:chOff x="0" y="0"/>
          <a:chExt cx="0" cy="0"/>
        </a:xfrm>
      </p:grpSpPr>
      <p:sp>
        <p:nvSpPr>
          <p:cNvPr id="3" name="Title 3"/>
          <p:cNvSpPr>
            <a:spLocks noGrp="1"/>
          </p:cNvSpPr>
          <p:nvPr>
            <p:ph type="title"/>
          </p:nvPr>
        </p:nvSpPr>
        <p:spPr>
          <a:xfrm>
            <a:off x="227407" y="516732"/>
            <a:ext cx="6629400" cy="457623"/>
          </a:xfrm>
        </p:spPr>
        <p:txBody>
          <a:bodyPr>
            <a:normAutofit/>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State-of-the-Art Infrastructure….</a:t>
            </a:r>
            <a:endParaRPr lang="en-US" dirty="0"/>
          </a:p>
        </p:txBody>
      </p:sp>
      <p:pic>
        <p:nvPicPr>
          <p:cNvPr id="4" name="Picture 5" descr="E:\GBM\Images\hexaware campus pics\compressed\20140131_17551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4447" y="1270888"/>
            <a:ext cx="2146591" cy="1298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1269057"/>
            <a:ext cx="2133600" cy="129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14600" y="1270888"/>
            <a:ext cx="2130552" cy="129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img370/9028/hexawaremahape12lj.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747313" y="1266961"/>
            <a:ext cx="1898941" cy="129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228600" y="1012031"/>
            <a:ext cx="1371600" cy="307777"/>
          </a:xfrm>
          <a:prstGeom prst="rect">
            <a:avLst/>
          </a:prstGeom>
          <a:noFill/>
        </p:spPr>
        <p:txBody>
          <a:bodyPr wrap="square" rtlCol="0">
            <a:spAutoFit/>
          </a:bodyPr>
          <a:lstStyle/>
          <a:p>
            <a:r>
              <a:rPr lang="en-US" sz="1400" b="1" dirty="0">
                <a:solidFill>
                  <a:srgbClr val="5F5F5F"/>
                </a:solidFill>
              </a:rPr>
              <a:t>Chennai</a:t>
            </a:r>
          </a:p>
        </p:txBody>
      </p:sp>
      <p:sp>
        <p:nvSpPr>
          <p:cNvPr id="9" name="TextBox 8"/>
          <p:cNvSpPr txBox="1"/>
          <p:nvPr userDrawn="1"/>
        </p:nvSpPr>
        <p:spPr>
          <a:xfrm>
            <a:off x="4675632" y="988965"/>
            <a:ext cx="1066800" cy="307777"/>
          </a:xfrm>
          <a:prstGeom prst="rect">
            <a:avLst/>
          </a:prstGeom>
          <a:noFill/>
        </p:spPr>
        <p:txBody>
          <a:bodyPr wrap="square" rtlCol="0">
            <a:spAutoFit/>
          </a:bodyPr>
          <a:lstStyle/>
          <a:p>
            <a:r>
              <a:rPr lang="en-US" sz="1400" b="1" dirty="0">
                <a:solidFill>
                  <a:srgbClr val="5F5F5F"/>
                </a:solidFill>
              </a:rPr>
              <a:t>Mumbai</a:t>
            </a:r>
          </a:p>
        </p:txBody>
      </p:sp>
      <p:sp>
        <p:nvSpPr>
          <p:cNvPr id="10" name="TextBox 9"/>
          <p:cNvSpPr txBox="1"/>
          <p:nvPr userDrawn="1"/>
        </p:nvSpPr>
        <p:spPr>
          <a:xfrm>
            <a:off x="228600" y="3271153"/>
            <a:ext cx="3398520" cy="154657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900" dirty="0" smtClean="0">
                <a:solidFill>
                  <a:srgbClr val="5F5F5F"/>
                </a:solidFill>
              </a:rPr>
              <a:t>State </a:t>
            </a:r>
            <a:r>
              <a:rPr lang="en-US" sz="900" dirty="0">
                <a:solidFill>
                  <a:srgbClr val="5F5F5F"/>
                </a:solidFill>
              </a:rPr>
              <a:t>of the art NOC - Network Operations Centre</a:t>
            </a:r>
          </a:p>
          <a:p>
            <a:pPr marL="171450" indent="-171450">
              <a:lnSpc>
                <a:spcPct val="150000"/>
              </a:lnSpc>
              <a:buFont typeface="Arial" panose="020B0604020202020204" pitchFamily="34" charset="0"/>
              <a:buChar char="•"/>
            </a:pPr>
            <a:r>
              <a:rPr lang="en-US" sz="900" dirty="0">
                <a:solidFill>
                  <a:srgbClr val="5F5F5F"/>
                </a:solidFill>
              </a:rPr>
              <a:t>Best in class Security &amp; disaster recovery systems in place</a:t>
            </a:r>
          </a:p>
          <a:p>
            <a:pPr marL="171450" indent="-171450">
              <a:lnSpc>
                <a:spcPct val="150000"/>
              </a:lnSpc>
              <a:buFont typeface="Arial" panose="020B0604020202020204" pitchFamily="34" charset="0"/>
              <a:buChar char="•"/>
            </a:pPr>
            <a:r>
              <a:rPr lang="en-US" sz="900" dirty="0">
                <a:solidFill>
                  <a:srgbClr val="5F5F5F"/>
                </a:solidFill>
              </a:rPr>
              <a:t>Integrated IT-BPO services</a:t>
            </a:r>
          </a:p>
          <a:p>
            <a:pPr marL="171450" indent="-171450">
              <a:lnSpc>
                <a:spcPct val="150000"/>
              </a:lnSpc>
              <a:buFont typeface="Arial" panose="020B0604020202020204" pitchFamily="34" charset="0"/>
              <a:buChar char="•"/>
            </a:pPr>
            <a:r>
              <a:rPr lang="en-US" sz="900" dirty="0">
                <a:solidFill>
                  <a:srgbClr val="5F5F5F"/>
                </a:solidFill>
              </a:rPr>
              <a:t>On-shore/ Off-shore delivery model</a:t>
            </a:r>
          </a:p>
          <a:p>
            <a:pPr marL="171450" indent="-171450">
              <a:lnSpc>
                <a:spcPct val="150000"/>
              </a:lnSpc>
              <a:buFont typeface="Arial" panose="020B0604020202020204" pitchFamily="34" charset="0"/>
              <a:buChar char="•"/>
            </a:pPr>
            <a:r>
              <a:rPr lang="en-US" sz="900" dirty="0">
                <a:solidFill>
                  <a:srgbClr val="5F5F5F"/>
                </a:solidFill>
              </a:rPr>
              <a:t>Dedicated  ODC’s</a:t>
            </a:r>
          </a:p>
          <a:p>
            <a:pPr marL="171450" indent="-171450">
              <a:lnSpc>
                <a:spcPct val="150000"/>
              </a:lnSpc>
              <a:buFont typeface="Arial" panose="020B0604020202020204" pitchFamily="34" charset="0"/>
              <a:buChar char="•"/>
            </a:pPr>
            <a:r>
              <a:rPr lang="en-US" sz="900" dirty="0">
                <a:solidFill>
                  <a:srgbClr val="5F5F5F"/>
                </a:solidFill>
              </a:rPr>
              <a:t>Flexible &amp; Scalable physical infra</a:t>
            </a:r>
          </a:p>
          <a:p>
            <a:pPr marL="171450" indent="-171450">
              <a:lnSpc>
                <a:spcPct val="150000"/>
              </a:lnSpc>
              <a:buFont typeface="Arial" panose="020B0604020202020204" pitchFamily="34" charset="0"/>
              <a:buChar char="•"/>
            </a:pPr>
            <a:endParaRPr lang="en-US" sz="900" dirty="0">
              <a:solidFill>
                <a:srgbClr val="5F5F5F"/>
              </a:solidFill>
            </a:endParaRPr>
          </a:p>
        </p:txBody>
      </p:sp>
      <p:grpSp>
        <p:nvGrpSpPr>
          <p:cNvPr id="11" name="Group 10"/>
          <p:cNvGrpSpPr/>
          <p:nvPr userDrawn="1"/>
        </p:nvGrpSpPr>
        <p:grpSpPr>
          <a:xfrm>
            <a:off x="3962400" y="2760757"/>
            <a:ext cx="1901387" cy="421466"/>
            <a:chOff x="3124200" y="2842058"/>
            <a:chExt cx="1825187" cy="504378"/>
          </a:xfrm>
        </p:grpSpPr>
        <p:sp>
          <p:nvSpPr>
            <p:cNvPr id="12" name="Rounded Rectangle 11"/>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3" name="TextBox 12"/>
            <p:cNvSpPr txBox="1"/>
            <p:nvPr/>
          </p:nvSpPr>
          <p:spPr>
            <a:xfrm>
              <a:off x="3124200" y="2906732"/>
              <a:ext cx="1825187" cy="338554"/>
            </a:xfrm>
            <a:prstGeom prst="rect">
              <a:avLst/>
            </a:prstGeom>
            <a:noFill/>
          </p:spPr>
          <p:txBody>
            <a:bodyPr wrap="square" rtlCol="0" anchor="t" anchorCtr="1">
              <a:spAutoFit/>
            </a:bodyPr>
            <a:lstStyle/>
            <a:p>
              <a:r>
                <a:rPr lang="en-US" sz="1600" b="1" dirty="0" smtClean="0">
                  <a:solidFill>
                    <a:schemeClr val="bg1"/>
                  </a:solidFill>
                </a:rPr>
                <a:t>Infrastructure</a:t>
              </a:r>
              <a:endParaRPr lang="en-US" sz="1600" b="1" dirty="0">
                <a:solidFill>
                  <a:schemeClr val="bg1"/>
                </a:solidFill>
              </a:endParaRPr>
            </a:p>
          </p:txBody>
        </p:sp>
      </p:grpSp>
      <p:sp>
        <p:nvSpPr>
          <p:cNvPr id="14" name="TextBox 13"/>
          <p:cNvSpPr txBox="1"/>
          <p:nvPr userDrawn="1"/>
        </p:nvSpPr>
        <p:spPr>
          <a:xfrm>
            <a:off x="3909061" y="3250950"/>
            <a:ext cx="3329940" cy="1169551"/>
          </a:xfrm>
          <a:prstGeom prst="rect">
            <a:avLst/>
          </a:prstGeom>
          <a:noFill/>
        </p:spPr>
        <p:txBody>
          <a:bodyPr wrap="square" rtlCol="0">
            <a:spAutoFit/>
          </a:bodyPr>
          <a:lstStyle/>
          <a:p>
            <a:r>
              <a:rPr lang="en-US" sz="1000" b="1" dirty="0" smtClean="0">
                <a:solidFill>
                  <a:srgbClr val="5F5F5F"/>
                </a:solidFill>
              </a:rPr>
              <a:t>Chennai Campus – </a:t>
            </a:r>
            <a:r>
              <a:rPr lang="en-US" sz="1000" dirty="0" smtClean="0">
                <a:solidFill>
                  <a:srgbClr val="5F5F5F"/>
                </a:solidFill>
              </a:rPr>
              <a:t>Campus </a:t>
            </a:r>
            <a:r>
              <a:rPr lang="en-US" sz="1000" dirty="0">
                <a:solidFill>
                  <a:srgbClr val="5F5F5F"/>
                </a:solidFill>
              </a:rPr>
              <a:t>on 27 acres land </a:t>
            </a:r>
            <a:endParaRPr lang="en-US" sz="1000" dirty="0" smtClean="0">
              <a:solidFill>
                <a:srgbClr val="5F5F5F"/>
              </a:solidFill>
            </a:endParaRPr>
          </a:p>
          <a:p>
            <a:pPr marL="171450" indent="-171450">
              <a:buFont typeface="Arial" panose="020B0604020202020204" pitchFamily="34" charset="0"/>
              <a:buChar char="•"/>
            </a:pPr>
            <a:endParaRPr lang="en-US" sz="1000" dirty="0" smtClean="0">
              <a:solidFill>
                <a:srgbClr val="5F5F5F"/>
              </a:solidFill>
            </a:endParaRPr>
          </a:p>
          <a:p>
            <a:r>
              <a:rPr lang="en-US" sz="1000" b="1" dirty="0" smtClean="0">
                <a:solidFill>
                  <a:srgbClr val="5F5F5F"/>
                </a:solidFill>
              </a:rPr>
              <a:t>Pune Campus –  </a:t>
            </a:r>
            <a:r>
              <a:rPr lang="en-US" sz="1000" dirty="0" smtClean="0">
                <a:solidFill>
                  <a:srgbClr val="5F5F5F"/>
                </a:solidFill>
              </a:rPr>
              <a:t>Building </a:t>
            </a:r>
            <a:r>
              <a:rPr lang="en-US" sz="1000" dirty="0">
                <a:solidFill>
                  <a:srgbClr val="5F5F5F"/>
                </a:solidFill>
              </a:rPr>
              <a:t>on 25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err="1">
                <a:solidFill>
                  <a:srgbClr val="5F5F5F"/>
                </a:solidFill>
              </a:rPr>
              <a:t>Navi</a:t>
            </a:r>
            <a:r>
              <a:rPr lang="en-US" sz="1000" b="1" dirty="0">
                <a:solidFill>
                  <a:srgbClr val="5F5F5F"/>
                </a:solidFill>
              </a:rPr>
              <a:t> Mumbai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14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Nagpur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10 acres</a:t>
            </a:r>
          </a:p>
        </p:txBody>
      </p:sp>
      <p:grpSp>
        <p:nvGrpSpPr>
          <p:cNvPr id="15" name="Group 14"/>
          <p:cNvGrpSpPr/>
          <p:nvPr userDrawn="1"/>
        </p:nvGrpSpPr>
        <p:grpSpPr>
          <a:xfrm>
            <a:off x="304800" y="2742727"/>
            <a:ext cx="1901387" cy="421466"/>
            <a:chOff x="3124200" y="2842058"/>
            <a:chExt cx="1825187" cy="504378"/>
          </a:xfrm>
        </p:grpSpPr>
        <p:sp>
          <p:nvSpPr>
            <p:cNvPr id="16" name="Rounded Rectangle 15"/>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7" name="TextBox 16"/>
            <p:cNvSpPr txBox="1"/>
            <p:nvPr/>
          </p:nvSpPr>
          <p:spPr>
            <a:xfrm>
              <a:off x="3124200" y="2906732"/>
              <a:ext cx="1825187" cy="405155"/>
            </a:xfrm>
            <a:prstGeom prst="rect">
              <a:avLst/>
            </a:prstGeom>
            <a:noFill/>
          </p:spPr>
          <p:txBody>
            <a:bodyPr wrap="square" rtlCol="0" anchor="t" anchorCtr="1">
              <a:spAutoFit/>
            </a:bodyPr>
            <a:lstStyle/>
            <a:p>
              <a:r>
                <a:rPr lang="en-US" sz="1600" b="1" dirty="0" smtClean="0">
                  <a:solidFill>
                    <a:schemeClr val="bg1"/>
                  </a:solidFill>
                </a:rPr>
                <a:t>Knowledge Park</a:t>
              </a:r>
              <a:endParaRPr lang="en-US" sz="1600" b="1" dirty="0">
                <a:solidFill>
                  <a:schemeClr val="bg1"/>
                </a:solidFill>
              </a:endParaRPr>
            </a:p>
          </p:txBody>
        </p:sp>
      </p:grpSp>
      <p:cxnSp>
        <p:nvCxnSpPr>
          <p:cNvPr id="18" name="Straight Connector 17"/>
          <p:cNvCxnSpPr/>
          <p:nvPr userDrawn="1"/>
        </p:nvCxnSpPr>
        <p:spPr bwMode="auto">
          <a:xfrm>
            <a:off x="3657600" y="2814800"/>
            <a:ext cx="0" cy="2002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2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ssion and vis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73931"/>
            <a:ext cx="6409544" cy="3945733"/>
          </a:xfrm>
          <a:prstGeom prst="rect">
            <a:avLst/>
          </a:prstGeom>
        </p:spPr>
      </p:pic>
      <p:sp>
        <p:nvSpPr>
          <p:cNvPr id="4" name="TextBox 3"/>
          <p:cNvSpPr txBox="1"/>
          <p:nvPr userDrawn="1"/>
        </p:nvSpPr>
        <p:spPr>
          <a:xfrm>
            <a:off x="448335" y="1710452"/>
            <a:ext cx="3352800" cy="1477328"/>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4D4D4D"/>
                </a:solidFill>
              </a:rPr>
              <a:t>We ensure customer satisfaction by adding value and  honoring commitments at all times. </a:t>
            </a:r>
            <a:r>
              <a:rPr lang="en-US" sz="1000" dirty="0" smtClean="0">
                <a:solidFill>
                  <a:srgbClr val="4D4D4D"/>
                </a:solidFill>
              </a:rPr>
              <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are committed to building shareholder value and maintaining high standards of corporate governance</a:t>
            </a:r>
            <a:r>
              <a:rPr lang="en-US" sz="1000" dirty="0" smtClean="0">
                <a:solidFill>
                  <a:srgbClr val="4D4D4D"/>
                </a:solidFill>
              </a:rPr>
              <a:t>.</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strive to be an eco-friendly organization, inculcating good corporate citizenship</a:t>
            </a:r>
          </a:p>
          <a:p>
            <a:pPr marL="171450" indent="-171450">
              <a:buFont typeface="Wingdings" panose="05000000000000000000" pitchFamily="2" charset="2"/>
              <a:buChar char="ü"/>
            </a:pPr>
            <a:endParaRPr lang="en-US" sz="1000" dirty="0">
              <a:solidFill>
                <a:srgbClr val="5F5F5F"/>
              </a:solidFill>
            </a:endParaRPr>
          </a:p>
        </p:txBody>
      </p:sp>
      <p:sp>
        <p:nvSpPr>
          <p:cNvPr id="5" name="TextBox 4"/>
          <p:cNvSpPr txBox="1"/>
          <p:nvPr userDrawn="1"/>
        </p:nvSpPr>
        <p:spPr>
          <a:xfrm>
            <a:off x="6145355" y="2173248"/>
            <a:ext cx="2808145"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5F5F5F"/>
                </a:solidFill>
              </a:rPr>
              <a:t>To be competitive and proactive in providing software solutions to customers by continuously striving to exceed their expectations</a:t>
            </a:r>
          </a:p>
        </p:txBody>
      </p:sp>
      <p:sp>
        <p:nvSpPr>
          <p:cNvPr id="6" name="TextBox 5"/>
          <p:cNvSpPr txBox="1"/>
          <p:nvPr userDrawn="1"/>
        </p:nvSpPr>
        <p:spPr>
          <a:xfrm>
            <a:off x="448335" y="1146750"/>
            <a:ext cx="1399742" cy="523220"/>
          </a:xfrm>
          <a:prstGeom prst="rect">
            <a:avLst/>
          </a:prstGeom>
          <a:noFill/>
        </p:spPr>
        <p:txBody>
          <a:bodyPr wrap="none" rtlCol="0">
            <a:spAutoFit/>
          </a:bodyPr>
          <a:lstStyle/>
          <a:p>
            <a:r>
              <a:rPr lang="en-US" sz="2800" b="1" dirty="0" smtClean="0">
                <a:solidFill>
                  <a:srgbClr val="4D4D4D"/>
                </a:solidFill>
              </a:rPr>
              <a:t>VISION</a:t>
            </a:r>
            <a:endParaRPr lang="en-US" sz="2800" b="1" dirty="0">
              <a:solidFill>
                <a:srgbClr val="4D4D4D"/>
              </a:solidFill>
            </a:endParaRPr>
          </a:p>
        </p:txBody>
      </p:sp>
      <p:sp>
        <p:nvSpPr>
          <p:cNvPr id="7" name="TextBox 6"/>
          <p:cNvSpPr txBox="1"/>
          <p:nvPr userDrawn="1"/>
        </p:nvSpPr>
        <p:spPr>
          <a:xfrm>
            <a:off x="6096000" y="1578203"/>
            <a:ext cx="2630631" cy="523220"/>
          </a:xfrm>
          <a:prstGeom prst="rect">
            <a:avLst/>
          </a:prstGeom>
          <a:noFill/>
        </p:spPr>
        <p:txBody>
          <a:bodyPr wrap="square" rtlCol="0">
            <a:spAutoFit/>
          </a:bodyPr>
          <a:lstStyle/>
          <a:p>
            <a:r>
              <a:rPr lang="en-US" sz="2800" b="1" dirty="0" smtClean="0">
                <a:solidFill>
                  <a:srgbClr val="4D4D4D"/>
                </a:solidFill>
              </a:rPr>
              <a:t>MISSION</a:t>
            </a:r>
            <a:endParaRPr lang="en-US" sz="2800" b="1" dirty="0">
              <a:solidFill>
                <a:srgbClr val="4D4D4D"/>
              </a:solidFill>
            </a:endParaRPr>
          </a:p>
        </p:txBody>
      </p:sp>
    </p:spTree>
    <p:extLst>
      <p:ext uri="{BB962C8B-B14F-4D97-AF65-F5344CB8AC3E}">
        <p14:creationId xmlns:p14="http://schemas.microsoft.com/office/powerpoint/2010/main" val="908882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2"/>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6" name="Text Box 16"/>
          <p:cNvSpPr txBox="1">
            <a:spLocks noChangeArrowheads="1"/>
          </p:cNvSpPr>
          <p:nvPr userDrawn="1"/>
        </p:nvSpPr>
        <p:spPr bwMode="auto">
          <a:xfrm>
            <a:off x="244174" y="4910227"/>
            <a:ext cx="3145413" cy="207749"/>
          </a:xfrm>
          <a:prstGeom prst="rect">
            <a:avLst/>
          </a:prstGeom>
          <a:noFill/>
          <a:ln w="9525">
            <a:noFill/>
            <a:miter lim="800000"/>
            <a:headEnd/>
            <a:tailEnd/>
          </a:ln>
          <a:effectLst/>
        </p:spPr>
        <p:txBody>
          <a:bodyPr wrap="none">
            <a:spAutoFit/>
          </a:bodyPr>
          <a:lstStyle/>
          <a:p>
            <a:pPr eaLnBrk="1" hangingPunct="1"/>
            <a:r>
              <a:rPr lang="en-US" sz="750" dirty="0">
                <a:solidFill>
                  <a:schemeClr val="tx1"/>
                </a:solidFill>
              </a:rPr>
              <a:t>© Hexaware Technologies. All rights reserved</a:t>
            </a:r>
            <a:r>
              <a:rPr lang="en-US" sz="750" dirty="0" smtClean="0">
                <a:solidFill>
                  <a:schemeClr val="tx1"/>
                </a:solidFill>
              </a:rPr>
              <a:t>. |</a:t>
            </a:r>
            <a:r>
              <a:rPr lang="en-US" sz="750" baseline="0" dirty="0" smtClean="0">
                <a:solidFill>
                  <a:schemeClr val="tx1"/>
                </a:solidFill>
              </a:rPr>
              <a:t>  www.hexaware.com</a:t>
            </a:r>
            <a:r>
              <a:rPr lang="en-US" sz="750" dirty="0" smtClean="0">
                <a:solidFill>
                  <a:schemeClr val="tx1"/>
                </a:solidFill>
              </a:rPr>
              <a:t> </a:t>
            </a:r>
            <a:endParaRPr lang="en-US" sz="750" dirty="0">
              <a:solidFill>
                <a:schemeClr val="tx1"/>
              </a:solidFill>
            </a:endParaRPr>
          </a:p>
        </p:txBody>
      </p:sp>
      <p:sp>
        <p:nvSpPr>
          <p:cNvPr id="12" name="Rectangle 11"/>
          <p:cNvSpPr/>
          <p:nvPr userDrawn="1"/>
        </p:nvSpPr>
        <p:spPr>
          <a:xfrm>
            <a:off x="304802" y="3703878"/>
            <a:ext cx="5420137" cy="615553"/>
          </a:xfrm>
          <a:prstGeom prst="rect">
            <a:avLst/>
          </a:prstGeom>
          <a:noFill/>
        </p:spPr>
        <p:txBody>
          <a:bodyPr wrap="square">
            <a:spAutoFit/>
          </a:bodyPr>
          <a:lstStyle/>
          <a:p>
            <a:pPr algn="just">
              <a:defRPr/>
            </a:pPr>
            <a:r>
              <a:rPr lang="en-US" sz="850" i="0" dirty="0" smtClean="0">
                <a:solidFill>
                  <a:schemeClr val="bg1"/>
                </a:solidFill>
              </a:rPr>
              <a:t>©  2014 Hexaware Technologies Limited. All rights reserved. For internal circulation only. Neither this publication nor any part of it may be reproduced, stored in a retrieval system or transmitted in any form or in any means, electronic, mechanical, photocopying, recording or otherwise, without prior permission of Hexaware Technologies Limited. Published by</a:t>
            </a:r>
            <a:r>
              <a:rPr lang="en-US" sz="850" i="0" baseline="0" dirty="0" smtClean="0">
                <a:solidFill>
                  <a:schemeClr val="bg1"/>
                </a:solidFill>
              </a:rPr>
              <a:t> Corporate </a:t>
            </a:r>
            <a:r>
              <a:rPr lang="en-US" sz="850" i="0" dirty="0" smtClean="0">
                <a:solidFill>
                  <a:schemeClr val="bg1"/>
                </a:solidFill>
              </a:rPr>
              <a:t>Marketing</a:t>
            </a:r>
            <a:r>
              <a:rPr lang="en-US" sz="850" i="0" baseline="0" dirty="0" smtClean="0">
                <a:solidFill>
                  <a:schemeClr val="bg1"/>
                </a:solidFill>
              </a:rPr>
              <a:t> &amp; Communications</a:t>
            </a:r>
            <a:endParaRPr lang="en-US" sz="850" i="0" dirty="0">
              <a:solidFill>
                <a:schemeClr val="bg1"/>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28" y="1602090"/>
            <a:ext cx="1428750" cy="1428750"/>
          </a:xfrm>
          <a:prstGeom prst="rect">
            <a:avLst/>
          </a:prstGeom>
        </p:spPr>
      </p:pic>
      <p:sp>
        <p:nvSpPr>
          <p:cNvPr id="5" name="TextBox 4"/>
          <p:cNvSpPr txBox="1"/>
          <p:nvPr userDrawn="1"/>
        </p:nvSpPr>
        <p:spPr>
          <a:xfrm>
            <a:off x="298176" y="2802732"/>
            <a:ext cx="3124200" cy="584775"/>
          </a:xfrm>
          <a:prstGeom prst="rect">
            <a:avLst/>
          </a:prstGeom>
          <a:noFill/>
        </p:spPr>
        <p:txBody>
          <a:bodyPr wrap="square" rtlCol="0">
            <a:spAutoFit/>
          </a:bodyPr>
          <a:lstStyle/>
          <a:p>
            <a:r>
              <a:rPr lang="en-US" sz="3200" b="1" dirty="0" smtClean="0"/>
              <a:t>Thank you</a:t>
            </a:r>
            <a:endParaRPr lang="en-US" sz="3200" b="1" dirty="0"/>
          </a:p>
        </p:txBody>
      </p:sp>
    </p:spTree>
    <p:extLst>
      <p:ext uri="{BB962C8B-B14F-4D97-AF65-F5344CB8AC3E}">
        <p14:creationId xmlns:p14="http://schemas.microsoft.com/office/powerpoint/2010/main" val="73466941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6513" y="1183481"/>
            <a:ext cx="8530118" cy="3676650"/>
          </a:xfrm>
          <a:prstGeom prst="rect">
            <a:avLst/>
          </a:prstGeom>
        </p:spPr>
        <p:txBody>
          <a:bodyPr>
            <a:normAutofit/>
          </a:bodyPr>
          <a:lstStyle>
            <a:lvl1pPr>
              <a:defRPr sz="1800">
                <a:solidFill>
                  <a:srgbClr val="4D4D4D"/>
                </a:solidFill>
                <a:latin typeface="Arial" panose="020B0604020202020204" pitchFamily="34" charset="0"/>
                <a:cs typeface="Arial" panose="020B0604020202020204" pitchFamily="34" charset="0"/>
              </a:defRPr>
            </a:lvl1pPr>
            <a:lvl2pPr>
              <a:defRPr sz="1600">
                <a:solidFill>
                  <a:srgbClr val="4D4D4D"/>
                </a:solidFill>
                <a:latin typeface="Arial" panose="020B0604020202020204" pitchFamily="34" charset="0"/>
                <a:cs typeface="Arial" panose="020B0604020202020204" pitchFamily="34" charset="0"/>
              </a:defRPr>
            </a:lvl2pPr>
            <a:lvl3pPr>
              <a:defRPr sz="1600">
                <a:solidFill>
                  <a:srgbClr val="4D4D4D"/>
                </a:solidFill>
                <a:latin typeface="Arial" panose="020B0604020202020204" pitchFamily="34" charset="0"/>
                <a:cs typeface="Arial" panose="020B0604020202020204" pitchFamily="34" charset="0"/>
              </a:defRPr>
            </a:lvl3pPr>
            <a:lvl4pPr>
              <a:defRPr sz="1600">
                <a:solidFill>
                  <a:srgbClr val="4D4D4D"/>
                </a:solidFill>
                <a:latin typeface="Arial" panose="020B0604020202020204" pitchFamily="34" charset="0"/>
                <a:cs typeface="Arial" panose="020B0604020202020204" pitchFamily="34" charset="0"/>
              </a:defRPr>
            </a:lvl4pPr>
            <a:lvl5pPr>
              <a:defRPr sz="1600">
                <a:solidFill>
                  <a:srgbClr val="4D4D4D"/>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4769556" y="1192223"/>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200" b="1">
                <a:solidFill>
                  <a:srgbClr val="4D4D4D"/>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61672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userDrawn="1"/>
        </p:nvSpPr>
        <p:spPr>
          <a:xfrm>
            <a:off x="4469834" y="3783283"/>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4" name="Rectangle 83"/>
          <p:cNvSpPr/>
          <p:nvPr userDrawn="1"/>
        </p:nvSpPr>
        <p:spPr>
          <a:xfrm>
            <a:off x="2317882" y="2461923"/>
            <a:ext cx="4424024"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280578" y="1145160"/>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356524" y="121585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2412469" y="255692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578282" y="387514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98" name="Text Placeholder 97"/>
          <p:cNvSpPr>
            <a:spLocks noGrp="1"/>
          </p:cNvSpPr>
          <p:nvPr userDrawn="1">
            <p:ph type="body" sz="quarter" idx="13" hasCustomPrompt="1"/>
          </p:nvPr>
        </p:nvSpPr>
        <p:spPr>
          <a:xfrm>
            <a:off x="1032471" y="1161555"/>
            <a:ext cx="3473499" cy="552230"/>
          </a:xfrm>
        </p:spPr>
        <p:txBody>
          <a:bodyPr/>
          <a:lstStyle>
            <a:lvl1pPr marL="0" indent="0">
              <a:buClr>
                <a:srgbClr val="4D4D4D"/>
              </a:buClr>
              <a:buFont typeface="Arial" panose="020B0604020202020204" pitchFamily="34" charset="0"/>
              <a:buNone/>
              <a:defRPr sz="1200" b="1" i="1" baseline="0"/>
            </a:lvl1pPr>
          </a:lstStyle>
          <a:p>
            <a:pPr lvl="0"/>
            <a:r>
              <a:rPr lang="en-US" dirty="0" smtClean="0"/>
              <a:t>Title</a:t>
            </a:r>
          </a:p>
        </p:txBody>
      </p:sp>
      <p:sp>
        <p:nvSpPr>
          <p:cNvPr id="99" name="Text Placeholder 97"/>
          <p:cNvSpPr>
            <a:spLocks noGrp="1"/>
          </p:cNvSpPr>
          <p:nvPr userDrawn="1">
            <p:ph type="body" sz="quarter" idx="14" hasCustomPrompt="1"/>
          </p:nvPr>
        </p:nvSpPr>
        <p:spPr>
          <a:xfrm>
            <a:off x="1034970" y="1708025"/>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a:t>
            </a:r>
          </a:p>
        </p:txBody>
      </p:sp>
      <p:sp>
        <p:nvSpPr>
          <p:cNvPr id="100" name="Text Placeholder 97"/>
          <p:cNvSpPr>
            <a:spLocks noGrp="1"/>
          </p:cNvSpPr>
          <p:nvPr>
            <p:ph type="body" sz="quarter" idx="15" hasCustomPrompt="1"/>
          </p:nvPr>
        </p:nvSpPr>
        <p:spPr>
          <a:xfrm>
            <a:off x="3048000" y="2491078"/>
            <a:ext cx="369390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1" name="Text Placeholder 97"/>
          <p:cNvSpPr>
            <a:spLocks noGrp="1"/>
          </p:cNvSpPr>
          <p:nvPr>
            <p:ph type="body" sz="quarter" idx="16" hasCustomPrompt="1"/>
          </p:nvPr>
        </p:nvSpPr>
        <p:spPr>
          <a:xfrm>
            <a:off x="3050498" y="3037548"/>
            <a:ext cx="369140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3" name="Text Placeholder 97"/>
          <p:cNvSpPr>
            <a:spLocks noGrp="1"/>
          </p:cNvSpPr>
          <p:nvPr>
            <p:ph type="body" sz="quarter" idx="18" hasCustomPrompt="1"/>
          </p:nvPr>
        </p:nvSpPr>
        <p:spPr>
          <a:xfrm>
            <a:off x="5215922" y="4374344"/>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916300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userDrawn="1"/>
        </p:nvSpPr>
        <p:spPr>
          <a:xfrm>
            <a:off x="4756946"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590328"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768732"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602114"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688108" y="132525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4863392" y="1332010"/>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849578" y="3145659"/>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692488" y="318983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1333912"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6" name="Text Placeholder 97"/>
          <p:cNvSpPr>
            <a:spLocks noGrp="1"/>
          </p:cNvSpPr>
          <p:nvPr userDrawn="1">
            <p:ph type="body" sz="quarter" idx="15" hasCustomPrompt="1"/>
          </p:nvPr>
        </p:nvSpPr>
        <p:spPr>
          <a:xfrm>
            <a:off x="1333912" y="1827470"/>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7" name="Text Placeholder 97"/>
          <p:cNvSpPr>
            <a:spLocks noGrp="1"/>
          </p:cNvSpPr>
          <p:nvPr>
            <p:ph type="body" sz="quarter" idx="16" hasCustomPrompt="1"/>
          </p:nvPr>
        </p:nvSpPr>
        <p:spPr>
          <a:xfrm>
            <a:off x="1333912"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333912"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9" name="Text Placeholder 97"/>
          <p:cNvSpPr>
            <a:spLocks noGrp="1"/>
          </p:cNvSpPr>
          <p:nvPr>
            <p:ph type="body" sz="quarter" idx="18" hasCustomPrompt="1"/>
          </p:nvPr>
        </p:nvSpPr>
        <p:spPr>
          <a:xfrm>
            <a:off x="5505877"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5505877"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1" name="Text Placeholder 97"/>
          <p:cNvSpPr>
            <a:spLocks noGrp="1"/>
          </p:cNvSpPr>
          <p:nvPr>
            <p:ph type="body" sz="quarter" idx="20" hasCustomPrompt="1"/>
          </p:nvPr>
        </p:nvSpPr>
        <p:spPr>
          <a:xfrm>
            <a:off x="5505877"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5505877" y="1812414"/>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1"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34794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userDrawn="1"/>
        </p:nvSpPr>
        <p:spPr>
          <a:xfrm>
            <a:off x="6075962"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p:cNvSpPr/>
          <p:nvPr userDrawn="1"/>
        </p:nvSpPr>
        <p:spPr>
          <a:xfrm>
            <a:off x="329080"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p:cNvSpPr/>
          <p:nvPr userDrawn="1"/>
        </p:nvSpPr>
        <p:spPr>
          <a:xfrm>
            <a:off x="3202521"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1797826"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1883820" y="125268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2283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33327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391048"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46" name="Text Placeholder 97"/>
          <p:cNvSpPr>
            <a:spLocks noGrp="1"/>
          </p:cNvSpPr>
          <p:nvPr userDrawn="1">
            <p:ph type="body" sz="quarter" idx="15" hasCustomPrompt="1"/>
          </p:nvPr>
        </p:nvSpPr>
        <p:spPr>
          <a:xfrm>
            <a:off x="2529624" y="180208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4" name="Text Placeholder 97"/>
          <p:cNvSpPr>
            <a:spLocks noGrp="1"/>
          </p:cNvSpPr>
          <p:nvPr>
            <p:ph type="body" sz="quarter" idx="16" hasCustomPrompt="1"/>
          </p:nvPr>
        </p:nvSpPr>
        <p:spPr>
          <a:xfrm>
            <a:off x="1046704"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7" name="Text Placeholder 97"/>
          <p:cNvSpPr>
            <a:spLocks noGrp="1"/>
          </p:cNvSpPr>
          <p:nvPr>
            <p:ph type="body" sz="quarter" idx="18" hasCustomPrompt="1"/>
          </p:nvPr>
        </p:nvSpPr>
        <p:spPr>
          <a:xfrm>
            <a:off x="3958216"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60" name="Text Placeholder 97"/>
          <p:cNvSpPr>
            <a:spLocks noGrp="1"/>
          </p:cNvSpPr>
          <p:nvPr>
            <p:ph type="body" sz="quarter" idx="20" hasCustomPrompt="1"/>
          </p:nvPr>
        </p:nvSpPr>
        <p:spPr>
          <a:xfrm>
            <a:off x="6807760"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a:t>
            </a:r>
            <a:r>
              <a:rPr lang="en-US" sz="800" dirty="0" smtClean="0">
                <a:solidFill>
                  <a:srgbClr val="4D4D4D"/>
                </a:solidFill>
              </a:rPr>
              <a:t> </a:t>
            </a:r>
            <a:endParaRPr lang="en-US" sz="800" baseline="0" dirty="0" smtClean="0">
              <a:solidFill>
                <a:srgbClr val="4D4D4D"/>
              </a:solidFill>
            </a:endParaRPr>
          </a:p>
        </p:txBody>
      </p:sp>
      <p:sp>
        <p:nvSpPr>
          <p:cNvPr id="62" name="Rectangle 61"/>
          <p:cNvSpPr/>
          <p:nvPr userDrawn="1"/>
        </p:nvSpPr>
        <p:spPr>
          <a:xfrm>
            <a:off x="4653138"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3" name="Picture Placeholder 8"/>
          <p:cNvSpPr>
            <a:spLocks noGrp="1"/>
          </p:cNvSpPr>
          <p:nvPr>
            <p:ph type="pic" sz="quarter" idx="22" hasCustomPrompt="1"/>
          </p:nvPr>
        </p:nvSpPr>
        <p:spPr>
          <a:xfrm>
            <a:off x="4739132" y="125436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408235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600">
                <a:solidFill>
                  <a:srgbClr val="4D4D4D"/>
                </a:solidFill>
              </a:defRPr>
            </a:lvl1pPr>
            <a:lvl2pPr marL="742950" indent="-285750">
              <a:buClr>
                <a:schemeClr val="bg2">
                  <a:lumMod val="50000"/>
                </a:schemeClr>
              </a:buClr>
              <a:buFont typeface="Arial" panose="020B0604020202020204" pitchFamily="34" charset="0"/>
              <a:buChar char="•"/>
              <a:defRPr sz="1400">
                <a:solidFill>
                  <a:srgbClr val="4D4D4D"/>
                </a:solidFill>
              </a:defRPr>
            </a:lvl2pPr>
            <a:lvl3pPr marL="1200150" indent="-285750">
              <a:buClr>
                <a:schemeClr val="bg2">
                  <a:lumMod val="50000"/>
                </a:schemeClr>
              </a:buClr>
              <a:buFont typeface="Arial" panose="020B0604020202020204" pitchFamily="34" charset="0"/>
              <a:buChar char="•"/>
              <a:defRPr sz="14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321582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Tx/>
              <a:buNone/>
              <a:tabLst/>
              <a:defRPr sz="1600">
                <a:solidFill>
                  <a:srgbClr val="4D4D4D"/>
                </a:solidFill>
              </a:defRPr>
            </a:lvl1pPr>
            <a:lvl2pPr marL="742950" indent="-285750">
              <a:buClr>
                <a:srgbClr val="4D4D4D"/>
              </a:buClr>
              <a:buFont typeface="Arial" panose="020B0604020202020204" pitchFamily="34" charset="0"/>
              <a:buChar char="•"/>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61177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Tx/>
              <a:buNone/>
              <a:tabLst/>
              <a:defRPr sz="1600">
                <a:solidFill>
                  <a:srgbClr val="4D4D4D"/>
                </a:solidFill>
              </a:defRPr>
            </a:lvl1pPr>
            <a:lvl2pPr marL="457200" indent="0">
              <a:buClr>
                <a:srgbClr val="4D4D4D"/>
              </a:buClr>
              <a:buFontTx/>
              <a:buNone/>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685009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4682528"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304800" y="3026063"/>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9" name="Text Placeholder 8"/>
          <p:cNvSpPr>
            <a:spLocks noGrp="1"/>
          </p:cNvSpPr>
          <p:nvPr>
            <p:ph type="body" sz="quarter" idx="13"/>
          </p:nvPr>
        </p:nvSpPr>
        <p:spPr>
          <a:xfrm>
            <a:off x="4682528" y="3021117"/>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3" y="-17075"/>
            <a:ext cx="9143999" cy="991006"/>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7" name="Title Placeholder 1"/>
          <p:cNvSpPr>
            <a:spLocks noGrp="1"/>
          </p:cNvSpPr>
          <p:nvPr>
            <p:ph type="title"/>
          </p:nvPr>
        </p:nvSpPr>
        <p:spPr>
          <a:xfrm>
            <a:off x="220898" y="205979"/>
            <a:ext cx="8229600" cy="857250"/>
          </a:xfrm>
          <a:prstGeom prst="rect">
            <a:avLst/>
          </a:prstGeom>
        </p:spPr>
        <p:txBody>
          <a:bodyPr vert="horz" lIns="68589" tIns="34295" rIns="68589" bIns="34295" rtlCol="0" anchor="ctr">
            <a:normAutofit/>
          </a:bodyPr>
          <a:lstStyle/>
          <a:p>
            <a:r>
              <a:rPr lang="en-US" dirty="0" smtClean="0"/>
              <a:t>Click to edit Master title style</a:t>
            </a:r>
            <a:endParaRPr lang="en-US" dirty="0"/>
          </a:p>
        </p:txBody>
      </p:sp>
      <p:sp>
        <p:nvSpPr>
          <p:cNvPr id="8" name="Text Placeholder 2"/>
          <p:cNvSpPr>
            <a:spLocks noGrp="1"/>
          </p:cNvSpPr>
          <p:nvPr>
            <p:ph type="body" idx="1"/>
          </p:nvPr>
        </p:nvSpPr>
        <p:spPr>
          <a:xfrm>
            <a:off x="457200" y="1200151"/>
            <a:ext cx="8229600" cy="3394472"/>
          </a:xfrm>
          <a:prstGeom prst="rect">
            <a:avLst/>
          </a:prstGeom>
        </p:spPr>
        <p:txBody>
          <a:bodyPr vert="horz" lIns="68589" tIns="34295" rIns="68589" bIns="3429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899835" y="385762"/>
            <a:ext cx="1066800" cy="43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userDrawn="1"/>
        </p:nvCxnSpPr>
        <p:spPr>
          <a:xfrm>
            <a:off x="8805896" y="5019981"/>
            <a:ext cx="0" cy="126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userDrawn="1"/>
        </p:nvSpPr>
        <p:spPr>
          <a:xfrm>
            <a:off x="8822758" y="4948042"/>
            <a:ext cx="354730" cy="273844"/>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smtClean="0">
                <a:latin typeface="Helvetica Condensed" pitchFamily="34" charset="0"/>
              </a:rPr>
              <a:pPr/>
              <a:t>‹#›</a:t>
            </a:fld>
            <a:endParaRPr lang="en-US" sz="1100" dirty="0">
              <a:latin typeface="Helvetica Condensed" pitchFamily="34" charset="0"/>
            </a:endParaRPr>
          </a:p>
        </p:txBody>
      </p:sp>
      <p:grpSp>
        <p:nvGrpSpPr>
          <p:cNvPr id="2" name="Group 1"/>
          <p:cNvGrpSpPr/>
          <p:nvPr userDrawn="1"/>
        </p:nvGrpSpPr>
        <p:grpSpPr>
          <a:xfrm>
            <a:off x="3" y="5080122"/>
            <a:ext cx="8686799" cy="45719"/>
            <a:chOff x="1" y="5051640"/>
            <a:chExt cx="8610599" cy="121469"/>
          </a:xfrm>
        </p:grpSpPr>
        <p:sp>
          <p:nvSpPr>
            <p:cNvPr id="5" name="Rectangle 4"/>
            <p:cNvSpPr/>
            <p:nvPr userDrawn="1"/>
          </p:nvSpPr>
          <p:spPr bwMode="auto">
            <a:xfrm>
              <a:off x="8046720" y="5051640"/>
              <a:ext cx="274320" cy="12146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9" name="Rectangle 18"/>
            <p:cNvSpPr/>
            <p:nvPr userDrawn="1"/>
          </p:nvSpPr>
          <p:spPr bwMode="auto">
            <a:xfrm>
              <a:off x="1" y="5051640"/>
              <a:ext cx="8046720" cy="12146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 name="Rectangle 20"/>
            <p:cNvSpPr/>
            <p:nvPr userDrawn="1"/>
          </p:nvSpPr>
          <p:spPr bwMode="auto">
            <a:xfrm>
              <a:off x="8336280" y="5051640"/>
              <a:ext cx="274320" cy="121469"/>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grpSp>
      <p:sp>
        <p:nvSpPr>
          <p:cNvPr id="18" name="Text Box 16"/>
          <p:cNvSpPr txBox="1">
            <a:spLocks noChangeArrowheads="1"/>
          </p:cNvSpPr>
          <p:nvPr userDrawn="1"/>
        </p:nvSpPr>
        <p:spPr bwMode="auto">
          <a:xfrm>
            <a:off x="227965" y="4875071"/>
            <a:ext cx="3145413"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r>
              <a:rPr lang="en-US" sz="750" baseline="0" dirty="0" smtClean="0">
                <a:solidFill>
                  <a:srgbClr val="B0B3B2"/>
                </a:solidFill>
              </a:rPr>
              <a:t>  www.hexaware.com</a:t>
            </a:r>
            <a:r>
              <a:rPr lang="en-US" sz="750" dirty="0" smtClean="0">
                <a:solidFill>
                  <a:srgbClr val="B0B3B2"/>
                </a:solidFill>
              </a:rPr>
              <a:t> </a:t>
            </a:r>
            <a:endParaRPr lang="en-US" sz="750" dirty="0">
              <a:solidFill>
                <a:srgbClr val="B0B3B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713" r:id="rId3"/>
    <p:sldLayoutId id="2147483720" r:id="rId4"/>
    <p:sldLayoutId id="2147483721" r:id="rId5"/>
    <p:sldLayoutId id="2147483723" r:id="rId6"/>
    <p:sldLayoutId id="2147483722" r:id="rId7"/>
    <p:sldLayoutId id="2147483724" r:id="rId8"/>
    <p:sldLayoutId id="2147483715" r:id="rId9"/>
    <p:sldLayoutId id="2147483708" r:id="rId10"/>
    <p:sldLayoutId id="2147483709" r:id="rId11"/>
    <p:sldLayoutId id="2147483710" r:id="rId12"/>
    <p:sldLayoutId id="2147483712" r:id="rId13"/>
    <p:sldLayoutId id="2147483714" r:id="rId14"/>
    <p:sldLayoutId id="2147483716" r:id="rId15"/>
    <p:sldLayoutId id="2147483725" r:id="rId16"/>
    <p:sldLayoutId id="2147483718" r:id="rId17"/>
    <p:sldLayoutId id="2147483719" r:id="rId18"/>
    <p:sldLayoutId id="2147483717" r:id="rId19"/>
  </p:sldLayoutIdLst>
  <p:transition>
    <p:fade/>
  </p:transition>
  <p:timing>
    <p:tnLst>
      <p:par>
        <p:cTn id="1" dur="indefinite" restart="never" nodeType="tmRoot"/>
      </p:par>
    </p:tnLst>
  </p:timing>
  <p:txStyles>
    <p:titleStyle>
      <a:lvl1pPr algn="l" rtl="0" fontAlgn="base">
        <a:spcBef>
          <a:spcPct val="0"/>
        </a:spcBef>
        <a:spcAft>
          <a:spcPct val="0"/>
        </a:spcAft>
        <a:defRPr sz="2400">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p:titleStyle>
    <p:body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3126" y="3782045"/>
            <a:ext cx="527709" cy="215444"/>
          </a:xfrm>
          <a:prstGeom prst="rect">
            <a:avLst/>
          </a:prstGeom>
          <a:noFill/>
        </p:spPr>
        <p:txBody>
          <a:bodyPr wrap="none" rtlCol="0">
            <a:spAutoFit/>
          </a:bodyPr>
          <a:lstStyle/>
          <a:p>
            <a:r>
              <a:rPr lang="en-US" sz="800" dirty="0" smtClean="0">
                <a:solidFill>
                  <a:schemeClr val="bg1"/>
                </a:solidFill>
              </a:rPr>
              <a:t>Results</a:t>
            </a:r>
            <a:endParaRPr lang="en-US" sz="800" dirty="0">
              <a:solidFill>
                <a:schemeClr val="bg1"/>
              </a:solidFill>
            </a:endParaRPr>
          </a:p>
        </p:txBody>
      </p:sp>
      <p:sp>
        <p:nvSpPr>
          <p:cNvPr id="7" name="TextBox 6"/>
          <p:cNvSpPr txBox="1"/>
          <p:nvPr/>
        </p:nvSpPr>
        <p:spPr>
          <a:xfrm>
            <a:off x="6191250" y="3782045"/>
            <a:ext cx="556563" cy="215444"/>
          </a:xfrm>
          <a:prstGeom prst="rect">
            <a:avLst/>
          </a:prstGeom>
          <a:noFill/>
        </p:spPr>
        <p:txBody>
          <a:bodyPr wrap="none" rtlCol="0">
            <a:spAutoFit/>
          </a:bodyPr>
          <a:lstStyle/>
          <a:p>
            <a:r>
              <a:rPr lang="en-US" sz="800" dirty="0" smtClean="0">
                <a:solidFill>
                  <a:schemeClr val="bg1"/>
                </a:solidFill>
              </a:rPr>
              <a:t>Process</a:t>
            </a:r>
            <a:endParaRPr lang="en-US" sz="800" dirty="0">
              <a:solidFill>
                <a:schemeClr val="bg1"/>
              </a:solidFill>
            </a:endParaRPr>
          </a:p>
        </p:txBody>
      </p:sp>
      <p:sp>
        <p:nvSpPr>
          <p:cNvPr id="2" name="TextBox 1"/>
          <p:cNvSpPr txBox="1"/>
          <p:nvPr/>
        </p:nvSpPr>
        <p:spPr>
          <a:xfrm>
            <a:off x="3099481" y="3284985"/>
            <a:ext cx="2362200" cy="253916"/>
          </a:xfrm>
          <a:prstGeom prst="rect">
            <a:avLst/>
          </a:prstGeom>
          <a:noFill/>
        </p:spPr>
        <p:txBody>
          <a:bodyPr wrap="square" rtlCol="0">
            <a:spAutoFit/>
          </a:bodyPr>
          <a:lstStyle/>
          <a:p>
            <a:r>
              <a:rPr lang="en-US" sz="1050" b="1" dirty="0" smtClean="0">
                <a:solidFill>
                  <a:srgbClr val="4D4D4D"/>
                </a:solidFill>
              </a:rPr>
              <a:t>01 / 09 </a:t>
            </a:r>
            <a:r>
              <a:rPr lang="en-US" sz="1050" b="1" dirty="0">
                <a:solidFill>
                  <a:srgbClr val="4D4D4D"/>
                </a:solidFill>
              </a:rPr>
              <a:t>/</a:t>
            </a:r>
            <a:r>
              <a:rPr lang="en-US" sz="1050" b="1" dirty="0" smtClean="0">
                <a:solidFill>
                  <a:srgbClr val="4D4D4D"/>
                </a:solidFill>
              </a:rPr>
              <a:t> 2014</a:t>
            </a:r>
            <a:endParaRPr lang="en-US" sz="1050" b="1" dirty="0">
              <a:solidFill>
                <a:srgbClr val="4D4D4D"/>
              </a:solidFill>
            </a:endParaRPr>
          </a:p>
        </p:txBody>
      </p:sp>
      <p:sp>
        <p:nvSpPr>
          <p:cNvPr id="3" name="Title 2"/>
          <p:cNvSpPr>
            <a:spLocks noGrp="1"/>
          </p:cNvSpPr>
          <p:nvPr>
            <p:ph type="ctrTitle"/>
          </p:nvPr>
        </p:nvSpPr>
        <p:spPr>
          <a:xfrm>
            <a:off x="3095102" y="1834320"/>
            <a:ext cx="5134498" cy="1219199"/>
          </a:xfrm>
        </p:spPr>
        <p:txBody>
          <a:bodyPr/>
          <a:lstStyle/>
          <a:p>
            <a:r>
              <a:rPr lang="en-US" dirty="0" smtClean="0"/>
              <a:t>EJB 3.1-(</a:t>
            </a:r>
            <a:r>
              <a:rPr lang="en-US" smtClean="0"/>
              <a:t>Session Bean</a:t>
            </a:r>
            <a:r>
              <a:rPr lang="en-US" dirty="0" smtClean="0"/>
              <a:t>)</a:t>
            </a:r>
            <a:endParaRPr lang="en-US" dirty="0"/>
          </a:p>
        </p:txBody>
      </p:sp>
    </p:spTree>
    <p:extLst>
      <p:ext uri="{BB962C8B-B14F-4D97-AF65-F5344CB8AC3E}">
        <p14:creationId xmlns:p14="http://schemas.microsoft.com/office/powerpoint/2010/main" val="187133309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Life Cycle of a Stateless Session Bean</a:t>
            </a:r>
            <a:endParaRPr lang="en-US" dirty="0">
              <a:solidFill>
                <a:schemeClr val="tx1"/>
              </a:solidFill>
            </a:endParaRPr>
          </a:p>
        </p:txBody>
      </p:sp>
      <p:sp>
        <p:nvSpPr>
          <p:cNvPr id="3" name="Content Placeholder 2"/>
          <p:cNvSpPr>
            <a:spLocks noGrp="1"/>
          </p:cNvSpPr>
          <p:nvPr>
            <p:ph idx="1"/>
          </p:nvPr>
        </p:nvSpPr>
        <p:spPr>
          <a:xfrm>
            <a:off x="306513" y="1412081"/>
            <a:ext cx="8530118" cy="3676650"/>
          </a:xfrm>
        </p:spPr>
        <p:txBody>
          <a:bodyPr/>
          <a:lstStyle/>
          <a:p>
            <a:pPr>
              <a:lnSpc>
                <a:spcPct val="90000"/>
              </a:lnSpc>
            </a:pPr>
            <a:r>
              <a:rPr lang="en-US" altLang="en-US" kern="1200" dirty="0">
                <a:solidFill>
                  <a:schemeClr val="tx1"/>
                </a:solidFill>
                <a:ea typeface="ＭＳ Ｐゴシック"/>
                <a:cs typeface="ＭＳ Ｐゴシック"/>
              </a:rPr>
              <a:t>The methods used to move from ready state to does not exist state are:  setSessionContext() and ejbCreate() .</a:t>
            </a:r>
          </a:p>
          <a:p>
            <a:pPr>
              <a:lnSpc>
                <a:spcPct val="90000"/>
              </a:lnSpc>
            </a:pPr>
            <a:endParaRPr lang="en-US" altLang="en-US" dirty="0"/>
          </a:p>
          <a:p>
            <a:pPr>
              <a:lnSpc>
                <a:spcPct val="90000"/>
              </a:lnSpc>
            </a:pPr>
            <a:r>
              <a:rPr lang="en-US" altLang="en-US" kern="1200" dirty="0">
                <a:solidFill>
                  <a:schemeClr val="tx1"/>
                </a:solidFill>
                <a:ea typeface="ＭＳ Ｐゴシック"/>
                <a:cs typeface="ＭＳ Ｐゴシック"/>
              </a:rPr>
              <a:t>setSessionContext() – when the EJB Container creates a Stateless session bean instance and place the instance in an ready pool, Through the  callback method setSessionContext().</a:t>
            </a:r>
          </a:p>
          <a:p>
            <a:pPr>
              <a:lnSpc>
                <a:spcPct val="90000"/>
              </a:lnSpc>
            </a:pPr>
            <a:endParaRPr lang="en-US" altLang="en-US" dirty="0"/>
          </a:p>
          <a:p>
            <a:pPr>
              <a:lnSpc>
                <a:spcPct val="90000"/>
              </a:lnSpc>
            </a:pPr>
            <a:r>
              <a:rPr lang="en-US" altLang="en-US" kern="1200" dirty="0">
                <a:solidFill>
                  <a:schemeClr val="tx1"/>
                </a:solidFill>
                <a:ea typeface="ＭＳ Ｐゴシック"/>
                <a:cs typeface="ＭＳ Ｐゴシック"/>
              </a:rPr>
              <a:t>ejbCreate() – after the callback method is called, then the Container calls the another callback method called ejbCreate() to initialize the beans.</a:t>
            </a:r>
          </a:p>
          <a:p>
            <a:endParaRPr lang="en-US" dirty="0"/>
          </a:p>
        </p:txBody>
      </p:sp>
    </p:spTree>
    <p:extLst>
      <p:ext uri="{BB962C8B-B14F-4D97-AF65-F5344CB8AC3E}">
        <p14:creationId xmlns:p14="http://schemas.microsoft.com/office/powerpoint/2010/main" val="8922352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Life Cycle Of a </a:t>
            </a:r>
            <a:r>
              <a:rPr lang="en-US" altLang="en-US" dirty="0" smtClean="0">
                <a:solidFill>
                  <a:schemeClr val="tx1"/>
                </a:solidFill>
              </a:rPr>
              <a:t>Stateless </a:t>
            </a:r>
            <a:r>
              <a:rPr lang="en-US" altLang="en-US" dirty="0">
                <a:solidFill>
                  <a:schemeClr val="tx1"/>
                </a:solidFill>
              </a:rPr>
              <a:t>Session Bean</a:t>
            </a:r>
            <a:endParaRPr lang="en-US" dirty="0"/>
          </a:p>
        </p:txBody>
      </p:sp>
      <p:pic>
        <p:nvPicPr>
          <p:cNvPr id="2050" name="Picture 2" descr="C:\Users\28695\Pictures\stateless-session-bean-lifecycl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054100"/>
            <a:ext cx="64960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6112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Components of Stateless Session bean</a:t>
            </a:r>
          </a:p>
          <a:p>
            <a:pPr marL="0" indent="0">
              <a:buNone/>
            </a:pPr>
            <a:r>
              <a:rPr lang="en-US" dirty="0"/>
              <a:t> </a:t>
            </a:r>
            <a:r>
              <a:rPr lang="en-US" dirty="0" smtClean="0"/>
              <a:t>              Bean class</a:t>
            </a:r>
          </a:p>
          <a:p>
            <a:pPr marL="0" indent="0">
              <a:buNone/>
            </a:pPr>
            <a:r>
              <a:rPr lang="en-US" dirty="0" smtClean="0"/>
              <a:t>	 Remote / Local Interface</a:t>
            </a:r>
          </a:p>
          <a:p>
            <a:pPr marL="0" indent="0">
              <a:buNone/>
            </a:pPr>
            <a:r>
              <a:rPr lang="en-US" dirty="0"/>
              <a:t>	</a:t>
            </a:r>
            <a:r>
              <a:rPr lang="en-US" dirty="0" smtClean="0"/>
              <a:t> Web Client  / App Client</a:t>
            </a:r>
          </a:p>
          <a:p>
            <a:pPr marL="0" indent="0">
              <a:buNone/>
            </a:pPr>
            <a:r>
              <a:rPr lang="en-US" dirty="0"/>
              <a:t>	</a:t>
            </a:r>
            <a:endParaRPr lang="en-US" dirty="0" smtClean="0"/>
          </a:p>
          <a:p>
            <a:pPr marL="0" indent="0">
              <a:buNone/>
            </a:pPr>
            <a:r>
              <a:rPr lang="en-US" dirty="0" smtClean="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64078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Business Interface</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altLang="en-US" kern="1200" dirty="0">
                <a:solidFill>
                  <a:schemeClr val="tx1"/>
                </a:solidFill>
                <a:ea typeface="ＭＳ Ｐゴシック"/>
                <a:cs typeface="ＭＳ Ｐゴシック"/>
              </a:rPr>
              <a:t>The interface in which an client can access a bean is known as Business Interface.</a:t>
            </a:r>
          </a:p>
          <a:p>
            <a:endParaRPr lang="en-US" altLang="en-US" sz="2000" dirty="0"/>
          </a:p>
          <a:p>
            <a:r>
              <a:rPr lang="en-US" altLang="en-US" kern="1200" dirty="0">
                <a:solidFill>
                  <a:schemeClr val="tx1"/>
                </a:solidFill>
                <a:ea typeface="ＭＳ Ｐゴシック"/>
                <a:cs typeface="ＭＳ Ｐゴシック"/>
              </a:rPr>
              <a:t>The methods which are declared in this interface are known as business methods.</a:t>
            </a:r>
          </a:p>
          <a:p>
            <a:endParaRPr lang="en-US" altLang="en-US" sz="2000" dirty="0"/>
          </a:p>
          <a:p>
            <a:r>
              <a:rPr lang="en-US" altLang="en-US" kern="1200" dirty="0">
                <a:solidFill>
                  <a:schemeClr val="tx1"/>
                </a:solidFill>
                <a:ea typeface="ＭＳ Ｐゴシック"/>
                <a:cs typeface="ＭＳ Ｐゴシック"/>
              </a:rPr>
              <a:t>This Interface is mandatory for developing Stateless Session Bean.</a:t>
            </a:r>
            <a:br>
              <a:rPr lang="en-US" altLang="en-US" kern="1200" dirty="0">
                <a:solidFill>
                  <a:schemeClr val="tx1"/>
                </a:solidFill>
                <a:ea typeface="ＭＳ Ｐゴシック"/>
                <a:cs typeface="ＭＳ Ｐゴシック"/>
              </a:rPr>
            </a:br>
            <a:endParaRPr lang="en-US" altLang="en-US" kern="1200" dirty="0">
              <a:solidFill>
                <a:schemeClr val="tx1"/>
              </a:solidFill>
              <a:ea typeface="ＭＳ Ｐゴシック"/>
              <a:cs typeface="ＭＳ Ｐゴシック"/>
            </a:endParaRPr>
          </a:p>
          <a:p>
            <a:r>
              <a:rPr lang="en-US" altLang="en-US" kern="1200" dirty="0">
                <a:solidFill>
                  <a:schemeClr val="tx1"/>
                </a:solidFill>
                <a:ea typeface="ＭＳ Ｐゴシック"/>
                <a:cs typeface="ＭＳ Ｐゴシック"/>
              </a:rPr>
              <a:t>The interface are into two types</a:t>
            </a:r>
          </a:p>
          <a:p>
            <a:pPr lvl="1">
              <a:buFont typeface="Wingdings" panose="05000000000000000000" pitchFamily="2" charset="2"/>
              <a:buChar char="§"/>
            </a:pPr>
            <a:r>
              <a:rPr lang="en-US" altLang="en-US" sz="1800" kern="1200" dirty="0">
                <a:solidFill>
                  <a:schemeClr val="tx1"/>
                </a:solidFill>
                <a:ea typeface="ＭＳ Ｐゴシック"/>
                <a:cs typeface="ＭＳ Ｐゴシック"/>
              </a:rPr>
              <a:t>Local Interface</a:t>
            </a:r>
          </a:p>
          <a:p>
            <a:pPr lvl="1">
              <a:buFont typeface="Wingdings" panose="05000000000000000000" pitchFamily="2" charset="2"/>
              <a:buChar char="§"/>
            </a:pPr>
            <a:r>
              <a:rPr lang="en-US" altLang="en-US" sz="1800" kern="1200" dirty="0">
                <a:solidFill>
                  <a:schemeClr val="tx1"/>
                </a:solidFill>
                <a:ea typeface="ＭＳ Ｐゴシック"/>
                <a:cs typeface="ＭＳ Ｐゴシック"/>
              </a:rPr>
              <a:t>Remote Interface</a:t>
            </a:r>
          </a:p>
          <a:p>
            <a:endParaRPr lang="en-US" dirty="0"/>
          </a:p>
        </p:txBody>
      </p:sp>
    </p:spTree>
    <p:extLst>
      <p:ext uri="{BB962C8B-B14F-4D97-AF65-F5344CB8AC3E}">
        <p14:creationId xmlns:p14="http://schemas.microsoft.com/office/powerpoint/2010/main" val="26166136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863840" y="2342506"/>
            <a:ext cx="3416320" cy="461665"/>
          </a:xfrm>
          <a:prstGeom prst="rect">
            <a:avLst/>
          </a:prstGeom>
          <a:blipFill>
            <a:blip r:embed="rId2"/>
            <a:tile tx="0" ty="0" sx="100000" sy="100000" flip="none" algn="tl"/>
          </a:blip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altLang="en-US" b="1" dirty="0"/>
              <a:t>Stateful Session Bean</a:t>
            </a:r>
            <a:endParaRPr lang="en-US" dirty="0"/>
          </a:p>
        </p:txBody>
      </p:sp>
    </p:spTree>
    <p:extLst>
      <p:ext uri="{BB962C8B-B14F-4D97-AF65-F5344CB8AC3E}">
        <p14:creationId xmlns:p14="http://schemas.microsoft.com/office/powerpoint/2010/main" val="36753793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Stateful Session Bean</a:t>
            </a:r>
            <a:endParaRPr lang="en-US" dirty="0">
              <a:solidFill>
                <a:schemeClr val="tx1"/>
              </a:solidFill>
            </a:endParaRPr>
          </a:p>
        </p:txBody>
      </p:sp>
      <p:sp>
        <p:nvSpPr>
          <p:cNvPr id="3" name="Content Placeholder 2"/>
          <p:cNvSpPr>
            <a:spLocks noGrp="1"/>
          </p:cNvSpPr>
          <p:nvPr>
            <p:ph idx="1"/>
          </p:nvPr>
        </p:nvSpPr>
        <p:spPr>
          <a:xfrm>
            <a:off x="306513" y="1126331"/>
            <a:ext cx="8530118" cy="3676650"/>
          </a:xfrm>
        </p:spPr>
        <p:txBody>
          <a:bodyPr>
            <a:noAutofit/>
          </a:bodyPr>
          <a:lstStyle/>
          <a:p>
            <a:r>
              <a:rPr lang="en-US" sz="1600" kern="1200" dirty="0">
                <a:solidFill>
                  <a:schemeClr val="tx1"/>
                </a:solidFill>
                <a:ea typeface="ＭＳ Ｐゴシック"/>
                <a:cs typeface="ＭＳ Ｐゴシック"/>
              </a:rPr>
              <a:t>Stateful Session Beans are business objects having state (values of its instance variables</a:t>
            </a:r>
            <a:r>
              <a:rPr lang="en-US" sz="1600" kern="1200" dirty="0" smtClean="0">
                <a:solidFill>
                  <a:schemeClr val="tx1"/>
                </a:solidFill>
                <a:ea typeface="ＭＳ Ｐゴシック"/>
                <a:cs typeface="ＭＳ Ｐゴシック"/>
              </a:rPr>
              <a:t>)</a:t>
            </a:r>
          </a:p>
          <a:p>
            <a:endParaRPr lang="en-US" sz="1600" kern="1200" dirty="0">
              <a:solidFill>
                <a:schemeClr val="tx1"/>
              </a:solidFill>
              <a:ea typeface="ＭＳ Ｐゴシック"/>
              <a:cs typeface="ＭＳ Ｐゴシック"/>
            </a:endParaRPr>
          </a:p>
          <a:p>
            <a:r>
              <a:rPr lang="en-US" sz="1600" kern="1200" dirty="0">
                <a:solidFill>
                  <a:schemeClr val="tx1"/>
                </a:solidFill>
                <a:ea typeface="ＭＳ Ｐゴシック"/>
                <a:cs typeface="ＭＳ Ｐゴシック"/>
              </a:rPr>
              <a:t>Because the client interacts (“talks”) with its bean, this state is often called the conversational state and represents a unique client/bean session</a:t>
            </a:r>
            <a:r>
              <a:rPr lang="en-US" sz="1600" kern="1200" dirty="0" smtClean="0">
                <a:solidFill>
                  <a:schemeClr val="tx1"/>
                </a:solidFill>
                <a:ea typeface="ＭＳ Ｐゴシック"/>
                <a:cs typeface="ＭＳ Ｐゴシック"/>
              </a:rPr>
              <a:t>.</a:t>
            </a:r>
          </a:p>
          <a:p>
            <a:endParaRPr lang="en-US" sz="1600" kern="1200" dirty="0">
              <a:solidFill>
                <a:schemeClr val="tx1"/>
              </a:solidFill>
              <a:ea typeface="ＭＳ Ｐゴシック"/>
              <a:cs typeface="ＭＳ Ｐゴシック"/>
            </a:endParaRPr>
          </a:p>
          <a:p>
            <a:r>
              <a:rPr lang="en-US" sz="1600" kern="1200" dirty="0">
                <a:solidFill>
                  <a:schemeClr val="tx1"/>
                </a:solidFill>
                <a:ea typeface="ＭＳ Ｐゴシック"/>
                <a:cs typeface="ＭＳ Ｐゴシック"/>
              </a:rPr>
              <a:t>The @Stateful annotation is used to mark the class as Stateful Session Bean</a:t>
            </a:r>
            <a:r>
              <a:rPr lang="en-US" sz="1600" kern="1200" dirty="0" smtClean="0">
                <a:solidFill>
                  <a:schemeClr val="tx1"/>
                </a:solidFill>
                <a:ea typeface="ＭＳ Ｐゴシック"/>
                <a:cs typeface="ＭＳ Ｐゴシック"/>
              </a:rPr>
              <a:t>.</a:t>
            </a:r>
          </a:p>
          <a:p>
            <a:endParaRPr lang="en-US" sz="1600" kern="1200" dirty="0">
              <a:solidFill>
                <a:schemeClr val="tx1"/>
              </a:solidFill>
              <a:ea typeface="ＭＳ Ｐゴシック"/>
              <a:cs typeface="ＭＳ Ｐゴシック"/>
            </a:endParaRPr>
          </a:p>
          <a:p>
            <a:r>
              <a:rPr lang="en-US" sz="1600" kern="1200" dirty="0">
                <a:solidFill>
                  <a:schemeClr val="tx1"/>
                </a:solidFill>
                <a:ea typeface="ＭＳ Ｐゴシック"/>
                <a:cs typeface="ＭＳ Ｐゴシック"/>
              </a:rPr>
              <a:t>Stateful Session Beans keep track of which calling client they are dealing with throughout a session</a:t>
            </a:r>
            <a:r>
              <a:rPr lang="en-US" sz="1600" kern="1200" dirty="0" smtClean="0">
                <a:solidFill>
                  <a:schemeClr val="tx1"/>
                </a:solidFill>
                <a:ea typeface="ＭＳ Ｐゴシック"/>
                <a:cs typeface="ＭＳ Ｐゴシック"/>
              </a:rPr>
              <a:t>.</a:t>
            </a:r>
          </a:p>
          <a:p>
            <a:endParaRPr lang="en-US" sz="1600" kern="1200" dirty="0">
              <a:solidFill>
                <a:schemeClr val="tx1"/>
              </a:solidFill>
              <a:ea typeface="ＭＳ Ｐゴシック"/>
              <a:cs typeface="ＭＳ Ｐゴシック"/>
            </a:endParaRPr>
          </a:p>
          <a:p>
            <a:r>
              <a:rPr lang="en-US" sz="1600" kern="1200" dirty="0">
                <a:solidFill>
                  <a:schemeClr val="tx1"/>
                </a:solidFill>
                <a:ea typeface="ＭＳ Ｐゴシック"/>
                <a:cs typeface="ＭＳ Ｐゴシック"/>
              </a:rPr>
              <a:t>A session bean is not shared and access to the bean instance is strictly limited to only one client at a time</a:t>
            </a:r>
            <a:r>
              <a:rPr lang="en-US" sz="1600" kern="1200" dirty="0" smtClean="0">
                <a:solidFill>
                  <a:schemeClr val="tx1"/>
                </a:solidFill>
                <a:ea typeface="ＭＳ Ｐゴシック"/>
                <a:cs typeface="ＭＳ Ｐゴシック"/>
              </a:rPr>
              <a:t>.</a:t>
            </a:r>
            <a:endParaRPr lang="en-US" sz="1600" kern="1200" dirty="0">
              <a:solidFill>
                <a:schemeClr val="tx1"/>
              </a:solidFill>
              <a:ea typeface="ＭＳ Ｐゴシック"/>
              <a:cs typeface="ＭＳ Ｐゴシック"/>
            </a:endParaRPr>
          </a:p>
        </p:txBody>
      </p:sp>
    </p:spTree>
    <p:extLst>
      <p:ext uri="{BB962C8B-B14F-4D97-AF65-F5344CB8AC3E}">
        <p14:creationId xmlns:p14="http://schemas.microsoft.com/office/powerpoint/2010/main" val="38359984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Stateful Session Bean</a:t>
            </a:r>
            <a:endParaRPr lang="en-US" dirty="0"/>
          </a:p>
        </p:txBody>
      </p:sp>
      <p:sp>
        <p:nvSpPr>
          <p:cNvPr id="3" name="Content Placeholder 2"/>
          <p:cNvSpPr>
            <a:spLocks noGrp="1"/>
          </p:cNvSpPr>
          <p:nvPr>
            <p:ph idx="1"/>
          </p:nvPr>
        </p:nvSpPr>
        <p:spPr/>
        <p:txBody>
          <a:bodyPr>
            <a:normAutofit/>
          </a:bodyPr>
          <a:lstStyle/>
          <a:p>
            <a:r>
              <a:rPr lang="en-US" sz="1600" kern="1200" dirty="0">
                <a:solidFill>
                  <a:schemeClr val="tx1"/>
                </a:solidFill>
                <a:cs typeface="ＭＳ Ｐゴシック"/>
              </a:rPr>
              <a:t>When the client terminates, its session bean appears to terminate and is no longer associated with the client</a:t>
            </a:r>
            <a:r>
              <a:rPr lang="en-US" sz="1600" kern="1200" dirty="0" smtClean="0">
                <a:solidFill>
                  <a:schemeClr val="tx1"/>
                </a:solidFill>
                <a:cs typeface="ＭＳ Ｐゴシック"/>
              </a:rPr>
              <a:t>.</a:t>
            </a:r>
          </a:p>
          <a:p>
            <a:endParaRPr lang="en-US" sz="1600" kern="1200" dirty="0">
              <a:solidFill>
                <a:schemeClr val="tx1"/>
              </a:solidFill>
              <a:cs typeface="ＭＳ Ｐゴシック"/>
            </a:endParaRPr>
          </a:p>
          <a:p>
            <a:r>
              <a:rPr lang="en-US" sz="1600" kern="1200" dirty="0">
                <a:solidFill>
                  <a:schemeClr val="tx1"/>
                </a:solidFill>
                <a:cs typeface="ＭＳ Ｐゴシック"/>
              </a:rPr>
              <a:t>When the client invokes a method on the bean marked with @Remove, it signals the end of the session with the bean</a:t>
            </a:r>
            <a:r>
              <a:rPr lang="en-US" sz="1600" kern="1200" dirty="0" smtClean="0">
                <a:solidFill>
                  <a:schemeClr val="tx1"/>
                </a:solidFill>
                <a:cs typeface="ＭＳ Ｐゴシック"/>
              </a:rPr>
              <a:t>.</a:t>
            </a:r>
          </a:p>
          <a:p>
            <a:endParaRPr lang="en-US" sz="1600" kern="1200" dirty="0">
              <a:solidFill>
                <a:schemeClr val="tx1"/>
              </a:solidFill>
              <a:cs typeface="ＭＳ Ｐゴシック"/>
            </a:endParaRPr>
          </a:p>
          <a:p>
            <a:r>
              <a:rPr lang="en-US" sz="1600" kern="1200" dirty="0">
                <a:solidFill>
                  <a:schemeClr val="tx1"/>
                </a:solidFill>
                <a:cs typeface="ＭＳ Ｐゴシック"/>
              </a:rPr>
              <a:t>The state is retained for the duration of the client/bean session. If the client removes the bean, the session ends and the state disappears</a:t>
            </a:r>
          </a:p>
          <a:p>
            <a:endParaRPr lang="en-US" sz="1600" dirty="0"/>
          </a:p>
        </p:txBody>
      </p:sp>
    </p:spTree>
    <p:extLst>
      <p:ext uri="{BB962C8B-B14F-4D97-AF65-F5344CB8AC3E}">
        <p14:creationId xmlns:p14="http://schemas.microsoft.com/office/powerpoint/2010/main" val="911406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Stateful Session Bean Contd.</a:t>
            </a:r>
            <a:endParaRPr lang="en-US" dirty="0">
              <a:solidFill>
                <a:schemeClr val="tx1"/>
              </a:solidFill>
            </a:endParaRPr>
          </a:p>
        </p:txBody>
      </p:sp>
      <p:sp>
        <p:nvSpPr>
          <p:cNvPr id="3" name="Content Placeholder 2"/>
          <p:cNvSpPr>
            <a:spLocks noGrp="1"/>
          </p:cNvSpPr>
          <p:nvPr>
            <p:ph idx="1"/>
          </p:nvPr>
        </p:nvSpPr>
        <p:spPr>
          <a:xfrm>
            <a:off x="306513" y="1183481"/>
            <a:ext cx="8530118" cy="3676650"/>
          </a:xfrm>
        </p:spPr>
        <p:txBody>
          <a:bodyPr>
            <a:normAutofit/>
          </a:bodyPr>
          <a:lstStyle/>
          <a:p>
            <a:pPr lvl="0"/>
            <a:r>
              <a:rPr lang="en-US" sz="1600" kern="1200" dirty="0">
                <a:solidFill>
                  <a:schemeClr val="tx1"/>
                </a:solidFill>
                <a:ea typeface="ＭＳ Ｐゴシック"/>
                <a:cs typeface="ＭＳ Ｐゴシック"/>
              </a:rPr>
              <a:t>Shopping cart can be implemented by Stateful session bean where the list of items added to the cart by a user is stored in an instance variable of session bean. When a new item is added to the cart all the previous items will still be maintained by the bean until the session ends.</a:t>
            </a:r>
          </a:p>
          <a:p>
            <a:pPr marL="0" lvl="0" indent="0">
              <a:buNone/>
            </a:pPr>
            <a:endParaRPr lang="en-US" sz="1400" dirty="0"/>
          </a:p>
          <a:p>
            <a:pPr lvl="0"/>
            <a:r>
              <a:rPr lang="en-US" sz="1600" kern="1200" dirty="0">
                <a:solidFill>
                  <a:schemeClr val="tx1"/>
                </a:solidFill>
                <a:ea typeface="ＭＳ Ｐゴシック"/>
                <a:cs typeface="ＭＳ Ｐゴシック"/>
              </a:rPr>
              <a:t>Checking out in a web store might be handled by a stateful session bean that would use its state to keep track of where the customer is in the checkout process, possibly holding locks on the items the customer is purchasing (from a system architecture’s point of view, it would be less ideal to have the client manage those locks</a:t>
            </a:r>
          </a:p>
          <a:p>
            <a:endParaRPr lang="en-US" sz="1400" dirty="0"/>
          </a:p>
        </p:txBody>
      </p:sp>
    </p:spTree>
    <p:extLst>
      <p:ext uri="{BB962C8B-B14F-4D97-AF65-F5344CB8AC3E}">
        <p14:creationId xmlns:p14="http://schemas.microsoft.com/office/powerpoint/2010/main" val="25781276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Main Features of Stateful Session Bean</a:t>
            </a:r>
            <a:endParaRPr lang="en-US" dirty="0">
              <a:solidFill>
                <a:schemeClr val="tx1"/>
              </a:solidFill>
            </a:endParaRPr>
          </a:p>
        </p:txBody>
      </p:sp>
      <p:sp>
        <p:nvSpPr>
          <p:cNvPr id="3" name="Content Placeholder 2"/>
          <p:cNvSpPr>
            <a:spLocks noGrp="1"/>
          </p:cNvSpPr>
          <p:nvPr>
            <p:ph idx="1"/>
          </p:nvPr>
        </p:nvSpPr>
        <p:spPr/>
        <p:txBody>
          <a:bodyPr/>
          <a:lstStyle/>
          <a:p>
            <a:endParaRPr lang="en-US" altLang="en-US" dirty="0"/>
          </a:p>
          <a:p>
            <a:r>
              <a:rPr lang="en-US" altLang="en-US" kern="1200" dirty="0">
                <a:solidFill>
                  <a:schemeClr val="tx1"/>
                </a:solidFill>
                <a:ea typeface="ＭＳ Ｐゴシック"/>
                <a:cs typeface="ＭＳ Ｐゴシック"/>
              </a:rPr>
              <a:t>The state of this bean represents the conversational state between the client and the bean.</a:t>
            </a:r>
          </a:p>
          <a:p>
            <a:endParaRPr lang="en-US" altLang="en-US" dirty="0"/>
          </a:p>
          <a:p>
            <a:r>
              <a:rPr lang="en-US" altLang="en-US" kern="1200" dirty="0">
                <a:solidFill>
                  <a:schemeClr val="tx1"/>
                </a:solidFill>
                <a:ea typeface="ＭＳ Ｐゴシック"/>
                <a:cs typeface="ＭＳ Ｐゴシック"/>
              </a:rPr>
              <a:t>The instance of the bean contains the information regarding the client across multiple method calls.</a:t>
            </a:r>
          </a:p>
          <a:p>
            <a:endParaRPr lang="en-US" altLang="en-US" dirty="0"/>
          </a:p>
          <a:p>
            <a:r>
              <a:rPr lang="en-US" altLang="en-US" kern="1200" dirty="0">
                <a:solidFill>
                  <a:schemeClr val="tx1"/>
                </a:solidFill>
                <a:ea typeface="ＭＳ Ｐゴシック"/>
                <a:cs typeface="ＭＳ Ｐゴシック"/>
              </a:rPr>
              <a:t>It is almost like one-to-one Mapping.</a:t>
            </a:r>
          </a:p>
          <a:p>
            <a:endParaRPr lang="en-US" dirty="0"/>
          </a:p>
        </p:txBody>
      </p:sp>
    </p:spTree>
    <p:extLst>
      <p:ext uri="{BB962C8B-B14F-4D97-AF65-F5344CB8AC3E}">
        <p14:creationId xmlns:p14="http://schemas.microsoft.com/office/powerpoint/2010/main" val="33337798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Instance </a:t>
            </a:r>
            <a:r>
              <a:rPr lang="en-US" altLang="en-US" dirty="0" smtClean="0">
                <a:solidFill>
                  <a:schemeClr val="tx1"/>
                </a:solidFill>
              </a:rPr>
              <a:t>Diagram for Stateful Session bean</a:t>
            </a:r>
            <a:endParaRPr lang="en-US" dirty="0">
              <a:solidFill>
                <a:schemeClr val="tx1"/>
              </a:solidFill>
            </a:endParaRPr>
          </a:p>
        </p:txBody>
      </p:sp>
      <p:sp>
        <p:nvSpPr>
          <p:cNvPr id="4" name="Oval 3"/>
          <p:cNvSpPr>
            <a:spLocks noChangeArrowheads="1"/>
          </p:cNvSpPr>
          <p:nvPr/>
        </p:nvSpPr>
        <p:spPr bwMode="auto">
          <a:xfrm>
            <a:off x="2133600" y="1545431"/>
            <a:ext cx="1371600" cy="533400"/>
          </a:xfrm>
          <a:prstGeom prst="ellipse">
            <a:avLst/>
          </a:prstGeom>
          <a:ln w="28575">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Client -1 </a:t>
            </a:r>
          </a:p>
        </p:txBody>
      </p:sp>
      <p:sp>
        <p:nvSpPr>
          <p:cNvPr id="7" name="Rectangle 6"/>
          <p:cNvSpPr>
            <a:spLocks noChangeArrowheads="1"/>
          </p:cNvSpPr>
          <p:nvPr/>
        </p:nvSpPr>
        <p:spPr bwMode="auto">
          <a:xfrm>
            <a:off x="5562600" y="1431131"/>
            <a:ext cx="2514600" cy="2971800"/>
          </a:xfrm>
          <a:prstGeom prst="rect">
            <a:avLst/>
          </a:prstGeom>
          <a:ln w="28575">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8" name="Oval 7"/>
          <p:cNvSpPr>
            <a:spLocks noChangeArrowheads="1"/>
          </p:cNvSpPr>
          <p:nvPr/>
        </p:nvSpPr>
        <p:spPr bwMode="auto">
          <a:xfrm>
            <a:off x="5867400" y="1583531"/>
            <a:ext cx="1676400" cy="53340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Instance -1</a:t>
            </a:r>
          </a:p>
        </p:txBody>
      </p:sp>
      <p:sp>
        <p:nvSpPr>
          <p:cNvPr id="9" name="Oval 8"/>
          <p:cNvSpPr>
            <a:spLocks noChangeArrowheads="1"/>
          </p:cNvSpPr>
          <p:nvPr/>
        </p:nvSpPr>
        <p:spPr bwMode="auto">
          <a:xfrm>
            <a:off x="5867400" y="2574131"/>
            <a:ext cx="1676400" cy="57150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Instance -2</a:t>
            </a:r>
          </a:p>
        </p:txBody>
      </p:sp>
      <p:sp>
        <p:nvSpPr>
          <p:cNvPr id="10" name="Oval 9"/>
          <p:cNvSpPr>
            <a:spLocks noChangeArrowheads="1"/>
          </p:cNvSpPr>
          <p:nvPr/>
        </p:nvSpPr>
        <p:spPr bwMode="auto">
          <a:xfrm>
            <a:off x="5867400" y="3717131"/>
            <a:ext cx="1752600" cy="53340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Instance-3 </a:t>
            </a:r>
          </a:p>
        </p:txBody>
      </p:sp>
      <p:sp>
        <p:nvSpPr>
          <p:cNvPr id="12" name="Line 11"/>
          <p:cNvSpPr>
            <a:spLocks noChangeShapeType="1"/>
          </p:cNvSpPr>
          <p:nvPr/>
        </p:nvSpPr>
        <p:spPr bwMode="auto">
          <a:xfrm>
            <a:off x="3886200" y="2851056"/>
            <a:ext cx="1828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4" name="Oval 13"/>
          <p:cNvSpPr>
            <a:spLocks noChangeArrowheads="1"/>
          </p:cNvSpPr>
          <p:nvPr/>
        </p:nvSpPr>
        <p:spPr bwMode="auto">
          <a:xfrm>
            <a:off x="2124635" y="2593181"/>
            <a:ext cx="1371600" cy="533400"/>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Client </a:t>
            </a:r>
            <a:r>
              <a:rPr lang="en-US" altLang="en-US" sz="1600" dirty="0" smtClean="0">
                <a:cs typeface="Arial" pitchFamily="34" charset="0"/>
              </a:rPr>
              <a:t>-2 </a:t>
            </a:r>
            <a:endParaRPr lang="en-US" altLang="en-US" sz="1600" dirty="0">
              <a:cs typeface="Arial" pitchFamily="34" charset="0"/>
            </a:endParaRPr>
          </a:p>
        </p:txBody>
      </p:sp>
      <p:sp>
        <p:nvSpPr>
          <p:cNvPr id="15" name="Oval 14"/>
          <p:cNvSpPr>
            <a:spLocks noChangeArrowheads="1"/>
          </p:cNvSpPr>
          <p:nvPr/>
        </p:nvSpPr>
        <p:spPr bwMode="auto">
          <a:xfrm>
            <a:off x="2124635" y="3679031"/>
            <a:ext cx="1371600" cy="533400"/>
          </a:xfrm>
          <a:prstGeom prst="ellipse">
            <a:avLst/>
          </a:prstGeom>
          <a:ln w="19050">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Client </a:t>
            </a:r>
            <a:r>
              <a:rPr lang="en-US" altLang="en-US" sz="1600" dirty="0" smtClean="0">
                <a:cs typeface="Arial" pitchFamily="34" charset="0"/>
              </a:rPr>
              <a:t>-3 </a:t>
            </a:r>
            <a:endParaRPr lang="en-US" altLang="en-US" sz="1600" dirty="0">
              <a:cs typeface="Arial" pitchFamily="34" charset="0"/>
            </a:endParaRPr>
          </a:p>
        </p:txBody>
      </p:sp>
      <p:sp>
        <p:nvSpPr>
          <p:cNvPr id="16" name="Line 11"/>
          <p:cNvSpPr>
            <a:spLocks noChangeShapeType="1"/>
          </p:cNvSpPr>
          <p:nvPr/>
        </p:nvSpPr>
        <p:spPr bwMode="auto">
          <a:xfrm>
            <a:off x="3886200" y="1812131"/>
            <a:ext cx="1828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7" name="Line 11"/>
          <p:cNvSpPr>
            <a:spLocks noChangeShapeType="1"/>
          </p:cNvSpPr>
          <p:nvPr/>
        </p:nvSpPr>
        <p:spPr bwMode="auto">
          <a:xfrm>
            <a:off x="3962400" y="4021931"/>
            <a:ext cx="1828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Tree>
    <p:extLst>
      <p:ext uri="{BB962C8B-B14F-4D97-AF65-F5344CB8AC3E}">
        <p14:creationId xmlns:p14="http://schemas.microsoft.com/office/powerpoint/2010/main" val="27525535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Session Objectives</a:t>
            </a:r>
          </a:p>
        </p:txBody>
      </p:sp>
      <p:sp>
        <p:nvSpPr>
          <p:cNvPr id="3" name="TextBox 2"/>
          <p:cNvSpPr txBox="1"/>
          <p:nvPr/>
        </p:nvSpPr>
        <p:spPr>
          <a:xfrm>
            <a:off x="762000" y="1515582"/>
            <a:ext cx="7162800" cy="1668149"/>
          </a:xfrm>
          <a:prstGeom prst="rect">
            <a:avLst/>
          </a:prstGeom>
          <a:noFill/>
        </p:spPr>
        <p:txBody>
          <a:bodyPr wrap="square" rtlCol="0">
            <a:spAutoFit/>
          </a:bodyPr>
          <a:lstStyle/>
          <a:p>
            <a:pPr>
              <a:lnSpc>
                <a:spcPct val="80000"/>
              </a:lnSpc>
            </a:pPr>
            <a:r>
              <a:rPr lang="en-US" altLang="en-US" sz="1600" dirty="0" smtClean="0"/>
              <a:t>Briefing about t</a:t>
            </a:r>
            <a:r>
              <a:rPr lang="en-US" altLang="en-US" sz="1600" dirty="0" smtClean="0"/>
              <a:t>ypes </a:t>
            </a:r>
            <a:r>
              <a:rPr lang="en-US" altLang="en-US" sz="1600" dirty="0"/>
              <a:t>of Session Bean.</a:t>
            </a:r>
          </a:p>
          <a:p>
            <a:pPr>
              <a:lnSpc>
                <a:spcPct val="80000"/>
              </a:lnSpc>
            </a:pPr>
            <a:endParaRPr lang="en-US" altLang="en-US" sz="1600" dirty="0"/>
          </a:p>
          <a:p>
            <a:pPr>
              <a:lnSpc>
                <a:spcPct val="80000"/>
              </a:lnSpc>
            </a:pPr>
            <a:r>
              <a:rPr lang="en-US" altLang="en-US" sz="1600" dirty="0" smtClean="0"/>
              <a:t>Details about Stateless </a:t>
            </a:r>
            <a:r>
              <a:rPr lang="en-US" altLang="en-US" sz="1600" dirty="0"/>
              <a:t>Session </a:t>
            </a:r>
            <a:r>
              <a:rPr lang="en-US" altLang="en-US" sz="1600" dirty="0" smtClean="0"/>
              <a:t>Bean and Its life cycle</a:t>
            </a:r>
            <a:endParaRPr lang="en-US" altLang="en-US" sz="1600" dirty="0"/>
          </a:p>
          <a:p>
            <a:pPr>
              <a:lnSpc>
                <a:spcPct val="80000"/>
              </a:lnSpc>
            </a:pPr>
            <a:endParaRPr lang="en-US" altLang="en-US" sz="1600" dirty="0"/>
          </a:p>
          <a:p>
            <a:pPr>
              <a:lnSpc>
                <a:spcPct val="80000"/>
              </a:lnSpc>
            </a:pPr>
            <a:r>
              <a:rPr lang="en-US" altLang="en-US" sz="1600" dirty="0" smtClean="0"/>
              <a:t>Elements </a:t>
            </a:r>
            <a:r>
              <a:rPr lang="en-US" altLang="en-US" sz="1600" dirty="0"/>
              <a:t>of  Stateless Session </a:t>
            </a:r>
            <a:r>
              <a:rPr lang="en-US" altLang="en-US" sz="1600" dirty="0" smtClean="0"/>
              <a:t>Bean</a:t>
            </a:r>
            <a:r>
              <a:rPr lang="en-US" altLang="en-US" sz="1600" dirty="0"/>
              <a:t> </a:t>
            </a:r>
            <a:r>
              <a:rPr lang="en-US" altLang="en-US" sz="1600" dirty="0" smtClean="0"/>
              <a:t>and Its life cycle</a:t>
            </a:r>
            <a:endParaRPr lang="en-US" altLang="en-US" sz="1600" dirty="0"/>
          </a:p>
          <a:p>
            <a:pPr>
              <a:lnSpc>
                <a:spcPct val="80000"/>
              </a:lnSpc>
            </a:pPr>
            <a:endParaRPr lang="en-US" altLang="en-US" sz="1600" dirty="0"/>
          </a:p>
          <a:p>
            <a:pPr>
              <a:lnSpc>
                <a:spcPct val="80000"/>
              </a:lnSpc>
            </a:pPr>
            <a:r>
              <a:rPr lang="en-US" altLang="en-US" sz="1600" dirty="0" smtClean="0"/>
              <a:t>Briefing about Singleton </a:t>
            </a:r>
            <a:r>
              <a:rPr lang="en-US" altLang="en-US" sz="1600" dirty="0" smtClean="0"/>
              <a:t>Session </a:t>
            </a:r>
            <a:r>
              <a:rPr lang="en-US" altLang="en-US" sz="1600" dirty="0" smtClean="0"/>
              <a:t>Bean and Its Life Cycle</a:t>
            </a:r>
            <a:endParaRPr lang="en-US" altLang="en-US" sz="1600" dirty="0"/>
          </a:p>
          <a:p>
            <a:pPr>
              <a:lnSpc>
                <a:spcPct val="80000"/>
              </a:lnSpc>
            </a:pPr>
            <a:endParaRPr lang="en-US" altLang="en-US" sz="1600" dirty="0"/>
          </a:p>
        </p:txBody>
      </p:sp>
    </p:spTree>
    <p:extLst>
      <p:ext uri="{BB962C8B-B14F-4D97-AF65-F5344CB8AC3E}">
        <p14:creationId xmlns:p14="http://schemas.microsoft.com/office/powerpoint/2010/main" val="123892357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Life Cycle Of a Stateful Session Bean</a:t>
            </a:r>
            <a:endParaRPr lang="en-US" dirty="0">
              <a:solidFill>
                <a:schemeClr val="tx1"/>
              </a:solidFill>
            </a:endParaRPr>
          </a:p>
        </p:txBody>
      </p:sp>
      <p:sp>
        <p:nvSpPr>
          <p:cNvPr id="4" name="AutoShape 3"/>
          <p:cNvSpPr>
            <a:spLocks noChangeArrowheads="1"/>
          </p:cNvSpPr>
          <p:nvPr/>
        </p:nvSpPr>
        <p:spPr bwMode="auto">
          <a:xfrm>
            <a:off x="2133600" y="1507331"/>
            <a:ext cx="2133600" cy="762000"/>
          </a:xfrm>
          <a:prstGeom prst="roundRect">
            <a:avLst>
              <a:gd name="adj" fmla="val 16667"/>
            </a:avLst>
          </a:prstGeom>
          <a:gradFill>
            <a:gsLst>
              <a:gs pos="0">
                <a:srgbClr val="5E9EFF"/>
              </a:gs>
              <a:gs pos="39999">
                <a:srgbClr val="85C2FF"/>
              </a:gs>
              <a:gs pos="70000">
                <a:srgbClr val="C4D6EB"/>
              </a:gs>
              <a:gs pos="100000">
                <a:srgbClr val="FFEBFA"/>
              </a:gs>
            </a:gsLst>
            <a:lin ang="5400000" scaled="0"/>
          </a:gra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Does Not Exist State</a:t>
            </a:r>
          </a:p>
        </p:txBody>
      </p:sp>
      <p:sp>
        <p:nvSpPr>
          <p:cNvPr id="5" name="AutoShape 4"/>
          <p:cNvSpPr>
            <a:spLocks noChangeArrowheads="1"/>
          </p:cNvSpPr>
          <p:nvPr/>
        </p:nvSpPr>
        <p:spPr bwMode="auto">
          <a:xfrm>
            <a:off x="2209800" y="3869531"/>
            <a:ext cx="2057400" cy="685800"/>
          </a:xfrm>
          <a:prstGeom prst="roundRect">
            <a:avLst>
              <a:gd name="adj" fmla="val 16667"/>
            </a:avLst>
          </a:prstGeom>
          <a:gradFill>
            <a:gsLst>
              <a:gs pos="0">
                <a:srgbClr val="DDEBCF"/>
              </a:gs>
              <a:gs pos="50000">
                <a:srgbClr val="9CB86E"/>
              </a:gs>
              <a:gs pos="100000">
                <a:srgbClr val="156B13"/>
              </a:gs>
            </a:gsLst>
            <a:lin ang="5400000" scaled="0"/>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Ready State</a:t>
            </a:r>
          </a:p>
        </p:txBody>
      </p:sp>
      <p:sp>
        <p:nvSpPr>
          <p:cNvPr id="6" name="AutoShape 5"/>
          <p:cNvSpPr>
            <a:spLocks noChangeArrowheads="1"/>
          </p:cNvSpPr>
          <p:nvPr/>
        </p:nvSpPr>
        <p:spPr bwMode="auto">
          <a:xfrm>
            <a:off x="5562600" y="3869531"/>
            <a:ext cx="1600200" cy="685800"/>
          </a:xfrm>
          <a:prstGeom prst="roundRect">
            <a:avLst>
              <a:gd name="adj" fmla="val 16667"/>
            </a:avLst>
          </a:prstGeom>
          <a:gradFill>
            <a:gsLst>
              <a:gs pos="0">
                <a:srgbClr val="D6B19C"/>
              </a:gs>
              <a:gs pos="30000">
                <a:srgbClr val="D49E6C"/>
              </a:gs>
              <a:gs pos="70000">
                <a:srgbClr val="A65528"/>
              </a:gs>
              <a:gs pos="100000">
                <a:srgbClr val="663012"/>
              </a:gs>
            </a:gsLst>
            <a:lin ang="5400000" scaled="0"/>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Passive State</a:t>
            </a:r>
          </a:p>
        </p:txBody>
      </p:sp>
      <p:sp>
        <p:nvSpPr>
          <p:cNvPr id="7" name="Line 6"/>
          <p:cNvSpPr>
            <a:spLocks noChangeShapeType="1"/>
          </p:cNvSpPr>
          <p:nvPr/>
        </p:nvSpPr>
        <p:spPr bwMode="auto">
          <a:xfrm>
            <a:off x="2895600" y="2269331"/>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flipV="1">
            <a:off x="3657600" y="2269331"/>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8"/>
          <p:cNvSpPr>
            <a:spLocks noChangeShapeType="1"/>
          </p:cNvSpPr>
          <p:nvPr/>
        </p:nvSpPr>
        <p:spPr bwMode="auto">
          <a:xfrm flipH="1" flipV="1">
            <a:off x="4267200" y="1888331"/>
            <a:ext cx="213360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AutoShape 9"/>
          <p:cNvSpPr>
            <a:spLocks noChangeArrowheads="1"/>
          </p:cNvSpPr>
          <p:nvPr/>
        </p:nvSpPr>
        <p:spPr bwMode="auto">
          <a:xfrm>
            <a:off x="1600200" y="3793331"/>
            <a:ext cx="533400" cy="762000"/>
          </a:xfrm>
          <a:prstGeom prst="curvedRightArrow">
            <a:avLst>
              <a:gd name="adj1" fmla="val 31429"/>
              <a:gd name="adj2" fmla="val 62857"/>
              <a:gd name="adj3" fmla="val 33333"/>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11" name="Line 10"/>
          <p:cNvSpPr>
            <a:spLocks noChangeShapeType="1"/>
          </p:cNvSpPr>
          <p:nvPr/>
        </p:nvSpPr>
        <p:spPr bwMode="auto">
          <a:xfrm>
            <a:off x="4267200" y="4174331"/>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flipH="1">
            <a:off x="4267200" y="4326731"/>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WordArt 13"/>
          <p:cNvSpPr>
            <a:spLocks noChangeArrowheads="1" noChangeShapeType="1" noTextEdit="1"/>
          </p:cNvSpPr>
          <p:nvPr/>
        </p:nvSpPr>
        <p:spPr bwMode="auto">
          <a:xfrm>
            <a:off x="1066800" y="2345531"/>
            <a:ext cx="1920240" cy="457200"/>
          </a:xfrm>
          <a:prstGeom prst="rect">
            <a:avLst/>
          </a:prstGeom>
        </p:spPr>
        <p:txBody>
          <a:bodyPr wrap="none" fromWordArt="1">
            <a:prstTxWarp prst="textPlain">
              <a:avLst>
                <a:gd name="adj" fmla="val 50000"/>
              </a:avLst>
            </a:prstTxWarp>
          </a:bodyPr>
          <a:lstStyle/>
          <a:p>
            <a:pPr algn="ctr"/>
            <a:r>
              <a:rPr lang="en-US" sz="1100" b="1" kern="1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a:rPr>
              <a:t>setSessionContext() </a:t>
            </a:r>
          </a:p>
          <a:p>
            <a:pPr algn="ctr"/>
            <a:r>
              <a:rPr lang="en-US" sz="1100" b="1" kern="1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a:rPr>
              <a:t>ejbCreate()</a:t>
            </a:r>
          </a:p>
        </p:txBody>
      </p:sp>
      <p:sp>
        <p:nvSpPr>
          <p:cNvPr id="14" name="WordArt 16"/>
          <p:cNvSpPr>
            <a:spLocks noChangeArrowheads="1" noChangeShapeType="1" noTextEdit="1"/>
          </p:cNvSpPr>
          <p:nvPr/>
        </p:nvSpPr>
        <p:spPr bwMode="auto">
          <a:xfrm>
            <a:off x="1219200" y="3610451"/>
            <a:ext cx="1645920" cy="182880"/>
          </a:xfrm>
          <a:prstGeom prst="rect">
            <a:avLst/>
          </a:prstGeom>
        </p:spPr>
        <p:txBody>
          <a:bodyPr wrap="none" fromWordArt="1">
            <a:prstTxWarp prst="textPlain">
              <a:avLst>
                <a:gd name="adj" fmla="val 50000"/>
              </a:avLst>
            </a:prstTxWarp>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kern="1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Black"/>
              </a:rPr>
              <a:t>Business Method</a:t>
            </a:r>
          </a:p>
        </p:txBody>
      </p:sp>
      <p:sp>
        <p:nvSpPr>
          <p:cNvPr id="15" name="WordArt 12"/>
          <p:cNvSpPr>
            <a:spLocks noChangeArrowheads="1" noChangeShapeType="1" noTextEdit="1"/>
          </p:cNvSpPr>
          <p:nvPr/>
        </p:nvSpPr>
        <p:spPr bwMode="auto">
          <a:xfrm>
            <a:off x="3733800" y="2345531"/>
            <a:ext cx="1280160" cy="365760"/>
          </a:xfrm>
          <a:prstGeom prst="rect">
            <a:avLst/>
          </a:prstGeom>
        </p:spPr>
        <p:txBody>
          <a:bodyPr wrap="none" fromWordArt="1">
            <a:prstTxWarp prst="textPlain">
              <a:avLst>
                <a:gd name="adj" fmla="val 50000"/>
              </a:avLst>
            </a:prstTxWarp>
          </a:bodyPr>
          <a:lstStyle/>
          <a:p>
            <a:pPr algn="ctr"/>
            <a:r>
              <a:rPr lang="en-US" sz="1400" b="1" kern="1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a:rPr>
              <a:t>ejbRemove() </a:t>
            </a:r>
          </a:p>
          <a:p>
            <a:pPr algn="ctr"/>
            <a:r>
              <a:rPr lang="en-US" sz="1400" b="1" kern="1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a:rPr>
              <a:t>or timeout</a:t>
            </a:r>
          </a:p>
        </p:txBody>
      </p:sp>
      <p:sp>
        <p:nvSpPr>
          <p:cNvPr id="16" name="WordArt 14"/>
          <p:cNvSpPr>
            <a:spLocks noChangeArrowheads="1" noChangeShapeType="1" noTextEdit="1"/>
          </p:cNvSpPr>
          <p:nvPr/>
        </p:nvSpPr>
        <p:spPr bwMode="auto">
          <a:xfrm>
            <a:off x="4297680" y="3915251"/>
            <a:ext cx="1188720" cy="182880"/>
          </a:xfrm>
          <a:prstGeom prst="rect">
            <a:avLst/>
          </a:prstGeom>
        </p:spPr>
        <p:txBody>
          <a:bodyPr wrap="none" fromWordArt="1">
            <a:prstTxWarp prst="textPlain">
              <a:avLst>
                <a:gd name="adj" fmla="val 50000"/>
              </a:avLst>
            </a:prstTxWarp>
          </a:bodyPr>
          <a:lstStyle/>
          <a:p>
            <a:pPr algn="ctr"/>
            <a:r>
              <a:rPr lang="en-US" sz="16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a:rPr>
              <a:t>ejbPassivate()</a:t>
            </a:r>
          </a:p>
        </p:txBody>
      </p:sp>
      <p:sp>
        <p:nvSpPr>
          <p:cNvPr id="17" name="WordArt 15"/>
          <p:cNvSpPr>
            <a:spLocks noChangeArrowheads="1" noChangeShapeType="1" noTextEdit="1"/>
          </p:cNvSpPr>
          <p:nvPr/>
        </p:nvSpPr>
        <p:spPr bwMode="auto">
          <a:xfrm>
            <a:off x="4282440" y="4372451"/>
            <a:ext cx="1280160" cy="182880"/>
          </a:xfrm>
          <a:prstGeom prst="rect">
            <a:avLst/>
          </a:prstGeom>
        </p:spPr>
        <p:txBody>
          <a:bodyPr wrap="none" fromWordArt="1">
            <a:prstTxWarp prst="textPlain">
              <a:avLst>
                <a:gd name="adj" fmla="val 50000"/>
              </a:avLst>
            </a:prstTxWarp>
          </a:bodyPr>
          <a:lstStyle/>
          <a:p>
            <a:pPr algn="ctr"/>
            <a:r>
              <a:rPr lang="en-US" sz="1600" b="1" kern="1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a:rPr>
              <a:t>ejbActivate()</a:t>
            </a:r>
          </a:p>
        </p:txBody>
      </p:sp>
      <p:sp>
        <p:nvSpPr>
          <p:cNvPr id="18" name="WordArt 17"/>
          <p:cNvSpPr>
            <a:spLocks noChangeArrowheads="1" noChangeShapeType="1" noTextEdit="1"/>
          </p:cNvSpPr>
          <p:nvPr/>
        </p:nvSpPr>
        <p:spPr bwMode="auto">
          <a:xfrm rot="2559543">
            <a:off x="5102425" y="2911386"/>
            <a:ext cx="1066800" cy="182880"/>
          </a:xfrm>
          <a:prstGeom prst="rect">
            <a:avLst/>
          </a:prstGeom>
          <a:noFill/>
        </p:spPr>
        <p:txBody>
          <a:bodyPr wrap="none" fromWordArt="1">
            <a:prstTxWarp prst="textPlain">
              <a:avLst>
                <a:gd name="adj" fmla="val 50000"/>
              </a:avLst>
            </a:prstTxWarp>
          </a:bodyPr>
          <a:lstStyle/>
          <a:p>
            <a:pPr algn="ctr"/>
            <a:r>
              <a:rPr lang="en-US" sz="300" b="1" kern="1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a:rPr>
              <a:t>timeout</a:t>
            </a:r>
          </a:p>
        </p:txBody>
      </p:sp>
    </p:spTree>
    <p:extLst>
      <p:ext uri="{BB962C8B-B14F-4D97-AF65-F5344CB8AC3E}">
        <p14:creationId xmlns:p14="http://schemas.microsoft.com/office/powerpoint/2010/main" val="728946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Life Cycle Of a Stateful Session Bean</a:t>
            </a:r>
            <a:endParaRPr lang="en-US" dirty="0"/>
          </a:p>
        </p:txBody>
      </p:sp>
      <p:sp>
        <p:nvSpPr>
          <p:cNvPr id="4" name="Rectangle 3"/>
          <p:cNvSpPr>
            <a:spLocks noGrp="1" noChangeArrowheads="1"/>
          </p:cNvSpPr>
          <p:nvPr>
            <p:ph idx="1"/>
          </p:nvPr>
        </p:nvSpPr>
        <p:spPr/>
        <p:txBody>
          <a:bodyPr>
            <a:noAutofit/>
          </a:bodyPr>
          <a:lstStyle/>
          <a:p>
            <a:pPr lvl="0"/>
            <a:r>
              <a:rPr lang="en-US" sz="1400" kern="1200" dirty="0">
                <a:solidFill>
                  <a:schemeClr val="tx1"/>
                </a:solidFill>
                <a:ea typeface="ＭＳ Ｐゴシック"/>
                <a:cs typeface="ＭＳ Ｐゴシック"/>
              </a:rPr>
              <a:t>A session bean instance’s life starts when a client obtains a reference to a stateful session bean instance through dependency injection or JNDI lookup.</a:t>
            </a:r>
          </a:p>
          <a:p>
            <a:pPr lvl="0"/>
            <a:endParaRPr lang="en-US" sz="1000" dirty="0"/>
          </a:p>
          <a:p>
            <a:pPr lvl="0"/>
            <a:r>
              <a:rPr lang="en-US" sz="1400" kern="1200" dirty="0">
                <a:solidFill>
                  <a:schemeClr val="tx1"/>
                </a:solidFill>
                <a:ea typeface="ＭＳ Ｐゴシック"/>
                <a:cs typeface="ＭＳ Ｐゴシック"/>
              </a:rPr>
              <a:t>The container then calls the PostConstruct lifecycle callback interceptor method(s) for the bean, if any.</a:t>
            </a:r>
          </a:p>
          <a:p>
            <a:pPr lvl="0"/>
            <a:endParaRPr lang="en-US" sz="1000" dirty="0"/>
          </a:p>
          <a:p>
            <a:pPr lvl="0"/>
            <a:r>
              <a:rPr lang="en-US" sz="1400" kern="1200" dirty="0">
                <a:solidFill>
                  <a:schemeClr val="tx1"/>
                </a:solidFill>
                <a:ea typeface="ＭＳ Ｐゴシック"/>
                <a:cs typeface="ＭＳ Ｐゴシック"/>
              </a:rPr>
              <a:t>The container then returns the session object reference to the client. The instance is now in the method ready state and ready for client’s business methods.</a:t>
            </a:r>
          </a:p>
          <a:p>
            <a:pPr lvl="0"/>
            <a:endParaRPr lang="en-US" sz="1000" dirty="0"/>
          </a:p>
          <a:p>
            <a:pPr lvl="0"/>
            <a:r>
              <a:rPr lang="en-US" sz="1400" kern="1200" dirty="0">
                <a:solidFill>
                  <a:schemeClr val="tx1"/>
                </a:solidFill>
                <a:ea typeface="ＭＳ Ｐゴシック"/>
                <a:cs typeface="ＭＳ Ｐゴシック"/>
              </a:rPr>
              <a:t>A business method is executed either in a transaction context or with an unspecified transaction context</a:t>
            </a:r>
          </a:p>
          <a:p>
            <a:pPr lvl="0"/>
            <a:endParaRPr lang="en-US" sz="1600" kern="1200" dirty="0">
              <a:solidFill>
                <a:schemeClr val="tx1"/>
              </a:solidFill>
              <a:ea typeface="ＭＳ Ｐゴシック"/>
              <a:cs typeface="ＭＳ Ｐゴシック"/>
            </a:endParaRPr>
          </a:p>
          <a:p>
            <a:pPr lvl="0"/>
            <a:r>
              <a:rPr lang="en-US" sz="1400" kern="1200" dirty="0">
                <a:solidFill>
                  <a:schemeClr val="tx1"/>
                </a:solidFill>
                <a:ea typeface="ＭＳ Ｐゴシック"/>
                <a:cs typeface="ＭＳ Ｐゴシック"/>
              </a:rPr>
              <a:t>The container invokes the PrePassivate lifecycle callback interceptor method(s) for the bean instance, if any. After this completes, the container saves the instance’s state to secondary storage. A session bean can be passivated only between transactions, and not within a transaction.</a:t>
            </a:r>
          </a:p>
          <a:p>
            <a:pPr marL="0" indent="0">
              <a:buNone/>
            </a:pPr>
            <a:r>
              <a:rPr lang="en-US" sz="1000" dirty="0"/>
              <a:t> </a:t>
            </a:r>
          </a:p>
        </p:txBody>
      </p:sp>
    </p:spTree>
    <p:extLst>
      <p:ext uri="{BB962C8B-B14F-4D97-AF65-F5344CB8AC3E}">
        <p14:creationId xmlns:p14="http://schemas.microsoft.com/office/powerpoint/2010/main" val="21914348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Life Cycle Of a Stateful Session Bean</a:t>
            </a:r>
            <a:endParaRPr lang="en-US" dirty="0"/>
          </a:p>
        </p:txBody>
      </p:sp>
      <p:sp>
        <p:nvSpPr>
          <p:cNvPr id="3" name="Content Placeholder 2"/>
          <p:cNvSpPr>
            <a:spLocks noGrp="1"/>
          </p:cNvSpPr>
          <p:nvPr>
            <p:ph idx="1"/>
          </p:nvPr>
        </p:nvSpPr>
        <p:spPr/>
        <p:txBody>
          <a:bodyPr>
            <a:normAutofit/>
          </a:bodyPr>
          <a:lstStyle/>
          <a:p>
            <a:pPr lvl="0"/>
            <a:r>
              <a:rPr lang="en-US" sz="1400" kern="1200" dirty="0">
                <a:solidFill>
                  <a:schemeClr val="tx1"/>
                </a:solidFill>
                <a:ea typeface="ＭＳ Ｐゴシック"/>
                <a:cs typeface="ＭＳ Ｐゴシック"/>
              </a:rPr>
              <a:t>While the instance is in the passivated state, the container may remove the session object after the expiration of a timeout specified by the Deployer. All object references and handles for the session object become invalid.</a:t>
            </a:r>
          </a:p>
          <a:p>
            <a:pPr lvl="0"/>
            <a:endParaRPr lang="en-US" sz="1400" dirty="0"/>
          </a:p>
          <a:p>
            <a:pPr lvl="0"/>
            <a:r>
              <a:rPr lang="en-US" sz="1400" kern="1200" dirty="0">
                <a:solidFill>
                  <a:schemeClr val="tx1"/>
                </a:solidFill>
                <a:ea typeface="ＭＳ Ｐゴシック"/>
                <a:cs typeface="ＭＳ Ｐゴシック"/>
              </a:rPr>
              <a:t>If a client invokes a session object whose session bean instance has been passivated, the container will activate the instance. To activate the session bean instance, the container restores the instance’s state from secondary storage and invokes the PostActivate method for the instance, if any. The session bean instance is again ready for client methods.</a:t>
            </a:r>
          </a:p>
          <a:p>
            <a:pPr lvl="0"/>
            <a:endParaRPr lang="en-US" sz="1400" dirty="0"/>
          </a:p>
          <a:p>
            <a:pPr lvl="0"/>
            <a:r>
              <a:rPr lang="en-US" sz="1400" kern="1200" dirty="0">
                <a:solidFill>
                  <a:schemeClr val="tx1"/>
                </a:solidFill>
                <a:ea typeface="ＭＳ Ｐゴシック"/>
                <a:cs typeface="ＭＳ Ｐゴシック"/>
              </a:rPr>
              <a:t>When the client calls the  method of the bean that has been designated as a @PreDestroy, the container invokes PreDestroy lifecycle callback interceptor method(s) for the bean instance after the Remove method completes. This ends the life of the session bean instance and the associated session object.</a:t>
            </a:r>
          </a:p>
          <a:p>
            <a:endParaRPr lang="en-US" sz="1400" dirty="0"/>
          </a:p>
        </p:txBody>
      </p:sp>
    </p:spTree>
    <p:extLst>
      <p:ext uri="{BB962C8B-B14F-4D97-AF65-F5344CB8AC3E}">
        <p14:creationId xmlns:p14="http://schemas.microsoft.com/office/powerpoint/2010/main" val="26368443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Choosing of Stateful Session Bean</a:t>
            </a:r>
            <a:endParaRPr lang="en-US" dirty="0">
              <a:solidFill>
                <a:schemeClr val="tx1"/>
              </a:solidFill>
            </a:endParaRPr>
          </a:p>
        </p:txBody>
      </p:sp>
      <p:sp>
        <p:nvSpPr>
          <p:cNvPr id="3" name="Content Placeholder 2"/>
          <p:cNvSpPr>
            <a:spLocks noGrp="1"/>
          </p:cNvSpPr>
          <p:nvPr>
            <p:ph idx="1"/>
          </p:nvPr>
        </p:nvSpPr>
        <p:spPr/>
        <p:txBody>
          <a:bodyPr/>
          <a:lstStyle/>
          <a:p>
            <a:r>
              <a:rPr lang="en-US" altLang="en-US" kern="1200" dirty="0">
                <a:solidFill>
                  <a:schemeClr val="tx1"/>
                </a:solidFill>
                <a:ea typeface="ＭＳ Ｐゴシック"/>
                <a:cs typeface="ＭＳ Ｐゴシック"/>
              </a:rPr>
              <a:t>When the application needs of work in a sequence which depends upon the result of the Previous operation.</a:t>
            </a:r>
          </a:p>
          <a:p>
            <a:endParaRPr lang="en-US" altLang="en-US" dirty="0"/>
          </a:p>
          <a:p>
            <a:endParaRPr lang="en-US" altLang="en-US" dirty="0"/>
          </a:p>
          <a:p>
            <a:r>
              <a:rPr lang="en-US" altLang="en-US" kern="1200" dirty="0">
                <a:solidFill>
                  <a:schemeClr val="tx1"/>
                </a:solidFill>
                <a:ea typeface="ＭＳ Ｐゴシック"/>
                <a:cs typeface="ＭＳ Ｐゴシック"/>
              </a:rPr>
              <a:t>The main aim of stateful session bean is to maintain between the state between the client and the server.</a:t>
            </a:r>
          </a:p>
          <a:p>
            <a:endParaRPr lang="en-US" altLang="en-US" dirty="0"/>
          </a:p>
          <a:p>
            <a:endParaRPr lang="en-US" dirty="0"/>
          </a:p>
        </p:txBody>
      </p:sp>
    </p:spTree>
    <p:extLst>
      <p:ext uri="{BB962C8B-B14F-4D97-AF65-F5344CB8AC3E}">
        <p14:creationId xmlns:p14="http://schemas.microsoft.com/office/powerpoint/2010/main" val="119544409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3840" y="2342506"/>
            <a:ext cx="3772186" cy="461665"/>
          </a:xfrm>
          <a:prstGeom prst="rect">
            <a:avLst/>
          </a:prstGeom>
          <a:blipFill>
            <a:blip r:embed="rId2"/>
            <a:tile tx="0" ty="0" sx="100000" sy="100000" flip="none" algn="tl"/>
          </a:blip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altLang="en-US" b="1" dirty="0" smtClean="0"/>
              <a:t>Singleton </a:t>
            </a:r>
            <a:r>
              <a:rPr lang="en-US" altLang="en-US" b="1" dirty="0"/>
              <a:t>Session Bean</a:t>
            </a:r>
            <a:endParaRPr lang="en-US" dirty="0"/>
          </a:p>
        </p:txBody>
      </p:sp>
    </p:spTree>
    <p:extLst>
      <p:ext uri="{BB962C8B-B14F-4D97-AF65-F5344CB8AC3E}">
        <p14:creationId xmlns:p14="http://schemas.microsoft.com/office/powerpoint/2010/main" val="12572686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Singleton Session Bean</a:t>
            </a:r>
          </a:p>
        </p:txBody>
      </p:sp>
      <p:sp>
        <p:nvSpPr>
          <p:cNvPr id="3" name="Content Placeholder 2"/>
          <p:cNvSpPr>
            <a:spLocks noGrp="1"/>
          </p:cNvSpPr>
          <p:nvPr>
            <p:ph idx="1"/>
          </p:nvPr>
        </p:nvSpPr>
        <p:spPr/>
        <p:txBody>
          <a:bodyPr>
            <a:normAutofit/>
          </a:bodyPr>
          <a:lstStyle/>
          <a:p>
            <a:pPr lvl="0"/>
            <a:r>
              <a:rPr lang="en-US" kern="1200" dirty="0">
                <a:solidFill>
                  <a:schemeClr val="tx1"/>
                </a:solidFill>
                <a:ea typeface="ＭＳ Ｐゴシック"/>
                <a:cs typeface="ＭＳ Ｐゴシック"/>
              </a:rPr>
              <a:t>Available from EJB 3.1, Singleton Session Beans are business objects having a global shared state within a JVM.</a:t>
            </a:r>
          </a:p>
          <a:p>
            <a:pPr lvl="0"/>
            <a:r>
              <a:rPr lang="en-US" kern="1200" dirty="0">
                <a:solidFill>
                  <a:schemeClr val="tx1"/>
                </a:solidFill>
                <a:ea typeface="ＭＳ Ｐゴシック"/>
                <a:cs typeface="ＭＳ Ｐゴシック"/>
              </a:rPr>
              <a:t>The @Singleton annotation is used to mark the class as Singleton Session Bean.</a:t>
            </a:r>
          </a:p>
          <a:p>
            <a:pPr lvl="0"/>
            <a:r>
              <a:rPr lang="en-US" kern="1200" dirty="0">
                <a:solidFill>
                  <a:schemeClr val="tx1"/>
                </a:solidFill>
                <a:ea typeface="ＭＳ Ｐゴシック"/>
                <a:cs typeface="ＭＳ Ｐゴシック"/>
              </a:rPr>
              <a:t>They are instantiated once per application and exist for the lifecycle of the application.</a:t>
            </a:r>
          </a:p>
          <a:p>
            <a:pPr lvl="0"/>
            <a:r>
              <a:rPr lang="en-US" kern="1200" dirty="0">
                <a:solidFill>
                  <a:schemeClr val="tx1"/>
                </a:solidFill>
                <a:ea typeface="ＭＳ Ｐゴシック"/>
                <a:cs typeface="ＭＳ Ｐゴシック"/>
              </a:rPr>
              <a:t>In cases where the container is distributed over many virtual machines, each application will have one bean instance of the Singleton for each JVM.</a:t>
            </a:r>
          </a:p>
          <a:p>
            <a:pPr lvl="0"/>
            <a:endParaRPr lang="en-US" dirty="0"/>
          </a:p>
          <a:p>
            <a:endParaRPr lang="en-US" sz="2300" kern="1200" dirty="0">
              <a:solidFill>
                <a:schemeClr val="tx1"/>
              </a:solidFill>
              <a:ea typeface="ＭＳ Ｐゴシック"/>
              <a:cs typeface="ＭＳ Ｐゴシック"/>
            </a:endParaRPr>
          </a:p>
        </p:txBody>
      </p:sp>
    </p:spTree>
    <p:extLst>
      <p:ext uri="{BB962C8B-B14F-4D97-AF65-F5344CB8AC3E}">
        <p14:creationId xmlns:p14="http://schemas.microsoft.com/office/powerpoint/2010/main" val="20811920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Singleton Session Bean</a:t>
            </a:r>
            <a:endParaRPr lang="en-US" dirty="0"/>
          </a:p>
        </p:txBody>
      </p:sp>
      <p:sp>
        <p:nvSpPr>
          <p:cNvPr id="3" name="Content Placeholder 2"/>
          <p:cNvSpPr>
            <a:spLocks noGrp="1"/>
          </p:cNvSpPr>
          <p:nvPr>
            <p:ph idx="1"/>
          </p:nvPr>
        </p:nvSpPr>
        <p:spPr/>
        <p:txBody>
          <a:bodyPr/>
          <a:lstStyle/>
          <a:p>
            <a:pPr lvl="0"/>
            <a:r>
              <a:rPr lang="en-US" kern="1200" dirty="0">
                <a:solidFill>
                  <a:schemeClr val="tx1"/>
                </a:solidFill>
                <a:cs typeface="ＭＳ Ｐゴシック"/>
              </a:rPr>
              <a:t>It maintains its state between client invocations but that state is not required to survive container shutdown or crash.</a:t>
            </a:r>
          </a:p>
          <a:p>
            <a:pPr lvl="0"/>
            <a:r>
              <a:rPr lang="en-US" kern="1200" dirty="0">
                <a:solidFill>
                  <a:schemeClr val="tx1"/>
                </a:solidFill>
                <a:cs typeface="ＭＳ Ｐゴシック"/>
              </a:rPr>
              <a:t>A Singleton session bean is intended to be shared and supports concurrent access by clients.</a:t>
            </a:r>
          </a:p>
          <a:p>
            <a:pPr lvl="0"/>
            <a:r>
              <a:rPr lang="en-US" kern="1200" dirty="0">
                <a:solidFill>
                  <a:schemeClr val="tx1"/>
                </a:solidFill>
                <a:cs typeface="ＭＳ Ｐゴシック"/>
              </a:rPr>
              <a:t>Concurrent access to the one and only bean instance can be controlled by the container </a:t>
            </a:r>
          </a:p>
          <a:p>
            <a:pPr lvl="0"/>
            <a:r>
              <a:rPr lang="en-US" kern="1200" dirty="0">
                <a:solidFill>
                  <a:schemeClr val="tx1"/>
                </a:solidFill>
                <a:cs typeface="ＭＳ Ｐゴシック"/>
              </a:rPr>
              <a:t>The container is responsible for deciding when to initialize a Singleton bean instance. </a:t>
            </a:r>
          </a:p>
          <a:p>
            <a:pPr lvl="0"/>
            <a:r>
              <a:rPr lang="en-US" kern="1200" dirty="0">
                <a:solidFill>
                  <a:schemeClr val="tx1"/>
                </a:solidFill>
                <a:cs typeface="ＭＳ Ｐゴシック"/>
              </a:rPr>
              <a:t>A singleton session bean is never passivated.</a:t>
            </a:r>
          </a:p>
          <a:p>
            <a:endParaRPr lang="en-US" dirty="0"/>
          </a:p>
        </p:txBody>
      </p:sp>
    </p:spTree>
    <p:extLst>
      <p:ext uri="{BB962C8B-B14F-4D97-AF65-F5344CB8AC3E}">
        <p14:creationId xmlns:p14="http://schemas.microsoft.com/office/powerpoint/2010/main" val="32290825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Life cycle of Singleton Session Bean</a:t>
            </a:r>
          </a:p>
        </p:txBody>
      </p:sp>
      <p:pic>
        <p:nvPicPr>
          <p:cNvPr id="1027" name="Picture 3" descr="C:\Users\28695\Pictures\stateless-session-bean-lifecyc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54100"/>
            <a:ext cx="6677025" cy="3038475"/>
          </a:xfrm>
          <a:prstGeom prst="rect">
            <a:avLst/>
          </a:prstGeom>
          <a:noFill/>
          <a:ln cmpd="thickThin">
            <a:solidFill>
              <a:schemeClr val="tx1">
                <a:lumMod val="90000"/>
                <a:lumOff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4748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Life cycle of Singleton Session Bean</a:t>
            </a:r>
          </a:p>
        </p:txBody>
      </p:sp>
      <p:sp>
        <p:nvSpPr>
          <p:cNvPr id="3" name="Content Placeholder 2"/>
          <p:cNvSpPr>
            <a:spLocks noGrp="1"/>
          </p:cNvSpPr>
          <p:nvPr>
            <p:ph idx="1"/>
          </p:nvPr>
        </p:nvSpPr>
        <p:spPr/>
        <p:txBody>
          <a:bodyPr>
            <a:normAutofit/>
          </a:bodyPr>
          <a:lstStyle/>
          <a:p>
            <a:pPr lvl="0"/>
            <a:r>
              <a:rPr lang="en-US" sz="1600" kern="1200" dirty="0">
                <a:solidFill>
                  <a:schemeClr val="tx1"/>
                </a:solidFill>
                <a:ea typeface="ＭＳ Ｐゴシック"/>
                <a:cs typeface="ＭＳ Ｐゴシック"/>
              </a:rPr>
              <a:t>A singleton session bean instance’s life starts when the container invokes the new Instance method on the session bean class to create the singleton bean instance.</a:t>
            </a:r>
          </a:p>
          <a:p>
            <a:pPr lvl="0"/>
            <a:r>
              <a:rPr lang="en-US" sz="1600" kern="1200" dirty="0">
                <a:solidFill>
                  <a:schemeClr val="tx1"/>
                </a:solidFill>
                <a:ea typeface="ＭＳ Ｐゴシック"/>
                <a:cs typeface="ＭＳ Ｐゴシック"/>
              </a:rPr>
              <a:t>Next, the container performs any dependency injection as specified by the metadata annotations on the bean class or by the deployment descriptor.</a:t>
            </a:r>
          </a:p>
          <a:p>
            <a:pPr lvl="0"/>
            <a:r>
              <a:rPr lang="en-US" sz="1600" kern="1200" dirty="0">
                <a:solidFill>
                  <a:schemeClr val="tx1"/>
                </a:solidFill>
                <a:ea typeface="ＭＳ Ｐゴシック"/>
                <a:cs typeface="ＭＳ Ｐゴシック"/>
              </a:rPr>
              <a:t>The container then calls the PostConstruct lifecycle callback interceptor methods for the bean, if any.</a:t>
            </a:r>
          </a:p>
          <a:p>
            <a:pPr lvl="0"/>
            <a:r>
              <a:rPr lang="en-US" sz="1600" kern="1200" dirty="0">
                <a:solidFill>
                  <a:schemeClr val="tx1"/>
                </a:solidFill>
                <a:ea typeface="ＭＳ Ｐゴシック"/>
                <a:cs typeface="ＭＳ Ｐゴシック"/>
              </a:rPr>
              <a:t>The singleton bean instance is now ready to be delegated a business method call from any client or a call from the container to a timeout callback method.</a:t>
            </a:r>
          </a:p>
          <a:p>
            <a:pPr lvl="0"/>
            <a:r>
              <a:rPr lang="en-US" sz="1600" kern="1200" dirty="0">
                <a:solidFill>
                  <a:schemeClr val="tx1"/>
                </a:solidFill>
                <a:ea typeface="ＭＳ Ｐゴシック"/>
                <a:cs typeface="ＭＳ Ｐゴシック"/>
              </a:rPr>
              <a:t>When the application is shutting down, the container invokes the PreDestroy lifecycle callback interceptor methods on the singleton, if any. This ends the life of the singleton session bean instance. </a:t>
            </a:r>
          </a:p>
          <a:p>
            <a:endParaRPr lang="en-US" sz="1400" dirty="0"/>
          </a:p>
        </p:txBody>
      </p:sp>
    </p:spTree>
    <p:extLst>
      <p:ext uri="{BB962C8B-B14F-4D97-AF65-F5344CB8AC3E}">
        <p14:creationId xmlns:p14="http://schemas.microsoft.com/office/powerpoint/2010/main" val="492657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Where to use Singleton Session Bean</a:t>
            </a:r>
          </a:p>
        </p:txBody>
      </p:sp>
      <p:sp>
        <p:nvSpPr>
          <p:cNvPr id="4" name="TextBox 3"/>
          <p:cNvSpPr txBox="1"/>
          <p:nvPr/>
        </p:nvSpPr>
        <p:spPr>
          <a:xfrm>
            <a:off x="914400" y="1431131"/>
            <a:ext cx="6553200" cy="1846659"/>
          </a:xfrm>
          <a:prstGeom prst="rect">
            <a:avLst/>
          </a:prstGeom>
          <a:noFill/>
        </p:spPr>
        <p:txBody>
          <a:bodyPr wrap="square" rtlCol="0">
            <a:spAutoFit/>
          </a:bodyPr>
          <a:lstStyle/>
          <a:p>
            <a:r>
              <a:rPr lang="en-US" sz="1800" dirty="0"/>
              <a:t>Loading a global daily price list that will be the same for every user might be done with a singleton session bean, since this will prevent the application having to do the same query to a database over and over again.</a:t>
            </a:r>
          </a:p>
          <a:p>
            <a:r>
              <a:rPr lang="en-US" sz="1800" dirty="0"/>
              <a:t>Application hit counter</a:t>
            </a:r>
          </a:p>
          <a:p>
            <a:endParaRPr lang="en-US" dirty="0"/>
          </a:p>
        </p:txBody>
      </p:sp>
    </p:spTree>
    <p:extLst>
      <p:ext uri="{BB962C8B-B14F-4D97-AF65-F5344CB8AC3E}">
        <p14:creationId xmlns:p14="http://schemas.microsoft.com/office/powerpoint/2010/main" val="2002600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Session Bean</a:t>
            </a:r>
            <a:endParaRPr lang="en-US" dirty="0">
              <a:solidFill>
                <a:schemeClr val="tx1"/>
              </a:solidFill>
            </a:endParaRPr>
          </a:p>
        </p:txBody>
      </p:sp>
      <p:sp>
        <p:nvSpPr>
          <p:cNvPr id="3" name="Content Placeholder 2"/>
          <p:cNvSpPr>
            <a:spLocks noGrp="1"/>
          </p:cNvSpPr>
          <p:nvPr>
            <p:ph idx="1"/>
          </p:nvPr>
        </p:nvSpPr>
        <p:spPr/>
        <p:txBody>
          <a:bodyPr/>
          <a:lstStyle/>
          <a:p>
            <a:pPr>
              <a:lnSpc>
                <a:spcPct val="90000"/>
              </a:lnSpc>
            </a:pPr>
            <a:endParaRPr lang="en-US" altLang="en-US" sz="2000" dirty="0"/>
          </a:p>
          <a:p>
            <a:pPr>
              <a:lnSpc>
                <a:spcPct val="90000"/>
              </a:lnSpc>
            </a:pPr>
            <a:r>
              <a:rPr lang="en-US" altLang="en-US" kern="1200" dirty="0">
                <a:solidFill>
                  <a:schemeClr val="tx1"/>
                </a:solidFill>
                <a:ea typeface="ＭＳ Ｐゴシック"/>
                <a:cs typeface="ＭＳ Ｐゴシック"/>
              </a:rPr>
              <a:t>It has been made with two words i.e., Session and Bean.</a:t>
            </a:r>
          </a:p>
          <a:p>
            <a:pPr>
              <a:lnSpc>
                <a:spcPct val="90000"/>
              </a:lnSpc>
            </a:pPr>
            <a:endParaRPr lang="en-US" altLang="en-US" sz="2000" dirty="0"/>
          </a:p>
          <a:p>
            <a:pPr>
              <a:lnSpc>
                <a:spcPct val="90000"/>
              </a:lnSpc>
            </a:pPr>
            <a:r>
              <a:rPr lang="en-US" altLang="en-US" kern="1200" dirty="0">
                <a:solidFill>
                  <a:schemeClr val="tx1"/>
                </a:solidFill>
                <a:ea typeface="ＭＳ Ｐゴシック"/>
                <a:cs typeface="ＭＳ Ｐゴシック"/>
              </a:rPr>
              <a:t>It means that bean instance for a particular duration of a unit of work and becomes null when the lifetime of the bean is within a specific duration.</a:t>
            </a:r>
          </a:p>
          <a:p>
            <a:pPr>
              <a:lnSpc>
                <a:spcPct val="90000"/>
              </a:lnSpc>
            </a:pPr>
            <a:endParaRPr lang="en-US" altLang="en-US" sz="2000" dirty="0"/>
          </a:p>
          <a:p>
            <a:pPr>
              <a:lnSpc>
                <a:spcPct val="90000"/>
              </a:lnSpc>
            </a:pPr>
            <a:r>
              <a:rPr lang="en-US" altLang="en-US" kern="1200" dirty="0">
                <a:solidFill>
                  <a:schemeClr val="tx1"/>
                </a:solidFill>
                <a:ea typeface="ＭＳ Ｐゴシック"/>
                <a:cs typeface="ＭＳ Ｐゴシック"/>
              </a:rPr>
              <a:t>It represents a single client with inside the application </a:t>
            </a:r>
            <a:r>
              <a:rPr lang="en-US" altLang="en-US" kern="1200" dirty="0" smtClean="0">
                <a:solidFill>
                  <a:schemeClr val="tx1"/>
                </a:solidFill>
                <a:ea typeface="ＭＳ Ｐゴシック"/>
                <a:cs typeface="ＭＳ Ｐゴシック"/>
              </a:rPr>
              <a:t>:</a:t>
            </a:r>
          </a:p>
          <a:p>
            <a:pPr marL="0" indent="0">
              <a:lnSpc>
                <a:spcPct val="90000"/>
              </a:lnSpc>
              <a:buNone/>
            </a:pPr>
            <a:endParaRPr lang="en-US" altLang="en-US" kern="1200" dirty="0">
              <a:solidFill>
                <a:schemeClr val="tx1"/>
              </a:solidFill>
              <a:ea typeface="ＭＳ Ｐゴシック"/>
              <a:cs typeface="ＭＳ Ｐゴシック"/>
            </a:endParaRPr>
          </a:p>
          <a:p>
            <a:pPr lvl="1">
              <a:lnSpc>
                <a:spcPct val="90000"/>
              </a:lnSpc>
              <a:buFont typeface="Wingdings" panose="05000000000000000000" pitchFamily="2" charset="2"/>
              <a:buChar char="§"/>
            </a:pPr>
            <a:r>
              <a:rPr lang="en-US" altLang="en-US" sz="1400" kern="1200" dirty="0">
                <a:solidFill>
                  <a:schemeClr val="tx1"/>
                </a:solidFill>
                <a:ea typeface="ＭＳ Ｐゴシック"/>
                <a:cs typeface="ＭＳ Ｐゴシック"/>
              </a:rPr>
              <a:t>Does not maintain the state of a client.</a:t>
            </a:r>
          </a:p>
          <a:p>
            <a:pPr lvl="1">
              <a:lnSpc>
                <a:spcPct val="90000"/>
              </a:lnSpc>
              <a:buFont typeface="Wingdings" panose="05000000000000000000" pitchFamily="2" charset="2"/>
              <a:buChar char="§"/>
            </a:pPr>
            <a:r>
              <a:rPr lang="en-US" altLang="en-US" sz="1400" kern="1200" dirty="0">
                <a:solidFill>
                  <a:schemeClr val="tx1"/>
                </a:solidFill>
                <a:ea typeface="ＭＳ Ｐゴシック"/>
                <a:cs typeface="ＭＳ Ｐゴシック"/>
              </a:rPr>
              <a:t>Does not represent the data in the data store.</a:t>
            </a:r>
          </a:p>
          <a:p>
            <a:endParaRPr lang="en-US" dirty="0"/>
          </a:p>
        </p:txBody>
      </p:sp>
    </p:spTree>
    <p:extLst>
      <p:ext uri="{BB962C8B-B14F-4D97-AF65-F5344CB8AC3E}">
        <p14:creationId xmlns:p14="http://schemas.microsoft.com/office/powerpoint/2010/main" val="26259682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01" y="458189"/>
            <a:ext cx="6629400" cy="457623"/>
          </a:xfrm>
        </p:spPr>
        <p:txBody>
          <a:bodyPr>
            <a:noAutofit/>
          </a:bodyPr>
          <a:lstStyle/>
          <a:p>
            <a:r>
              <a:rPr lang="en-US" dirty="0">
                <a:solidFill>
                  <a:schemeClr val="tx1"/>
                </a:solidFill>
              </a:rPr>
              <a:t>When to use Session Beans?</a:t>
            </a:r>
            <a:br>
              <a:rPr lang="en-US" dirty="0">
                <a:solidFill>
                  <a:schemeClr val="tx1"/>
                </a:solidFill>
              </a:rPr>
            </a:br>
            <a:endParaRPr lang="en-US" dirty="0">
              <a:solidFill>
                <a:schemeClr val="tx1"/>
              </a:solidFill>
            </a:endParaRPr>
          </a:p>
        </p:txBody>
      </p:sp>
      <p:sp>
        <p:nvSpPr>
          <p:cNvPr id="5" name="TextBox 4"/>
          <p:cNvSpPr txBox="1"/>
          <p:nvPr/>
        </p:nvSpPr>
        <p:spPr>
          <a:xfrm>
            <a:off x="914400" y="1278731"/>
            <a:ext cx="6934200" cy="3139321"/>
          </a:xfrm>
          <a:prstGeom prst="rect">
            <a:avLst/>
          </a:prstGeom>
          <a:noFill/>
        </p:spPr>
        <p:txBody>
          <a:bodyPr wrap="square" rtlCol="0">
            <a:spAutoFit/>
          </a:bodyPr>
          <a:lstStyle/>
          <a:p>
            <a:r>
              <a:rPr lang="en-US" sz="1800" b="1" dirty="0"/>
              <a:t>Stateful session beans are appropriate if any of the following conditions are </a:t>
            </a:r>
            <a:r>
              <a:rPr lang="en-US" sz="1800" b="1" dirty="0" smtClean="0"/>
              <a:t>true</a:t>
            </a:r>
          </a:p>
          <a:p>
            <a:endParaRPr lang="en-US" sz="1800" dirty="0"/>
          </a:p>
          <a:p>
            <a:pPr marL="285750" lvl="0" indent="-285750">
              <a:buFont typeface="Wingdings" panose="05000000000000000000" pitchFamily="2" charset="2"/>
              <a:buChar char="§"/>
            </a:pPr>
            <a:r>
              <a:rPr lang="en-US" sz="1600" dirty="0"/>
              <a:t>The bean’s state represents the interaction between the bean and a specific client.</a:t>
            </a:r>
          </a:p>
          <a:p>
            <a:pPr marL="285750" lvl="0" indent="-285750">
              <a:buFont typeface="Wingdings" panose="05000000000000000000" pitchFamily="2" charset="2"/>
              <a:buChar char="§"/>
            </a:pPr>
            <a:r>
              <a:rPr lang="en-US" sz="1600" dirty="0"/>
              <a:t>The bean needs to hold information about the client across method invocations.</a:t>
            </a:r>
          </a:p>
          <a:p>
            <a:pPr marL="285750" lvl="0" indent="-285750">
              <a:buFont typeface="Wingdings" panose="05000000000000000000" pitchFamily="2" charset="2"/>
              <a:buChar char="§"/>
            </a:pPr>
            <a:r>
              <a:rPr lang="en-US" sz="1600" dirty="0"/>
              <a:t>The bean mediates between the client and the other components of the application, presenting a simplified view to the client.</a:t>
            </a:r>
          </a:p>
          <a:p>
            <a:pPr marL="285750" lvl="0" indent="-285750">
              <a:buFont typeface="Wingdings" panose="05000000000000000000" pitchFamily="2" charset="2"/>
              <a:buChar char="§"/>
            </a:pPr>
            <a:r>
              <a:rPr lang="en-US" sz="1600" dirty="0"/>
              <a:t>Behind the scenes, the bean manages the work flow of several enterprise beans.</a:t>
            </a:r>
          </a:p>
          <a:p>
            <a:endParaRPr lang="en-US" sz="1600" dirty="0"/>
          </a:p>
        </p:txBody>
      </p:sp>
    </p:spTree>
    <p:extLst>
      <p:ext uri="{BB962C8B-B14F-4D97-AF65-F5344CB8AC3E}">
        <p14:creationId xmlns:p14="http://schemas.microsoft.com/office/powerpoint/2010/main" val="14264000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When to use Session Beans?</a:t>
            </a:r>
          </a:p>
        </p:txBody>
      </p:sp>
      <p:sp>
        <p:nvSpPr>
          <p:cNvPr id="7" name="TextBox 6"/>
          <p:cNvSpPr txBox="1"/>
          <p:nvPr/>
        </p:nvSpPr>
        <p:spPr>
          <a:xfrm>
            <a:off x="762000" y="1278731"/>
            <a:ext cx="7391400" cy="2308324"/>
          </a:xfrm>
          <a:prstGeom prst="rect">
            <a:avLst/>
          </a:prstGeom>
          <a:noFill/>
        </p:spPr>
        <p:txBody>
          <a:bodyPr wrap="square" rtlCol="0">
            <a:spAutoFit/>
          </a:bodyPr>
          <a:lstStyle/>
          <a:p>
            <a:r>
              <a:rPr lang="en-US" sz="1600" b="1" dirty="0"/>
              <a:t>To improve performance, you might choose a stateless session bean if it has any of these traits</a:t>
            </a:r>
            <a:r>
              <a:rPr lang="en-US" sz="1600" b="1" dirty="0" smtClean="0"/>
              <a:t>.</a:t>
            </a:r>
          </a:p>
          <a:p>
            <a:endParaRPr lang="en-US" sz="1600" b="1" dirty="0"/>
          </a:p>
          <a:p>
            <a:endParaRPr lang="en-US" sz="1600" dirty="0"/>
          </a:p>
          <a:p>
            <a:pPr marL="285750" lvl="0" indent="-285750">
              <a:buFont typeface="Wingdings" panose="05000000000000000000" pitchFamily="2" charset="2"/>
              <a:buChar char="§"/>
            </a:pPr>
            <a:r>
              <a:rPr lang="en-US" sz="1600" dirty="0"/>
              <a:t>The bean’s state has no data for a specific client.</a:t>
            </a:r>
          </a:p>
          <a:p>
            <a:pPr marL="285750" lvl="0" indent="-285750">
              <a:buFont typeface="Wingdings" panose="05000000000000000000" pitchFamily="2" charset="2"/>
              <a:buChar char="§"/>
            </a:pPr>
            <a:r>
              <a:rPr lang="en-US" sz="1600" dirty="0"/>
              <a:t>In a single method invocation, the bean performs a generic task for all clients. For example, you might use a stateless session bean to send an email that confirms an online order.</a:t>
            </a:r>
          </a:p>
          <a:p>
            <a:pPr marL="285750" indent="-285750">
              <a:buFont typeface="Wingdings" panose="05000000000000000000" pitchFamily="2" charset="2"/>
              <a:buChar char="§"/>
            </a:pPr>
            <a:r>
              <a:rPr lang="en-US" sz="1600" dirty="0"/>
              <a:t>The bean implements a web service</a:t>
            </a:r>
          </a:p>
        </p:txBody>
      </p:sp>
    </p:spTree>
    <p:extLst>
      <p:ext uri="{BB962C8B-B14F-4D97-AF65-F5344CB8AC3E}">
        <p14:creationId xmlns:p14="http://schemas.microsoft.com/office/powerpoint/2010/main" val="32520582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When to use Session Beans?</a:t>
            </a:r>
          </a:p>
        </p:txBody>
      </p:sp>
      <p:sp>
        <p:nvSpPr>
          <p:cNvPr id="6" name="TextBox 5"/>
          <p:cNvSpPr txBox="1"/>
          <p:nvPr/>
        </p:nvSpPr>
        <p:spPr>
          <a:xfrm>
            <a:off x="914400" y="1202531"/>
            <a:ext cx="7924800" cy="2677656"/>
          </a:xfrm>
          <a:prstGeom prst="rect">
            <a:avLst/>
          </a:prstGeom>
          <a:noFill/>
        </p:spPr>
        <p:txBody>
          <a:bodyPr wrap="square" rtlCol="0">
            <a:spAutoFit/>
          </a:bodyPr>
          <a:lstStyle/>
          <a:p>
            <a:pPr marL="0" indent="0">
              <a:buNone/>
            </a:pPr>
            <a:r>
              <a:rPr lang="en-US" sz="1800" b="1" dirty="0"/>
              <a:t>Singleton session beans are appropriate in the following circumstances</a:t>
            </a:r>
            <a:r>
              <a:rPr lang="en-US" sz="1800" b="1" dirty="0" smtClean="0"/>
              <a:t>.</a:t>
            </a:r>
          </a:p>
          <a:p>
            <a:pPr marL="0" indent="0">
              <a:buNone/>
            </a:pPr>
            <a:endParaRPr lang="en-US" dirty="0"/>
          </a:p>
          <a:p>
            <a:pPr marL="285750" lvl="0" indent="-285750">
              <a:buFont typeface="Wingdings" panose="05000000000000000000" pitchFamily="2" charset="2"/>
              <a:buChar char="§"/>
            </a:pPr>
            <a:r>
              <a:rPr lang="en-US" sz="1600" dirty="0"/>
              <a:t>State needs to be shared across the application.</a:t>
            </a:r>
          </a:p>
          <a:p>
            <a:pPr marL="285750" lvl="0" indent="-285750">
              <a:buFont typeface="Wingdings" panose="05000000000000000000" pitchFamily="2" charset="2"/>
              <a:buChar char="§"/>
            </a:pPr>
            <a:r>
              <a:rPr lang="en-US" sz="1600" dirty="0"/>
              <a:t>A single enterprise bean needs to be accessed by multiple threads concurrently.</a:t>
            </a:r>
          </a:p>
          <a:p>
            <a:pPr marL="285750" lvl="0" indent="-285750">
              <a:buFont typeface="Wingdings" panose="05000000000000000000" pitchFamily="2" charset="2"/>
              <a:buChar char="§"/>
            </a:pPr>
            <a:r>
              <a:rPr lang="en-US" sz="1600" dirty="0"/>
              <a:t>The application needs an enterprise bean to perform tasks upon application startup and shutdown.</a:t>
            </a:r>
          </a:p>
          <a:p>
            <a:pPr marL="285750" lvl="0" indent="-285750">
              <a:buFont typeface="Wingdings" panose="05000000000000000000" pitchFamily="2" charset="2"/>
              <a:buChar char="§"/>
            </a:pPr>
            <a:r>
              <a:rPr lang="en-US" sz="1600" dirty="0"/>
              <a:t>The bean implements a web service.</a:t>
            </a:r>
          </a:p>
          <a:p>
            <a:endParaRPr lang="en-US" dirty="0"/>
          </a:p>
        </p:txBody>
      </p:sp>
    </p:spTree>
    <p:extLst>
      <p:ext uri="{BB962C8B-B14F-4D97-AF65-F5344CB8AC3E}">
        <p14:creationId xmlns:p14="http://schemas.microsoft.com/office/powerpoint/2010/main" val="304901731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chemeClr val="tx1"/>
                </a:solidFill>
              </a:rPr>
              <a:t>Interceptors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altLang="en-US" kern="1200" dirty="0">
                <a:solidFill>
                  <a:schemeClr val="tx1"/>
                </a:solidFill>
                <a:ea typeface="ＭＳ Ｐゴシック"/>
                <a:cs typeface="ＭＳ Ｐゴシック"/>
              </a:rPr>
              <a:t>It will be defined for both the Session bean and Message Driven Bean</a:t>
            </a:r>
            <a:r>
              <a:rPr lang="en-US" altLang="en-US" kern="1200" dirty="0" smtClean="0">
                <a:solidFill>
                  <a:schemeClr val="tx1"/>
                </a:solidFill>
                <a:ea typeface="ＭＳ Ｐゴシック"/>
                <a:cs typeface="ＭＳ Ｐゴシック"/>
              </a:rPr>
              <a:t>.</a:t>
            </a:r>
          </a:p>
          <a:p>
            <a:endParaRPr lang="en-US" altLang="en-US" kern="1200" dirty="0">
              <a:solidFill>
                <a:schemeClr val="tx1"/>
              </a:solidFill>
              <a:ea typeface="ＭＳ Ｐゴシック"/>
              <a:cs typeface="ＭＳ Ｐゴシック"/>
            </a:endParaRPr>
          </a:p>
          <a:p>
            <a:r>
              <a:rPr lang="en-US" altLang="en-US" kern="1200" dirty="0">
                <a:solidFill>
                  <a:schemeClr val="tx1"/>
                </a:solidFill>
                <a:ea typeface="ＭＳ Ｐゴシック"/>
                <a:cs typeface="ＭＳ Ｐゴシック"/>
              </a:rPr>
              <a:t>It uses the business method interceptor methods may be defined to apply to all the business methods of the bean class or to specific business methods</a:t>
            </a:r>
            <a:r>
              <a:rPr lang="en-US" altLang="en-US" kern="1200" dirty="0" smtClean="0">
                <a:solidFill>
                  <a:schemeClr val="tx1"/>
                </a:solidFill>
                <a:ea typeface="ＭＳ Ｐゴシック"/>
                <a:cs typeface="ＭＳ Ｐゴシック"/>
              </a:rPr>
              <a:t>.</a:t>
            </a:r>
          </a:p>
          <a:p>
            <a:endParaRPr lang="en-US" altLang="en-US" kern="1200" dirty="0">
              <a:solidFill>
                <a:schemeClr val="tx1"/>
              </a:solidFill>
              <a:ea typeface="ＭＳ Ｐゴシック"/>
              <a:cs typeface="ＭＳ Ｐゴシック"/>
            </a:endParaRPr>
          </a:p>
          <a:p>
            <a:r>
              <a:rPr lang="en-US" altLang="en-US" kern="1200" dirty="0">
                <a:solidFill>
                  <a:schemeClr val="tx1"/>
                </a:solidFill>
                <a:ea typeface="ＭＳ Ｐゴシック"/>
                <a:cs typeface="ＭＳ Ｐゴシック"/>
              </a:rPr>
              <a:t>Interceptors are the classes which is denoted by using the interceptor annotations on the bean with which they are associated or by using the deployment descriptor</a:t>
            </a:r>
            <a:r>
              <a:rPr lang="en-US" altLang="en-US" kern="1200" dirty="0" smtClean="0">
                <a:solidFill>
                  <a:schemeClr val="tx1"/>
                </a:solidFill>
                <a:ea typeface="ＭＳ Ｐゴシック"/>
                <a:cs typeface="ＭＳ Ｐゴシック"/>
              </a:rPr>
              <a:t>.</a:t>
            </a:r>
          </a:p>
          <a:p>
            <a:endParaRPr lang="en-US" altLang="en-US" kern="1200" dirty="0">
              <a:solidFill>
                <a:schemeClr val="tx1"/>
              </a:solidFill>
              <a:ea typeface="ＭＳ Ｐゴシック"/>
              <a:cs typeface="ＭＳ Ｐゴシック"/>
            </a:endParaRPr>
          </a:p>
          <a:p>
            <a:r>
              <a:rPr lang="en-US" altLang="en-US" kern="1200" dirty="0">
                <a:solidFill>
                  <a:schemeClr val="tx1"/>
                </a:solidFill>
                <a:ea typeface="ＭＳ Ｐゴシック"/>
                <a:cs typeface="ＭＳ Ｐゴシック"/>
              </a:rPr>
              <a:t>One bean class  can have any number of interceptor classes.</a:t>
            </a:r>
          </a:p>
          <a:p>
            <a:endParaRPr lang="en-US" sz="1600" dirty="0"/>
          </a:p>
        </p:txBody>
      </p:sp>
    </p:spTree>
    <p:extLst>
      <p:ext uri="{BB962C8B-B14F-4D97-AF65-F5344CB8AC3E}">
        <p14:creationId xmlns:p14="http://schemas.microsoft.com/office/powerpoint/2010/main" val="21574187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Interceptors</a:t>
            </a:r>
            <a:endParaRPr lang="en-US" dirty="0"/>
          </a:p>
        </p:txBody>
      </p:sp>
      <p:sp>
        <p:nvSpPr>
          <p:cNvPr id="3" name="Content Placeholder 2"/>
          <p:cNvSpPr>
            <a:spLocks noGrp="1"/>
          </p:cNvSpPr>
          <p:nvPr>
            <p:ph idx="1"/>
          </p:nvPr>
        </p:nvSpPr>
        <p:spPr/>
        <p:txBody>
          <a:bodyPr>
            <a:normAutofit/>
          </a:bodyPr>
          <a:lstStyle/>
          <a:p>
            <a:r>
              <a:rPr lang="en-US" altLang="en-US" kern="1200" dirty="0">
                <a:solidFill>
                  <a:schemeClr val="tx1"/>
                </a:solidFill>
                <a:ea typeface="ＭＳ Ｐゴシック"/>
                <a:cs typeface="ＭＳ Ｐゴシック"/>
              </a:rPr>
              <a:t>It should have a public no-</a:t>
            </a:r>
            <a:r>
              <a:rPr lang="en-US" altLang="en-US" kern="1200" dirty="0" err="1">
                <a:solidFill>
                  <a:schemeClr val="tx1"/>
                </a:solidFill>
                <a:ea typeface="ＭＳ Ｐゴシック"/>
                <a:cs typeface="ＭＳ Ｐゴシック"/>
              </a:rPr>
              <a:t>arg</a:t>
            </a:r>
            <a:r>
              <a:rPr lang="en-US" altLang="en-US" kern="1200" dirty="0">
                <a:solidFill>
                  <a:schemeClr val="tx1"/>
                </a:solidFill>
                <a:ea typeface="ＭＳ Ｐゴシック"/>
                <a:cs typeface="ＭＳ Ｐゴシック"/>
              </a:rPr>
              <a:t>  constructor</a:t>
            </a:r>
            <a:r>
              <a:rPr lang="en-US" altLang="en-US" kern="1200" dirty="0" smtClean="0">
                <a:solidFill>
                  <a:schemeClr val="tx1"/>
                </a:solidFill>
                <a:ea typeface="ＭＳ Ｐゴシック"/>
                <a:cs typeface="ＭＳ Ｐゴシック"/>
              </a:rPr>
              <a:t>.</a:t>
            </a:r>
          </a:p>
          <a:p>
            <a:endParaRPr lang="en-US" altLang="en-US" kern="1200" dirty="0">
              <a:solidFill>
                <a:schemeClr val="tx1"/>
              </a:solidFill>
              <a:ea typeface="ＭＳ Ｐゴシック"/>
              <a:cs typeface="ＭＳ Ｐゴシック"/>
            </a:endParaRPr>
          </a:p>
          <a:p>
            <a:r>
              <a:rPr lang="en-US" altLang="en-US" kern="1200" dirty="0">
                <a:solidFill>
                  <a:schemeClr val="tx1"/>
                </a:solidFill>
                <a:ea typeface="ＭＳ Ｐゴシック"/>
                <a:cs typeface="ＭＳ Ｐゴシック"/>
              </a:rPr>
              <a:t>Basically Interceptors are stateless</a:t>
            </a:r>
            <a:r>
              <a:rPr lang="en-US" altLang="en-US" kern="1200" dirty="0" smtClean="0">
                <a:solidFill>
                  <a:schemeClr val="tx1"/>
                </a:solidFill>
                <a:ea typeface="ＭＳ Ｐゴシック"/>
                <a:cs typeface="ＭＳ Ｐゴシック"/>
              </a:rPr>
              <a:t>.</a:t>
            </a:r>
          </a:p>
          <a:p>
            <a:endParaRPr lang="en-US" altLang="en-US" kern="1200" dirty="0">
              <a:solidFill>
                <a:schemeClr val="tx1"/>
              </a:solidFill>
              <a:ea typeface="ＭＳ Ｐゴシック"/>
              <a:cs typeface="ＭＳ Ｐゴシック"/>
            </a:endParaRPr>
          </a:p>
          <a:p>
            <a:r>
              <a:rPr lang="en-US" altLang="en-US" kern="1200" dirty="0">
                <a:solidFill>
                  <a:schemeClr val="tx1"/>
                </a:solidFill>
                <a:ea typeface="ＭＳ Ｐゴシック"/>
                <a:cs typeface="ＭＳ Ｐゴシック"/>
              </a:rPr>
              <a:t>Dependency Injection is performed when the interceptor instance is created, using the naming context of the associated enterprise bean</a:t>
            </a:r>
            <a:r>
              <a:rPr lang="en-US" altLang="en-US" kern="1200" dirty="0" smtClean="0">
                <a:solidFill>
                  <a:schemeClr val="tx1"/>
                </a:solidFill>
                <a:ea typeface="ＭＳ Ｐゴシック"/>
                <a:cs typeface="ＭＳ Ｐゴシック"/>
              </a:rPr>
              <a:t>.</a:t>
            </a:r>
          </a:p>
          <a:p>
            <a:endParaRPr lang="en-US" altLang="en-US" kern="1200" dirty="0">
              <a:solidFill>
                <a:schemeClr val="tx1"/>
              </a:solidFill>
              <a:ea typeface="ＭＳ Ｐゴシック"/>
              <a:cs typeface="ＭＳ Ｐゴシック"/>
            </a:endParaRPr>
          </a:p>
          <a:p>
            <a:r>
              <a:rPr lang="en-US" altLang="en-US" kern="1200" dirty="0">
                <a:solidFill>
                  <a:schemeClr val="tx1"/>
                </a:solidFill>
                <a:ea typeface="ＭＳ Ｐゴシック"/>
                <a:cs typeface="ＭＳ Ｐゴシック"/>
              </a:rPr>
              <a:t>In which they are configured by annotations or by deployment descriptor.</a:t>
            </a:r>
          </a:p>
          <a:p>
            <a:endParaRPr lang="en-US" altLang="en-US" sz="1200" dirty="0"/>
          </a:p>
          <a:p>
            <a:endParaRPr lang="en-US" sz="1400" kern="1200" dirty="0">
              <a:solidFill>
                <a:schemeClr val="tx1"/>
              </a:solidFill>
              <a:ea typeface="ＭＳ Ｐゴシック"/>
              <a:cs typeface="ＭＳ Ｐゴシック"/>
            </a:endParaRPr>
          </a:p>
        </p:txBody>
      </p:sp>
    </p:spTree>
    <p:extLst>
      <p:ext uri="{BB962C8B-B14F-4D97-AF65-F5344CB8AC3E}">
        <p14:creationId xmlns:p14="http://schemas.microsoft.com/office/powerpoint/2010/main" val="169781052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Rules apply to Interceptor</a:t>
            </a:r>
            <a:endParaRPr lang="en-US" dirty="0">
              <a:solidFill>
                <a:schemeClr val="tx1"/>
              </a:solidFill>
            </a:endParaRPr>
          </a:p>
        </p:txBody>
      </p:sp>
      <p:sp>
        <p:nvSpPr>
          <p:cNvPr id="3" name="Content Placeholder 2"/>
          <p:cNvSpPr>
            <a:spLocks noGrp="1"/>
          </p:cNvSpPr>
          <p:nvPr>
            <p:ph idx="1"/>
          </p:nvPr>
        </p:nvSpPr>
        <p:spPr/>
        <p:txBody>
          <a:bodyPr/>
          <a:lstStyle/>
          <a:p>
            <a:endParaRPr lang="en-US" altLang="en-US" dirty="0"/>
          </a:p>
          <a:p>
            <a:r>
              <a:rPr lang="en-US" altLang="en-US" kern="1200" dirty="0">
                <a:solidFill>
                  <a:schemeClr val="tx1"/>
                </a:solidFill>
                <a:ea typeface="ＭＳ Ｐゴシック"/>
                <a:cs typeface="ＭＳ Ｐゴシック"/>
              </a:rPr>
              <a:t>In the business method interceptor method invocations occur with in the same transaction and security context as the business method for which they are invoked.</a:t>
            </a:r>
          </a:p>
          <a:p>
            <a:endParaRPr lang="en-US" altLang="en-US" dirty="0"/>
          </a:p>
          <a:p>
            <a:r>
              <a:rPr lang="en-US" altLang="en-US" kern="1200" dirty="0">
                <a:solidFill>
                  <a:schemeClr val="tx1"/>
                </a:solidFill>
                <a:ea typeface="ＭＳ Ｐゴシック"/>
                <a:cs typeface="ＭＳ Ｐゴシック"/>
              </a:rPr>
              <a:t>It may also throw runtime exceptions or application exceptions that are used in the throws clause of the business method.</a:t>
            </a:r>
          </a:p>
          <a:p>
            <a:endParaRPr lang="en-US" altLang="en-US" dirty="0"/>
          </a:p>
          <a:p>
            <a:endParaRPr lang="en-US" dirty="0"/>
          </a:p>
        </p:txBody>
      </p:sp>
    </p:spTree>
    <p:extLst>
      <p:ext uri="{BB962C8B-B14F-4D97-AF65-F5344CB8AC3E}">
        <p14:creationId xmlns:p14="http://schemas.microsoft.com/office/powerpoint/2010/main" val="11603141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Life Cycle call back interceptor methods</a:t>
            </a:r>
            <a:endParaRPr lang="en-US" dirty="0">
              <a:solidFill>
                <a:schemeClr val="tx1"/>
              </a:solidFill>
            </a:endParaRPr>
          </a:p>
        </p:txBody>
      </p:sp>
      <p:sp>
        <p:nvSpPr>
          <p:cNvPr id="3" name="Content Placeholder 2"/>
          <p:cNvSpPr>
            <a:spLocks noGrp="1"/>
          </p:cNvSpPr>
          <p:nvPr>
            <p:ph idx="1"/>
          </p:nvPr>
        </p:nvSpPr>
        <p:spPr>
          <a:xfrm>
            <a:off x="306513" y="669131"/>
            <a:ext cx="8530118" cy="3676650"/>
          </a:xfrm>
        </p:spPr>
        <p:txBody>
          <a:bodyPr>
            <a:normAutofit lnSpcReduction="10000"/>
          </a:bodyPr>
          <a:lstStyle/>
          <a:p>
            <a:endParaRPr lang="en-US" altLang="en-US" dirty="0"/>
          </a:p>
          <a:p>
            <a:endParaRPr lang="en-US" altLang="en-US" dirty="0"/>
          </a:p>
          <a:p>
            <a:r>
              <a:rPr lang="en-US" altLang="en-US" sz="1600" kern="1200" dirty="0">
                <a:solidFill>
                  <a:schemeClr val="tx1"/>
                </a:solidFill>
                <a:ea typeface="ＭＳ Ｐゴシック"/>
                <a:cs typeface="ＭＳ Ｐゴシック"/>
              </a:rPr>
              <a:t>It may be designated as a lifecycle callback interceptor method to receive notification of lifecycle events for a Session Bean or Message Driven Bean.</a:t>
            </a:r>
          </a:p>
          <a:p>
            <a:endParaRPr lang="en-US" altLang="en-US" dirty="0" smtClean="0"/>
          </a:p>
          <a:p>
            <a:r>
              <a:rPr lang="en-US" sz="1600" kern="1200" dirty="0">
                <a:solidFill>
                  <a:schemeClr val="tx1"/>
                </a:solidFill>
                <a:ea typeface="ＭＳ Ｐゴシック"/>
                <a:cs typeface="ＭＳ Ｐゴシック"/>
              </a:rPr>
              <a:t>The lifecycle callbacks for stateless session bean are methods which is annotated with @PostConstruct and @PreDestroy</a:t>
            </a:r>
          </a:p>
          <a:p>
            <a:endParaRPr lang="en-US" altLang="en-US" sz="1500" kern="1200" dirty="0">
              <a:solidFill>
                <a:schemeClr val="tx1"/>
              </a:solidFill>
              <a:ea typeface="ＭＳ Ｐゴシック"/>
              <a:cs typeface="ＭＳ Ｐゴシック"/>
            </a:endParaRPr>
          </a:p>
          <a:p>
            <a:r>
              <a:rPr lang="en-US" sz="1500" kern="1200" dirty="0">
                <a:solidFill>
                  <a:schemeClr val="tx1"/>
                </a:solidFill>
                <a:ea typeface="ＭＳ Ｐゴシック"/>
                <a:cs typeface="ＭＳ Ｐゴシック"/>
              </a:rPr>
              <a:t>The lifecycle callbacks for stateful session bean are methods which </a:t>
            </a:r>
            <a:r>
              <a:rPr lang="en-US" altLang="en-US" sz="1500" kern="1200" dirty="0">
                <a:solidFill>
                  <a:schemeClr val="tx1"/>
                </a:solidFill>
                <a:ea typeface="ＭＳ Ｐゴシック"/>
                <a:cs typeface="ＭＳ Ｐゴシック"/>
              </a:rPr>
              <a:t> are annotated with @PostConstruct, @PreDestroy,@ PostActivate, and @PrePassivate Annotations.</a:t>
            </a:r>
          </a:p>
          <a:p>
            <a:endParaRPr lang="en-US" altLang="en-US" dirty="0" smtClean="0"/>
          </a:p>
          <a:p>
            <a:r>
              <a:rPr lang="en-US" sz="1500" kern="1200" dirty="0">
                <a:solidFill>
                  <a:schemeClr val="tx1"/>
                </a:solidFill>
                <a:ea typeface="ＭＳ Ｐゴシック"/>
                <a:cs typeface="ＭＳ Ｐゴシック"/>
              </a:rPr>
              <a:t>The lifecycle callbacks for singleton session bean are the same as that for the stateless session bean (i.e.) methods annotated with @PostConstruct and @PreDestroy</a:t>
            </a:r>
            <a:endParaRPr lang="en-US" altLang="en-US" sz="1500" kern="1200" dirty="0">
              <a:solidFill>
                <a:schemeClr val="tx1"/>
              </a:solidFill>
              <a:ea typeface="ＭＳ Ｐゴシック"/>
              <a:cs typeface="ＭＳ Ｐゴシック"/>
            </a:endParaRPr>
          </a:p>
          <a:p>
            <a:endParaRPr lang="en-US" altLang="en-US" dirty="0"/>
          </a:p>
          <a:p>
            <a:endParaRPr lang="en-US" dirty="0"/>
          </a:p>
        </p:txBody>
      </p:sp>
    </p:spTree>
    <p:extLst>
      <p:ext uri="{BB962C8B-B14F-4D97-AF65-F5344CB8AC3E}">
        <p14:creationId xmlns:p14="http://schemas.microsoft.com/office/powerpoint/2010/main" val="6076716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Business Method</a:t>
            </a:r>
            <a:endParaRPr lang="en-US" dirty="0">
              <a:solidFill>
                <a:schemeClr val="tx1"/>
              </a:solidFill>
            </a:endParaRPr>
          </a:p>
        </p:txBody>
      </p:sp>
      <p:sp>
        <p:nvSpPr>
          <p:cNvPr id="3" name="Content Placeholder 2"/>
          <p:cNvSpPr>
            <a:spLocks noGrp="1"/>
          </p:cNvSpPr>
          <p:nvPr>
            <p:ph idx="1"/>
          </p:nvPr>
        </p:nvSpPr>
        <p:spPr/>
        <p:txBody>
          <a:bodyPr/>
          <a:lstStyle/>
          <a:p>
            <a:endParaRPr lang="en-US" altLang="en-US" dirty="0"/>
          </a:p>
          <a:p>
            <a:r>
              <a:rPr lang="en-US" altLang="en-US" kern="1200" dirty="0">
                <a:solidFill>
                  <a:schemeClr val="tx1"/>
                </a:solidFill>
                <a:ea typeface="ＭＳ Ｐゴシック"/>
                <a:cs typeface="ＭＳ Ｐゴシック"/>
              </a:rPr>
              <a:t>It may be defined for session bean business methods and the message listener methods of message-driven bean.</a:t>
            </a:r>
          </a:p>
          <a:p>
            <a:endParaRPr lang="en-US" altLang="en-US" dirty="0"/>
          </a:p>
          <a:p>
            <a:r>
              <a:rPr lang="en-US" altLang="en-US" kern="1200" dirty="0">
                <a:solidFill>
                  <a:schemeClr val="tx1"/>
                </a:solidFill>
                <a:ea typeface="ＭＳ Ｐゴシック"/>
                <a:cs typeface="ＭＳ Ｐゴシック"/>
              </a:rPr>
              <a:t>Which is invoked by @AroundInvoke annotation or around-invoke deployment descriptor element.</a:t>
            </a:r>
          </a:p>
          <a:p>
            <a:endParaRPr lang="en-US" altLang="en-US" dirty="0"/>
          </a:p>
          <a:p>
            <a:r>
              <a:rPr lang="en-US" altLang="en-US" kern="1200" dirty="0">
                <a:solidFill>
                  <a:schemeClr val="tx1"/>
                </a:solidFill>
                <a:ea typeface="ＭＳ Ｐゴシック"/>
                <a:cs typeface="ＭＳ Ｐゴシック"/>
              </a:rPr>
              <a:t>@AroundInvoke must not be a business method.</a:t>
            </a:r>
          </a:p>
          <a:p>
            <a:endParaRPr lang="en-US" altLang="en-US" dirty="0"/>
          </a:p>
          <a:p>
            <a:endParaRPr lang="en-US" dirty="0"/>
          </a:p>
        </p:txBody>
      </p:sp>
    </p:spTree>
    <p:extLst>
      <p:ext uri="{BB962C8B-B14F-4D97-AF65-F5344CB8AC3E}">
        <p14:creationId xmlns:p14="http://schemas.microsoft.com/office/powerpoint/2010/main" val="14570121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57400" y="1050131"/>
            <a:ext cx="5029200" cy="3276600"/>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 name="Rectangle 1"/>
          <p:cNvSpPr/>
          <p:nvPr/>
        </p:nvSpPr>
        <p:spPr>
          <a:xfrm>
            <a:off x="3778513" y="364331"/>
            <a:ext cx="1586973" cy="461665"/>
          </a:xfrm>
          <a:prstGeom prst="rect">
            <a:avLst/>
          </a:prstGeom>
        </p:spPr>
        <p:txBody>
          <a:bodyPr wrap="none">
            <a:spAutoFit/>
          </a:bodyPr>
          <a:lstStyle/>
          <a:p>
            <a:r>
              <a:rPr lang="en-US" dirty="0">
                <a:solidFill>
                  <a:srgbClr val="0000FF"/>
                </a:solidFill>
              </a:rPr>
              <a:t>Just A </a:t>
            </a:r>
            <a:r>
              <a:rPr lang="en-US" dirty="0" smtClean="0">
                <a:solidFill>
                  <a:srgbClr val="0000FF"/>
                </a:solidFill>
              </a:rPr>
              <a:t>Min</a:t>
            </a:r>
            <a:endParaRPr lang="en-US" dirty="0">
              <a:solidFill>
                <a:srgbClr val="0000FF"/>
              </a:solidFill>
            </a:endParaRPr>
          </a:p>
        </p:txBody>
      </p:sp>
    </p:spTree>
    <p:extLst>
      <p:ext uri="{BB962C8B-B14F-4D97-AF65-F5344CB8AC3E}">
        <p14:creationId xmlns:p14="http://schemas.microsoft.com/office/powerpoint/2010/main" val="226439487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kern="1200" dirty="0">
                <a:solidFill>
                  <a:schemeClr val="tx1"/>
                </a:solidFill>
                <a:ea typeface="ＭＳ Ｐゴシック"/>
                <a:cs typeface="ＭＳ Ｐゴシック"/>
              </a:rPr>
              <a:t>1)  Types  of Session Bean</a:t>
            </a:r>
          </a:p>
          <a:p>
            <a:pPr marL="0" indent="0">
              <a:buNone/>
            </a:pPr>
            <a:r>
              <a:rPr lang="en-US" kern="1200" dirty="0" smtClean="0">
                <a:solidFill>
                  <a:schemeClr val="tx1"/>
                </a:solidFill>
                <a:ea typeface="ＭＳ Ｐゴシック"/>
                <a:cs typeface="ＭＳ Ｐゴシック"/>
              </a:rPr>
              <a:t>2)  Entity </a:t>
            </a:r>
            <a:r>
              <a:rPr lang="en-US" kern="1200" dirty="0">
                <a:solidFill>
                  <a:schemeClr val="tx1"/>
                </a:solidFill>
                <a:ea typeface="ＭＳ Ｐゴシック"/>
                <a:cs typeface="ＭＳ Ｐゴシック"/>
              </a:rPr>
              <a:t>class is database dependent</a:t>
            </a:r>
          </a:p>
          <a:p>
            <a:pPr marL="0" indent="0">
              <a:buNone/>
            </a:pPr>
            <a:r>
              <a:rPr lang="en-US" kern="1200" dirty="0" smtClean="0">
                <a:solidFill>
                  <a:schemeClr val="tx1"/>
                </a:solidFill>
                <a:ea typeface="ＭＳ Ｐゴシック"/>
                <a:cs typeface="ＭＳ Ｐゴシック"/>
              </a:rPr>
              <a:t>3)  Annotation </a:t>
            </a:r>
            <a:r>
              <a:rPr lang="en-US" kern="1200" dirty="0">
                <a:solidFill>
                  <a:schemeClr val="tx1"/>
                </a:solidFill>
                <a:ea typeface="ＭＳ Ｐゴシック"/>
                <a:cs typeface="ＭＳ Ｐゴシック"/>
              </a:rPr>
              <a:t>which is used after instance creation</a:t>
            </a:r>
          </a:p>
          <a:p>
            <a:pPr marL="0" indent="0">
              <a:buNone/>
            </a:pPr>
            <a:r>
              <a:rPr lang="en-US" kern="1200" dirty="0" smtClean="0">
                <a:solidFill>
                  <a:schemeClr val="tx1"/>
                </a:solidFill>
                <a:ea typeface="ＭＳ Ｐゴシック"/>
                <a:cs typeface="ＭＳ Ｐゴシック"/>
              </a:rPr>
              <a:t>4)  Singleton </a:t>
            </a:r>
            <a:r>
              <a:rPr lang="en-US" kern="1200" dirty="0">
                <a:solidFill>
                  <a:schemeClr val="tx1"/>
                </a:solidFill>
                <a:ea typeface="ＭＳ Ｐゴシック"/>
                <a:cs typeface="ＭＳ Ｐゴシック"/>
              </a:rPr>
              <a:t>bean load into the container load on startup</a:t>
            </a:r>
          </a:p>
          <a:p>
            <a:pPr marL="0" indent="0">
              <a:buNone/>
            </a:pPr>
            <a:r>
              <a:rPr lang="en-US" kern="1200" dirty="0" smtClean="0">
                <a:solidFill>
                  <a:schemeClr val="tx1"/>
                </a:solidFill>
                <a:ea typeface="ＭＳ Ｐゴシック"/>
                <a:cs typeface="ＭＳ Ｐゴシック"/>
              </a:rPr>
              <a:t>5)  Instance </a:t>
            </a:r>
            <a:r>
              <a:rPr lang="en-US" kern="1200" dirty="0">
                <a:solidFill>
                  <a:schemeClr val="tx1"/>
                </a:solidFill>
                <a:ea typeface="ＭＳ Ｐゴシック"/>
                <a:cs typeface="ＭＳ Ｐゴシック"/>
              </a:rPr>
              <a:t>creation for Singleton bean will be decided by container </a:t>
            </a:r>
          </a:p>
          <a:p>
            <a:pPr marL="0" indent="0">
              <a:buNone/>
            </a:pPr>
            <a:r>
              <a:rPr lang="en-US" kern="1200" dirty="0" smtClean="0">
                <a:solidFill>
                  <a:schemeClr val="tx1"/>
                </a:solidFill>
                <a:ea typeface="ＭＳ Ｐゴシック"/>
                <a:cs typeface="ＭＳ Ｐゴシック"/>
              </a:rPr>
              <a:t>6)  Singleton </a:t>
            </a:r>
            <a:r>
              <a:rPr lang="en-US" kern="1200" dirty="0">
                <a:solidFill>
                  <a:schemeClr val="tx1"/>
                </a:solidFill>
                <a:ea typeface="ＭＳ Ｐゴシック"/>
                <a:cs typeface="ＭＳ Ｐゴシック"/>
              </a:rPr>
              <a:t>bean is sharable across the application</a:t>
            </a:r>
          </a:p>
          <a:p>
            <a:pPr>
              <a:buAutoNum type="arabicParenR" startAt="2"/>
            </a:pPr>
            <a:endParaRPr lang="en-US" dirty="0"/>
          </a:p>
        </p:txBody>
      </p:sp>
      <p:sp>
        <p:nvSpPr>
          <p:cNvPr id="4" name="Rectangle 3"/>
          <p:cNvSpPr/>
          <p:nvPr/>
        </p:nvSpPr>
        <p:spPr>
          <a:xfrm>
            <a:off x="304800" y="440531"/>
            <a:ext cx="2905604" cy="461665"/>
          </a:xfrm>
          <a:prstGeom prst="rect">
            <a:avLst/>
          </a:prstGeom>
        </p:spPr>
        <p:txBody>
          <a:bodyPr wrap="none">
            <a:spAutoFit/>
          </a:bodyPr>
          <a:lstStyle/>
          <a:p>
            <a:r>
              <a:rPr lang="en-US" dirty="0" smtClean="0"/>
              <a:t>Predict the Answers</a:t>
            </a:r>
            <a:endParaRPr lang="en-US" dirty="0"/>
          </a:p>
        </p:txBody>
      </p:sp>
    </p:spTree>
    <p:extLst>
      <p:ext uri="{BB962C8B-B14F-4D97-AF65-F5344CB8AC3E}">
        <p14:creationId xmlns:p14="http://schemas.microsoft.com/office/powerpoint/2010/main" val="29195549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Types of Session Bean</a:t>
            </a:r>
            <a:endParaRPr lang="en-US" dirty="0">
              <a:solidFill>
                <a:schemeClr val="tx1"/>
              </a:solidFill>
            </a:endParaRPr>
          </a:p>
        </p:txBody>
      </p:sp>
      <p:sp>
        <p:nvSpPr>
          <p:cNvPr id="4" name="AutoShape 3"/>
          <p:cNvSpPr>
            <a:spLocks noChangeArrowheads="1"/>
          </p:cNvSpPr>
          <p:nvPr/>
        </p:nvSpPr>
        <p:spPr bwMode="auto">
          <a:xfrm>
            <a:off x="3124200" y="1354931"/>
            <a:ext cx="2286000" cy="548640"/>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b="1" dirty="0">
                <a:cs typeface="Arial" pitchFamily="34" charset="0"/>
              </a:rPr>
              <a:t>Session Bean</a:t>
            </a:r>
          </a:p>
        </p:txBody>
      </p:sp>
      <p:sp>
        <p:nvSpPr>
          <p:cNvPr id="5" name="Line 4"/>
          <p:cNvSpPr>
            <a:spLocks noChangeShapeType="1"/>
          </p:cNvSpPr>
          <p:nvPr/>
        </p:nvSpPr>
        <p:spPr bwMode="auto">
          <a:xfrm flipH="1">
            <a:off x="2362200" y="1903571"/>
            <a:ext cx="1295400" cy="1203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4648200" y="1903571"/>
            <a:ext cx="1371600" cy="12649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AutoShape 6"/>
          <p:cNvSpPr>
            <a:spLocks noChangeArrowheads="1"/>
          </p:cNvSpPr>
          <p:nvPr/>
        </p:nvSpPr>
        <p:spPr bwMode="auto">
          <a:xfrm>
            <a:off x="1295400" y="3183731"/>
            <a:ext cx="1920240" cy="548640"/>
          </a:xfrm>
          <a:prstGeom prst="roundRect">
            <a:avLst>
              <a:gd name="adj" fmla="val 16667"/>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cs typeface="Arial" pitchFamily="34" charset="0"/>
              </a:rPr>
              <a:t>Stateless Session Bean</a:t>
            </a:r>
          </a:p>
        </p:txBody>
      </p:sp>
      <p:sp>
        <p:nvSpPr>
          <p:cNvPr id="8" name="AutoShape 7"/>
          <p:cNvSpPr>
            <a:spLocks noChangeArrowheads="1"/>
          </p:cNvSpPr>
          <p:nvPr/>
        </p:nvSpPr>
        <p:spPr bwMode="auto">
          <a:xfrm>
            <a:off x="5410200" y="3183731"/>
            <a:ext cx="1828800" cy="548640"/>
          </a:xfrm>
          <a:prstGeom prst="roundRect">
            <a:avLst>
              <a:gd name="adj" fmla="val 16667"/>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cs typeface="Arial" pitchFamily="34" charset="0"/>
              </a:rPr>
              <a:t>Stateful Session Bean</a:t>
            </a:r>
          </a:p>
        </p:txBody>
      </p:sp>
      <p:sp>
        <p:nvSpPr>
          <p:cNvPr id="9" name="AutoShape 6"/>
          <p:cNvSpPr>
            <a:spLocks noChangeArrowheads="1"/>
          </p:cNvSpPr>
          <p:nvPr/>
        </p:nvSpPr>
        <p:spPr bwMode="auto">
          <a:xfrm>
            <a:off x="3352800" y="3930491"/>
            <a:ext cx="1920240" cy="548640"/>
          </a:xfrm>
          <a:prstGeom prst="roundRect">
            <a:avLst>
              <a:gd name="adj" fmla="val 16667"/>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smtClean="0">
                <a:solidFill>
                  <a:schemeClr val="bg1"/>
                </a:solidFill>
                <a:cs typeface="Arial" pitchFamily="34" charset="0"/>
              </a:rPr>
              <a:t>Singleton Session Bean</a:t>
            </a:r>
            <a:endParaRPr lang="en-US" altLang="en-US" sz="1200" b="1" dirty="0">
              <a:solidFill>
                <a:schemeClr val="bg1"/>
              </a:solidFill>
              <a:cs typeface="Arial" pitchFamily="34" charset="0"/>
            </a:endParaRPr>
          </a:p>
        </p:txBody>
      </p:sp>
      <p:sp>
        <p:nvSpPr>
          <p:cNvPr id="10" name="Line 5"/>
          <p:cNvSpPr>
            <a:spLocks noChangeShapeType="1"/>
          </p:cNvSpPr>
          <p:nvPr/>
        </p:nvSpPr>
        <p:spPr bwMode="auto">
          <a:xfrm>
            <a:off x="4213860" y="2116931"/>
            <a:ext cx="22860" cy="1615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5080491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Summary</a:t>
            </a:r>
          </a:p>
        </p:txBody>
      </p:sp>
      <p:sp>
        <p:nvSpPr>
          <p:cNvPr id="3" name="Content Placeholder 2"/>
          <p:cNvSpPr>
            <a:spLocks noGrp="1"/>
          </p:cNvSpPr>
          <p:nvPr>
            <p:ph idx="1"/>
          </p:nvPr>
        </p:nvSpPr>
        <p:spPr>
          <a:xfrm>
            <a:off x="306513" y="973931"/>
            <a:ext cx="8530118" cy="3676650"/>
          </a:xfrm>
        </p:spPr>
        <p:txBody>
          <a:bodyPr/>
          <a:lstStyle/>
          <a:p>
            <a:pPr>
              <a:lnSpc>
                <a:spcPct val="80000"/>
              </a:lnSpc>
            </a:pPr>
            <a:endParaRPr lang="en-US" altLang="en-US" dirty="0"/>
          </a:p>
          <a:p>
            <a:pPr>
              <a:lnSpc>
                <a:spcPct val="80000"/>
              </a:lnSpc>
            </a:pPr>
            <a:endParaRPr lang="en-US" altLang="en-US" dirty="0"/>
          </a:p>
          <a:p>
            <a:pPr>
              <a:lnSpc>
                <a:spcPct val="80000"/>
              </a:lnSpc>
            </a:pPr>
            <a:r>
              <a:rPr lang="en-US" altLang="en-US" kern="1200" dirty="0">
                <a:solidFill>
                  <a:schemeClr val="tx1"/>
                </a:solidFill>
                <a:ea typeface="ＭＳ Ｐゴシック"/>
                <a:cs typeface="ＭＳ Ｐゴシック"/>
              </a:rPr>
              <a:t>A session bean performs work on the behalf of client code calling it. Session beans are reusable components that contains logic for business processes.</a:t>
            </a:r>
          </a:p>
          <a:p>
            <a:pPr>
              <a:lnSpc>
                <a:spcPct val="80000"/>
              </a:lnSpc>
            </a:pPr>
            <a:endParaRPr lang="en-US" altLang="en-US" dirty="0"/>
          </a:p>
          <a:p>
            <a:pPr>
              <a:lnSpc>
                <a:spcPct val="80000"/>
              </a:lnSpc>
            </a:pPr>
            <a:r>
              <a:rPr lang="en-US" altLang="en-US" kern="1200" dirty="0">
                <a:solidFill>
                  <a:schemeClr val="tx1"/>
                </a:solidFill>
                <a:ea typeface="ＭＳ Ｐゴシック"/>
                <a:cs typeface="ＭＳ Ｐゴシック"/>
              </a:rPr>
              <a:t>For example, a session bean can perform banking transactions such as amount transfer from one account to another, price quoting, order entry, stock trades or complex calculations. </a:t>
            </a:r>
          </a:p>
          <a:p>
            <a:pPr>
              <a:lnSpc>
                <a:spcPct val="80000"/>
              </a:lnSpc>
            </a:pPr>
            <a:endParaRPr lang="en-US" altLang="en-US" dirty="0"/>
          </a:p>
          <a:p>
            <a:pPr>
              <a:lnSpc>
                <a:spcPct val="80000"/>
              </a:lnSpc>
            </a:pPr>
            <a:r>
              <a:rPr lang="en-US" altLang="en-US" kern="1200" dirty="0">
                <a:solidFill>
                  <a:schemeClr val="tx1"/>
                </a:solidFill>
                <a:ea typeface="ＭＳ Ｐゴシック"/>
                <a:cs typeface="ＭＳ Ｐゴシック"/>
              </a:rPr>
              <a:t>A stateful session bean is capable of performing a business process that spans over multiple client requests. </a:t>
            </a:r>
          </a:p>
          <a:p>
            <a:pPr>
              <a:lnSpc>
                <a:spcPct val="80000"/>
              </a:lnSpc>
            </a:pPr>
            <a:endParaRPr lang="en-US" altLang="en-US" dirty="0"/>
          </a:p>
          <a:p>
            <a:pPr>
              <a:lnSpc>
                <a:spcPct val="80000"/>
              </a:lnSpc>
            </a:pPr>
            <a:endParaRPr lang="en-US" altLang="en-US" sz="2400" dirty="0"/>
          </a:p>
          <a:p>
            <a:endParaRPr lang="en-US" dirty="0"/>
          </a:p>
        </p:txBody>
      </p:sp>
    </p:spTree>
    <p:extLst>
      <p:ext uri="{BB962C8B-B14F-4D97-AF65-F5344CB8AC3E}">
        <p14:creationId xmlns:p14="http://schemas.microsoft.com/office/powerpoint/2010/main" val="413664468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Session Bean</a:t>
            </a:r>
          </a:p>
        </p:txBody>
      </p:sp>
      <p:sp>
        <p:nvSpPr>
          <p:cNvPr id="3" name="Content Placeholder 2"/>
          <p:cNvSpPr>
            <a:spLocks noGrp="1"/>
          </p:cNvSpPr>
          <p:nvPr>
            <p:ph idx="1"/>
          </p:nvPr>
        </p:nvSpPr>
        <p:spPr/>
        <p:txBody>
          <a:bodyPr/>
          <a:lstStyle/>
          <a:p>
            <a:pPr lvl="0"/>
            <a:r>
              <a:rPr lang="en-US" kern="1200" dirty="0">
                <a:solidFill>
                  <a:schemeClr val="tx1"/>
                </a:solidFill>
                <a:ea typeface="ＭＳ Ｐゴシック"/>
                <a:cs typeface="ＭＳ Ｐゴシック"/>
              </a:rPr>
              <a:t>Stateless</a:t>
            </a:r>
          </a:p>
          <a:p>
            <a:pPr marL="457200" lvl="1" indent="0">
              <a:buNone/>
            </a:pPr>
            <a:r>
              <a:rPr lang="en-US" sz="1800" kern="1200" dirty="0">
                <a:solidFill>
                  <a:schemeClr val="tx1"/>
                </a:solidFill>
                <a:ea typeface="ＭＳ Ｐゴシック"/>
                <a:cs typeface="ＭＳ Ｐゴシック"/>
              </a:rPr>
              <a:t>	Stateless session bean instances contain no conversational state between </a:t>
            </a:r>
            <a:r>
              <a:rPr lang="en-US" sz="1800" kern="1200" dirty="0" smtClean="0">
                <a:solidFill>
                  <a:schemeClr val="tx1"/>
                </a:solidFill>
                <a:ea typeface="ＭＳ Ｐゴシック"/>
                <a:cs typeface="ＭＳ Ｐゴシック"/>
              </a:rPr>
              <a:t>methods</a:t>
            </a:r>
            <a:r>
              <a:rPr lang="en-US" sz="1800" kern="1200" dirty="0">
                <a:solidFill>
                  <a:schemeClr val="tx1"/>
                </a:solidFill>
                <a:ea typeface="ＭＳ Ｐゴシック"/>
                <a:cs typeface="ＭＳ Ｐゴシック"/>
              </a:rPr>
              <a:t>; any instance can be used for any client.</a:t>
            </a:r>
          </a:p>
          <a:p>
            <a:pPr lvl="0"/>
            <a:r>
              <a:rPr lang="en-US" kern="1200" dirty="0">
                <a:solidFill>
                  <a:schemeClr val="tx1"/>
                </a:solidFill>
                <a:ea typeface="ＭＳ Ｐゴシック"/>
                <a:cs typeface="ＭＳ Ｐゴシック"/>
              </a:rPr>
              <a:t>Stateful</a:t>
            </a:r>
          </a:p>
          <a:p>
            <a:pPr marL="457200" lvl="1" indent="0">
              <a:buNone/>
            </a:pPr>
            <a:r>
              <a:rPr lang="en-US" sz="1800" kern="1200" dirty="0">
                <a:solidFill>
                  <a:schemeClr val="tx1"/>
                </a:solidFill>
                <a:ea typeface="ＭＳ Ｐゴシック"/>
                <a:cs typeface="ＭＳ Ｐゴシック"/>
              </a:rPr>
              <a:t>         Stateful  session bean instances contain conversational state which must be  </a:t>
            </a:r>
            <a:r>
              <a:rPr lang="en-US" sz="1800" kern="1200" dirty="0" smtClean="0">
                <a:solidFill>
                  <a:schemeClr val="tx1"/>
                </a:solidFill>
                <a:ea typeface="ＭＳ Ｐゴシック"/>
                <a:cs typeface="ＭＳ Ｐゴシック"/>
              </a:rPr>
              <a:t>retained </a:t>
            </a:r>
            <a:r>
              <a:rPr lang="en-US" sz="1800" kern="1200" dirty="0">
                <a:solidFill>
                  <a:schemeClr val="tx1"/>
                </a:solidFill>
                <a:ea typeface="ＭＳ Ｐゴシック"/>
                <a:cs typeface="ＭＳ Ｐゴシック"/>
              </a:rPr>
              <a:t>across methods and transactions.</a:t>
            </a:r>
          </a:p>
          <a:p>
            <a:pPr lvl="0"/>
            <a:r>
              <a:rPr lang="en-US" kern="1200" dirty="0">
                <a:solidFill>
                  <a:schemeClr val="tx1"/>
                </a:solidFill>
                <a:ea typeface="ＭＳ Ｐゴシック"/>
                <a:cs typeface="ＭＳ Ｐゴシック"/>
              </a:rPr>
              <a:t>Singleton</a:t>
            </a:r>
          </a:p>
          <a:p>
            <a:pPr marL="0" lvl="0" indent="0">
              <a:buNone/>
            </a:pPr>
            <a:r>
              <a:rPr lang="en-US" kern="1200" dirty="0">
                <a:solidFill>
                  <a:schemeClr val="tx1"/>
                </a:solidFill>
                <a:ea typeface="ＭＳ Ｐゴシック"/>
                <a:cs typeface="ＭＳ Ｐゴシック"/>
              </a:rPr>
              <a:t>              Single session bean instance is shared between clients and supports    	concurrent access.</a:t>
            </a:r>
          </a:p>
          <a:p>
            <a:pPr marL="0" indent="0">
              <a:buNone/>
            </a:pPr>
            <a:r>
              <a:rPr lang="en-US" dirty="0"/>
              <a:t> </a:t>
            </a:r>
          </a:p>
          <a:p>
            <a:endParaRPr lang="en-US" dirty="0"/>
          </a:p>
        </p:txBody>
      </p:sp>
    </p:spTree>
    <p:extLst>
      <p:ext uri="{BB962C8B-B14F-4D97-AF65-F5344CB8AC3E}">
        <p14:creationId xmlns:p14="http://schemas.microsoft.com/office/powerpoint/2010/main" val="1238354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3840" y="2342506"/>
            <a:ext cx="3640740" cy="461665"/>
          </a:xfrm>
          <a:prstGeom prst="rect">
            <a:avLst/>
          </a:prstGeom>
          <a:blipFill>
            <a:blip r:embed="rId2"/>
            <a:tile tx="0" ty="0" sx="100000" sy="100000" flip="none" algn="tl"/>
          </a:blip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altLang="en-US" b="1" dirty="0" smtClean="0"/>
              <a:t>Stateless </a:t>
            </a:r>
            <a:r>
              <a:rPr lang="en-US" altLang="en-US" b="1" dirty="0"/>
              <a:t>Session Bean</a:t>
            </a:r>
            <a:endParaRPr lang="en-US" dirty="0"/>
          </a:p>
        </p:txBody>
      </p:sp>
    </p:spTree>
    <p:extLst>
      <p:ext uri="{BB962C8B-B14F-4D97-AF65-F5344CB8AC3E}">
        <p14:creationId xmlns:p14="http://schemas.microsoft.com/office/powerpoint/2010/main" val="10765023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What is Stateless Session Bean</a:t>
            </a:r>
            <a:endParaRPr lang="en-US" dirty="0">
              <a:solidFill>
                <a:schemeClr val="tx1"/>
              </a:solidFill>
            </a:endParaRPr>
          </a:p>
        </p:txBody>
      </p:sp>
      <p:sp>
        <p:nvSpPr>
          <p:cNvPr id="3" name="Content Placeholder 2"/>
          <p:cNvSpPr>
            <a:spLocks noGrp="1"/>
          </p:cNvSpPr>
          <p:nvPr>
            <p:ph idx="1"/>
          </p:nvPr>
        </p:nvSpPr>
        <p:spPr/>
        <p:txBody>
          <a:bodyPr/>
          <a:lstStyle/>
          <a:p>
            <a:endParaRPr lang="en-US" altLang="en-US" dirty="0"/>
          </a:p>
          <a:p>
            <a:r>
              <a:rPr lang="en-US" altLang="en-US" kern="1200" dirty="0">
                <a:solidFill>
                  <a:schemeClr val="tx1"/>
                </a:solidFill>
                <a:ea typeface="ＭＳ Ｐゴシック"/>
                <a:cs typeface="ＭＳ Ｐゴシック"/>
              </a:rPr>
              <a:t>It exhibits a single method call but it is not going to save any conversational state that the user performs.</a:t>
            </a:r>
          </a:p>
          <a:p>
            <a:endParaRPr lang="en-US" altLang="en-US" dirty="0"/>
          </a:p>
          <a:p>
            <a:r>
              <a:rPr lang="en-US" altLang="en-US" kern="1200" dirty="0">
                <a:solidFill>
                  <a:schemeClr val="tx1"/>
                </a:solidFill>
                <a:ea typeface="ＭＳ Ｐゴシック"/>
                <a:cs typeface="ＭＳ Ｐゴシック"/>
              </a:rPr>
              <a:t>It can be pooled and may be shared between the different clients.</a:t>
            </a:r>
          </a:p>
          <a:p>
            <a:endParaRPr lang="en-US" altLang="en-US" dirty="0"/>
          </a:p>
          <a:p>
            <a:endParaRPr lang="en-US" dirty="0"/>
          </a:p>
        </p:txBody>
      </p:sp>
    </p:spTree>
    <p:extLst>
      <p:ext uri="{BB962C8B-B14F-4D97-AF65-F5344CB8AC3E}">
        <p14:creationId xmlns:p14="http://schemas.microsoft.com/office/powerpoint/2010/main" val="4262164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9225"/>
            <a:ext cx="6629400" cy="457623"/>
          </a:xfrm>
        </p:spPr>
        <p:txBody>
          <a:bodyPr>
            <a:normAutofit fontScale="90000"/>
          </a:bodyPr>
          <a:lstStyle/>
          <a:p>
            <a:r>
              <a:rPr lang="en-US" altLang="en-US" dirty="0">
                <a:solidFill>
                  <a:schemeClr val="tx1"/>
                </a:solidFill>
              </a:rPr>
              <a:t>Instance </a:t>
            </a:r>
            <a:r>
              <a:rPr lang="en-US" altLang="en-US" dirty="0" smtClean="0">
                <a:solidFill>
                  <a:schemeClr val="tx1"/>
                </a:solidFill>
              </a:rPr>
              <a:t>Diagram for Stateless Session bean</a:t>
            </a:r>
            <a:endParaRPr lang="en-US" dirty="0">
              <a:solidFill>
                <a:schemeClr val="tx1"/>
              </a:solidFill>
            </a:endParaRPr>
          </a:p>
        </p:txBody>
      </p:sp>
      <p:sp>
        <p:nvSpPr>
          <p:cNvPr id="4" name="Oval 3"/>
          <p:cNvSpPr>
            <a:spLocks noChangeArrowheads="1"/>
          </p:cNvSpPr>
          <p:nvPr/>
        </p:nvSpPr>
        <p:spPr bwMode="auto">
          <a:xfrm>
            <a:off x="2514600" y="1583531"/>
            <a:ext cx="1371600" cy="533400"/>
          </a:xfrm>
          <a:prstGeom prst="ellipse">
            <a:avLst/>
          </a:prstGeom>
          <a:ln w="28575">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Client -1 </a:t>
            </a:r>
          </a:p>
        </p:txBody>
      </p:sp>
      <p:sp>
        <p:nvSpPr>
          <p:cNvPr id="7" name="Rectangle 6"/>
          <p:cNvSpPr>
            <a:spLocks noChangeArrowheads="1"/>
          </p:cNvSpPr>
          <p:nvPr/>
        </p:nvSpPr>
        <p:spPr bwMode="auto">
          <a:xfrm>
            <a:off x="5562600" y="1431131"/>
            <a:ext cx="2514600" cy="2971800"/>
          </a:xfrm>
          <a:prstGeom prst="rect">
            <a:avLst/>
          </a:prstGeom>
          <a:ln w="28575">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8" name="Oval 7"/>
          <p:cNvSpPr>
            <a:spLocks noChangeArrowheads="1"/>
          </p:cNvSpPr>
          <p:nvPr/>
        </p:nvSpPr>
        <p:spPr bwMode="auto">
          <a:xfrm>
            <a:off x="5867400" y="1583531"/>
            <a:ext cx="1676400" cy="53340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Instance -1</a:t>
            </a:r>
          </a:p>
        </p:txBody>
      </p:sp>
      <p:sp>
        <p:nvSpPr>
          <p:cNvPr id="9" name="Oval 8"/>
          <p:cNvSpPr>
            <a:spLocks noChangeArrowheads="1"/>
          </p:cNvSpPr>
          <p:nvPr/>
        </p:nvSpPr>
        <p:spPr bwMode="auto">
          <a:xfrm>
            <a:off x="5867400" y="2993231"/>
            <a:ext cx="1676400" cy="57150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Instance -2</a:t>
            </a:r>
          </a:p>
        </p:txBody>
      </p:sp>
      <p:sp>
        <p:nvSpPr>
          <p:cNvPr id="12" name="Line 11"/>
          <p:cNvSpPr>
            <a:spLocks noChangeShapeType="1"/>
          </p:cNvSpPr>
          <p:nvPr/>
        </p:nvSpPr>
        <p:spPr bwMode="auto">
          <a:xfrm>
            <a:off x="3886200" y="3259931"/>
            <a:ext cx="1828800" cy="1905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4" name="Oval 13"/>
          <p:cNvSpPr>
            <a:spLocks noChangeArrowheads="1"/>
          </p:cNvSpPr>
          <p:nvPr/>
        </p:nvSpPr>
        <p:spPr bwMode="auto">
          <a:xfrm>
            <a:off x="2438400" y="2269331"/>
            <a:ext cx="1371600" cy="533400"/>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Client </a:t>
            </a:r>
            <a:r>
              <a:rPr lang="en-US" altLang="en-US" sz="1600" dirty="0" smtClean="0">
                <a:cs typeface="Arial" pitchFamily="34" charset="0"/>
              </a:rPr>
              <a:t>-2 </a:t>
            </a:r>
            <a:endParaRPr lang="en-US" altLang="en-US" sz="1600" dirty="0">
              <a:cs typeface="Arial" pitchFamily="34" charset="0"/>
            </a:endParaRPr>
          </a:p>
        </p:txBody>
      </p:sp>
      <p:sp>
        <p:nvSpPr>
          <p:cNvPr id="15" name="Oval 14"/>
          <p:cNvSpPr>
            <a:spLocks noChangeArrowheads="1"/>
          </p:cNvSpPr>
          <p:nvPr/>
        </p:nvSpPr>
        <p:spPr bwMode="auto">
          <a:xfrm>
            <a:off x="2438400" y="3679031"/>
            <a:ext cx="1371600" cy="533400"/>
          </a:xfrm>
          <a:prstGeom prst="ellipse">
            <a:avLst/>
          </a:prstGeom>
          <a:ln w="28575">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Client </a:t>
            </a:r>
            <a:r>
              <a:rPr lang="en-US" altLang="en-US" sz="1600" dirty="0" smtClean="0">
                <a:cs typeface="Arial" pitchFamily="34" charset="0"/>
              </a:rPr>
              <a:t>-4 </a:t>
            </a:r>
            <a:endParaRPr lang="en-US" altLang="en-US" sz="1600" dirty="0">
              <a:cs typeface="Arial" pitchFamily="34" charset="0"/>
            </a:endParaRPr>
          </a:p>
        </p:txBody>
      </p:sp>
      <p:sp>
        <p:nvSpPr>
          <p:cNvPr id="16" name="Line 11"/>
          <p:cNvSpPr>
            <a:spLocks noChangeShapeType="1"/>
          </p:cNvSpPr>
          <p:nvPr/>
        </p:nvSpPr>
        <p:spPr bwMode="auto">
          <a:xfrm>
            <a:off x="3886200" y="1812131"/>
            <a:ext cx="18288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7" name="Line 11"/>
          <p:cNvSpPr>
            <a:spLocks noChangeShapeType="1"/>
          </p:cNvSpPr>
          <p:nvPr/>
        </p:nvSpPr>
        <p:spPr bwMode="auto">
          <a:xfrm flipV="1">
            <a:off x="3886200" y="3336131"/>
            <a:ext cx="1981200" cy="533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3" name="Oval 12"/>
          <p:cNvSpPr>
            <a:spLocks noChangeArrowheads="1"/>
          </p:cNvSpPr>
          <p:nvPr/>
        </p:nvSpPr>
        <p:spPr bwMode="auto">
          <a:xfrm>
            <a:off x="2438400" y="2955131"/>
            <a:ext cx="1371600" cy="533400"/>
          </a:xfrm>
          <a:prstGeom prst="ellipse">
            <a:avLst/>
          </a:prstGeom>
          <a:ln w="19050">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600" dirty="0">
                <a:cs typeface="Arial" pitchFamily="34" charset="0"/>
              </a:rPr>
              <a:t>Client </a:t>
            </a:r>
            <a:r>
              <a:rPr lang="en-US" altLang="en-US" sz="1600" dirty="0" smtClean="0">
                <a:cs typeface="Arial" pitchFamily="34" charset="0"/>
              </a:rPr>
              <a:t>-3 </a:t>
            </a:r>
            <a:endParaRPr lang="en-US" altLang="en-US" sz="1600" dirty="0">
              <a:cs typeface="Arial" pitchFamily="34" charset="0"/>
            </a:endParaRPr>
          </a:p>
        </p:txBody>
      </p:sp>
      <p:sp>
        <p:nvSpPr>
          <p:cNvPr id="19" name="Line 11"/>
          <p:cNvSpPr>
            <a:spLocks noChangeShapeType="1"/>
          </p:cNvSpPr>
          <p:nvPr/>
        </p:nvSpPr>
        <p:spPr bwMode="auto">
          <a:xfrm flipV="1">
            <a:off x="3886200" y="2040731"/>
            <a:ext cx="1828800" cy="51435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extLst>
      <p:ext uri="{BB962C8B-B14F-4D97-AF65-F5344CB8AC3E}">
        <p14:creationId xmlns:p14="http://schemas.microsoft.com/office/powerpoint/2010/main" val="33723933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Life cycle of a Stateless Session Bean</a:t>
            </a:r>
            <a:endParaRPr lang="en-US" dirty="0">
              <a:solidFill>
                <a:schemeClr val="tx1"/>
              </a:solidFill>
            </a:endParaRPr>
          </a:p>
        </p:txBody>
      </p:sp>
      <p:sp>
        <p:nvSpPr>
          <p:cNvPr id="3" name="Content Placeholder 2"/>
          <p:cNvSpPr>
            <a:spLocks noGrp="1"/>
          </p:cNvSpPr>
          <p:nvPr>
            <p:ph idx="1"/>
          </p:nvPr>
        </p:nvSpPr>
        <p:spPr/>
        <p:txBody>
          <a:bodyPr/>
          <a:lstStyle/>
          <a:p>
            <a:r>
              <a:rPr lang="en-US" altLang="en-US" kern="1200" dirty="0">
                <a:solidFill>
                  <a:schemeClr val="tx1"/>
                </a:solidFill>
                <a:ea typeface="ＭＳ Ｐゴシック"/>
                <a:cs typeface="ＭＳ Ｐゴシック"/>
              </a:rPr>
              <a:t>It can be described with various methods which are involved throughout its life.</a:t>
            </a:r>
          </a:p>
          <a:p>
            <a:endParaRPr lang="en-US" altLang="en-US" sz="2000" dirty="0"/>
          </a:p>
          <a:p>
            <a:r>
              <a:rPr lang="en-US" altLang="en-US" kern="1200" dirty="0">
                <a:solidFill>
                  <a:schemeClr val="tx1"/>
                </a:solidFill>
                <a:ea typeface="ＭＳ Ｐゴシック"/>
                <a:cs typeface="ＭＳ Ｐゴシック"/>
              </a:rPr>
              <a:t>Stateless Session Bean can be in the following two states:</a:t>
            </a:r>
          </a:p>
          <a:p>
            <a:pPr lvl="1"/>
            <a:endParaRPr lang="en-US" altLang="en-US" sz="2000" dirty="0"/>
          </a:p>
          <a:p>
            <a:pPr lvl="1">
              <a:buFont typeface="Wingdings" panose="05000000000000000000" pitchFamily="2" charset="2"/>
              <a:buChar char="§"/>
            </a:pPr>
            <a:r>
              <a:rPr lang="en-US" altLang="en-US" sz="1800" kern="1200" dirty="0">
                <a:solidFill>
                  <a:schemeClr val="tx1"/>
                </a:solidFill>
                <a:ea typeface="ＭＳ Ｐゴシック"/>
                <a:cs typeface="ＭＳ Ｐゴシック"/>
              </a:rPr>
              <a:t>Does Not Exist</a:t>
            </a:r>
          </a:p>
          <a:p>
            <a:pPr lvl="1">
              <a:buFont typeface="Wingdings" panose="05000000000000000000" pitchFamily="2" charset="2"/>
              <a:buChar char="§"/>
            </a:pPr>
            <a:r>
              <a:rPr lang="en-US" altLang="en-US" sz="1800" kern="1200" dirty="0">
                <a:solidFill>
                  <a:schemeClr val="tx1"/>
                </a:solidFill>
                <a:ea typeface="ＭＳ Ｐゴシック"/>
                <a:cs typeface="ＭＳ Ｐゴシック"/>
              </a:rPr>
              <a:t>Ready</a:t>
            </a:r>
            <a:r>
              <a:rPr lang="en-US" altLang="en-US" sz="2000" dirty="0"/>
              <a:t> </a:t>
            </a:r>
            <a:r>
              <a:rPr lang="en-US" altLang="en-US" sz="1800" kern="1200" dirty="0">
                <a:solidFill>
                  <a:schemeClr val="tx1"/>
                </a:solidFill>
                <a:ea typeface="ＭＳ Ｐゴシック"/>
                <a:cs typeface="ＭＳ Ｐゴシック"/>
              </a:rPr>
              <a:t>State </a:t>
            </a:r>
          </a:p>
          <a:p>
            <a:endParaRPr lang="en-US" altLang="en-US" sz="2000" dirty="0"/>
          </a:p>
          <a:p>
            <a:r>
              <a:rPr lang="en-US" altLang="en-US" kern="1200" dirty="0">
                <a:solidFill>
                  <a:schemeClr val="tx1"/>
                </a:solidFill>
                <a:ea typeface="ＭＳ Ｐゴシック"/>
                <a:cs typeface="ＭＳ Ｐゴシック"/>
              </a:rPr>
              <a:t>The state of the stateless session bean can be changed by invoking different methods like ejbCreate() and ejbRemove().</a:t>
            </a:r>
          </a:p>
          <a:p>
            <a:pPr>
              <a:buFontTx/>
              <a:buNone/>
            </a:pPr>
            <a:endParaRPr lang="en-US" altLang="en-US" sz="2000" dirty="0"/>
          </a:p>
          <a:p>
            <a:endParaRPr lang="en-US" dirty="0"/>
          </a:p>
        </p:txBody>
      </p:sp>
    </p:spTree>
    <p:extLst>
      <p:ext uri="{BB962C8B-B14F-4D97-AF65-F5344CB8AC3E}">
        <p14:creationId xmlns:p14="http://schemas.microsoft.com/office/powerpoint/2010/main" val="3343137590"/>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5ABA686B-0BEF-40CB-947F-97988A5D7A22}"/>
</file>

<file path=customXml/itemProps2.xml><?xml version="1.0" encoding="utf-8"?>
<ds:datastoreItem xmlns:ds="http://schemas.openxmlformats.org/officeDocument/2006/customXml" ds:itemID="{F7560ADE-98E2-45BA-81B1-36EFD7D37612}"/>
</file>

<file path=customXml/itemProps3.xml><?xml version="1.0" encoding="utf-8"?>
<ds:datastoreItem xmlns:ds="http://schemas.openxmlformats.org/officeDocument/2006/customXml" ds:itemID="{0F559A79-6CAD-4FCE-BF42-DF9C91AEA41B}"/>
</file>

<file path=customXml/itemProps4.xml><?xml version="1.0" encoding="utf-8"?>
<ds:datastoreItem xmlns:ds="http://schemas.openxmlformats.org/officeDocument/2006/customXml" ds:itemID="{6C06AF37-37B0-4E17-810D-2C563539A2F8}"/>
</file>

<file path=docProps/app.xml><?xml version="1.0" encoding="utf-8"?>
<Properties xmlns="http://schemas.openxmlformats.org/officeDocument/2006/extended-properties" xmlns:vt="http://schemas.openxmlformats.org/officeDocument/2006/docPropsVTypes">
  <Template/>
  <TotalTime>17792</TotalTime>
  <Words>2337</Words>
  <Application>Microsoft Office PowerPoint</Application>
  <PresentationFormat>Custom</PresentationFormat>
  <Paragraphs>267</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 Presentation</vt:lpstr>
      <vt:lpstr>EJB 3.1-(Session Bean)</vt:lpstr>
      <vt:lpstr>Session Objectives</vt:lpstr>
      <vt:lpstr>Session Bean</vt:lpstr>
      <vt:lpstr>Types of Session Bean</vt:lpstr>
      <vt:lpstr>Session Bean</vt:lpstr>
      <vt:lpstr>PowerPoint Presentation</vt:lpstr>
      <vt:lpstr>What is Stateless Session Bean</vt:lpstr>
      <vt:lpstr>Instance Diagram for Stateless Session bean</vt:lpstr>
      <vt:lpstr>Life cycle of a Stateless Session Bean</vt:lpstr>
      <vt:lpstr>Life Cycle of a Stateless Session Bean</vt:lpstr>
      <vt:lpstr>Life Cycle Of a Stateless Session Bean</vt:lpstr>
      <vt:lpstr>PowerPoint Presentation</vt:lpstr>
      <vt:lpstr>Business Interface</vt:lpstr>
      <vt:lpstr>PowerPoint Presentation</vt:lpstr>
      <vt:lpstr>Stateful Session Bean</vt:lpstr>
      <vt:lpstr>Stateful Session Bean</vt:lpstr>
      <vt:lpstr>Stateful Session Bean Contd.</vt:lpstr>
      <vt:lpstr>Main Features of Stateful Session Bean</vt:lpstr>
      <vt:lpstr>Instance Diagram for Stateful Session bean</vt:lpstr>
      <vt:lpstr>Life Cycle Of a Stateful Session Bean</vt:lpstr>
      <vt:lpstr>Life Cycle Of a Stateful Session Bean</vt:lpstr>
      <vt:lpstr>Life Cycle Of a Stateful Session Bean</vt:lpstr>
      <vt:lpstr>Choosing of Stateful Session Bean</vt:lpstr>
      <vt:lpstr>PowerPoint Presentation</vt:lpstr>
      <vt:lpstr>Singleton Session Bean</vt:lpstr>
      <vt:lpstr>Singleton Session Bean</vt:lpstr>
      <vt:lpstr>Life cycle of Singleton Session Bean</vt:lpstr>
      <vt:lpstr>Life cycle of Singleton Session Bean</vt:lpstr>
      <vt:lpstr>Where to use Singleton Session Bean</vt:lpstr>
      <vt:lpstr>When to use Session Beans? </vt:lpstr>
      <vt:lpstr>When to use Session Beans?</vt:lpstr>
      <vt:lpstr>When to use Session Beans?</vt:lpstr>
      <vt:lpstr>Interceptors</vt:lpstr>
      <vt:lpstr>Interceptors</vt:lpstr>
      <vt:lpstr>Rules apply to Interceptor</vt:lpstr>
      <vt:lpstr>Life Cycle call back interceptor methods</vt:lpstr>
      <vt:lpstr>Business Method</vt:lpstr>
      <vt:lpstr>PowerPoint Presentation</vt:lpstr>
      <vt:lpstr>PowerPoint Presentation</vt:lpstr>
      <vt:lpstr>Summary</vt:lpstr>
      <vt:lpstr>PowerPoint Presentation</vt:lpstr>
    </vt:vector>
  </TitlesOfParts>
  <Company>Hexaware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Umamaheswari Aravindan</cp:lastModifiedBy>
  <cp:revision>302</cp:revision>
  <dcterms:created xsi:type="dcterms:W3CDTF">2008-10-21T17:48:31Z</dcterms:created>
  <dcterms:modified xsi:type="dcterms:W3CDTF">2014-09-08T11:38:38Z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