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handoutMasterIdLst>
    <p:handoutMasterId r:id="rId31"/>
  </p:handoutMasterIdLst>
  <p:sldIdLst>
    <p:sldId id="591" r:id="rId2"/>
    <p:sldId id="694" r:id="rId3"/>
    <p:sldId id="695" r:id="rId4"/>
    <p:sldId id="696" r:id="rId5"/>
    <p:sldId id="697" r:id="rId6"/>
    <p:sldId id="708" r:id="rId7"/>
    <p:sldId id="698" r:id="rId8"/>
    <p:sldId id="699" r:id="rId9"/>
    <p:sldId id="700" r:id="rId10"/>
    <p:sldId id="701" r:id="rId11"/>
    <p:sldId id="702" r:id="rId12"/>
    <p:sldId id="703" r:id="rId13"/>
    <p:sldId id="704" r:id="rId14"/>
    <p:sldId id="705" r:id="rId15"/>
    <p:sldId id="706" r:id="rId16"/>
    <p:sldId id="707" r:id="rId17"/>
    <p:sldId id="709" r:id="rId18"/>
    <p:sldId id="710" r:id="rId19"/>
    <p:sldId id="711" r:id="rId20"/>
    <p:sldId id="712" r:id="rId21"/>
    <p:sldId id="716" r:id="rId22"/>
    <p:sldId id="717" r:id="rId23"/>
    <p:sldId id="718" r:id="rId24"/>
    <p:sldId id="719" r:id="rId25"/>
    <p:sldId id="714" r:id="rId26"/>
    <p:sldId id="715" r:id="rId27"/>
    <p:sldId id="713" r:id="rId28"/>
    <p:sldId id="593" r:id="rId29"/>
  </p:sldIdLst>
  <p:sldSz cx="9144000" cy="51482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EFAFB233-063F-42B5-8137-9DF3F51BA10A}">
      <p15:sldGuideLst xmlns="" xmlns:p15="http://schemas.microsoft.com/office/powerpoint/2012/main">
        <p15:guide id="1" orient="horz" pos="2485">
          <p15:clr>
            <a:srgbClr val="A4A3A4"/>
          </p15:clr>
        </p15:guide>
        <p15:guide id="2" pos="19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8D2D6"/>
    <a:srgbClr val="E0F8BA"/>
    <a:srgbClr val="13B8EB"/>
    <a:srgbClr val="C51515"/>
    <a:srgbClr val="21DDDD"/>
    <a:srgbClr val="CB9FEF"/>
    <a:srgbClr val="F59509"/>
    <a:srgbClr val="D3F52B"/>
    <a:srgbClr val="96BB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5" autoAdjust="0"/>
    <p:restoredTop sz="97513" autoAdjust="0"/>
  </p:normalViewPr>
  <p:slideViewPr>
    <p:cSldViewPr>
      <p:cViewPr>
        <p:scale>
          <a:sx n="106" d="100"/>
          <a:sy n="106" d="100"/>
        </p:scale>
        <p:origin x="-600" y="288"/>
      </p:cViewPr>
      <p:guideLst>
        <p:guide orient="horz" pos="2485"/>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4.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210364EE-990F-4BF1-BDA6-BA25E1ED9AB3}" type="slidenum">
              <a:rPr lang="en-US"/>
              <a:pPr/>
              <a:t>‹#›</a:t>
            </a:fld>
            <a:endParaRPr lang="en-US" dirty="0"/>
          </a:p>
        </p:txBody>
      </p:sp>
    </p:spTree>
    <p:extLst>
      <p:ext uri="{BB962C8B-B14F-4D97-AF65-F5344CB8AC3E}">
        <p14:creationId xmlns:p14="http://schemas.microsoft.com/office/powerpoint/2010/main" val="12544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E5FEBB30-2327-49BF-A777-FCF620141F85}" type="slidenum">
              <a:rPr lang="en-US"/>
              <a:pPr/>
              <a:t>‹#›</a:t>
            </a:fld>
            <a:endParaRPr lang="en-US" dirty="0"/>
          </a:p>
        </p:txBody>
      </p:sp>
    </p:spTree>
    <p:extLst>
      <p:ext uri="{BB962C8B-B14F-4D97-AF65-F5344CB8AC3E}">
        <p14:creationId xmlns:p14="http://schemas.microsoft.com/office/powerpoint/2010/main" val="420513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3000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3000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3000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3000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hyperlink" Target="http://imageshack.us/?x=my6&amp;myref=http://skyscrapercity.com/showthread.php?t=244650&amp;page=2" TargetMode="External"/><Relationship Id="rId4"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9" name="Title 1"/>
          <p:cNvSpPr>
            <a:spLocks noGrp="1"/>
          </p:cNvSpPr>
          <p:nvPr>
            <p:ph type="ctrTitle" hasCustomPrompt="1"/>
          </p:nvPr>
        </p:nvSpPr>
        <p:spPr>
          <a:xfrm>
            <a:off x="3105150" y="1774032"/>
            <a:ext cx="3981450" cy="1219199"/>
          </a:xfrm>
          <a:prstGeom prst="rect">
            <a:avLst/>
          </a:prstGeom>
          <a:ln>
            <a:noFill/>
          </a:ln>
        </p:spPr>
        <p:txBody>
          <a:bodyPr>
            <a:noAutofit/>
          </a:bodyPr>
          <a:lstStyle>
            <a:lvl1pPr>
              <a:defRPr sz="3200" b="1">
                <a:solidFill>
                  <a:schemeClr val="bg1"/>
                </a:solidFill>
                <a:latin typeface="+mn-lt"/>
              </a:defRPr>
            </a:lvl1pPr>
          </a:lstStyle>
          <a:p>
            <a:r>
              <a:rPr lang="en-US" dirty="0" smtClean="0"/>
              <a:t>Hexaware Overview</a:t>
            </a:r>
            <a:br>
              <a:rPr lang="en-US" dirty="0" smtClean="0"/>
            </a:br>
            <a:r>
              <a:rPr lang="en-US" dirty="0" smtClean="0"/>
              <a:t>2014</a:t>
            </a:r>
            <a:endParaRPr lang="en-US" dirty="0"/>
          </a:p>
        </p:txBody>
      </p:sp>
      <p:cxnSp>
        <p:nvCxnSpPr>
          <p:cNvPr id="7" name="Straight Connector 6"/>
          <p:cNvCxnSpPr/>
          <p:nvPr userDrawn="1"/>
        </p:nvCxnSpPr>
        <p:spPr bwMode="auto">
          <a:xfrm>
            <a:off x="4800600" y="1235783"/>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userDrawn="1"/>
        </p:nvSpPr>
        <p:spPr>
          <a:xfrm>
            <a:off x="4946070" y="1346101"/>
            <a:ext cx="1217000" cy="230832"/>
          </a:xfrm>
          <a:prstGeom prst="rect">
            <a:avLst/>
          </a:prstGeom>
          <a:noFill/>
        </p:spPr>
        <p:txBody>
          <a:bodyPr wrap="none" rtlCol="0">
            <a:spAutoFit/>
          </a:bodyPr>
          <a:lstStyle/>
          <a:p>
            <a:r>
              <a:rPr lang="en-US" sz="900" dirty="0" smtClean="0"/>
              <a:t>www.hexaware.com</a:t>
            </a:r>
            <a:endParaRPr lang="en-US" sz="900" dirty="0"/>
          </a:p>
        </p:txBody>
      </p:sp>
      <p:sp>
        <p:nvSpPr>
          <p:cNvPr id="12" name="Text Box 16"/>
          <p:cNvSpPr txBox="1">
            <a:spLocks noChangeArrowheads="1"/>
          </p:cNvSpPr>
          <p:nvPr userDrawn="1"/>
        </p:nvSpPr>
        <p:spPr bwMode="auto">
          <a:xfrm>
            <a:off x="176593" y="4875071"/>
            <a:ext cx="2182008"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endParaRPr lang="en-US" sz="750" dirty="0">
              <a:solidFill>
                <a:srgbClr val="B0B3B2"/>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512" y="992135"/>
            <a:ext cx="1463040" cy="59740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1202531"/>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1200164"/>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307836" y="1200384"/>
            <a:ext cx="8531364"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4876800" y="1583533"/>
            <a:ext cx="3657600" cy="2896393"/>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024848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962" y="1202531"/>
            <a:ext cx="7099038" cy="3745367"/>
          </a:xfrm>
          <a:prstGeom prst="rect">
            <a:avLst/>
          </a:prstGeom>
        </p:spPr>
      </p:pic>
      <p:sp>
        <p:nvSpPr>
          <p:cNvPr id="4" name="TextBox 3"/>
          <p:cNvSpPr txBox="1"/>
          <p:nvPr userDrawn="1"/>
        </p:nvSpPr>
        <p:spPr>
          <a:xfrm>
            <a:off x="209550" y="2802731"/>
            <a:ext cx="2209800" cy="2323713"/>
          </a:xfrm>
          <a:prstGeom prst="rect">
            <a:avLst/>
          </a:prstGeom>
          <a:noFill/>
        </p:spPr>
        <p:txBody>
          <a:bodyPr wrap="square" rtlCol="0">
            <a:spAutoFit/>
          </a:bodyPr>
          <a:lstStyle/>
          <a:p>
            <a:r>
              <a:rPr lang="en-US" sz="2000" b="1" dirty="0" smtClean="0">
                <a:solidFill>
                  <a:srgbClr val="4D4D4D"/>
                </a:solidFill>
              </a:rPr>
              <a:t>AMERICAS</a:t>
            </a:r>
          </a:p>
          <a:p>
            <a:r>
              <a:rPr lang="en-US" sz="1200" b="1" dirty="0">
                <a:solidFill>
                  <a:srgbClr val="4D4D4D"/>
                </a:solidFill>
              </a:rPr>
              <a:t>NORTH </a:t>
            </a:r>
            <a:r>
              <a:rPr lang="en-US" sz="1200" b="1" dirty="0" smtClean="0">
                <a:solidFill>
                  <a:srgbClr val="4D4D4D"/>
                </a:solidFill>
              </a:rPr>
              <a:t>AMERICA</a:t>
            </a:r>
          </a:p>
          <a:p>
            <a:r>
              <a:rPr lang="en-US" sz="900" dirty="0" smtClean="0">
                <a:solidFill>
                  <a:srgbClr val="4D4D4D"/>
                </a:solidFill>
              </a:rPr>
              <a:t>Boston (MA)</a:t>
            </a:r>
          </a:p>
          <a:p>
            <a:r>
              <a:rPr lang="en-US" sz="900" dirty="0" smtClean="0">
                <a:solidFill>
                  <a:srgbClr val="4D4D4D"/>
                </a:solidFill>
              </a:rPr>
              <a:t>Chicago</a:t>
            </a:r>
          </a:p>
          <a:p>
            <a:r>
              <a:rPr lang="en-US" sz="900" dirty="0" smtClean="0">
                <a:solidFill>
                  <a:srgbClr val="4D4D4D"/>
                </a:solidFill>
              </a:rPr>
              <a:t>Atlanta</a:t>
            </a:r>
          </a:p>
          <a:p>
            <a:r>
              <a:rPr lang="en-US" sz="900" dirty="0" smtClean="0">
                <a:solidFill>
                  <a:srgbClr val="4D4D4D"/>
                </a:solidFill>
              </a:rPr>
              <a:t>California </a:t>
            </a:r>
            <a:endParaRPr lang="en-US" sz="900" dirty="0">
              <a:solidFill>
                <a:srgbClr val="4D4D4D"/>
              </a:solidFill>
            </a:endParaRPr>
          </a:p>
          <a:p>
            <a:r>
              <a:rPr lang="en-US" sz="900" dirty="0">
                <a:solidFill>
                  <a:srgbClr val="4D4D4D"/>
                </a:solidFill>
              </a:rPr>
              <a:t>Dallas</a:t>
            </a:r>
          </a:p>
          <a:p>
            <a:r>
              <a:rPr lang="en-US" sz="900" dirty="0">
                <a:solidFill>
                  <a:srgbClr val="4D4D4D"/>
                </a:solidFill>
              </a:rPr>
              <a:t>New York</a:t>
            </a:r>
          </a:p>
          <a:p>
            <a:r>
              <a:rPr lang="en-US" sz="900" dirty="0">
                <a:solidFill>
                  <a:srgbClr val="4D4D4D"/>
                </a:solidFill>
              </a:rPr>
              <a:t>New Jersey</a:t>
            </a:r>
          </a:p>
          <a:p>
            <a:r>
              <a:rPr lang="en-US" sz="900" dirty="0">
                <a:solidFill>
                  <a:srgbClr val="4D4D4D"/>
                </a:solidFill>
              </a:rPr>
              <a:t>Mexico</a:t>
            </a:r>
          </a:p>
          <a:p>
            <a:endParaRPr lang="en-US" sz="1000" dirty="0">
              <a:solidFill>
                <a:schemeClr val="bg1">
                  <a:lumMod val="50000"/>
                </a:schemeClr>
              </a:solidFill>
            </a:endParaRPr>
          </a:p>
          <a:p>
            <a:r>
              <a:rPr lang="en-US" sz="1200" b="1" dirty="0">
                <a:solidFill>
                  <a:srgbClr val="4D4D4D"/>
                </a:solidFill>
              </a:rPr>
              <a:t>SOUTH </a:t>
            </a:r>
            <a:r>
              <a:rPr lang="en-US" sz="1200" b="1" dirty="0" smtClean="0">
                <a:solidFill>
                  <a:srgbClr val="4D4D4D"/>
                </a:solidFill>
              </a:rPr>
              <a:t>AMERICA</a:t>
            </a:r>
            <a:endParaRPr lang="en-US" sz="1000" b="1" dirty="0">
              <a:solidFill>
                <a:srgbClr val="4D4D4D"/>
              </a:solidFill>
            </a:endParaRPr>
          </a:p>
          <a:p>
            <a:r>
              <a:rPr lang="en-US" sz="900" dirty="0">
                <a:solidFill>
                  <a:srgbClr val="4D4D4D"/>
                </a:solidFill>
              </a:rPr>
              <a:t>Brazil</a:t>
            </a:r>
          </a:p>
          <a:p>
            <a:endParaRPr lang="en-US" sz="1000" dirty="0">
              <a:solidFill>
                <a:schemeClr val="bg1">
                  <a:lumMod val="50000"/>
                </a:schemeClr>
              </a:solidFill>
            </a:endParaRPr>
          </a:p>
        </p:txBody>
      </p:sp>
      <p:grpSp>
        <p:nvGrpSpPr>
          <p:cNvPr id="5" name="Group 4"/>
          <p:cNvGrpSpPr/>
          <p:nvPr userDrawn="1"/>
        </p:nvGrpSpPr>
        <p:grpSpPr>
          <a:xfrm>
            <a:off x="7264261" y="1507331"/>
            <a:ext cx="1803539" cy="2800767"/>
            <a:chOff x="7264260" y="1716008"/>
            <a:chExt cx="2032140" cy="2800767"/>
          </a:xfrm>
        </p:grpSpPr>
        <p:sp>
          <p:nvSpPr>
            <p:cNvPr id="6" name="TextBox 5"/>
            <p:cNvSpPr txBox="1"/>
            <p:nvPr/>
          </p:nvSpPr>
          <p:spPr>
            <a:xfrm>
              <a:off x="7264260" y="1716008"/>
              <a:ext cx="2028825" cy="2800767"/>
            </a:xfrm>
            <a:prstGeom prst="rect">
              <a:avLst/>
            </a:prstGeom>
            <a:noFill/>
          </p:spPr>
          <p:txBody>
            <a:bodyPr wrap="square" rtlCol="0">
              <a:spAutoFit/>
            </a:bodyPr>
            <a:lstStyle/>
            <a:p>
              <a:r>
                <a:rPr lang="en-US" sz="2000" b="1" dirty="0">
                  <a:solidFill>
                    <a:srgbClr val="4D4D4D"/>
                  </a:solidFill>
                </a:rPr>
                <a:t>EUROPE</a:t>
              </a:r>
              <a:endParaRPr lang="en-US" sz="2000" b="1" dirty="0" smtClean="0">
                <a:solidFill>
                  <a:srgbClr val="4D4D4D"/>
                </a:solidFill>
              </a:endParaRPr>
            </a:p>
            <a:p>
              <a:r>
                <a:rPr lang="en-US" sz="900" dirty="0">
                  <a:solidFill>
                    <a:srgbClr val="4D4D4D"/>
                  </a:solidFill>
                </a:rPr>
                <a:t>United Kingdom</a:t>
              </a:r>
            </a:p>
            <a:p>
              <a:r>
                <a:rPr lang="en-US" sz="900" dirty="0">
                  <a:solidFill>
                    <a:srgbClr val="4D4D4D"/>
                  </a:solidFill>
                </a:rPr>
                <a:t>Netherlands</a:t>
              </a:r>
            </a:p>
            <a:p>
              <a:r>
                <a:rPr lang="en-US" sz="900" dirty="0">
                  <a:solidFill>
                    <a:srgbClr val="4D4D4D"/>
                  </a:solidFill>
                </a:rPr>
                <a:t>Belgium</a:t>
              </a:r>
            </a:p>
            <a:p>
              <a:r>
                <a:rPr lang="en-US" sz="900" dirty="0">
                  <a:solidFill>
                    <a:srgbClr val="4D4D4D"/>
                  </a:solidFill>
                </a:rPr>
                <a:t>Germany</a:t>
              </a:r>
            </a:p>
            <a:p>
              <a:r>
                <a:rPr lang="en-US" sz="900" dirty="0">
                  <a:solidFill>
                    <a:srgbClr val="4D4D4D"/>
                  </a:solidFill>
                </a:rPr>
                <a:t>France</a:t>
              </a:r>
            </a:p>
            <a:p>
              <a:endParaRPr lang="en-US" sz="1000" dirty="0">
                <a:solidFill>
                  <a:srgbClr val="4D4D4D"/>
                </a:solidFill>
              </a:endParaRPr>
            </a:p>
            <a:p>
              <a:r>
                <a:rPr lang="en-US" sz="2000" b="1" dirty="0">
                  <a:solidFill>
                    <a:srgbClr val="4D4D4D"/>
                  </a:solidFill>
                </a:rPr>
                <a:t>ASIA</a:t>
              </a:r>
            </a:p>
            <a:p>
              <a:r>
                <a:rPr lang="nn-NO" sz="900" dirty="0">
                  <a:solidFill>
                    <a:srgbClr val="4D4D4D"/>
                  </a:solidFill>
                </a:rPr>
                <a:t>Australia</a:t>
              </a:r>
            </a:p>
            <a:p>
              <a:r>
                <a:rPr lang="pt-BR" sz="900" dirty="0" smtClean="0">
                  <a:solidFill>
                    <a:srgbClr val="4D4D4D"/>
                  </a:solidFill>
                </a:rPr>
                <a:t>Dubai</a:t>
              </a:r>
              <a:endParaRPr lang="pt-BR" sz="900" dirty="0">
                <a:solidFill>
                  <a:srgbClr val="4D4D4D"/>
                </a:solidFill>
              </a:endParaRPr>
            </a:p>
            <a:p>
              <a:r>
                <a:rPr lang="nn-NO" sz="900" dirty="0">
                  <a:solidFill>
                    <a:srgbClr val="4D4D4D"/>
                  </a:solidFill>
                </a:rPr>
                <a:t>Hong Kong</a:t>
              </a:r>
            </a:p>
            <a:p>
              <a:r>
                <a:rPr lang="pt-BR" sz="900" dirty="0">
                  <a:solidFill>
                    <a:srgbClr val="4D4D4D"/>
                  </a:solidFill>
                </a:rPr>
                <a:t>Japan</a:t>
              </a:r>
            </a:p>
            <a:p>
              <a:r>
                <a:rPr lang="nn-NO" sz="900" dirty="0">
                  <a:solidFill>
                    <a:srgbClr val="4D4D4D"/>
                  </a:solidFill>
                </a:rPr>
                <a:t>Malaysia</a:t>
              </a:r>
            </a:p>
            <a:p>
              <a:r>
                <a:rPr lang="nn-NO" sz="900" dirty="0">
                  <a:solidFill>
                    <a:srgbClr val="4D4D4D"/>
                  </a:solidFill>
                </a:rPr>
                <a:t>New Zealand</a:t>
              </a:r>
            </a:p>
            <a:p>
              <a:r>
                <a:rPr lang="nn-NO" sz="900" dirty="0">
                  <a:solidFill>
                    <a:srgbClr val="4D4D4D"/>
                  </a:solidFill>
                </a:rPr>
                <a:t>Singapore</a:t>
              </a:r>
            </a:p>
            <a:p>
              <a:r>
                <a:rPr lang="pt-BR" sz="900" dirty="0">
                  <a:solidFill>
                    <a:srgbClr val="4D4D4D"/>
                  </a:solidFill>
                </a:rPr>
                <a:t>Saudi Arabia</a:t>
              </a:r>
            </a:p>
            <a:p>
              <a:endParaRPr lang="nn-NO" sz="900" dirty="0">
                <a:solidFill>
                  <a:srgbClr val="4D4D4D"/>
                </a:solidFill>
              </a:endParaRPr>
            </a:p>
          </p:txBody>
        </p:sp>
        <p:sp>
          <p:nvSpPr>
            <p:cNvPr id="7" name="TextBox 6"/>
            <p:cNvSpPr txBox="1"/>
            <p:nvPr/>
          </p:nvSpPr>
          <p:spPr>
            <a:xfrm>
              <a:off x="8128598" y="3220224"/>
              <a:ext cx="1167802" cy="1061829"/>
            </a:xfrm>
            <a:prstGeom prst="rect">
              <a:avLst/>
            </a:prstGeom>
            <a:noFill/>
          </p:spPr>
          <p:txBody>
            <a:bodyPr wrap="square" rtlCol="0">
              <a:spAutoFit/>
            </a:bodyPr>
            <a:lstStyle/>
            <a:p>
              <a:r>
                <a:rPr lang="it-IT" sz="900" dirty="0">
                  <a:solidFill>
                    <a:srgbClr val="4D4D4D"/>
                  </a:solidFill>
                </a:rPr>
                <a:t>India</a:t>
              </a:r>
            </a:p>
            <a:p>
              <a:r>
                <a:rPr lang="it-IT" sz="900" dirty="0">
                  <a:solidFill>
                    <a:srgbClr val="4D4D4D"/>
                  </a:solidFill>
                </a:rPr>
                <a:t>- Bengaluru</a:t>
              </a:r>
              <a:endParaRPr lang="pt-BR" sz="900" dirty="0">
                <a:solidFill>
                  <a:srgbClr val="4D4D4D"/>
                </a:solidFill>
              </a:endParaRPr>
            </a:p>
            <a:p>
              <a:r>
                <a:rPr lang="it-IT" sz="900" dirty="0">
                  <a:solidFill>
                    <a:srgbClr val="4D4D4D"/>
                  </a:solidFill>
                </a:rPr>
                <a:t> - Chennai</a:t>
              </a:r>
            </a:p>
            <a:p>
              <a:r>
                <a:rPr lang="it-IT" sz="900" dirty="0">
                  <a:solidFill>
                    <a:srgbClr val="4D4D4D"/>
                  </a:solidFill>
                </a:rPr>
                <a:t> - Coimbatore</a:t>
              </a:r>
            </a:p>
            <a:p>
              <a:r>
                <a:rPr lang="it-IT" sz="900" dirty="0">
                  <a:solidFill>
                    <a:srgbClr val="4D4D4D"/>
                  </a:solidFill>
                </a:rPr>
                <a:t> - Mumbai</a:t>
              </a:r>
            </a:p>
            <a:p>
              <a:r>
                <a:rPr lang="it-IT" sz="900" dirty="0">
                  <a:solidFill>
                    <a:srgbClr val="4D4D4D"/>
                  </a:solidFill>
                </a:rPr>
                <a:t> - Nagpur</a:t>
              </a:r>
            </a:p>
            <a:p>
              <a:r>
                <a:rPr lang="it-IT" sz="900" dirty="0">
                  <a:solidFill>
                    <a:srgbClr val="4D4D4D"/>
                  </a:solidFill>
                </a:rPr>
                <a:t> - Pune</a:t>
              </a:r>
            </a:p>
          </p:txBody>
        </p:sp>
      </p:grpSp>
      <p:sp>
        <p:nvSpPr>
          <p:cNvPr id="8" name="TextBox 7"/>
          <p:cNvSpPr txBox="1"/>
          <p:nvPr userDrawn="1"/>
        </p:nvSpPr>
        <p:spPr>
          <a:xfrm>
            <a:off x="2819400" y="4445377"/>
            <a:ext cx="3352800" cy="338554"/>
          </a:xfrm>
          <a:prstGeom prst="rect">
            <a:avLst/>
          </a:prstGeom>
          <a:noFill/>
        </p:spPr>
        <p:txBody>
          <a:bodyPr wrap="square" rtlCol="0">
            <a:spAutoFit/>
          </a:bodyPr>
          <a:lstStyle/>
          <a:p>
            <a:r>
              <a:rPr lang="en-US" sz="1600" b="1" dirty="0">
                <a:solidFill>
                  <a:srgbClr val="4D4D4D"/>
                </a:solidFill>
              </a:rPr>
              <a:t>Global Presence in </a:t>
            </a:r>
            <a:r>
              <a:rPr lang="en-US" sz="1600" b="1" dirty="0">
                <a:solidFill>
                  <a:schemeClr val="accent5"/>
                </a:solidFill>
              </a:rPr>
              <a:t>23 countries</a:t>
            </a:r>
          </a:p>
        </p:txBody>
      </p:sp>
      <p:grpSp>
        <p:nvGrpSpPr>
          <p:cNvPr id="9" name="Group 8"/>
          <p:cNvGrpSpPr/>
          <p:nvPr userDrawn="1"/>
        </p:nvGrpSpPr>
        <p:grpSpPr>
          <a:xfrm>
            <a:off x="1215486" y="1888331"/>
            <a:ext cx="6055788" cy="2667000"/>
            <a:chOff x="1215486" y="1888331"/>
            <a:chExt cx="6055788" cy="2667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642" y="2350760"/>
              <a:ext cx="84962" cy="13622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70" y="2133111"/>
              <a:ext cx="84962" cy="13622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0002" y="3972991"/>
              <a:ext cx="84962" cy="13622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40731"/>
              <a:ext cx="84962" cy="1362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048" y="2895111"/>
              <a:ext cx="84962" cy="1362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892096"/>
              <a:ext cx="84962" cy="13622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980711"/>
              <a:ext cx="84962" cy="13622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07299"/>
              <a:ext cx="84962" cy="13622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038" y="2269331"/>
              <a:ext cx="84962" cy="13622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3176" y="3383691"/>
              <a:ext cx="84962" cy="13622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64" y="2728550"/>
              <a:ext cx="84962" cy="13622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717457"/>
              <a:ext cx="84962" cy="13622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312" y="4419111"/>
              <a:ext cx="84962" cy="1362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438" y="1888331"/>
              <a:ext cx="84962" cy="1362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8628" y="3199911"/>
              <a:ext cx="84962" cy="13622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57" y="3414399"/>
              <a:ext cx="84962" cy="13622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486" y="2309219"/>
              <a:ext cx="84962" cy="13622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068" y="2040731"/>
              <a:ext cx="84962" cy="13622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567737"/>
              <a:ext cx="84962" cy="13622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364" y="2845763"/>
              <a:ext cx="84962" cy="13622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838" y="2044496"/>
              <a:ext cx="84962" cy="13622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8" y="1964531"/>
              <a:ext cx="84962" cy="13622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282" y="2415333"/>
              <a:ext cx="84962" cy="136220"/>
            </a:xfrm>
            <a:prstGeom prst="rect">
              <a:avLst/>
            </a:prstGeom>
          </p:spPr>
        </p:pic>
      </p:grpSp>
      <p:sp>
        <p:nvSpPr>
          <p:cNvPr id="33" name="Title 4"/>
          <p:cNvSpPr>
            <a:spLocks noGrp="1"/>
          </p:cNvSpPr>
          <p:nvPr>
            <p:ph type="title"/>
          </p:nvPr>
        </p:nvSpPr>
        <p:spPr>
          <a:xfrm>
            <a:off x="227407" y="449225"/>
            <a:ext cx="6629400" cy="457623"/>
          </a:xfrm>
        </p:spPr>
        <p:txBody>
          <a:bodyPr/>
          <a:lstStyle/>
          <a:p>
            <a:r>
              <a:rPr lang="en-US" dirty="0"/>
              <a:t>Global Footprint</a:t>
            </a:r>
          </a:p>
        </p:txBody>
      </p:sp>
    </p:spTree>
    <p:extLst>
      <p:ext uri="{BB962C8B-B14F-4D97-AF65-F5344CB8AC3E}">
        <p14:creationId xmlns:p14="http://schemas.microsoft.com/office/powerpoint/2010/main" val="712087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 of art_infra">
    <p:spTree>
      <p:nvGrpSpPr>
        <p:cNvPr id="1" name=""/>
        <p:cNvGrpSpPr/>
        <p:nvPr/>
      </p:nvGrpSpPr>
      <p:grpSpPr>
        <a:xfrm>
          <a:off x="0" y="0"/>
          <a:ext cx="0" cy="0"/>
          <a:chOff x="0" y="0"/>
          <a:chExt cx="0" cy="0"/>
        </a:xfrm>
      </p:grpSpPr>
      <p:sp>
        <p:nvSpPr>
          <p:cNvPr id="3" name="Title 3"/>
          <p:cNvSpPr>
            <a:spLocks noGrp="1"/>
          </p:cNvSpPr>
          <p:nvPr>
            <p:ph type="title"/>
          </p:nvPr>
        </p:nvSpPr>
        <p:spPr>
          <a:xfrm>
            <a:off x="227407" y="516732"/>
            <a:ext cx="6629400" cy="457623"/>
          </a:xfrm>
        </p:spPr>
        <p:txBody>
          <a:bodyPr>
            <a:normAutofit/>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State-of-the-Art Infrastructure….</a:t>
            </a:r>
            <a:endParaRPr lang="en-US" dirty="0"/>
          </a:p>
        </p:txBody>
      </p:sp>
      <p:pic>
        <p:nvPicPr>
          <p:cNvPr id="4" name="Picture 5" descr="E:\GBM\Images\hexaware campus pics\compressed\20140131_17551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4447" y="1270888"/>
            <a:ext cx="2146591" cy="1298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1269057"/>
            <a:ext cx="2133600" cy="129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4600" y="1270888"/>
            <a:ext cx="2130552" cy="129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img370/9028/hexawaremahape12lj.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47313" y="1266961"/>
            <a:ext cx="1898941"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228600" y="1012031"/>
            <a:ext cx="1371600" cy="307777"/>
          </a:xfrm>
          <a:prstGeom prst="rect">
            <a:avLst/>
          </a:prstGeom>
          <a:noFill/>
        </p:spPr>
        <p:txBody>
          <a:bodyPr wrap="square" rtlCol="0">
            <a:spAutoFit/>
          </a:bodyPr>
          <a:lstStyle/>
          <a:p>
            <a:r>
              <a:rPr lang="en-US" sz="1400" b="1" dirty="0">
                <a:solidFill>
                  <a:srgbClr val="5F5F5F"/>
                </a:solidFill>
              </a:rPr>
              <a:t>Chennai</a:t>
            </a:r>
          </a:p>
        </p:txBody>
      </p:sp>
      <p:sp>
        <p:nvSpPr>
          <p:cNvPr id="9" name="TextBox 8"/>
          <p:cNvSpPr txBox="1"/>
          <p:nvPr userDrawn="1"/>
        </p:nvSpPr>
        <p:spPr>
          <a:xfrm>
            <a:off x="4675632" y="988965"/>
            <a:ext cx="1066800" cy="307777"/>
          </a:xfrm>
          <a:prstGeom prst="rect">
            <a:avLst/>
          </a:prstGeom>
          <a:noFill/>
        </p:spPr>
        <p:txBody>
          <a:bodyPr wrap="square" rtlCol="0">
            <a:spAutoFit/>
          </a:bodyPr>
          <a:lstStyle/>
          <a:p>
            <a:r>
              <a:rPr lang="en-US" sz="1400" b="1" dirty="0">
                <a:solidFill>
                  <a:srgbClr val="5F5F5F"/>
                </a:solidFill>
              </a:rPr>
              <a:t>Mumbai</a:t>
            </a:r>
          </a:p>
        </p:txBody>
      </p:sp>
      <p:sp>
        <p:nvSpPr>
          <p:cNvPr id="10" name="TextBox 9"/>
          <p:cNvSpPr txBox="1"/>
          <p:nvPr userDrawn="1"/>
        </p:nvSpPr>
        <p:spPr>
          <a:xfrm>
            <a:off x="228600" y="3271153"/>
            <a:ext cx="3398520" cy="154657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900" dirty="0" smtClean="0">
                <a:solidFill>
                  <a:srgbClr val="5F5F5F"/>
                </a:solidFill>
              </a:rPr>
              <a:t>State </a:t>
            </a:r>
            <a:r>
              <a:rPr lang="en-US" sz="900" dirty="0">
                <a:solidFill>
                  <a:srgbClr val="5F5F5F"/>
                </a:solidFill>
              </a:rPr>
              <a:t>of the art NOC - Network Operations Centre</a:t>
            </a:r>
          </a:p>
          <a:p>
            <a:pPr marL="171450" indent="-171450">
              <a:lnSpc>
                <a:spcPct val="150000"/>
              </a:lnSpc>
              <a:buFont typeface="Arial" panose="020B0604020202020204" pitchFamily="34" charset="0"/>
              <a:buChar char="•"/>
            </a:pPr>
            <a:r>
              <a:rPr lang="en-US" sz="900" dirty="0">
                <a:solidFill>
                  <a:srgbClr val="5F5F5F"/>
                </a:solidFill>
              </a:rPr>
              <a:t>Best in class Security &amp; disaster recovery systems in place</a:t>
            </a:r>
          </a:p>
          <a:p>
            <a:pPr marL="171450" indent="-171450">
              <a:lnSpc>
                <a:spcPct val="150000"/>
              </a:lnSpc>
              <a:buFont typeface="Arial" panose="020B0604020202020204" pitchFamily="34" charset="0"/>
              <a:buChar char="•"/>
            </a:pPr>
            <a:r>
              <a:rPr lang="en-US" sz="900" dirty="0">
                <a:solidFill>
                  <a:srgbClr val="5F5F5F"/>
                </a:solidFill>
              </a:rPr>
              <a:t>Integrated IT-BPO services</a:t>
            </a:r>
          </a:p>
          <a:p>
            <a:pPr marL="171450" indent="-171450">
              <a:lnSpc>
                <a:spcPct val="150000"/>
              </a:lnSpc>
              <a:buFont typeface="Arial" panose="020B0604020202020204" pitchFamily="34" charset="0"/>
              <a:buChar char="•"/>
            </a:pPr>
            <a:r>
              <a:rPr lang="en-US" sz="900" dirty="0">
                <a:solidFill>
                  <a:srgbClr val="5F5F5F"/>
                </a:solidFill>
              </a:rPr>
              <a:t>On-shore/ Off-shore delivery model</a:t>
            </a:r>
          </a:p>
          <a:p>
            <a:pPr marL="171450" indent="-171450">
              <a:lnSpc>
                <a:spcPct val="150000"/>
              </a:lnSpc>
              <a:buFont typeface="Arial" panose="020B0604020202020204" pitchFamily="34" charset="0"/>
              <a:buChar char="•"/>
            </a:pPr>
            <a:r>
              <a:rPr lang="en-US" sz="900" dirty="0">
                <a:solidFill>
                  <a:srgbClr val="5F5F5F"/>
                </a:solidFill>
              </a:rPr>
              <a:t>Dedicated  ODC’s</a:t>
            </a:r>
          </a:p>
          <a:p>
            <a:pPr marL="171450" indent="-171450">
              <a:lnSpc>
                <a:spcPct val="150000"/>
              </a:lnSpc>
              <a:buFont typeface="Arial" panose="020B0604020202020204" pitchFamily="34" charset="0"/>
              <a:buChar char="•"/>
            </a:pPr>
            <a:r>
              <a:rPr lang="en-US" sz="900" dirty="0">
                <a:solidFill>
                  <a:srgbClr val="5F5F5F"/>
                </a:solidFill>
              </a:rPr>
              <a:t>Flexible &amp; Scalable physical infra</a:t>
            </a:r>
          </a:p>
          <a:p>
            <a:pPr marL="171450" indent="-171450">
              <a:lnSpc>
                <a:spcPct val="150000"/>
              </a:lnSpc>
              <a:buFont typeface="Arial" panose="020B0604020202020204" pitchFamily="34" charset="0"/>
              <a:buChar char="•"/>
            </a:pPr>
            <a:endParaRPr lang="en-US" sz="900" dirty="0">
              <a:solidFill>
                <a:srgbClr val="5F5F5F"/>
              </a:solidFill>
            </a:endParaRPr>
          </a:p>
        </p:txBody>
      </p:sp>
      <p:grpSp>
        <p:nvGrpSpPr>
          <p:cNvPr id="11" name="Group 10"/>
          <p:cNvGrpSpPr/>
          <p:nvPr userDrawn="1"/>
        </p:nvGrpSpPr>
        <p:grpSpPr>
          <a:xfrm>
            <a:off x="3962400" y="2760757"/>
            <a:ext cx="1901387" cy="421466"/>
            <a:chOff x="3124200" y="2842058"/>
            <a:chExt cx="1825187" cy="504378"/>
          </a:xfrm>
        </p:grpSpPr>
        <p:sp>
          <p:nvSpPr>
            <p:cNvPr id="12" name="Rounded Rectangle 11"/>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3" name="TextBox 12"/>
            <p:cNvSpPr txBox="1"/>
            <p:nvPr/>
          </p:nvSpPr>
          <p:spPr>
            <a:xfrm>
              <a:off x="3124200" y="2906732"/>
              <a:ext cx="1825187" cy="338554"/>
            </a:xfrm>
            <a:prstGeom prst="rect">
              <a:avLst/>
            </a:prstGeom>
            <a:noFill/>
          </p:spPr>
          <p:txBody>
            <a:bodyPr wrap="square" rtlCol="0" anchor="t" anchorCtr="1">
              <a:spAutoFit/>
            </a:bodyPr>
            <a:lstStyle/>
            <a:p>
              <a:r>
                <a:rPr lang="en-US" sz="1600" b="1" dirty="0" smtClean="0">
                  <a:solidFill>
                    <a:schemeClr val="bg1"/>
                  </a:solidFill>
                </a:rPr>
                <a:t>Infrastructure</a:t>
              </a:r>
              <a:endParaRPr lang="en-US" sz="1600" b="1" dirty="0">
                <a:solidFill>
                  <a:schemeClr val="bg1"/>
                </a:solidFill>
              </a:endParaRPr>
            </a:p>
          </p:txBody>
        </p:sp>
      </p:grpSp>
      <p:sp>
        <p:nvSpPr>
          <p:cNvPr id="14" name="TextBox 13"/>
          <p:cNvSpPr txBox="1"/>
          <p:nvPr userDrawn="1"/>
        </p:nvSpPr>
        <p:spPr>
          <a:xfrm>
            <a:off x="3909061" y="3250950"/>
            <a:ext cx="3329940" cy="1169551"/>
          </a:xfrm>
          <a:prstGeom prst="rect">
            <a:avLst/>
          </a:prstGeom>
          <a:noFill/>
        </p:spPr>
        <p:txBody>
          <a:bodyPr wrap="square" rtlCol="0">
            <a:spAutoFit/>
          </a:bodyPr>
          <a:lstStyle/>
          <a:p>
            <a:r>
              <a:rPr lang="en-US" sz="1000" b="1" dirty="0" smtClean="0">
                <a:solidFill>
                  <a:srgbClr val="5F5F5F"/>
                </a:solidFill>
              </a:rPr>
              <a:t>Chennai Campus – </a:t>
            </a:r>
            <a:r>
              <a:rPr lang="en-US" sz="1000" dirty="0" smtClean="0">
                <a:solidFill>
                  <a:srgbClr val="5F5F5F"/>
                </a:solidFill>
              </a:rPr>
              <a:t>Campus </a:t>
            </a:r>
            <a:r>
              <a:rPr lang="en-US" sz="1000" dirty="0">
                <a:solidFill>
                  <a:srgbClr val="5F5F5F"/>
                </a:solidFill>
              </a:rPr>
              <a:t>on 27 acres land </a:t>
            </a:r>
            <a:endParaRPr lang="en-US" sz="1000" dirty="0" smtClean="0">
              <a:solidFill>
                <a:srgbClr val="5F5F5F"/>
              </a:solidFill>
            </a:endParaRPr>
          </a:p>
          <a:p>
            <a:pPr marL="171450" indent="-171450">
              <a:buFont typeface="Arial" panose="020B0604020202020204" pitchFamily="34" charset="0"/>
              <a:buChar char="•"/>
            </a:pPr>
            <a:endParaRPr lang="en-US" sz="1000" dirty="0" smtClean="0">
              <a:solidFill>
                <a:srgbClr val="5F5F5F"/>
              </a:solidFill>
            </a:endParaRPr>
          </a:p>
          <a:p>
            <a:r>
              <a:rPr lang="en-US" sz="1000" b="1" dirty="0" smtClean="0">
                <a:solidFill>
                  <a:srgbClr val="5F5F5F"/>
                </a:solidFill>
              </a:rPr>
              <a:t>Pune Campus –  </a:t>
            </a:r>
            <a:r>
              <a:rPr lang="en-US" sz="1000" dirty="0" smtClean="0">
                <a:solidFill>
                  <a:srgbClr val="5F5F5F"/>
                </a:solidFill>
              </a:rPr>
              <a:t>Building </a:t>
            </a:r>
            <a:r>
              <a:rPr lang="en-US" sz="1000" dirty="0">
                <a:solidFill>
                  <a:srgbClr val="5F5F5F"/>
                </a:solidFill>
              </a:rPr>
              <a:t>on 25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err="1">
                <a:solidFill>
                  <a:srgbClr val="5F5F5F"/>
                </a:solidFill>
              </a:rPr>
              <a:t>Navi</a:t>
            </a:r>
            <a:r>
              <a:rPr lang="en-US" sz="1000" b="1" dirty="0">
                <a:solidFill>
                  <a:srgbClr val="5F5F5F"/>
                </a:solidFill>
              </a:rPr>
              <a:t> Mumbai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14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Nagpur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10 acres</a:t>
            </a:r>
          </a:p>
        </p:txBody>
      </p:sp>
      <p:grpSp>
        <p:nvGrpSpPr>
          <p:cNvPr id="15" name="Group 14"/>
          <p:cNvGrpSpPr/>
          <p:nvPr userDrawn="1"/>
        </p:nvGrpSpPr>
        <p:grpSpPr>
          <a:xfrm>
            <a:off x="304800" y="2742727"/>
            <a:ext cx="1901387" cy="421466"/>
            <a:chOff x="3124200" y="2842058"/>
            <a:chExt cx="1825187" cy="504378"/>
          </a:xfrm>
        </p:grpSpPr>
        <p:sp>
          <p:nvSpPr>
            <p:cNvPr id="16" name="Rounded Rectangle 15"/>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7" name="TextBox 16"/>
            <p:cNvSpPr txBox="1"/>
            <p:nvPr/>
          </p:nvSpPr>
          <p:spPr>
            <a:xfrm>
              <a:off x="3124200" y="2906732"/>
              <a:ext cx="1825187" cy="405155"/>
            </a:xfrm>
            <a:prstGeom prst="rect">
              <a:avLst/>
            </a:prstGeom>
            <a:noFill/>
          </p:spPr>
          <p:txBody>
            <a:bodyPr wrap="square" rtlCol="0" anchor="t" anchorCtr="1">
              <a:spAutoFit/>
            </a:bodyPr>
            <a:lstStyle/>
            <a:p>
              <a:r>
                <a:rPr lang="en-US" sz="1600" b="1" dirty="0" smtClean="0">
                  <a:solidFill>
                    <a:schemeClr val="bg1"/>
                  </a:solidFill>
                </a:rPr>
                <a:t>Knowledge Park</a:t>
              </a:r>
              <a:endParaRPr lang="en-US" sz="1600" b="1" dirty="0">
                <a:solidFill>
                  <a:schemeClr val="bg1"/>
                </a:solidFill>
              </a:endParaRPr>
            </a:p>
          </p:txBody>
        </p:sp>
      </p:grpSp>
      <p:cxnSp>
        <p:nvCxnSpPr>
          <p:cNvPr id="18" name="Straight Connector 17"/>
          <p:cNvCxnSpPr/>
          <p:nvPr userDrawn="1"/>
        </p:nvCxnSpPr>
        <p:spPr bwMode="auto">
          <a:xfrm>
            <a:off x="3657600" y="2814800"/>
            <a:ext cx="0" cy="2002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ssion and vis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3931"/>
            <a:ext cx="6409544" cy="3945733"/>
          </a:xfrm>
          <a:prstGeom prst="rect">
            <a:avLst/>
          </a:prstGeom>
        </p:spPr>
      </p:pic>
      <p:sp>
        <p:nvSpPr>
          <p:cNvPr id="4" name="TextBox 3"/>
          <p:cNvSpPr txBox="1"/>
          <p:nvPr userDrawn="1"/>
        </p:nvSpPr>
        <p:spPr>
          <a:xfrm>
            <a:off x="448335" y="1710452"/>
            <a:ext cx="3352800" cy="1477328"/>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4D4D4D"/>
                </a:solidFill>
              </a:rPr>
              <a:t>We ensure customer satisfaction by adding value and  honoring commitments at all times. </a:t>
            </a:r>
            <a:r>
              <a:rPr lang="en-US" sz="1000" dirty="0" smtClean="0">
                <a:solidFill>
                  <a:srgbClr val="4D4D4D"/>
                </a:solidFill>
              </a:rPr>
              <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are committed to building shareholder value and maintaining high standards of corporate governance</a:t>
            </a:r>
            <a:r>
              <a:rPr lang="en-US" sz="1000" dirty="0" smtClean="0">
                <a:solidFill>
                  <a:srgbClr val="4D4D4D"/>
                </a:solidFill>
              </a:rPr>
              <a:t>.</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strive to be an eco-friendly organization, inculcating good corporate citizenship</a:t>
            </a:r>
          </a:p>
          <a:p>
            <a:pPr marL="171450" indent="-171450">
              <a:buFont typeface="Wingdings" panose="05000000000000000000" pitchFamily="2" charset="2"/>
              <a:buChar char="ü"/>
            </a:pPr>
            <a:endParaRPr lang="en-US" sz="1000" dirty="0">
              <a:solidFill>
                <a:srgbClr val="5F5F5F"/>
              </a:solidFill>
            </a:endParaRPr>
          </a:p>
        </p:txBody>
      </p:sp>
      <p:sp>
        <p:nvSpPr>
          <p:cNvPr id="5" name="TextBox 4"/>
          <p:cNvSpPr txBox="1"/>
          <p:nvPr userDrawn="1"/>
        </p:nvSpPr>
        <p:spPr>
          <a:xfrm>
            <a:off x="6145355" y="2173248"/>
            <a:ext cx="280814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5F5F5F"/>
                </a:solidFill>
              </a:rPr>
              <a:t>To be competitive and proactive in providing software solutions to customers by continuously striving to exceed their expectations</a:t>
            </a:r>
          </a:p>
        </p:txBody>
      </p:sp>
      <p:sp>
        <p:nvSpPr>
          <p:cNvPr id="6" name="TextBox 5"/>
          <p:cNvSpPr txBox="1"/>
          <p:nvPr userDrawn="1"/>
        </p:nvSpPr>
        <p:spPr>
          <a:xfrm>
            <a:off x="448335" y="1146750"/>
            <a:ext cx="1399742" cy="523220"/>
          </a:xfrm>
          <a:prstGeom prst="rect">
            <a:avLst/>
          </a:prstGeom>
          <a:noFill/>
        </p:spPr>
        <p:txBody>
          <a:bodyPr wrap="none" rtlCol="0">
            <a:spAutoFit/>
          </a:bodyPr>
          <a:lstStyle/>
          <a:p>
            <a:r>
              <a:rPr lang="en-US" sz="2800" b="1" dirty="0" smtClean="0">
                <a:solidFill>
                  <a:srgbClr val="4D4D4D"/>
                </a:solidFill>
              </a:rPr>
              <a:t>VISION</a:t>
            </a:r>
            <a:endParaRPr lang="en-US" sz="2800" b="1" dirty="0">
              <a:solidFill>
                <a:srgbClr val="4D4D4D"/>
              </a:solidFill>
            </a:endParaRPr>
          </a:p>
        </p:txBody>
      </p:sp>
      <p:sp>
        <p:nvSpPr>
          <p:cNvPr id="7" name="TextBox 6"/>
          <p:cNvSpPr txBox="1"/>
          <p:nvPr userDrawn="1"/>
        </p:nvSpPr>
        <p:spPr>
          <a:xfrm>
            <a:off x="6096000" y="1578203"/>
            <a:ext cx="2630631" cy="523220"/>
          </a:xfrm>
          <a:prstGeom prst="rect">
            <a:avLst/>
          </a:prstGeom>
          <a:noFill/>
        </p:spPr>
        <p:txBody>
          <a:bodyPr wrap="square" rtlCol="0">
            <a:spAutoFit/>
          </a:bodyPr>
          <a:lstStyle/>
          <a:p>
            <a:r>
              <a:rPr lang="en-US" sz="2800" b="1" dirty="0" smtClean="0">
                <a:solidFill>
                  <a:srgbClr val="4D4D4D"/>
                </a:solidFill>
              </a:rPr>
              <a:t>MISSION</a:t>
            </a:r>
            <a:endParaRPr lang="en-US" sz="2800" b="1" dirty="0">
              <a:solidFill>
                <a:srgbClr val="4D4D4D"/>
              </a:solidFill>
            </a:endParaRPr>
          </a:p>
        </p:txBody>
      </p:sp>
    </p:spTree>
    <p:extLst>
      <p:ext uri="{BB962C8B-B14F-4D97-AF65-F5344CB8AC3E}">
        <p14:creationId xmlns:p14="http://schemas.microsoft.com/office/powerpoint/2010/main" val="9088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2"/>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6" name="Text Box 16"/>
          <p:cNvSpPr txBox="1">
            <a:spLocks noChangeArrowheads="1"/>
          </p:cNvSpPr>
          <p:nvPr userDrawn="1"/>
        </p:nvSpPr>
        <p:spPr bwMode="auto">
          <a:xfrm>
            <a:off x="244174" y="4910227"/>
            <a:ext cx="3145413" cy="207749"/>
          </a:xfrm>
          <a:prstGeom prst="rect">
            <a:avLst/>
          </a:prstGeom>
          <a:noFill/>
          <a:ln w="9525">
            <a:noFill/>
            <a:miter lim="800000"/>
            <a:headEnd/>
            <a:tailEnd/>
          </a:ln>
          <a:effectLst/>
        </p:spPr>
        <p:txBody>
          <a:bodyPr wrap="none">
            <a:spAutoFit/>
          </a:bodyPr>
          <a:lstStyle/>
          <a:p>
            <a:pPr eaLnBrk="1" hangingPunct="1"/>
            <a:r>
              <a:rPr lang="en-US" sz="750" dirty="0">
                <a:solidFill>
                  <a:schemeClr val="tx1"/>
                </a:solidFill>
              </a:rPr>
              <a:t>© Hexaware Technologies. All rights reserved</a:t>
            </a:r>
            <a:r>
              <a:rPr lang="en-US" sz="750" dirty="0" smtClean="0">
                <a:solidFill>
                  <a:schemeClr val="tx1"/>
                </a:solidFill>
              </a:rPr>
              <a:t>. |</a:t>
            </a:r>
            <a:r>
              <a:rPr lang="en-US" sz="750" baseline="0" dirty="0" smtClean="0">
                <a:solidFill>
                  <a:schemeClr val="tx1"/>
                </a:solidFill>
              </a:rPr>
              <a:t>  www.hexaware.com</a:t>
            </a:r>
            <a:r>
              <a:rPr lang="en-US" sz="750" dirty="0" smtClean="0">
                <a:solidFill>
                  <a:schemeClr val="tx1"/>
                </a:solidFill>
              </a:rPr>
              <a:t> </a:t>
            </a:r>
            <a:endParaRPr lang="en-US" sz="750" dirty="0">
              <a:solidFill>
                <a:schemeClr val="tx1"/>
              </a:solidFill>
            </a:endParaRPr>
          </a:p>
        </p:txBody>
      </p:sp>
      <p:sp>
        <p:nvSpPr>
          <p:cNvPr id="12" name="Rectangle 11"/>
          <p:cNvSpPr/>
          <p:nvPr userDrawn="1"/>
        </p:nvSpPr>
        <p:spPr>
          <a:xfrm>
            <a:off x="304802" y="3703878"/>
            <a:ext cx="5420137" cy="615553"/>
          </a:xfrm>
          <a:prstGeom prst="rect">
            <a:avLst/>
          </a:prstGeom>
          <a:noFill/>
        </p:spPr>
        <p:txBody>
          <a:bodyPr wrap="square">
            <a:spAutoFit/>
          </a:bodyPr>
          <a:lstStyle/>
          <a:p>
            <a:pPr algn="just">
              <a:defRPr/>
            </a:pPr>
            <a:r>
              <a:rPr lang="en-US" sz="850" i="0" dirty="0" smtClean="0">
                <a:solidFill>
                  <a:schemeClr val="bg1"/>
                </a:solidFill>
              </a:rPr>
              <a:t>©  2014 Hexaware Technologies Limited. All rights reserved. For internal circulation only. Neither this publication nor any part of it may be reproduced, stored in a retrieval system or transmitted in any form or in any means, electronic, mechanical, photocopying, recording or otherwise, without prior permission of Hexaware Technologies Limited. Published by</a:t>
            </a:r>
            <a:r>
              <a:rPr lang="en-US" sz="850" i="0" baseline="0" dirty="0" smtClean="0">
                <a:solidFill>
                  <a:schemeClr val="bg1"/>
                </a:solidFill>
              </a:rPr>
              <a:t> Corporate </a:t>
            </a:r>
            <a:r>
              <a:rPr lang="en-US" sz="850" i="0" dirty="0" smtClean="0">
                <a:solidFill>
                  <a:schemeClr val="bg1"/>
                </a:solidFill>
              </a:rPr>
              <a:t>Marketing</a:t>
            </a:r>
            <a:r>
              <a:rPr lang="en-US" sz="850" i="0" baseline="0" dirty="0" smtClean="0">
                <a:solidFill>
                  <a:schemeClr val="bg1"/>
                </a:solidFill>
              </a:rPr>
              <a:t> &amp; Communications</a:t>
            </a:r>
            <a:endParaRPr lang="en-US" sz="850" i="0" dirty="0">
              <a:solidFill>
                <a:schemeClr val="bg1"/>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28" y="1602090"/>
            <a:ext cx="1428750" cy="1428750"/>
          </a:xfrm>
          <a:prstGeom prst="rect">
            <a:avLst/>
          </a:prstGeom>
        </p:spPr>
      </p:pic>
      <p:sp>
        <p:nvSpPr>
          <p:cNvPr id="5" name="TextBox 4"/>
          <p:cNvSpPr txBox="1"/>
          <p:nvPr userDrawn="1"/>
        </p:nvSpPr>
        <p:spPr>
          <a:xfrm>
            <a:off x="298176" y="2802732"/>
            <a:ext cx="312420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7346694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6513" y="1183481"/>
            <a:ext cx="8530118" cy="3676650"/>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4769556" y="1192223"/>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200" b="1">
                <a:solidFill>
                  <a:srgbClr val="4D4D4D"/>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61672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userDrawn="1"/>
        </p:nvSpPr>
        <p:spPr>
          <a:xfrm>
            <a:off x="4469834" y="3783283"/>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4" name="Rectangle 83"/>
          <p:cNvSpPr/>
          <p:nvPr userDrawn="1"/>
        </p:nvSpPr>
        <p:spPr>
          <a:xfrm>
            <a:off x="2317882" y="2461923"/>
            <a:ext cx="4424024"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280578" y="1145160"/>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356524" y="121585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2412469" y="255692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578282" y="387514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98" name="Text Placeholder 97"/>
          <p:cNvSpPr>
            <a:spLocks noGrp="1"/>
          </p:cNvSpPr>
          <p:nvPr userDrawn="1">
            <p:ph type="body" sz="quarter" idx="13" hasCustomPrompt="1"/>
          </p:nvPr>
        </p:nvSpPr>
        <p:spPr>
          <a:xfrm>
            <a:off x="1032471" y="1161555"/>
            <a:ext cx="3473499" cy="552230"/>
          </a:xfrm>
        </p:spPr>
        <p:txBody>
          <a:bodyPr/>
          <a:lstStyle>
            <a:lvl1pPr marL="0" indent="0">
              <a:buClr>
                <a:srgbClr val="4D4D4D"/>
              </a:buClr>
              <a:buFont typeface="Arial" panose="020B0604020202020204" pitchFamily="34" charset="0"/>
              <a:buNone/>
              <a:defRPr sz="1200" b="1" i="1" baseline="0"/>
            </a:lvl1pPr>
          </a:lstStyle>
          <a:p>
            <a:pPr lvl="0"/>
            <a:r>
              <a:rPr lang="en-US" dirty="0" smtClean="0"/>
              <a:t>Title</a:t>
            </a:r>
          </a:p>
        </p:txBody>
      </p:sp>
      <p:sp>
        <p:nvSpPr>
          <p:cNvPr id="99" name="Text Placeholder 97"/>
          <p:cNvSpPr>
            <a:spLocks noGrp="1"/>
          </p:cNvSpPr>
          <p:nvPr userDrawn="1">
            <p:ph type="body" sz="quarter" idx="14" hasCustomPrompt="1"/>
          </p:nvPr>
        </p:nvSpPr>
        <p:spPr>
          <a:xfrm>
            <a:off x="1034970" y="1708025"/>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a:t>
            </a:r>
          </a:p>
        </p:txBody>
      </p:sp>
      <p:sp>
        <p:nvSpPr>
          <p:cNvPr id="100" name="Text Placeholder 97"/>
          <p:cNvSpPr>
            <a:spLocks noGrp="1"/>
          </p:cNvSpPr>
          <p:nvPr>
            <p:ph type="body" sz="quarter" idx="15" hasCustomPrompt="1"/>
          </p:nvPr>
        </p:nvSpPr>
        <p:spPr>
          <a:xfrm>
            <a:off x="3048000" y="2491078"/>
            <a:ext cx="369390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1" name="Text Placeholder 97"/>
          <p:cNvSpPr>
            <a:spLocks noGrp="1"/>
          </p:cNvSpPr>
          <p:nvPr>
            <p:ph type="body" sz="quarter" idx="16" hasCustomPrompt="1"/>
          </p:nvPr>
        </p:nvSpPr>
        <p:spPr>
          <a:xfrm>
            <a:off x="3050498" y="3037548"/>
            <a:ext cx="369140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3" name="Text Placeholder 97"/>
          <p:cNvSpPr>
            <a:spLocks noGrp="1"/>
          </p:cNvSpPr>
          <p:nvPr>
            <p:ph type="body" sz="quarter" idx="18" hasCustomPrompt="1"/>
          </p:nvPr>
        </p:nvSpPr>
        <p:spPr>
          <a:xfrm>
            <a:off x="5215922" y="4374344"/>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16300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userDrawn="1"/>
        </p:nvSpPr>
        <p:spPr>
          <a:xfrm>
            <a:off x="4756946"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590328"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768732"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602114"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688108" y="132525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4863392" y="1332010"/>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849578" y="3145659"/>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692488" y="318983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1333912"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6" name="Text Placeholder 97"/>
          <p:cNvSpPr>
            <a:spLocks noGrp="1"/>
          </p:cNvSpPr>
          <p:nvPr userDrawn="1">
            <p:ph type="body" sz="quarter" idx="15" hasCustomPrompt="1"/>
          </p:nvPr>
        </p:nvSpPr>
        <p:spPr>
          <a:xfrm>
            <a:off x="1333912" y="1827470"/>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7" name="Text Placeholder 97"/>
          <p:cNvSpPr>
            <a:spLocks noGrp="1"/>
          </p:cNvSpPr>
          <p:nvPr>
            <p:ph type="body" sz="quarter" idx="16" hasCustomPrompt="1"/>
          </p:nvPr>
        </p:nvSpPr>
        <p:spPr>
          <a:xfrm>
            <a:off x="1333912"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333912"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9" name="Text Placeholder 97"/>
          <p:cNvSpPr>
            <a:spLocks noGrp="1"/>
          </p:cNvSpPr>
          <p:nvPr>
            <p:ph type="body" sz="quarter" idx="18" hasCustomPrompt="1"/>
          </p:nvPr>
        </p:nvSpPr>
        <p:spPr>
          <a:xfrm>
            <a:off x="5505877"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5505877"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1" name="Text Placeholder 97"/>
          <p:cNvSpPr>
            <a:spLocks noGrp="1"/>
          </p:cNvSpPr>
          <p:nvPr>
            <p:ph type="body" sz="quarter" idx="20" hasCustomPrompt="1"/>
          </p:nvPr>
        </p:nvSpPr>
        <p:spPr>
          <a:xfrm>
            <a:off x="5505877"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5505877" y="1812414"/>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1"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34794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userDrawn="1"/>
        </p:nvSpPr>
        <p:spPr>
          <a:xfrm>
            <a:off x="6075962"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userDrawn="1"/>
        </p:nvSpPr>
        <p:spPr>
          <a:xfrm>
            <a:off x="329080"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p:cNvSpPr/>
          <p:nvPr userDrawn="1"/>
        </p:nvSpPr>
        <p:spPr>
          <a:xfrm>
            <a:off x="3202521"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1797826"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1883820" y="125268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2283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33327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391048"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46" name="Text Placeholder 97"/>
          <p:cNvSpPr>
            <a:spLocks noGrp="1"/>
          </p:cNvSpPr>
          <p:nvPr userDrawn="1">
            <p:ph type="body" sz="quarter" idx="15" hasCustomPrompt="1"/>
          </p:nvPr>
        </p:nvSpPr>
        <p:spPr>
          <a:xfrm>
            <a:off x="2529624" y="180208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4" name="Text Placeholder 97"/>
          <p:cNvSpPr>
            <a:spLocks noGrp="1"/>
          </p:cNvSpPr>
          <p:nvPr>
            <p:ph type="body" sz="quarter" idx="16" hasCustomPrompt="1"/>
          </p:nvPr>
        </p:nvSpPr>
        <p:spPr>
          <a:xfrm>
            <a:off x="1046704"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7" name="Text Placeholder 97"/>
          <p:cNvSpPr>
            <a:spLocks noGrp="1"/>
          </p:cNvSpPr>
          <p:nvPr>
            <p:ph type="body" sz="quarter" idx="18" hasCustomPrompt="1"/>
          </p:nvPr>
        </p:nvSpPr>
        <p:spPr>
          <a:xfrm>
            <a:off x="3958216"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60" name="Text Placeholder 97"/>
          <p:cNvSpPr>
            <a:spLocks noGrp="1"/>
          </p:cNvSpPr>
          <p:nvPr>
            <p:ph type="body" sz="quarter" idx="20" hasCustomPrompt="1"/>
          </p:nvPr>
        </p:nvSpPr>
        <p:spPr>
          <a:xfrm>
            <a:off x="6807760"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a:t>
            </a:r>
            <a:r>
              <a:rPr lang="en-US" sz="800" dirty="0" smtClean="0">
                <a:solidFill>
                  <a:srgbClr val="4D4D4D"/>
                </a:solidFill>
              </a:rPr>
              <a:t> </a:t>
            </a:r>
            <a:endParaRPr lang="en-US" sz="800" baseline="0" dirty="0" smtClean="0">
              <a:solidFill>
                <a:srgbClr val="4D4D4D"/>
              </a:solidFill>
            </a:endParaRPr>
          </a:p>
        </p:txBody>
      </p:sp>
      <p:sp>
        <p:nvSpPr>
          <p:cNvPr id="62" name="Rectangle 61"/>
          <p:cNvSpPr/>
          <p:nvPr userDrawn="1"/>
        </p:nvSpPr>
        <p:spPr>
          <a:xfrm>
            <a:off x="4653138"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3" name="Picture Placeholder 8"/>
          <p:cNvSpPr>
            <a:spLocks noGrp="1"/>
          </p:cNvSpPr>
          <p:nvPr>
            <p:ph type="pic" sz="quarter" idx="22" hasCustomPrompt="1"/>
          </p:nvPr>
        </p:nvSpPr>
        <p:spPr>
          <a:xfrm>
            <a:off x="4739132" y="125436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40823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600">
                <a:solidFill>
                  <a:srgbClr val="4D4D4D"/>
                </a:solidFill>
              </a:defRPr>
            </a:lvl1pPr>
            <a:lvl2pPr marL="742950" indent="-285750">
              <a:buClr>
                <a:schemeClr val="bg2">
                  <a:lumMod val="50000"/>
                </a:schemeClr>
              </a:buClr>
              <a:buFont typeface="Arial" panose="020B0604020202020204" pitchFamily="34" charset="0"/>
              <a:buChar char="•"/>
              <a:defRPr sz="1400">
                <a:solidFill>
                  <a:srgbClr val="4D4D4D"/>
                </a:solidFill>
              </a:defRPr>
            </a:lvl2pPr>
            <a:lvl3pPr marL="1200150" indent="-285750">
              <a:buClr>
                <a:schemeClr val="bg2">
                  <a:lumMod val="50000"/>
                </a:schemeClr>
              </a:buClr>
              <a:buFont typeface="Arial" panose="020B0604020202020204" pitchFamily="34" charset="0"/>
              <a:buChar char="•"/>
              <a:defRPr sz="14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321582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Tx/>
              <a:buNone/>
              <a:tabLst/>
              <a:defRPr sz="1600">
                <a:solidFill>
                  <a:srgbClr val="4D4D4D"/>
                </a:solidFill>
              </a:defRPr>
            </a:lvl1pPr>
            <a:lvl2pPr marL="742950" indent="-285750">
              <a:buClr>
                <a:srgbClr val="4D4D4D"/>
              </a:buClr>
              <a:buFont typeface="Arial" panose="020B0604020202020204" pitchFamily="34" charset="0"/>
              <a:buChar char="•"/>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61177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Tx/>
              <a:buNone/>
              <a:tabLst/>
              <a:defRPr sz="1600">
                <a:solidFill>
                  <a:srgbClr val="4D4D4D"/>
                </a:solidFill>
              </a:defRPr>
            </a:lvl1pPr>
            <a:lvl2pPr marL="457200" indent="0">
              <a:buClr>
                <a:srgbClr val="4D4D4D"/>
              </a:buClr>
              <a:buFontTx/>
              <a:buNone/>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68500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4682528"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304800" y="3026063"/>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9" name="Text Placeholder 8"/>
          <p:cNvSpPr>
            <a:spLocks noGrp="1"/>
          </p:cNvSpPr>
          <p:nvPr>
            <p:ph type="body" sz="quarter" idx="13"/>
          </p:nvPr>
        </p:nvSpPr>
        <p:spPr>
          <a:xfrm>
            <a:off x="4682528" y="3021117"/>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3" y="-17075"/>
            <a:ext cx="9143999" cy="991006"/>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20898" y="205979"/>
            <a:ext cx="8229600" cy="857250"/>
          </a:xfrm>
          <a:prstGeom prst="rect">
            <a:avLst/>
          </a:prstGeom>
        </p:spPr>
        <p:txBody>
          <a:bodyPr vert="horz" lIns="68589" tIns="34295" rIns="68589" bIns="34295" rtlCol="0" anchor="ctr">
            <a:normAutofit/>
          </a:bodyPr>
          <a:lstStyle/>
          <a:p>
            <a:r>
              <a:rPr lang="en-US" dirty="0" smtClean="0"/>
              <a:t>Click to edit Master title style</a:t>
            </a:r>
            <a:endParaRPr lang="en-US" dirty="0"/>
          </a:p>
        </p:txBody>
      </p:sp>
      <p:sp>
        <p:nvSpPr>
          <p:cNvPr id="8" name="Text Placeholder 2"/>
          <p:cNvSpPr>
            <a:spLocks noGrp="1"/>
          </p:cNvSpPr>
          <p:nvPr>
            <p:ph type="body" idx="1"/>
          </p:nvPr>
        </p:nvSpPr>
        <p:spPr>
          <a:xfrm>
            <a:off x="457200" y="1200151"/>
            <a:ext cx="8229600" cy="3394472"/>
          </a:xfrm>
          <a:prstGeom prst="rect">
            <a:avLst/>
          </a:prstGeom>
        </p:spPr>
        <p:txBody>
          <a:bodyPr vert="horz" lIns="68589" tIns="34295" rIns="68589" bIns="3429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9835" y="385762"/>
            <a:ext cx="1066800" cy="43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userDrawn="1"/>
        </p:nvCxnSpPr>
        <p:spPr>
          <a:xfrm>
            <a:off x="8805896" y="5019981"/>
            <a:ext cx="0" cy="126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userDrawn="1"/>
        </p:nvSpPr>
        <p:spPr>
          <a:xfrm>
            <a:off x="8822758" y="4948042"/>
            <a:ext cx="354730" cy="273844"/>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smtClean="0">
                <a:latin typeface="Helvetica Condensed" pitchFamily="34" charset="0"/>
              </a:rPr>
              <a:pPr/>
              <a:t>‹#›</a:t>
            </a:fld>
            <a:endParaRPr lang="en-US" sz="1100" dirty="0">
              <a:latin typeface="Helvetica Condensed" pitchFamily="34" charset="0"/>
            </a:endParaRPr>
          </a:p>
        </p:txBody>
      </p:sp>
      <p:grpSp>
        <p:nvGrpSpPr>
          <p:cNvPr id="2" name="Group 1"/>
          <p:cNvGrpSpPr/>
          <p:nvPr userDrawn="1"/>
        </p:nvGrpSpPr>
        <p:grpSpPr>
          <a:xfrm>
            <a:off x="3" y="5080122"/>
            <a:ext cx="8686799" cy="45719"/>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userDrawn="1"/>
        </p:nvSpPr>
        <p:spPr bwMode="auto">
          <a:xfrm>
            <a:off x="227965" y="4875071"/>
            <a:ext cx="3145413"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r>
              <a:rPr lang="en-US" sz="750" baseline="0" dirty="0" smtClean="0">
                <a:solidFill>
                  <a:srgbClr val="B0B3B2"/>
                </a:solidFill>
              </a:rPr>
              <a:t>  www.hexaware.com</a:t>
            </a:r>
            <a:r>
              <a:rPr lang="en-US" sz="750" dirty="0" smtClean="0">
                <a:solidFill>
                  <a:srgbClr val="B0B3B2"/>
                </a:solidFill>
              </a:rPr>
              <a:t> </a:t>
            </a:r>
            <a:endParaRPr lang="en-US" sz="750" dirty="0">
              <a:solidFill>
                <a:srgbClr val="B0B3B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713" r:id="rId3"/>
    <p:sldLayoutId id="2147483720" r:id="rId4"/>
    <p:sldLayoutId id="2147483721" r:id="rId5"/>
    <p:sldLayoutId id="2147483723" r:id="rId6"/>
    <p:sldLayoutId id="2147483722" r:id="rId7"/>
    <p:sldLayoutId id="2147483724" r:id="rId8"/>
    <p:sldLayoutId id="2147483715" r:id="rId9"/>
    <p:sldLayoutId id="2147483708" r:id="rId10"/>
    <p:sldLayoutId id="2147483709" r:id="rId11"/>
    <p:sldLayoutId id="2147483710" r:id="rId12"/>
    <p:sldLayoutId id="2147483712" r:id="rId13"/>
    <p:sldLayoutId id="2147483714" r:id="rId14"/>
    <p:sldLayoutId id="2147483716" r:id="rId15"/>
    <p:sldLayoutId id="2147483725" r:id="rId16"/>
    <p:sldLayoutId id="2147483718" r:id="rId17"/>
    <p:sldLayoutId id="2147483719" r:id="rId18"/>
    <p:sldLayoutId id="2147483717" r:id="rId19"/>
  </p:sldLayoutIdLst>
  <p:transition>
    <p:fade/>
  </p:transition>
  <p:timing>
    <p:tnLst>
      <p:par>
        <p:cTn id="1" dur="indefinite" restart="never" nodeType="tmRoot"/>
      </p:par>
    </p:tnLst>
  </p:timing>
  <p:txStyles>
    <p:titleStyle>
      <a:lvl1pPr algn="l" rtl="0" fontAlgn="base">
        <a:spcBef>
          <a:spcPct val="0"/>
        </a:spcBef>
        <a:spcAft>
          <a:spcPct val="0"/>
        </a:spcAft>
        <a:defRPr sz="2400">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p:titleStyle>
    <p:body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ava.sun.com/javaee/5/docs/api/javax/persistence/PreRemove.html" TargetMode="External"/><Relationship Id="rId2" Type="http://schemas.openxmlformats.org/officeDocument/2006/relationships/hyperlink" Target="http://java.sun.com/javaee/5/docs/api/javax/persistence/PostUpdat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3126" y="3782045"/>
            <a:ext cx="527709" cy="215444"/>
          </a:xfrm>
          <a:prstGeom prst="rect">
            <a:avLst/>
          </a:prstGeom>
          <a:noFill/>
        </p:spPr>
        <p:txBody>
          <a:bodyPr wrap="none" rtlCol="0">
            <a:spAutoFit/>
          </a:bodyPr>
          <a:lstStyle/>
          <a:p>
            <a:r>
              <a:rPr lang="en-US" sz="800" dirty="0" smtClean="0">
                <a:solidFill>
                  <a:schemeClr val="bg1"/>
                </a:solidFill>
              </a:rPr>
              <a:t>Results</a:t>
            </a:r>
            <a:endParaRPr lang="en-US" sz="800" dirty="0">
              <a:solidFill>
                <a:schemeClr val="bg1"/>
              </a:solidFill>
            </a:endParaRPr>
          </a:p>
        </p:txBody>
      </p:sp>
      <p:sp>
        <p:nvSpPr>
          <p:cNvPr id="7" name="TextBox 6"/>
          <p:cNvSpPr txBox="1"/>
          <p:nvPr/>
        </p:nvSpPr>
        <p:spPr>
          <a:xfrm>
            <a:off x="6191250" y="3782045"/>
            <a:ext cx="556563" cy="215444"/>
          </a:xfrm>
          <a:prstGeom prst="rect">
            <a:avLst/>
          </a:prstGeom>
          <a:noFill/>
        </p:spPr>
        <p:txBody>
          <a:bodyPr wrap="none" rtlCol="0">
            <a:spAutoFit/>
          </a:bodyPr>
          <a:lstStyle/>
          <a:p>
            <a:r>
              <a:rPr lang="en-US" sz="800" dirty="0" smtClean="0">
                <a:solidFill>
                  <a:schemeClr val="bg1"/>
                </a:solidFill>
              </a:rPr>
              <a:t>Process</a:t>
            </a:r>
            <a:endParaRPr lang="en-US" sz="800" dirty="0">
              <a:solidFill>
                <a:schemeClr val="bg1"/>
              </a:solidFill>
            </a:endParaRPr>
          </a:p>
        </p:txBody>
      </p:sp>
      <p:sp>
        <p:nvSpPr>
          <p:cNvPr id="2" name="TextBox 1"/>
          <p:cNvSpPr txBox="1"/>
          <p:nvPr/>
        </p:nvSpPr>
        <p:spPr>
          <a:xfrm>
            <a:off x="3099481" y="3284985"/>
            <a:ext cx="2362200" cy="253916"/>
          </a:xfrm>
          <a:prstGeom prst="rect">
            <a:avLst/>
          </a:prstGeom>
          <a:noFill/>
        </p:spPr>
        <p:txBody>
          <a:bodyPr wrap="square" rtlCol="0">
            <a:spAutoFit/>
          </a:bodyPr>
          <a:lstStyle/>
          <a:p>
            <a:r>
              <a:rPr lang="en-US" sz="1050" b="1" dirty="0" smtClean="0">
                <a:solidFill>
                  <a:srgbClr val="4D4D4D"/>
                </a:solidFill>
              </a:rPr>
              <a:t>01 / 09 </a:t>
            </a:r>
            <a:r>
              <a:rPr lang="en-US" sz="1050" b="1" dirty="0">
                <a:solidFill>
                  <a:srgbClr val="4D4D4D"/>
                </a:solidFill>
              </a:rPr>
              <a:t>/</a:t>
            </a:r>
            <a:r>
              <a:rPr lang="en-US" sz="1050" b="1" dirty="0" smtClean="0">
                <a:solidFill>
                  <a:srgbClr val="4D4D4D"/>
                </a:solidFill>
              </a:rPr>
              <a:t> 2014</a:t>
            </a:r>
            <a:endParaRPr lang="en-US" sz="1050" b="1" dirty="0">
              <a:solidFill>
                <a:srgbClr val="4D4D4D"/>
              </a:solidFill>
            </a:endParaRPr>
          </a:p>
        </p:txBody>
      </p:sp>
      <p:sp>
        <p:nvSpPr>
          <p:cNvPr id="3" name="Title 2"/>
          <p:cNvSpPr>
            <a:spLocks noGrp="1"/>
          </p:cNvSpPr>
          <p:nvPr>
            <p:ph type="ctrTitle"/>
          </p:nvPr>
        </p:nvSpPr>
        <p:spPr>
          <a:xfrm>
            <a:off x="3095102" y="1834320"/>
            <a:ext cx="5134498" cy="1219199"/>
          </a:xfrm>
        </p:spPr>
        <p:txBody>
          <a:bodyPr/>
          <a:lstStyle/>
          <a:p>
            <a:r>
              <a:rPr lang="en-US" dirty="0" smtClean="0"/>
              <a:t>EJB 3.1-(Entity Class)</a:t>
            </a:r>
            <a:endParaRPr lang="en-US" dirty="0"/>
          </a:p>
        </p:txBody>
      </p:sp>
    </p:spTree>
    <p:extLst>
      <p:ext uri="{BB962C8B-B14F-4D97-AF65-F5344CB8AC3E}">
        <p14:creationId xmlns:p14="http://schemas.microsoft.com/office/powerpoint/2010/main" val="18713330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Entity Manager Interface</a:t>
            </a:r>
            <a:endParaRPr lang="en-US" dirty="0">
              <a:solidFill>
                <a:schemeClr val="tx1"/>
              </a:solidFill>
            </a:endParaRPr>
          </a:p>
        </p:txBody>
      </p:sp>
      <p:sp>
        <p:nvSpPr>
          <p:cNvPr id="3" name="Content Placeholder 2"/>
          <p:cNvSpPr>
            <a:spLocks noGrp="1"/>
          </p:cNvSpPr>
          <p:nvPr>
            <p:ph idx="1"/>
          </p:nvPr>
        </p:nvSpPr>
        <p:spPr>
          <a:xfrm>
            <a:off x="306513" y="1050131"/>
            <a:ext cx="8530118" cy="3676650"/>
          </a:xfrm>
        </p:spPr>
        <p:txBody>
          <a:bodyPr>
            <a:normAutofit fontScale="25000" lnSpcReduction="20000"/>
          </a:bodyPr>
          <a:lstStyle/>
          <a:p>
            <a:r>
              <a:rPr lang="en-US" sz="6000" kern="1200" dirty="0">
                <a:solidFill>
                  <a:schemeClr val="tx1"/>
                </a:solidFill>
                <a:ea typeface="ＭＳ Ｐゴシック"/>
                <a:cs typeface="ＭＳ Ｐゴシック"/>
              </a:rPr>
              <a:t>The entity manager is represented by javax.persistence.EntityManager instances.</a:t>
            </a:r>
          </a:p>
          <a:p>
            <a:pPr>
              <a:lnSpc>
                <a:spcPct val="80000"/>
              </a:lnSpc>
              <a:spcAft>
                <a:spcPts val="600"/>
              </a:spcAft>
            </a:pPr>
            <a:endParaRPr lang="en-US" sz="3400" dirty="0" smtClean="0"/>
          </a:p>
          <a:p>
            <a:r>
              <a:rPr lang="en-US" sz="6000" kern="1200" dirty="0">
                <a:solidFill>
                  <a:schemeClr val="tx1"/>
                </a:solidFill>
                <a:ea typeface="ＭＳ Ｐゴシック"/>
                <a:cs typeface="ＭＳ Ｐゴシック"/>
              </a:rPr>
              <a:t> Each EntityManager instance is associated with a persistence context. </a:t>
            </a:r>
          </a:p>
          <a:p>
            <a:pPr>
              <a:lnSpc>
                <a:spcPct val="80000"/>
              </a:lnSpc>
              <a:spcAft>
                <a:spcPts val="600"/>
              </a:spcAft>
            </a:pPr>
            <a:endParaRPr lang="en-US" sz="3400" dirty="0" smtClean="0"/>
          </a:p>
          <a:p>
            <a:r>
              <a:rPr lang="en-US" sz="6000" kern="1200" dirty="0">
                <a:solidFill>
                  <a:schemeClr val="tx1"/>
                </a:solidFill>
                <a:ea typeface="ＭＳ Ｐゴシック"/>
                <a:cs typeface="ＭＳ Ｐゴシック"/>
              </a:rPr>
              <a:t>A persistence context defines the scope under which particular entity instances are created, persisted, and removed. It is a set of </a:t>
            </a:r>
            <a:r>
              <a:rPr lang="en-US" sz="6000" kern="1200" dirty="0" smtClean="0">
                <a:solidFill>
                  <a:schemeClr val="tx1"/>
                </a:solidFill>
                <a:ea typeface="ＭＳ Ｐゴシック"/>
                <a:cs typeface="ＭＳ Ｐゴシック"/>
              </a:rPr>
              <a:t> </a:t>
            </a:r>
            <a:r>
              <a:rPr lang="en-US" sz="6000" kern="1200" dirty="0">
                <a:solidFill>
                  <a:schemeClr val="tx1"/>
                </a:solidFill>
                <a:ea typeface="ＭＳ Ｐゴシック"/>
                <a:cs typeface="ＭＳ Ｐゴシック"/>
              </a:rPr>
              <a:t>managed entity instances that exist in a particular data store.</a:t>
            </a:r>
          </a:p>
          <a:p>
            <a:pPr>
              <a:lnSpc>
                <a:spcPct val="80000"/>
              </a:lnSpc>
              <a:spcAft>
                <a:spcPts val="600"/>
              </a:spcAft>
            </a:pPr>
            <a:endParaRPr lang="en-US" sz="3400" dirty="0" smtClean="0"/>
          </a:p>
          <a:p>
            <a:r>
              <a:rPr lang="en-US" sz="6000" kern="1200" dirty="0">
                <a:solidFill>
                  <a:schemeClr val="tx1"/>
                </a:solidFill>
                <a:ea typeface="ＭＳ Ｐゴシック"/>
                <a:cs typeface="ＭＳ Ｐゴシック"/>
              </a:rPr>
              <a:t> The EntityManager interface defines the methods that are used to interact with the persistence context.  </a:t>
            </a:r>
          </a:p>
          <a:p>
            <a:pPr>
              <a:lnSpc>
                <a:spcPct val="80000"/>
              </a:lnSpc>
              <a:spcAft>
                <a:spcPts val="600"/>
              </a:spcAft>
            </a:pPr>
            <a:endParaRPr lang="en-US" sz="3400" dirty="0" smtClean="0"/>
          </a:p>
          <a:p>
            <a:r>
              <a:rPr lang="en-US" sz="6000" kern="1200" dirty="0">
                <a:solidFill>
                  <a:schemeClr val="tx1"/>
                </a:solidFill>
                <a:ea typeface="ＭＳ Ｐゴシック"/>
                <a:cs typeface="ＭＳ Ｐゴシック"/>
              </a:rPr>
              <a:t>The EntityManager API creates and removes persistent entity instances, finds entities by the entity primary key, and allows </a:t>
            </a:r>
            <a:r>
              <a:rPr lang="en-US" sz="6000" kern="1200" dirty="0" smtClean="0">
                <a:solidFill>
                  <a:schemeClr val="tx1"/>
                </a:solidFill>
                <a:ea typeface="ＭＳ Ｐゴシック"/>
                <a:cs typeface="ＭＳ Ｐゴシック"/>
              </a:rPr>
              <a:t> </a:t>
            </a:r>
            <a:r>
              <a:rPr lang="en-US" sz="6000" kern="1200" dirty="0">
                <a:solidFill>
                  <a:schemeClr val="tx1"/>
                </a:solidFill>
                <a:ea typeface="ＭＳ Ｐゴシック"/>
                <a:cs typeface="ＭＳ Ｐゴシック"/>
              </a:rPr>
              <a:t>queries to be run on entities. </a:t>
            </a:r>
          </a:p>
          <a:p>
            <a:pPr>
              <a:lnSpc>
                <a:spcPct val="80000"/>
              </a:lnSpc>
              <a:spcAft>
                <a:spcPts val="600"/>
              </a:spcAft>
            </a:pPr>
            <a:endParaRPr lang="en-US" sz="3400" dirty="0" smtClean="0"/>
          </a:p>
          <a:p>
            <a:r>
              <a:rPr lang="en-US" sz="6000" kern="1200" dirty="0">
                <a:solidFill>
                  <a:schemeClr val="tx1"/>
                </a:solidFill>
                <a:ea typeface="ＭＳ Ｐゴシック"/>
                <a:cs typeface="ＭＳ Ｐゴシック"/>
              </a:rPr>
              <a:t>To obtain an EntityManager instance, inject the entity manager into the application component:    </a:t>
            </a:r>
            <a:endParaRPr lang="en-US" sz="3100" dirty="0" smtClean="0"/>
          </a:p>
          <a:p>
            <a:pPr marL="0" lvl="3" indent="0">
              <a:buNone/>
            </a:pPr>
            <a:r>
              <a:rPr lang="en-US" sz="6000" kern="1200" dirty="0" smtClean="0">
                <a:solidFill>
                  <a:schemeClr val="tx1"/>
                </a:solidFill>
                <a:ea typeface="ＭＳ Ｐゴシック"/>
                <a:cs typeface="ＭＳ Ｐゴシック"/>
              </a:rPr>
              <a:t>		@</a:t>
            </a:r>
            <a:r>
              <a:rPr lang="en-US" sz="4400" b="1" kern="1200" dirty="0">
                <a:solidFill>
                  <a:schemeClr val="tx1"/>
                </a:solidFill>
                <a:ea typeface="ＭＳ Ｐゴシック"/>
                <a:cs typeface="ＭＳ Ｐゴシック"/>
              </a:rPr>
              <a:t>PersistenceContext</a:t>
            </a:r>
            <a:endParaRPr lang="en-US" sz="6000" b="1" kern="1200" dirty="0">
              <a:solidFill>
                <a:schemeClr val="tx1"/>
              </a:solidFill>
              <a:ea typeface="ＭＳ Ｐゴシック"/>
              <a:cs typeface="ＭＳ Ｐゴシック"/>
            </a:endParaRPr>
          </a:p>
          <a:p>
            <a:pPr marL="1257300" lvl="3" indent="0">
              <a:lnSpc>
                <a:spcPct val="80000"/>
              </a:lnSpc>
              <a:spcAft>
                <a:spcPts val="600"/>
              </a:spcAft>
              <a:buNone/>
            </a:pPr>
            <a:r>
              <a:rPr lang="en-US" sz="4800" kern="1200" dirty="0">
                <a:solidFill>
                  <a:schemeClr val="tx1"/>
                </a:solidFill>
                <a:ea typeface="ＭＳ Ｐゴシック"/>
                <a:cs typeface="ＭＳ Ｐゴシック"/>
              </a:rPr>
              <a:t/>
            </a:r>
            <a:br>
              <a:rPr lang="en-US" sz="4800" kern="1200" dirty="0">
                <a:solidFill>
                  <a:schemeClr val="tx1"/>
                </a:solidFill>
                <a:ea typeface="ＭＳ Ｐゴシック"/>
                <a:cs typeface="ＭＳ Ｐゴシック"/>
              </a:rPr>
            </a:br>
            <a:r>
              <a:rPr lang="en-US" sz="4800" kern="1200" dirty="0">
                <a:solidFill>
                  <a:schemeClr val="tx1"/>
                </a:solidFill>
                <a:ea typeface="ＭＳ Ｐゴシック"/>
                <a:cs typeface="ＭＳ Ｐゴシック"/>
              </a:rPr>
              <a:t>	   EntityManager em; </a:t>
            </a:r>
          </a:p>
          <a:p>
            <a:pPr marL="0" indent="0">
              <a:lnSpc>
                <a:spcPct val="80000"/>
              </a:lnSpc>
              <a:spcAft>
                <a:spcPts val="600"/>
              </a:spcAft>
              <a:buNone/>
            </a:pPr>
            <a:r>
              <a:rPr lang="en-US" sz="2000" dirty="0"/>
              <a:t/>
            </a:r>
            <a:br>
              <a:rPr lang="en-US" sz="2000" dirty="0"/>
            </a:br>
            <a:endParaRPr lang="en-US" dirty="0"/>
          </a:p>
        </p:txBody>
      </p:sp>
    </p:spTree>
    <p:extLst>
      <p:ext uri="{BB962C8B-B14F-4D97-AF65-F5344CB8AC3E}">
        <p14:creationId xmlns:p14="http://schemas.microsoft.com/office/powerpoint/2010/main" val="36100270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Entity Manager </a:t>
            </a:r>
            <a:r>
              <a:rPr lang="en-US" altLang="en-US" dirty="0" smtClean="0">
                <a:solidFill>
                  <a:schemeClr val="tx1"/>
                </a:solidFill>
              </a:rPr>
              <a:t>Life Cycle</a:t>
            </a:r>
            <a:endParaRPr lang="en-US" dirty="0">
              <a:solidFill>
                <a:schemeClr val="tx1"/>
              </a:solidFill>
            </a:endParaRPr>
          </a:p>
        </p:txBody>
      </p:sp>
      <p:sp>
        <p:nvSpPr>
          <p:cNvPr id="4" name="Rectangle 2"/>
          <p:cNvSpPr txBox="1">
            <a:spLocks noChangeArrowheads="1"/>
          </p:cNvSpPr>
          <p:nvPr/>
        </p:nvSpPr>
        <p:spPr>
          <a:xfrm>
            <a:off x="76200" y="-1159669"/>
            <a:ext cx="7162800" cy="685800"/>
          </a:xfrm>
          <a:prstGeom prst="rect">
            <a:avLst/>
          </a:prstGeom>
        </p:spPr>
        <p:txBody>
          <a:bodyPr vert="horz" lIns="68589" tIns="34295" rIns="68589" bIns="34295"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en-US" altLang="en-US" sz="3200" kern="0" smtClean="0">
                <a:solidFill>
                  <a:schemeClr val="bg1"/>
                </a:solidFill>
              </a:rPr>
              <a:t>Entity Manager Interface</a:t>
            </a:r>
          </a:p>
        </p:txBody>
      </p:sp>
      <p:sp>
        <p:nvSpPr>
          <p:cNvPr id="5" name="AutoShape 3"/>
          <p:cNvSpPr>
            <a:spLocks noChangeArrowheads="1"/>
          </p:cNvSpPr>
          <p:nvPr/>
        </p:nvSpPr>
        <p:spPr bwMode="auto">
          <a:xfrm>
            <a:off x="1219200" y="2650331"/>
            <a:ext cx="1371600" cy="365760"/>
          </a:xfrm>
          <a:prstGeom prst="roundRect">
            <a:avLst>
              <a:gd name="adj" fmla="val 16667"/>
            </a:avLst>
          </a:prstGeom>
          <a:solidFill>
            <a:srgbClr val="28D2D6"/>
          </a:solidFill>
          <a:ln w="9525">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800" dirty="0">
                <a:latin typeface="Arabic Typesetting" panose="03020402040406030203" pitchFamily="66" charset="-78"/>
                <a:cs typeface="Arabic Typesetting" panose="03020402040406030203" pitchFamily="66" charset="-78"/>
              </a:rPr>
              <a:t>New</a:t>
            </a:r>
          </a:p>
        </p:txBody>
      </p:sp>
      <p:sp>
        <p:nvSpPr>
          <p:cNvPr id="6" name="Line 4"/>
          <p:cNvSpPr>
            <a:spLocks noChangeShapeType="1"/>
          </p:cNvSpPr>
          <p:nvPr/>
        </p:nvSpPr>
        <p:spPr bwMode="auto">
          <a:xfrm>
            <a:off x="304800" y="2878931"/>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5"/>
          <p:cNvSpPr>
            <a:spLocks noChangeShapeType="1"/>
          </p:cNvSpPr>
          <p:nvPr/>
        </p:nvSpPr>
        <p:spPr bwMode="auto">
          <a:xfrm>
            <a:off x="2590800" y="2802731"/>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AutoShape 6"/>
          <p:cNvSpPr>
            <a:spLocks noChangeArrowheads="1"/>
          </p:cNvSpPr>
          <p:nvPr/>
        </p:nvSpPr>
        <p:spPr bwMode="auto">
          <a:xfrm>
            <a:off x="3505200" y="2574131"/>
            <a:ext cx="1371600" cy="365760"/>
          </a:xfrm>
          <a:prstGeom prst="roundRect">
            <a:avLst>
              <a:gd name="adj" fmla="val 16667"/>
            </a:avLst>
          </a:prstGeom>
          <a:solidFill>
            <a:srgbClr val="28D2D6"/>
          </a:solidFill>
          <a:ln w="9525">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800" dirty="0">
                <a:latin typeface="Arabic Typesetting" panose="03020402040406030203" pitchFamily="66" charset="-78"/>
                <a:cs typeface="Arabic Typesetting" panose="03020402040406030203" pitchFamily="66" charset="-78"/>
              </a:rPr>
              <a:t>Managed</a:t>
            </a:r>
          </a:p>
        </p:txBody>
      </p:sp>
      <p:sp>
        <p:nvSpPr>
          <p:cNvPr id="9" name="Line 7"/>
          <p:cNvSpPr>
            <a:spLocks noChangeShapeType="1"/>
          </p:cNvSpPr>
          <p:nvPr/>
        </p:nvSpPr>
        <p:spPr bwMode="auto">
          <a:xfrm>
            <a:off x="4876800" y="2802731"/>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AutoShape 8"/>
          <p:cNvSpPr>
            <a:spLocks noChangeArrowheads="1"/>
          </p:cNvSpPr>
          <p:nvPr/>
        </p:nvSpPr>
        <p:spPr bwMode="auto">
          <a:xfrm>
            <a:off x="5715000" y="2665571"/>
            <a:ext cx="1371600" cy="365760"/>
          </a:xfrm>
          <a:prstGeom prst="roundRect">
            <a:avLst>
              <a:gd name="adj" fmla="val 16667"/>
            </a:avLst>
          </a:prstGeom>
          <a:solidFill>
            <a:srgbClr val="28D2D6"/>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800" dirty="0">
                <a:latin typeface="Arabic Typesetting" panose="03020402040406030203" pitchFamily="66" charset="-78"/>
                <a:ea typeface="ＭＳ Ｐゴシック"/>
                <a:cs typeface="Arabic Typesetting" panose="03020402040406030203" pitchFamily="66" charset="-78"/>
              </a:rPr>
              <a:t>Removed</a:t>
            </a:r>
          </a:p>
        </p:txBody>
      </p:sp>
      <p:sp>
        <p:nvSpPr>
          <p:cNvPr id="11" name="AutoShape 9"/>
          <p:cNvSpPr>
            <a:spLocks noChangeArrowheads="1"/>
          </p:cNvSpPr>
          <p:nvPr/>
        </p:nvSpPr>
        <p:spPr bwMode="auto">
          <a:xfrm>
            <a:off x="3505200" y="1354931"/>
            <a:ext cx="1371600" cy="365760"/>
          </a:xfrm>
          <a:prstGeom prst="roundRect">
            <a:avLst>
              <a:gd name="adj" fmla="val 16667"/>
            </a:avLst>
          </a:prstGeom>
          <a:solidFill>
            <a:srgbClr val="28D2D6"/>
          </a:solidFill>
          <a:ln w="9525">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800" dirty="0">
                <a:latin typeface="Arabic Typesetting" panose="03020402040406030203" pitchFamily="66" charset="-78"/>
                <a:cs typeface="Arabic Typesetting" panose="03020402040406030203" pitchFamily="66" charset="-78"/>
              </a:rPr>
              <a:t>Persisted</a:t>
            </a:r>
          </a:p>
        </p:txBody>
      </p:sp>
      <p:sp>
        <p:nvSpPr>
          <p:cNvPr id="12" name="Line 10"/>
          <p:cNvSpPr>
            <a:spLocks noChangeShapeType="1"/>
          </p:cNvSpPr>
          <p:nvPr/>
        </p:nvSpPr>
        <p:spPr bwMode="auto">
          <a:xfrm flipH="1">
            <a:off x="4213412" y="1735931"/>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AutoShape 11"/>
          <p:cNvSpPr>
            <a:spLocks noChangeArrowheads="1"/>
          </p:cNvSpPr>
          <p:nvPr/>
        </p:nvSpPr>
        <p:spPr bwMode="auto">
          <a:xfrm>
            <a:off x="3581400" y="3960971"/>
            <a:ext cx="1371600" cy="365760"/>
          </a:xfrm>
          <a:prstGeom prst="roundRect">
            <a:avLst>
              <a:gd name="adj" fmla="val 16667"/>
            </a:avLst>
          </a:prstGeom>
          <a:solidFill>
            <a:srgbClr val="28D2D6"/>
          </a:solidFill>
          <a:ln w="9525">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800" dirty="0">
                <a:latin typeface="Arabic Typesetting" panose="03020402040406030203" pitchFamily="66" charset="-78"/>
                <a:cs typeface="Arabic Typesetting" panose="03020402040406030203" pitchFamily="66" charset="-78"/>
              </a:rPr>
              <a:t>Detached</a:t>
            </a:r>
          </a:p>
        </p:txBody>
      </p:sp>
      <p:sp>
        <p:nvSpPr>
          <p:cNvPr id="14" name="Line 12"/>
          <p:cNvSpPr>
            <a:spLocks noChangeShapeType="1"/>
          </p:cNvSpPr>
          <p:nvPr/>
        </p:nvSpPr>
        <p:spPr bwMode="auto">
          <a:xfrm>
            <a:off x="3962400" y="2955131"/>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flipV="1">
            <a:off x="4495800" y="2955131"/>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Box 21"/>
          <p:cNvSpPr txBox="1"/>
          <p:nvPr/>
        </p:nvSpPr>
        <p:spPr>
          <a:xfrm>
            <a:off x="457200" y="2650331"/>
            <a:ext cx="533400" cy="246221"/>
          </a:xfrm>
          <a:prstGeom prst="rect">
            <a:avLst/>
          </a:prstGeom>
          <a:noFill/>
        </p:spPr>
        <p:txBody>
          <a:bodyPr wrap="square" rtlCol="0">
            <a:spAutoFit/>
          </a:bodyPr>
          <a:lstStyle/>
          <a:p>
            <a:r>
              <a:rPr lang="en-US" sz="1000" dirty="0" smtClean="0">
                <a:solidFill>
                  <a:srgbClr val="0000FF"/>
                </a:solidFill>
              </a:rPr>
              <a:t>New()</a:t>
            </a:r>
            <a:endParaRPr lang="en-US" sz="1000" dirty="0">
              <a:solidFill>
                <a:srgbClr val="0000FF"/>
              </a:solidFill>
            </a:endParaRPr>
          </a:p>
        </p:txBody>
      </p:sp>
      <p:sp>
        <p:nvSpPr>
          <p:cNvPr id="23" name="TextBox 22"/>
          <p:cNvSpPr txBox="1"/>
          <p:nvPr/>
        </p:nvSpPr>
        <p:spPr>
          <a:xfrm>
            <a:off x="2667000" y="2574131"/>
            <a:ext cx="762000" cy="246221"/>
          </a:xfrm>
          <a:prstGeom prst="rect">
            <a:avLst/>
          </a:prstGeom>
          <a:noFill/>
        </p:spPr>
        <p:txBody>
          <a:bodyPr wrap="square" rtlCol="0">
            <a:spAutoFit/>
          </a:bodyPr>
          <a:lstStyle/>
          <a:p>
            <a:r>
              <a:rPr lang="en-US" sz="1000" dirty="0" smtClean="0">
                <a:solidFill>
                  <a:srgbClr val="0000FF"/>
                </a:solidFill>
              </a:rPr>
              <a:t>persist()</a:t>
            </a:r>
            <a:endParaRPr lang="en-US" sz="1000" dirty="0">
              <a:solidFill>
                <a:srgbClr val="0000FF"/>
              </a:solidFill>
            </a:endParaRPr>
          </a:p>
        </p:txBody>
      </p:sp>
      <p:sp>
        <p:nvSpPr>
          <p:cNvPr id="24" name="TextBox 23"/>
          <p:cNvSpPr txBox="1"/>
          <p:nvPr/>
        </p:nvSpPr>
        <p:spPr>
          <a:xfrm>
            <a:off x="4953000" y="2574131"/>
            <a:ext cx="762000" cy="246221"/>
          </a:xfrm>
          <a:prstGeom prst="rect">
            <a:avLst/>
          </a:prstGeom>
          <a:noFill/>
        </p:spPr>
        <p:txBody>
          <a:bodyPr wrap="square" rtlCol="0">
            <a:spAutoFit/>
          </a:bodyPr>
          <a:lstStyle/>
          <a:p>
            <a:r>
              <a:rPr lang="en-US" sz="1000" dirty="0" smtClean="0">
                <a:solidFill>
                  <a:srgbClr val="0000FF"/>
                </a:solidFill>
              </a:rPr>
              <a:t>Remove()</a:t>
            </a:r>
            <a:endParaRPr lang="en-US" sz="1000" dirty="0">
              <a:solidFill>
                <a:srgbClr val="0000FF"/>
              </a:solidFill>
            </a:endParaRPr>
          </a:p>
        </p:txBody>
      </p:sp>
      <p:sp>
        <p:nvSpPr>
          <p:cNvPr id="25" name="TextBox 24"/>
          <p:cNvSpPr txBox="1"/>
          <p:nvPr/>
        </p:nvSpPr>
        <p:spPr>
          <a:xfrm>
            <a:off x="4191000" y="1735931"/>
            <a:ext cx="1295400" cy="276999"/>
          </a:xfrm>
          <a:prstGeom prst="rect">
            <a:avLst/>
          </a:prstGeom>
          <a:noFill/>
        </p:spPr>
        <p:txBody>
          <a:bodyPr wrap="square" rtlCol="0">
            <a:spAutoFit/>
          </a:bodyPr>
          <a:lstStyle/>
          <a:p>
            <a:r>
              <a:rPr lang="en-US" sz="1000" dirty="0" smtClean="0">
                <a:solidFill>
                  <a:srgbClr val="0000FF"/>
                </a:solidFill>
              </a:rPr>
              <a:t>find()   </a:t>
            </a:r>
            <a:r>
              <a:rPr lang="en-US" sz="1200" b="1" dirty="0" smtClean="0">
                <a:solidFill>
                  <a:srgbClr val="0000FF"/>
                </a:solidFill>
              </a:rPr>
              <a:t>/</a:t>
            </a:r>
            <a:r>
              <a:rPr lang="en-US" sz="1000" dirty="0" smtClean="0">
                <a:solidFill>
                  <a:srgbClr val="0000FF"/>
                </a:solidFill>
              </a:rPr>
              <a:t>  query()</a:t>
            </a:r>
            <a:endParaRPr lang="en-US" sz="1000" dirty="0">
              <a:solidFill>
                <a:srgbClr val="0000FF"/>
              </a:solidFill>
            </a:endParaRPr>
          </a:p>
        </p:txBody>
      </p:sp>
      <p:sp>
        <p:nvSpPr>
          <p:cNvPr id="26" name="TextBox 25"/>
          <p:cNvSpPr txBox="1"/>
          <p:nvPr/>
        </p:nvSpPr>
        <p:spPr>
          <a:xfrm>
            <a:off x="4495800" y="3287732"/>
            <a:ext cx="2209800" cy="276999"/>
          </a:xfrm>
          <a:prstGeom prst="rect">
            <a:avLst/>
          </a:prstGeom>
          <a:noFill/>
        </p:spPr>
        <p:txBody>
          <a:bodyPr wrap="square" rtlCol="0">
            <a:spAutoFit/>
          </a:bodyPr>
          <a:lstStyle/>
          <a:p>
            <a:r>
              <a:rPr lang="en-US" sz="1000" dirty="0" smtClean="0">
                <a:solidFill>
                  <a:srgbClr val="0000FF"/>
                </a:solidFill>
              </a:rPr>
              <a:t>merge()   </a:t>
            </a:r>
            <a:r>
              <a:rPr lang="en-US" sz="1200" b="1" dirty="0" smtClean="0">
                <a:solidFill>
                  <a:srgbClr val="0000FF"/>
                </a:solidFill>
              </a:rPr>
              <a:t>/</a:t>
            </a:r>
            <a:r>
              <a:rPr lang="en-US" sz="1000" dirty="0" smtClean="0">
                <a:solidFill>
                  <a:srgbClr val="0000FF"/>
                </a:solidFill>
              </a:rPr>
              <a:t>  refresh()</a:t>
            </a:r>
            <a:endParaRPr lang="en-US" sz="1000" dirty="0">
              <a:solidFill>
                <a:srgbClr val="0000FF"/>
              </a:solidFill>
            </a:endParaRPr>
          </a:p>
        </p:txBody>
      </p:sp>
    </p:spTree>
    <p:extLst>
      <p:ext uri="{BB962C8B-B14F-4D97-AF65-F5344CB8AC3E}">
        <p14:creationId xmlns:p14="http://schemas.microsoft.com/office/powerpoint/2010/main" val="16888905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200" dirty="0">
                <a:solidFill>
                  <a:schemeClr val="tx1"/>
                </a:solidFill>
              </a:rPr>
              <a:t/>
            </a:r>
            <a:br>
              <a:rPr lang="en-US" altLang="en-US" sz="3200" dirty="0">
                <a:solidFill>
                  <a:schemeClr val="tx1"/>
                </a:solidFill>
              </a:rPr>
            </a:br>
            <a:r>
              <a:rPr lang="en-US" altLang="en-US" dirty="0">
                <a:solidFill>
                  <a:schemeClr val="tx1"/>
                </a:solidFill>
              </a:rPr>
              <a:t>Entity Instance’s Life Cycle</a:t>
            </a:r>
            <a:br>
              <a:rPr lang="en-US" alt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a:bodyPr>
          <a:lstStyle/>
          <a:p>
            <a:pPr>
              <a:lnSpc>
                <a:spcPct val="80000"/>
              </a:lnSpc>
            </a:pPr>
            <a:r>
              <a:rPr lang="en-US" altLang="en-US" sz="1500" kern="1200" dirty="0">
                <a:solidFill>
                  <a:schemeClr val="tx1"/>
                </a:solidFill>
                <a:ea typeface="ＭＳ Ｐゴシック"/>
                <a:cs typeface="ＭＳ Ｐゴシック"/>
              </a:rPr>
              <a:t>Entity Manager operations manages an entity instance’s lifecycle.</a:t>
            </a:r>
          </a:p>
          <a:p>
            <a:pPr>
              <a:lnSpc>
                <a:spcPct val="90000"/>
              </a:lnSpc>
            </a:pPr>
            <a:endParaRPr lang="en-US" altLang="en-US" sz="1400" dirty="0"/>
          </a:p>
          <a:p>
            <a:pPr>
              <a:lnSpc>
                <a:spcPct val="80000"/>
              </a:lnSpc>
            </a:pPr>
            <a:r>
              <a:rPr lang="en-US" altLang="en-US" sz="1500" kern="1200" dirty="0">
                <a:solidFill>
                  <a:schemeClr val="tx1"/>
                </a:solidFill>
                <a:ea typeface="ＭＳ Ｐゴシック"/>
                <a:cs typeface="ＭＳ Ｐゴシック"/>
              </a:rPr>
              <a:t>The characterization of the Entity instance may be divided as New, Managed, Detached and Removed.</a:t>
            </a:r>
          </a:p>
          <a:p>
            <a:pPr marL="0" lvl="1" indent="0">
              <a:lnSpc>
                <a:spcPct val="80000"/>
              </a:lnSpc>
              <a:buNone/>
            </a:pPr>
            <a:endParaRPr lang="en-US" altLang="en-US" sz="1500" kern="1200" dirty="0" smtClean="0">
              <a:solidFill>
                <a:schemeClr val="tx1"/>
              </a:solidFill>
              <a:ea typeface="ＭＳ Ｐゴシック"/>
              <a:cs typeface="ＭＳ Ｐゴシック"/>
            </a:endParaRPr>
          </a:p>
          <a:p>
            <a:pPr marL="0" lvl="1" indent="0">
              <a:lnSpc>
                <a:spcPct val="80000"/>
              </a:lnSpc>
              <a:buNone/>
            </a:pPr>
            <a:r>
              <a:rPr lang="en-US" altLang="en-US" sz="1500" kern="1200" dirty="0">
                <a:solidFill>
                  <a:schemeClr val="tx1"/>
                </a:solidFill>
                <a:ea typeface="ＭＳ Ｐゴシック"/>
                <a:cs typeface="ＭＳ Ｐゴシック"/>
              </a:rPr>
              <a:t>	</a:t>
            </a:r>
            <a:r>
              <a:rPr lang="en-US" altLang="en-US" sz="1500" kern="1200" dirty="0" smtClean="0">
                <a:solidFill>
                  <a:schemeClr val="tx1"/>
                </a:solidFill>
                <a:ea typeface="ＭＳ Ｐゴシック"/>
                <a:cs typeface="ＭＳ Ｐゴシック"/>
              </a:rPr>
              <a:t>New</a:t>
            </a:r>
            <a:r>
              <a:rPr lang="en-US" altLang="en-US" sz="1500" kern="1200" dirty="0">
                <a:solidFill>
                  <a:schemeClr val="tx1"/>
                </a:solidFill>
                <a:ea typeface="ＭＳ Ｐゴシック"/>
                <a:cs typeface="ＭＳ Ｐゴシック"/>
              </a:rPr>
              <a:t>:</a:t>
            </a:r>
          </a:p>
          <a:p>
            <a:pPr marL="0" lvl="2" indent="0">
              <a:lnSpc>
                <a:spcPct val="80000"/>
              </a:lnSpc>
              <a:buNone/>
            </a:pPr>
            <a:r>
              <a:rPr lang="en-US" altLang="en-US" sz="1500" kern="1200" dirty="0" smtClean="0">
                <a:solidFill>
                  <a:schemeClr val="tx1"/>
                </a:solidFill>
                <a:ea typeface="ＭＳ Ｐゴシック"/>
                <a:cs typeface="ＭＳ Ｐゴシック"/>
              </a:rPr>
              <a:t>	            Entity </a:t>
            </a:r>
            <a:r>
              <a:rPr lang="en-US" altLang="en-US" sz="1500" kern="1200" dirty="0">
                <a:solidFill>
                  <a:schemeClr val="tx1"/>
                </a:solidFill>
                <a:ea typeface="ＭＳ Ｐゴシック"/>
                <a:cs typeface="ＭＳ Ｐゴシック"/>
              </a:rPr>
              <a:t>instance has no persistent identity</a:t>
            </a:r>
            <a:r>
              <a:rPr lang="en-US" altLang="en-US" sz="1500" kern="1200" dirty="0" smtClean="0">
                <a:solidFill>
                  <a:schemeClr val="tx1"/>
                </a:solidFill>
                <a:ea typeface="ＭＳ Ｐゴシック"/>
                <a:cs typeface="ＭＳ Ｐゴシック"/>
              </a:rPr>
              <a:t>,</a:t>
            </a:r>
          </a:p>
          <a:p>
            <a:pPr marL="0" lvl="2" indent="0">
              <a:lnSpc>
                <a:spcPct val="80000"/>
              </a:lnSpc>
              <a:buNone/>
            </a:pPr>
            <a:r>
              <a:rPr lang="en-US" altLang="en-US" sz="1500" kern="1200" dirty="0" smtClean="0">
                <a:solidFill>
                  <a:schemeClr val="tx1"/>
                </a:solidFill>
                <a:ea typeface="ＭＳ Ｐゴシック"/>
                <a:cs typeface="ＭＳ Ｐゴシック"/>
              </a:rPr>
              <a:t>                              And </a:t>
            </a:r>
            <a:r>
              <a:rPr lang="en-US" altLang="en-US" sz="1500" kern="1200" dirty="0">
                <a:solidFill>
                  <a:schemeClr val="tx1"/>
                </a:solidFill>
                <a:ea typeface="ＭＳ Ｐゴシック"/>
                <a:cs typeface="ＭＳ Ｐゴシック"/>
              </a:rPr>
              <a:t>the persistence context is not associated with this entity.</a:t>
            </a:r>
          </a:p>
          <a:p>
            <a:pPr marL="0" lvl="1" indent="0">
              <a:lnSpc>
                <a:spcPct val="80000"/>
              </a:lnSpc>
              <a:buNone/>
            </a:pPr>
            <a:endParaRPr lang="en-US" altLang="en-US" sz="1500" kern="1200" dirty="0" smtClean="0">
              <a:solidFill>
                <a:schemeClr val="tx1"/>
              </a:solidFill>
              <a:ea typeface="ＭＳ Ｐゴシック"/>
              <a:cs typeface="ＭＳ Ｐゴシック"/>
            </a:endParaRPr>
          </a:p>
          <a:p>
            <a:pPr marL="0" lvl="1" indent="0">
              <a:lnSpc>
                <a:spcPct val="80000"/>
              </a:lnSpc>
              <a:buNone/>
            </a:pPr>
            <a:r>
              <a:rPr lang="en-US" altLang="en-US" sz="1500" kern="1200" dirty="0" smtClean="0">
                <a:solidFill>
                  <a:schemeClr val="tx1"/>
                </a:solidFill>
                <a:ea typeface="ＭＳ Ｐゴシック"/>
                <a:cs typeface="ＭＳ Ｐゴシック"/>
              </a:rPr>
              <a:t>	Managed</a:t>
            </a:r>
            <a:r>
              <a:rPr lang="en-US" altLang="en-US" sz="1500" kern="1200" dirty="0">
                <a:solidFill>
                  <a:schemeClr val="tx1"/>
                </a:solidFill>
                <a:ea typeface="ＭＳ Ｐゴシック"/>
                <a:cs typeface="ＭＳ Ｐゴシック"/>
              </a:rPr>
              <a:t>:</a:t>
            </a:r>
          </a:p>
          <a:p>
            <a:pPr marL="0" lvl="2" indent="0">
              <a:lnSpc>
                <a:spcPct val="80000"/>
              </a:lnSpc>
              <a:buNone/>
            </a:pPr>
            <a:r>
              <a:rPr lang="en-US" altLang="en-US" sz="1500" kern="1200" dirty="0" smtClean="0">
                <a:solidFill>
                  <a:schemeClr val="tx1"/>
                </a:solidFill>
                <a:ea typeface="ＭＳ Ｐゴシック"/>
                <a:cs typeface="ＭＳ Ｐゴシック"/>
              </a:rPr>
              <a:t>	            Here </a:t>
            </a:r>
            <a:r>
              <a:rPr lang="en-US" altLang="en-US" sz="1500" kern="1200" dirty="0">
                <a:solidFill>
                  <a:schemeClr val="tx1"/>
                </a:solidFill>
                <a:ea typeface="ＭＳ Ｐゴシック"/>
                <a:cs typeface="ＭＳ Ｐゴシック"/>
              </a:rPr>
              <a:t>the Entity instance becomes persistent identity.</a:t>
            </a:r>
          </a:p>
          <a:p>
            <a:pPr marL="0" lvl="2" indent="0">
              <a:lnSpc>
                <a:spcPct val="80000"/>
              </a:lnSpc>
              <a:buNone/>
            </a:pPr>
            <a:r>
              <a:rPr lang="en-US" altLang="en-US" sz="1500" kern="1200" dirty="0" smtClean="0">
                <a:solidFill>
                  <a:schemeClr val="tx1"/>
                </a:solidFill>
                <a:ea typeface="ＭＳ Ｐゴシック"/>
                <a:cs typeface="ＭＳ Ｐゴシック"/>
              </a:rPr>
              <a:t>                             They </a:t>
            </a:r>
            <a:r>
              <a:rPr lang="en-US" altLang="en-US" sz="1500" kern="1200" dirty="0">
                <a:solidFill>
                  <a:schemeClr val="tx1"/>
                </a:solidFill>
                <a:ea typeface="ＭＳ Ｐゴシック"/>
                <a:cs typeface="ＭＳ Ｐゴシック"/>
              </a:rPr>
              <a:t>are currently associated with the persistence context.</a:t>
            </a:r>
          </a:p>
          <a:p>
            <a:pPr>
              <a:lnSpc>
                <a:spcPct val="90000"/>
              </a:lnSpc>
            </a:pPr>
            <a:endParaRPr lang="en-US" altLang="en-US" sz="1400" dirty="0"/>
          </a:p>
          <a:p>
            <a:pPr lvl="2">
              <a:lnSpc>
                <a:spcPct val="90000"/>
              </a:lnSpc>
              <a:buFontTx/>
              <a:buNone/>
            </a:pPr>
            <a:endParaRPr lang="en-US" altLang="en-US" sz="1400" dirty="0"/>
          </a:p>
          <a:p>
            <a:pPr>
              <a:lnSpc>
                <a:spcPct val="90000"/>
              </a:lnSpc>
            </a:pPr>
            <a:endParaRPr lang="en-US" altLang="en-US" dirty="0"/>
          </a:p>
          <a:p>
            <a:pPr>
              <a:lnSpc>
                <a:spcPct val="90000"/>
              </a:lnSpc>
            </a:pPr>
            <a:endParaRPr lang="en-US" altLang="en-US" dirty="0"/>
          </a:p>
          <a:p>
            <a:pPr>
              <a:lnSpc>
                <a:spcPct val="90000"/>
              </a:lnSpc>
            </a:pPr>
            <a:endParaRPr lang="en-US" altLang="en-US" dirty="0"/>
          </a:p>
          <a:p>
            <a:endParaRPr lang="en-US" sz="1200" dirty="0"/>
          </a:p>
        </p:txBody>
      </p:sp>
    </p:spTree>
    <p:extLst>
      <p:ext uri="{BB962C8B-B14F-4D97-AF65-F5344CB8AC3E}">
        <p14:creationId xmlns:p14="http://schemas.microsoft.com/office/powerpoint/2010/main" val="17475157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200" dirty="0">
                <a:solidFill>
                  <a:schemeClr val="tx1"/>
                </a:solidFill>
              </a:rPr>
              <a:t/>
            </a:r>
            <a:br>
              <a:rPr lang="en-US" altLang="en-US" sz="3200" dirty="0">
                <a:solidFill>
                  <a:schemeClr val="tx1"/>
                </a:solidFill>
              </a:rPr>
            </a:br>
            <a:r>
              <a:rPr lang="en-US" altLang="en-US" dirty="0">
                <a:solidFill>
                  <a:schemeClr val="tx1"/>
                </a:solidFill>
              </a:rPr>
              <a:t>Entity Instance’s Life Cycle</a:t>
            </a:r>
            <a:br>
              <a:rPr lang="en-US" altLang="en-US" dirty="0">
                <a:solidFill>
                  <a:schemeClr val="tx1"/>
                </a:solidFill>
              </a:rPr>
            </a:br>
            <a:endParaRPr lang="en-US" dirty="0"/>
          </a:p>
        </p:txBody>
      </p:sp>
      <p:sp>
        <p:nvSpPr>
          <p:cNvPr id="3" name="Content Placeholder 2"/>
          <p:cNvSpPr>
            <a:spLocks noGrp="1"/>
          </p:cNvSpPr>
          <p:nvPr>
            <p:ph idx="1"/>
          </p:nvPr>
        </p:nvSpPr>
        <p:spPr/>
        <p:txBody>
          <a:bodyPr/>
          <a:lstStyle/>
          <a:p>
            <a:pPr>
              <a:lnSpc>
                <a:spcPct val="90000"/>
              </a:lnSpc>
            </a:pPr>
            <a:endParaRPr lang="en-US" altLang="en-US" sz="2000" dirty="0"/>
          </a:p>
          <a:p>
            <a:pPr>
              <a:lnSpc>
                <a:spcPct val="90000"/>
              </a:lnSpc>
            </a:pPr>
            <a:r>
              <a:rPr lang="en-US" altLang="en-US" b="1" kern="1200" dirty="0">
                <a:solidFill>
                  <a:schemeClr val="tx1"/>
                </a:solidFill>
                <a:ea typeface="ＭＳ Ｐゴシック"/>
                <a:cs typeface="ＭＳ Ｐゴシック"/>
              </a:rPr>
              <a:t>Detached</a:t>
            </a:r>
            <a:r>
              <a:rPr lang="en-US" altLang="en-US" sz="2800" b="1" dirty="0"/>
              <a:t>:</a:t>
            </a:r>
          </a:p>
          <a:p>
            <a:pPr lvl="1">
              <a:lnSpc>
                <a:spcPct val="90000"/>
              </a:lnSpc>
              <a:buFont typeface="Wingdings" panose="05000000000000000000" pitchFamily="2" charset="2"/>
              <a:buChar char="§"/>
            </a:pPr>
            <a:r>
              <a:rPr lang="en-US" altLang="en-US" sz="1500" kern="1200" dirty="0">
                <a:solidFill>
                  <a:schemeClr val="tx1"/>
                </a:solidFill>
                <a:ea typeface="ＭＳ Ｐゴシック"/>
                <a:cs typeface="ＭＳ Ｐゴシック"/>
              </a:rPr>
              <a:t>It has persistence identity.</a:t>
            </a:r>
          </a:p>
          <a:p>
            <a:pPr lvl="1">
              <a:lnSpc>
                <a:spcPct val="90000"/>
              </a:lnSpc>
              <a:buFont typeface="Wingdings" panose="05000000000000000000" pitchFamily="2" charset="2"/>
              <a:buChar char="§"/>
            </a:pPr>
            <a:r>
              <a:rPr lang="en-US" altLang="en-US" sz="1500" kern="1200" dirty="0">
                <a:solidFill>
                  <a:schemeClr val="tx1"/>
                </a:solidFill>
                <a:ea typeface="ＭＳ Ｐゴシック"/>
                <a:cs typeface="ＭＳ Ｐゴシック"/>
              </a:rPr>
              <a:t>It is not (or no longer) associated with a persistence context.</a:t>
            </a:r>
          </a:p>
          <a:p>
            <a:pPr>
              <a:lnSpc>
                <a:spcPct val="90000"/>
              </a:lnSpc>
            </a:pPr>
            <a:endParaRPr lang="en-US" altLang="en-US" sz="2000" dirty="0"/>
          </a:p>
          <a:p>
            <a:pPr>
              <a:lnSpc>
                <a:spcPct val="90000"/>
              </a:lnSpc>
            </a:pPr>
            <a:r>
              <a:rPr lang="en-US" altLang="en-US" b="1" kern="1200" dirty="0">
                <a:solidFill>
                  <a:schemeClr val="tx1"/>
                </a:solidFill>
                <a:ea typeface="ＭＳ Ｐゴシック"/>
                <a:cs typeface="ＭＳ Ｐゴシック"/>
              </a:rPr>
              <a:t>Removed</a:t>
            </a:r>
            <a:r>
              <a:rPr lang="en-US" altLang="en-US" sz="2000" dirty="0"/>
              <a:t>: </a:t>
            </a:r>
          </a:p>
          <a:p>
            <a:pPr>
              <a:lnSpc>
                <a:spcPct val="90000"/>
              </a:lnSpc>
              <a:buFontTx/>
              <a:buNone/>
            </a:pPr>
            <a:endParaRPr lang="en-US" altLang="en-US" sz="2000" dirty="0"/>
          </a:p>
          <a:p>
            <a:pPr lvl="1">
              <a:lnSpc>
                <a:spcPct val="90000"/>
              </a:lnSpc>
              <a:buFont typeface="Wingdings" panose="05000000000000000000" pitchFamily="2" charset="2"/>
              <a:buChar char="§"/>
            </a:pPr>
            <a:r>
              <a:rPr lang="en-US" altLang="en-US" sz="1500" kern="1200" dirty="0">
                <a:solidFill>
                  <a:schemeClr val="tx1"/>
                </a:solidFill>
                <a:ea typeface="ＭＳ Ｐゴシック"/>
                <a:cs typeface="ＭＳ Ｐゴシック"/>
              </a:rPr>
              <a:t>Entity instance is an instance with a persistent identity, </a:t>
            </a:r>
          </a:p>
          <a:p>
            <a:pPr lvl="1">
              <a:lnSpc>
                <a:spcPct val="90000"/>
              </a:lnSpc>
              <a:buFont typeface="Wingdings" panose="05000000000000000000" pitchFamily="2" charset="2"/>
              <a:buChar char="§"/>
            </a:pPr>
            <a:r>
              <a:rPr lang="en-US" altLang="en-US" sz="1500" kern="1200" dirty="0">
                <a:solidFill>
                  <a:schemeClr val="tx1"/>
                </a:solidFill>
                <a:ea typeface="ＭＳ Ｐゴシック"/>
                <a:cs typeface="ＭＳ Ｐゴシック"/>
              </a:rPr>
              <a:t>It is associated with a persistence context that is scheduled for removal from the database.</a:t>
            </a:r>
          </a:p>
          <a:p>
            <a:pPr>
              <a:lnSpc>
                <a:spcPct val="90000"/>
              </a:lnSpc>
            </a:pPr>
            <a:endParaRPr lang="en-US" altLang="en-US" sz="1500" kern="1200" dirty="0">
              <a:solidFill>
                <a:schemeClr val="tx1"/>
              </a:solidFill>
              <a:ea typeface="ＭＳ Ｐゴシック"/>
              <a:cs typeface="ＭＳ Ｐゴシック"/>
            </a:endParaRPr>
          </a:p>
          <a:p>
            <a:pPr>
              <a:lnSpc>
                <a:spcPct val="90000"/>
              </a:lnSpc>
            </a:pPr>
            <a:endParaRPr lang="en-US" altLang="en-US" sz="2800" dirty="0"/>
          </a:p>
          <a:p>
            <a:pPr>
              <a:lnSpc>
                <a:spcPct val="90000"/>
              </a:lnSpc>
            </a:pPr>
            <a:endParaRPr lang="en-US" altLang="en-US" sz="2800" dirty="0"/>
          </a:p>
          <a:p>
            <a:endParaRPr lang="en-US" dirty="0"/>
          </a:p>
        </p:txBody>
      </p:sp>
    </p:spTree>
    <p:extLst>
      <p:ext uri="{BB962C8B-B14F-4D97-AF65-F5344CB8AC3E}">
        <p14:creationId xmlns:p14="http://schemas.microsoft.com/office/powerpoint/2010/main" val="1342022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Entity Class</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sz="1500" kern="1200" dirty="0">
                <a:solidFill>
                  <a:schemeClr val="tx1"/>
                </a:solidFill>
                <a:ea typeface="ＭＳ Ｐゴシック"/>
                <a:cs typeface="ＭＳ Ｐゴシック"/>
              </a:rPr>
              <a:t>The Entities are same as the other EJB  Components which are implemented in a plain java class and can have metadata annotations or an XML file i.e. Deployment Descriptors</a:t>
            </a:r>
          </a:p>
          <a:p>
            <a:endParaRPr lang="en-US" altLang="en-US" dirty="0"/>
          </a:p>
          <a:p>
            <a:r>
              <a:rPr lang="en-US" altLang="en-US" sz="1500" kern="1200" dirty="0">
                <a:solidFill>
                  <a:schemeClr val="tx1"/>
                </a:solidFill>
                <a:ea typeface="ＭＳ Ｐゴシック"/>
                <a:cs typeface="ＭＳ Ｐゴシック"/>
              </a:rPr>
              <a:t>But they are not specific to EJB or even Java EE.</a:t>
            </a:r>
          </a:p>
          <a:p>
            <a:endParaRPr lang="en-US" altLang="en-US" dirty="0"/>
          </a:p>
          <a:p>
            <a:r>
              <a:rPr lang="en-US" altLang="en-US" sz="1500" kern="1200" dirty="0">
                <a:solidFill>
                  <a:schemeClr val="tx1"/>
                </a:solidFill>
                <a:ea typeface="ＭＳ Ｐゴシック"/>
                <a:cs typeface="ＭＳ Ｐゴシック"/>
              </a:rPr>
              <a:t>The Java persistence specification defined entities specifically so that they can be used in both Java EE and JSDK environment. </a:t>
            </a:r>
          </a:p>
          <a:p>
            <a:endParaRPr lang="en-US" altLang="en-US" dirty="0"/>
          </a:p>
          <a:p>
            <a:endParaRPr lang="en-US" dirty="0"/>
          </a:p>
        </p:txBody>
      </p:sp>
    </p:spTree>
    <p:extLst>
      <p:ext uri="{BB962C8B-B14F-4D97-AF65-F5344CB8AC3E}">
        <p14:creationId xmlns:p14="http://schemas.microsoft.com/office/powerpoint/2010/main" val="16589138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Entity Class Contd.,</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sz="1500" kern="1200" dirty="0">
                <a:solidFill>
                  <a:schemeClr val="tx1"/>
                </a:solidFill>
                <a:ea typeface="ＭＳ Ｐゴシック"/>
                <a:cs typeface="ＭＳ Ｐゴシック"/>
              </a:rPr>
              <a:t>The Entity class are generally a plain Java class which does not extend any framework classes or interfaces.</a:t>
            </a:r>
          </a:p>
          <a:p>
            <a:endParaRPr lang="en-US" altLang="en-US" dirty="0"/>
          </a:p>
          <a:p>
            <a:r>
              <a:rPr lang="en-US" altLang="en-US" sz="1500" kern="1200" dirty="0">
                <a:solidFill>
                  <a:schemeClr val="tx1"/>
                </a:solidFill>
                <a:ea typeface="ＭＳ Ｐゴシック"/>
                <a:cs typeface="ＭＳ Ｐゴシック"/>
              </a:rPr>
              <a:t>Unlike earlier EJB version, please note here, the entity does not provide a remote interface.</a:t>
            </a:r>
          </a:p>
          <a:p>
            <a:endParaRPr lang="en-US" altLang="en-US" dirty="0"/>
          </a:p>
          <a:p>
            <a:r>
              <a:rPr lang="en-US" altLang="en-US" sz="1500" kern="1200" dirty="0">
                <a:solidFill>
                  <a:schemeClr val="tx1"/>
                </a:solidFill>
                <a:ea typeface="ＭＳ Ｐゴシック"/>
                <a:cs typeface="ＭＳ Ｐゴシック"/>
              </a:rPr>
              <a:t>The entity class maps to a data definition in a relational database schema. </a:t>
            </a:r>
          </a:p>
          <a:p>
            <a:endParaRPr lang="en-US" altLang="en-US" dirty="0"/>
          </a:p>
          <a:p>
            <a:r>
              <a:rPr lang="en-US" altLang="en-US" sz="1500" kern="1200" dirty="0">
                <a:solidFill>
                  <a:schemeClr val="tx1"/>
                </a:solidFill>
                <a:ea typeface="ＭＳ Ｐゴシック"/>
                <a:cs typeface="ＭＳ Ｐゴシック"/>
              </a:rPr>
              <a:t>The java persistence API defines a standardized mapping from entity classes to relational database tables.</a:t>
            </a:r>
          </a:p>
          <a:p>
            <a:endParaRPr lang="en-US" altLang="en-US" dirty="0"/>
          </a:p>
          <a:p>
            <a:endParaRPr lang="en-US" altLang="en-US" sz="2400" dirty="0"/>
          </a:p>
          <a:p>
            <a:endParaRPr lang="en-US" dirty="0"/>
          </a:p>
        </p:txBody>
      </p:sp>
    </p:spTree>
    <p:extLst>
      <p:ext uri="{BB962C8B-B14F-4D97-AF65-F5344CB8AC3E}">
        <p14:creationId xmlns:p14="http://schemas.microsoft.com/office/powerpoint/2010/main" val="22169897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in Entity</a:t>
            </a:r>
            <a:endParaRPr lang="en-US" dirty="0"/>
          </a:p>
        </p:txBody>
      </p:sp>
      <p:sp>
        <p:nvSpPr>
          <p:cNvPr id="3" name="Content Placeholder 2"/>
          <p:cNvSpPr>
            <a:spLocks noGrp="1"/>
          </p:cNvSpPr>
          <p:nvPr>
            <p:ph idx="1"/>
          </p:nvPr>
        </p:nvSpPr>
        <p:spPr>
          <a:xfrm>
            <a:off x="306513" y="1183481"/>
            <a:ext cx="4113087" cy="3676650"/>
          </a:xfrm>
        </p:spPr>
        <p:txBody>
          <a:bodyPr/>
          <a:lstStyle/>
          <a:p>
            <a:r>
              <a:rPr lang="en-US" sz="1500" kern="1200" dirty="0">
                <a:solidFill>
                  <a:schemeClr val="tx1"/>
                </a:solidFill>
                <a:ea typeface="ＭＳ Ｐゴシック"/>
                <a:cs typeface="ＭＳ Ｐゴシック"/>
              </a:rPr>
              <a:t>We are connecting one table with other table by using foreign key relationship this type of association can be applies in EJB through the relationship</a:t>
            </a:r>
          </a:p>
          <a:p>
            <a:endParaRPr lang="en-US" dirty="0"/>
          </a:p>
          <a:p>
            <a:r>
              <a:rPr lang="en-US" sz="1500" kern="1200" dirty="0">
                <a:solidFill>
                  <a:schemeClr val="tx1"/>
                </a:solidFill>
                <a:ea typeface="ＭＳ Ｐゴシック"/>
                <a:cs typeface="ＭＳ Ｐゴシック"/>
              </a:rPr>
              <a:t>Entity allows two types of Relationship </a:t>
            </a:r>
            <a:endParaRPr lang="en-US" sz="1500" kern="1200" dirty="0" smtClean="0">
              <a:solidFill>
                <a:schemeClr val="tx1"/>
              </a:solidFill>
              <a:ea typeface="ＭＳ Ｐゴシック"/>
              <a:cs typeface="ＭＳ Ｐゴシック"/>
            </a:endParaRPr>
          </a:p>
          <a:p>
            <a:endParaRPr lang="en-US" sz="1500" kern="1200" dirty="0">
              <a:solidFill>
                <a:schemeClr val="tx1"/>
              </a:solidFill>
              <a:ea typeface="ＭＳ Ｐゴシック"/>
              <a:cs typeface="ＭＳ Ｐゴシック"/>
            </a:endParaRPr>
          </a:p>
          <a:p>
            <a:pPr lvl="1">
              <a:buFont typeface="Wingdings" panose="05000000000000000000" pitchFamily="2" charset="2"/>
              <a:buChar char="§"/>
            </a:pPr>
            <a:r>
              <a:rPr lang="en-US" sz="1400" kern="1200" dirty="0" smtClean="0">
                <a:solidFill>
                  <a:schemeClr val="tx1"/>
                </a:solidFill>
                <a:ea typeface="ＭＳ Ｐゴシック"/>
                <a:cs typeface="ＭＳ Ｐゴシック"/>
              </a:rPr>
              <a:t>Association</a:t>
            </a:r>
          </a:p>
          <a:p>
            <a:pPr marL="457200" lvl="1" indent="0">
              <a:buNone/>
            </a:pPr>
            <a:endParaRPr lang="en-US" sz="1400" kern="1200" dirty="0">
              <a:solidFill>
                <a:schemeClr val="tx1"/>
              </a:solidFill>
              <a:ea typeface="ＭＳ Ｐゴシック"/>
              <a:cs typeface="ＭＳ Ｐゴシック"/>
            </a:endParaRPr>
          </a:p>
          <a:p>
            <a:pPr lvl="1">
              <a:buFont typeface="Wingdings" panose="05000000000000000000" pitchFamily="2" charset="2"/>
              <a:buChar char="§"/>
            </a:pPr>
            <a:r>
              <a:rPr lang="en-US" sz="1400" kern="1200" dirty="0">
                <a:solidFill>
                  <a:schemeClr val="tx1"/>
                </a:solidFill>
                <a:ea typeface="ＭＳ Ｐゴシック"/>
                <a:cs typeface="ＭＳ Ｐゴシック"/>
              </a:rPr>
              <a:t>Inheritance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3591288"/>
              </p:ext>
            </p:extLst>
          </p:nvPr>
        </p:nvGraphicFramePr>
        <p:xfrm>
          <a:off x="5715000" y="2497931"/>
          <a:ext cx="3276600" cy="655320"/>
        </p:xfrm>
        <a:graphic>
          <a:graphicData uri="http://schemas.openxmlformats.org/drawingml/2006/table">
            <a:tbl>
              <a:tblPr firstRow="1" bandRow="1">
                <a:tableStyleId>{7DF18680-E054-41AD-8BC1-D1AEF772440D}</a:tableStyleId>
              </a:tblPr>
              <a:tblGrid>
                <a:gridCol w="990600"/>
                <a:gridCol w="647700"/>
                <a:gridCol w="647700"/>
                <a:gridCol w="990600"/>
              </a:tblGrid>
              <a:tr h="289560">
                <a:tc>
                  <a:txBody>
                    <a:bodyPr/>
                    <a:lstStyle/>
                    <a:p>
                      <a:r>
                        <a:rPr lang="en-US" sz="1000" dirty="0" smtClean="0"/>
                        <a:t>Auction id</a:t>
                      </a:r>
                      <a:endParaRPr lang="en-US" sz="1600" dirty="0"/>
                    </a:p>
                  </a:txBody>
                  <a:tcPr/>
                </a:tc>
                <a:tc>
                  <a:txBody>
                    <a:bodyPr/>
                    <a:lstStyle/>
                    <a:p>
                      <a:r>
                        <a:rPr lang="en-US" sz="1000" dirty="0" smtClean="0"/>
                        <a:t>seller</a:t>
                      </a:r>
                      <a:endParaRPr lang="en-US" sz="1000" dirty="0"/>
                    </a:p>
                  </a:txBody>
                  <a:tcPr/>
                </a:tc>
                <a:tc>
                  <a:txBody>
                    <a:bodyPr/>
                    <a:lstStyle/>
                    <a:p>
                      <a:r>
                        <a:rPr lang="en-US" sz="1000" dirty="0" smtClean="0"/>
                        <a:t>Item</a:t>
                      </a:r>
                      <a:endParaRPr lang="en-US" sz="1000" dirty="0"/>
                    </a:p>
                  </a:txBody>
                  <a:tcPr/>
                </a:tc>
                <a:tc>
                  <a:txBody>
                    <a:bodyPr/>
                    <a:lstStyle/>
                    <a:p>
                      <a:r>
                        <a:rPr lang="en-US" sz="1000" dirty="0" smtClean="0"/>
                        <a:t>St_Amount</a:t>
                      </a:r>
                      <a:endParaRPr lang="en-US" sz="1000" dirty="0"/>
                    </a:p>
                  </a:txBody>
                  <a:tcPr/>
                </a:tc>
              </a:tr>
              <a:tr h="28956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65370670"/>
              </p:ext>
            </p:extLst>
          </p:nvPr>
        </p:nvGraphicFramePr>
        <p:xfrm>
          <a:off x="5943600" y="3869531"/>
          <a:ext cx="2457450" cy="655320"/>
        </p:xfrm>
        <a:graphic>
          <a:graphicData uri="http://schemas.openxmlformats.org/drawingml/2006/table">
            <a:tbl>
              <a:tblPr firstRow="1" bandRow="1">
                <a:tableStyleId>{073A0DAA-6AF3-43AB-8588-CEC1D06C72B9}</a:tableStyleId>
              </a:tblPr>
              <a:tblGrid>
                <a:gridCol w="685800"/>
                <a:gridCol w="952500"/>
                <a:gridCol w="819150"/>
              </a:tblGrid>
              <a:tr h="289560">
                <a:tc>
                  <a:txBody>
                    <a:bodyPr/>
                    <a:lstStyle/>
                    <a:p>
                      <a:r>
                        <a:rPr lang="en-US" sz="1000" dirty="0" smtClean="0"/>
                        <a:t>Item id</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Image</a:t>
                      </a:r>
                      <a:endParaRPr lang="en-US" sz="1000" dirty="0"/>
                    </a:p>
                  </a:txBody>
                  <a:tcPr/>
                </a:tc>
              </a:tr>
              <a:tr h="28956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46211732"/>
              </p:ext>
            </p:extLst>
          </p:nvPr>
        </p:nvGraphicFramePr>
        <p:xfrm>
          <a:off x="5791200" y="1050131"/>
          <a:ext cx="3200400" cy="655320"/>
        </p:xfrm>
        <a:graphic>
          <a:graphicData uri="http://schemas.openxmlformats.org/drawingml/2006/table">
            <a:tbl>
              <a:tblPr firstRow="1" bandRow="1">
                <a:tableStyleId>{00A15C55-8517-42AA-B614-E9B94910E393}</a:tableStyleId>
              </a:tblPr>
              <a:tblGrid>
                <a:gridCol w="551794"/>
                <a:gridCol w="1048406"/>
                <a:gridCol w="1048406"/>
                <a:gridCol w="551794"/>
              </a:tblGrid>
              <a:tr h="289560">
                <a:tc>
                  <a:txBody>
                    <a:bodyPr/>
                    <a:lstStyle/>
                    <a:p>
                      <a:r>
                        <a:rPr lang="en-US" sz="1000" dirty="0" smtClean="0"/>
                        <a:t>id</a:t>
                      </a:r>
                      <a:endParaRPr lang="en-US" sz="1000" dirty="0"/>
                    </a:p>
                  </a:txBody>
                  <a:tcPr/>
                </a:tc>
                <a:tc>
                  <a:txBody>
                    <a:bodyPr/>
                    <a:lstStyle/>
                    <a:p>
                      <a:r>
                        <a:rPr lang="en-US" sz="1000" dirty="0" smtClean="0"/>
                        <a:t>Auction</a:t>
                      </a:r>
                      <a:endParaRPr lang="en-US" sz="1000" dirty="0"/>
                    </a:p>
                  </a:txBody>
                  <a:tcPr/>
                </a:tc>
                <a:tc>
                  <a:txBody>
                    <a:bodyPr/>
                    <a:lstStyle/>
                    <a:p>
                      <a:r>
                        <a:rPr lang="en-US" sz="1000" dirty="0" smtClean="0"/>
                        <a:t>Amount</a:t>
                      </a:r>
                      <a:endParaRPr lang="en-US" sz="1000" dirty="0"/>
                    </a:p>
                  </a:txBody>
                  <a:tcPr/>
                </a:tc>
                <a:tc>
                  <a:txBody>
                    <a:bodyPr/>
                    <a:lstStyle/>
                    <a:p>
                      <a:r>
                        <a:rPr lang="en-US" sz="1000" dirty="0" smtClean="0"/>
                        <a:t>Time</a:t>
                      </a:r>
                      <a:endParaRPr lang="en-US" dirty="0"/>
                    </a:p>
                  </a:txBody>
                  <a:tcPr/>
                </a:tc>
              </a:tr>
              <a:tr h="289560">
                <a:tc>
                  <a:txBody>
                    <a:bodyPr/>
                    <a:lstStyle/>
                    <a:p>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Rectangle 6"/>
          <p:cNvSpPr/>
          <p:nvPr/>
        </p:nvSpPr>
        <p:spPr bwMode="auto">
          <a:xfrm>
            <a:off x="5800165" y="821531"/>
            <a:ext cx="1272988" cy="228600"/>
          </a:xfrm>
          <a:prstGeom prst="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a:cs typeface="ＭＳ Ｐゴシック"/>
              </a:rPr>
              <a:t>Table Bid</a:t>
            </a:r>
          </a:p>
        </p:txBody>
      </p:sp>
      <p:sp>
        <p:nvSpPr>
          <p:cNvPr id="8" name="Rectangle 7"/>
          <p:cNvSpPr/>
          <p:nvPr/>
        </p:nvSpPr>
        <p:spPr bwMode="auto">
          <a:xfrm>
            <a:off x="5737412" y="2269331"/>
            <a:ext cx="1272988" cy="22860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a:cs typeface="ＭＳ Ｐゴシック"/>
              </a:rPr>
              <a:t>Table Auction</a:t>
            </a:r>
          </a:p>
        </p:txBody>
      </p:sp>
      <p:sp>
        <p:nvSpPr>
          <p:cNvPr id="9" name="Rectangle 8"/>
          <p:cNvSpPr/>
          <p:nvPr/>
        </p:nvSpPr>
        <p:spPr bwMode="auto">
          <a:xfrm>
            <a:off x="5952565" y="3640931"/>
            <a:ext cx="1272988" cy="228600"/>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a:cs typeface="ＭＳ Ｐゴシック"/>
              </a:rPr>
              <a:t>Table Item</a:t>
            </a:r>
          </a:p>
        </p:txBody>
      </p:sp>
      <p:cxnSp>
        <p:nvCxnSpPr>
          <p:cNvPr id="11" name="Straight Connector 10"/>
          <p:cNvCxnSpPr/>
          <p:nvPr/>
        </p:nvCxnSpPr>
        <p:spPr bwMode="auto">
          <a:xfrm flipH="1">
            <a:off x="6172200" y="1659731"/>
            <a:ext cx="6096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a:off x="6858000" y="3107531"/>
            <a:ext cx="76200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318107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dirty="0"/>
              <a:t>Association</a:t>
            </a:r>
            <a:br>
              <a:rPr lang="en-US" dirty="0"/>
            </a:br>
            <a:endParaRPr lang="en-US" dirty="0"/>
          </a:p>
        </p:txBody>
      </p:sp>
      <p:sp>
        <p:nvSpPr>
          <p:cNvPr id="3" name="Content Placeholder 2"/>
          <p:cNvSpPr>
            <a:spLocks noGrp="1"/>
          </p:cNvSpPr>
          <p:nvPr>
            <p:ph idx="1"/>
          </p:nvPr>
        </p:nvSpPr>
        <p:spPr>
          <a:xfrm>
            <a:off x="306513" y="821531"/>
            <a:ext cx="8530118" cy="3676650"/>
          </a:xfrm>
        </p:spPr>
        <p:txBody>
          <a:bodyPr>
            <a:normAutofit fontScale="47500" lnSpcReduction="20000"/>
          </a:bodyPr>
          <a:lstStyle/>
          <a:p>
            <a:pPr marL="0" indent="0">
              <a:buNone/>
            </a:pPr>
            <a:r>
              <a:rPr lang="en-US" sz="1600" kern="1200" dirty="0">
                <a:solidFill>
                  <a:schemeClr val="tx1"/>
                </a:solidFill>
                <a:ea typeface="ＭＳ Ｐゴシック"/>
                <a:cs typeface="ＭＳ Ｐゴシック"/>
              </a:rPr>
              <a:t> </a:t>
            </a:r>
            <a:r>
              <a:rPr lang="en-US" sz="1600" kern="1200" dirty="0" smtClean="0">
                <a:solidFill>
                  <a:schemeClr val="tx1"/>
                </a:solidFill>
                <a:ea typeface="ＭＳ Ｐゴシック"/>
                <a:cs typeface="ＭＳ Ｐゴシック"/>
              </a:rPr>
              <a:t>    </a:t>
            </a:r>
            <a:r>
              <a:rPr lang="en-US" sz="2200" kern="1200" dirty="0" smtClean="0">
                <a:solidFill>
                  <a:schemeClr val="tx1"/>
                </a:solidFill>
                <a:ea typeface="ＭＳ Ｐゴシック"/>
                <a:cs typeface="ＭＳ Ｐゴシック"/>
              </a:rPr>
              <a:t>There </a:t>
            </a:r>
            <a:r>
              <a:rPr lang="en-US" sz="2200" kern="1200" dirty="0">
                <a:solidFill>
                  <a:schemeClr val="tx1"/>
                </a:solidFill>
                <a:ea typeface="ＭＳ Ｐゴシック"/>
                <a:cs typeface="ＭＳ Ｐゴシック"/>
              </a:rPr>
              <a:t>are Four Types of </a:t>
            </a:r>
            <a:r>
              <a:rPr lang="en-US" sz="2200" kern="1200" dirty="0" smtClean="0">
                <a:solidFill>
                  <a:schemeClr val="tx1"/>
                </a:solidFill>
                <a:ea typeface="ＭＳ Ｐゴシック"/>
                <a:cs typeface="ＭＳ Ｐゴシック"/>
              </a:rPr>
              <a:t>Associations</a:t>
            </a:r>
            <a:endParaRPr lang="en-US" sz="1600" kern="1200" dirty="0" smtClean="0">
              <a:solidFill>
                <a:schemeClr val="tx1"/>
              </a:solidFill>
              <a:ea typeface="ＭＳ Ｐゴシック"/>
              <a:cs typeface="ＭＳ Ｐゴシック"/>
            </a:endParaRPr>
          </a:p>
          <a:p>
            <a:pPr marL="0" indent="0">
              <a:buNone/>
            </a:pPr>
            <a:endParaRPr lang="en-US" sz="1600" kern="1200" dirty="0">
              <a:solidFill>
                <a:schemeClr val="tx1"/>
              </a:solidFill>
              <a:ea typeface="ＭＳ Ｐゴシック"/>
              <a:cs typeface="ＭＳ Ｐゴシック"/>
            </a:endParaRPr>
          </a:p>
          <a:p>
            <a:pPr lvl="1">
              <a:buFont typeface="Arial" panose="020B0604020202020204" pitchFamily="34" charset="0"/>
              <a:buChar char="♠"/>
            </a:pPr>
            <a:r>
              <a:rPr lang="en-US" sz="2000" kern="1200" dirty="0">
                <a:solidFill>
                  <a:schemeClr val="tx1"/>
                </a:solidFill>
                <a:ea typeface="ＭＳ Ｐゴシック"/>
                <a:cs typeface="ＭＳ Ｐゴシック"/>
              </a:rPr>
              <a:t>OneToOne</a:t>
            </a:r>
          </a:p>
          <a:p>
            <a:pPr lvl="1">
              <a:buFont typeface="Arial" panose="020B0604020202020204" pitchFamily="34" charset="0"/>
              <a:buChar char="♠"/>
            </a:pPr>
            <a:r>
              <a:rPr lang="en-US" sz="2000" kern="1200" dirty="0">
                <a:solidFill>
                  <a:schemeClr val="tx1"/>
                </a:solidFill>
                <a:ea typeface="ＭＳ Ｐゴシック"/>
                <a:cs typeface="ＭＳ Ｐゴシック"/>
              </a:rPr>
              <a:t>ManyToOne</a:t>
            </a:r>
          </a:p>
          <a:p>
            <a:pPr lvl="1">
              <a:buFont typeface="Arial" panose="020B0604020202020204" pitchFamily="34" charset="0"/>
              <a:buChar char="♠"/>
            </a:pPr>
            <a:r>
              <a:rPr lang="en-US" sz="2000" kern="1200" dirty="0">
                <a:solidFill>
                  <a:schemeClr val="tx1"/>
                </a:solidFill>
                <a:ea typeface="ＭＳ Ｐゴシック"/>
                <a:cs typeface="ＭＳ Ｐゴシック"/>
              </a:rPr>
              <a:t>OneToMany</a:t>
            </a:r>
          </a:p>
          <a:p>
            <a:pPr lvl="1">
              <a:buFont typeface="Arial" panose="020B0604020202020204" pitchFamily="34" charset="0"/>
              <a:buChar char="♠"/>
            </a:pPr>
            <a:r>
              <a:rPr lang="en-US" sz="2000" kern="1200" dirty="0">
                <a:solidFill>
                  <a:schemeClr val="tx1"/>
                </a:solidFill>
                <a:ea typeface="ＭＳ Ｐゴシック"/>
                <a:cs typeface="ＭＳ Ｐゴシック"/>
              </a:rPr>
              <a:t>ManyToMany</a:t>
            </a:r>
          </a:p>
          <a:p>
            <a:pPr lvl="1">
              <a:buFont typeface="Arial" panose="020B0604020202020204" pitchFamily="34" charset="0"/>
              <a:buChar char="♠"/>
            </a:pPr>
            <a:endParaRPr lang="en-US" dirty="0"/>
          </a:p>
          <a:p>
            <a:pPr marL="457200" lvl="1" indent="0">
              <a:buNone/>
            </a:pPr>
            <a:r>
              <a:rPr lang="en-US" sz="2500" kern="1200" dirty="0">
                <a:solidFill>
                  <a:schemeClr val="tx1"/>
                </a:solidFill>
                <a:ea typeface="ＭＳ Ｐゴシック"/>
                <a:cs typeface="ＭＳ Ｐゴシック"/>
              </a:rPr>
              <a:t>OneToOne</a:t>
            </a:r>
          </a:p>
          <a:p>
            <a:pPr marL="457200" lvl="1" indent="0">
              <a:buNone/>
            </a:pPr>
            <a:endParaRPr lang="en-US" sz="2500" kern="1200" dirty="0">
              <a:solidFill>
                <a:schemeClr val="tx1"/>
              </a:solidFill>
              <a:ea typeface="ＭＳ Ｐゴシック"/>
              <a:cs typeface="ＭＳ Ｐゴシック"/>
            </a:endParaRPr>
          </a:p>
          <a:p>
            <a:pPr marL="457200" lvl="1" indent="0">
              <a:buNone/>
            </a:pPr>
            <a:r>
              <a:rPr lang="en-US" kern="1200" dirty="0">
                <a:solidFill>
                  <a:schemeClr val="tx1"/>
                </a:solidFill>
                <a:ea typeface="ＭＳ Ｐゴシック"/>
                <a:cs typeface="ＭＳ Ｐゴシック"/>
              </a:rPr>
              <a:t>	</a:t>
            </a:r>
            <a:r>
              <a:rPr lang="en-US" altLang="en-US" sz="2000" kern="1200" dirty="0">
                <a:solidFill>
                  <a:schemeClr val="tx1"/>
                </a:solidFill>
                <a:ea typeface="ＭＳ Ｐゴシック"/>
                <a:cs typeface="ＭＳ Ｐゴシック"/>
              </a:rPr>
              <a:t> When one entity instance is also mapped with single entity another instance</a:t>
            </a:r>
            <a:r>
              <a:rPr lang="en-US" altLang="en-US" sz="2000" kern="1200" dirty="0" smtClean="0">
                <a:solidFill>
                  <a:schemeClr val="tx1"/>
                </a:solidFill>
                <a:ea typeface="ＭＳ Ｐゴシック"/>
                <a:cs typeface="ＭＳ Ｐゴシック"/>
              </a:rPr>
              <a:t>.</a:t>
            </a:r>
          </a:p>
          <a:p>
            <a:pPr marL="457200" lvl="1" indent="0">
              <a:buNone/>
            </a:pPr>
            <a:endParaRPr lang="en-US" altLang="en-US" sz="2000" kern="1200" dirty="0">
              <a:solidFill>
                <a:schemeClr val="tx1"/>
              </a:solidFill>
              <a:ea typeface="ＭＳ Ｐゴシック"/>
              <a:cs typeface="ＭＳ Ｐゴシック"/>
            </a:endParaRPr>
          </a:p>
          <a:p>
            <a:pPr marL="457200" lvl="1" indent="0">
              <a:buNone/>
            </a:pPr>
            <a:r>
              <a:rPr lang="en-US" altLang="en-US" sz="2500" kern="1200" dirty="0">
                <a:solidFill>
                  <a:schemeClr val="tx1"/>
                </a:solidFill>
                <a:ea typeface="ＭＳ Ｐゴシック"/>
                <a:cs typeface="ＭＳ Ｐゴシック"/>
              </a:rPr>
              <a:t>OneToMany</a:t>
            </a:r>
          </a:p>
          <a:p>
            <a:pPr marL="457200" lvl="1" indent="0">
              <a:buNone/>
            </a:pPr>
            <a:endParaRPr lang="en-US" altLang="en-US" sz="2500" kern="1200" dirty="0">
              <a:solidFill>
                <a:schemeClr val="tx1"/>
              </a:solidFill>
              <a:ea typeface="ＭＳ Ｐゴシック"/>
              <a:cs typeface="ＭＳ Ｐゴシック"/>
            </a:endParaRPr>
          </a:p>
          <a:p>
            <a:pPr marL="457200" lvl="1" indent="0">
              <a:buNone/>
            </a:pPr>
            <a:r>
              <a:rPr lang="en-US" altLang="en-US" kern="1200" dirty="0">
                <a:solidFill>
                  <a:schemeClr val="tx1"/>
                </a:solidFill>
                <a:ea typeface="ＭＳ Ｐゴシック"/>
                <a:cs typeface="ＭＳ Ｐゴシック"/>
              </a:rPr>
              <a:t>	</a:t>
            </a:r>
            <a:r>
              <a:rPr lang="en-US" altLang="en-US" sz="2000" kern="1200" dirty="0">
                <a:solidFill>
                  <a:schemeClr val="tx1"/>
                </a:solidFill>
                <a:ea typeface="ＭＳ Ｐゴシック"/>
                <a:cs typeface="ＭＳ Ｐゴシック"/>
              </a:rPr>
              <a:t>When each entity instance is mapped to many other instance of other entities</a:t>
            </a:r>
            <a:r>
              <a:rPr lang="en-US" altLang="en-US" kern="1200" dirty="0" smtClean="0">
                <a:solidFill>
                  <a:schemeClr val="tx1"/>
                </a:solidFill>
                <a:ea typeface="ＭＳ Ｐゴシック"/>
                <a:cs typeface="ＭＳ Ｐゴシック"/>
              </a:rPr>
              <a:t>.</a:t>
            </a:r>
          </a:p>
          <a:p>
            <a:pPr marL="457200" lvl="1" indent="0">
              <a:buNone/>
            </a:pPr>
            <a:endParaRPr lang="en-US" altLang="en-US" kern="1200" dirty="0">
              <a:solidFill>
                <a:schemeClr val="tx1"/>
              </a:solidFill>
              <a:ea typeface="ＭＳ Ｐゴシック"/>
              <a:cs typeface="ＭＳ Ｐゴシック"/>
            </a:endParaRPr>
          </a:p>
          <a:p>
            <a:pPr marL="457200" lvl="1" indent="0">
              <a:buNone/>
            </a:pPr>
            <a:r>
              <a:rPr lang="en-US" altLang="en-US" sz="2500" kern="1200" dirty="0">
                <a:solidFill>
                  <a:schemeClr val="tx1"/>
                </a:solidFill>
                <a:ea typeface="ＭＳ Ｐゴシック"/>
                <a:cs typeface="ＭＳ Ｐゴシック"/>
              </a:rPr>
              <a:t>ManyToMany</a:t>
            </a:r>
            <a:r>
              <a:rPr lang="en-US" altLang="en-US" sz="1900" kern="1200" dirty="0" smtClean="0">
                <a:solidFill>
                  <a:schemeClr val="tx1"/>
                </a:solidFill>
                <a:ea typeface="ＭＳ Ｐゴシック"/>
                <a:cs typeface="ＭＳ Ｐゴシック"/>
              </a:rPr>
              <a:t/>
            </a:r>
            <a:br>
              <a:rPr lang="en-US" altLang="en-US" sz="1900" kern="1200" dirty="0" smtClean="0">
                <a:solidFill>
                  <a:schemeClr val="tx1"/>
                </a:solidFill>
                <a:ea typeface="ＭＳ Ｐゴシック"/>
                <a:cs typeface="ＭＳ Ｐゴシック"/>
              </a:rPr>
            </a:br>
            <a:endParaRPr lang="en-US" altLang="en-US" sz="1900" kern="1200" dirty="0">
              <a:solidFill>
                <a:schemeClr val="tx1"/>
              </a:solidFill>
              <a:ea typeface="ＭＳ Ｐゴシック"/>
              <a:cs typeface="ＭＳ Ｐゴシック"/>
            </a:endParaRPr>
          </a:p>
          <a:p>
            <a:pPr marL="457200" lvl="1" indent="0">
              <a:buNone/>
            </a:pPr>
            <a:r>
              <a:rPr lang="en-US" altLang="en-US" kern="1200" dirty="0">
                <a:solidFill>
                  <a:schemeClr val="tx1"/>
                </a:solidFill>
                <a:ea typeface="ＭＳ Ｐゴシック"/>
                <a:cs typeface="ＭＳ Ｐゴシック"/>
              </a:rPr>
              <a:t>	</a:t>
            </a:r>
            <a:r>
              <a:rPr lang="en-US" altLang="en-US" sz="2100" kern="1200" dirty="0">
                <a:solidFill>
                  <a:schemeClr val="tx1"/>
                </a:solidFill>
                <a:ea typeface="ＭＳ Ｐゴシック"/>
                <a:cs typeface="ＭＳ Ｐゴシック"/>
              </a:rPr>
              <a:t>When the multiple instances of an entity have the mapping to the multiple instances of </a:t>
            </a:r>
            <a:r>
              <a:rPr lang="en-US" altLang="en-US" sz="2100" kern="1200" dirty="0" smtClean="0">
                <a:solidFill>
                  <a:schemeClr val="tx1"/>
                </a:solidFill>
                <a:ea typeface="ＭＳ Ｐゴシック"/>
                <a:cs typeface="ＭＳ Ｐゴシック"/>
              </a:rPr>
              <a:t>the </a:t>
            </a:r>
            <a:r>
              <a:rPr lang="en-US" altLang="en-US" sz="2100" kern="1200" dirty="0">
                <a:solidFill>
                  <a:schemeClr val="tx1"/>
                </a:solidFill>
                <a:ea typeface="ＭＳ Ｐゴシック"/>
                <a:cs typeface="ＭＳ Ｐゴシック"/>
              </a:rPr>
              <a:t>other entity then the </a:t>
            </a:r>
            <a:endParaRPr lang="en-US" altLang="en-US" sz="2100" kern="1200" dirty="0" smtClean="0">
              <a:solidFill>
                <a:schemeClr val="tx1"/>
              </a:solidFill>
              <a:ea typeface="ＭＳ Ｐゴシック"/>
              <a:cs typeface="ＭＳ Ｐゴシック"/>
            </a:endParaRPr>
          </a:p>
          <a:p>
            <a:pPr marL="457200" lvl="1" indent="0">
              <a:buNone/>
            </a:pPr>
            <a:r>
              <a:rPr lang="en-US" altLang="en-US" sz="2100" kern="1200" dirty="0" smtClean="0">
                <a:solidFill>
                  <a:schemeClr val="tx1"/>
                </a:solidFill>
                <a:ea typeface="ＭＳ Ｐゴシック"/>
                <a:cs typeface="ＭＳ Ｐゴシック"/>
              </a:rPr>
              <a:t>	mapping </a:t>
            </a:r>
            <a:r>
              <a:rPr lang="en-US" altLang="en-US" sz="2100" kern="1200" dirty="0">
                <a:solidFill>
                  <a:schemeClr val="tx1"/>
                </a:solidFill>
                <a:ea typeface="ＭＳ Ｐゴシック"/>
                <a:cs typeface="ＭＳ Ｐゴシック"/>
              </a:rPr>
              <a:t>is said to many-to-many mapping.</a:t>
            </a:r>
          </a:p>
          <a:p>
            <a:pPr marL="457200" lvl="1" indent="0">
              <a:buNone/>
            </a:pPr>
            <a:endParaRPr lang="en-US" altLang="en-US" sz="2100" dirty="0"/>
          </a:p>
          <a:p>
            <a:pPr marL="457200" lvl="1" indent="0">
              <a:buNone/>
            </a:pPr>
            <a:endParaRPr lang="en-US" altLang="en-US" sz="2100" dirty="0" smtClean="0"/>
          </a:p>
          <a:p>
            <a:pPr marL="457200" lvl="1" indent="0">
              <a:buNone/>
            </a:pPr>
            <a:r>
              <a:rPr lang="en-US" altLang="en-US" dirty="0"/>
              <a:t>	</a:t>
            </a:r>
          </a:p>
        </p:txBody>
      </p:sp>
    </p:spTree>
    <p:extLst>
      <p:ext uri="{BB962C8B-B14F-4D97-AF65-F5344CB8AC3E}">
        <p14:creationId xmlns:p14="http://schemas.microsoft.com/office/powerpoint/2010/main" val="31302647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Relationship</a:t>
            </a:r>
            <a:endParaRPr lang="en-US" dirty="0"/>
          </a:p>
        </p:txBody>
      </p:sp>
      <p:sp>
        <p:nvSpPr>
          <p:cNvPr id="3" name="Content Placeholder 2"/>
          <p:cNvSpPr>
            <a:spLocks noGrp="1"/>
          </p:cNvSpPr>
          <p:nvPr>
            <p:ph idx="1"/>
          </p:nvPr>
        </p:nvSpPr>
        <p:spPr/>
        <p:txBody>
          <a:bodyPr/>
          <a:lstStyle/>
          <a:p>
            <a:pPr marL="0" indent="0">
              <a:buNone/>
            </a:pPr>
            <a:r>
              <a:rPr lang="en-US" sz="1500" kern="1200" dirty="0">
                <a:solidFill>
                  <a:schemeClr val="tx1"/>
                </a:solidFill>
                <a:ea typeface="ＭＳ Ｐゴシック"/>
                <a:cs typeface="ＭＳ Ｐゴシック"/>
              </a:rPr>
              <a:t>     Java persistence API provide the following Object/relational mapping strategies  </a:t>
            </a:r>
            <a:endParaRPr lang="en-US" sz="1500" kern="1200" dirty="0" smtClean="0">
              <a:solidFill>
                <a:schemeClr val="tx1"/>
              </a:solidFill>
              <a:ea typeface="ＭＳ Ｐゴシック"/>
              <a:cs typeface="ＭＳ Ｐゴシック"/>
            </a:endParaRPr>
          </a:p>
          <a:p>
            <a:pPr marL="0" indent="0">
              <a:buNone/>
            </a:pPr>
            <a:r>
              <a:rPr lang="en-US" sz="1500" kern="1200" dirty="0" smtClean="0">
                <a:solidFill>
                  <a:schemeClr val="tx1"/>
                </a:solidFill>
                <a:ea typeface="ＭＳ Ｐゴシック"/>
                <a:cs typeface="ＭＳ Ｐゴシック"/>
              </a:rPr>
              <a:t>      for </a:t>
            </a:r>
            <a:r>
              <a:rPr lang="en-US" sz="1500" kern="1200" dirty="0">
                <a:solidFill>
                  <a:schemeClr val="tx1"/>
                </a:solidFill>
                <a:ea typeface="ＭＳ Ｐゴシック"/>
                <a:cs typeface="ＭＳ Ｐゴシック"/>
              </a:rPr>
              <a:t>entity inheritance</a:t>
            </a:r>
          </a:p>
          <a:p>
            <a:pPr lvl="1">
              <a:buFont typeface="Arial" panose="020B0604020202020204" pitchFamily="34" charset="0"/>
              <a:buChar char="♠"/>
            </a:pPr>
            <a:endParaRPr lang="en-US" dirty="0" smtClean="0"/>
          </a:p>
          <a:p>
            <a:pPr marL="1143000" lvl="3">
              <a:buFont typeface="Arial" panose="020B0604020202020204" pitchFamily="34" charset="0"/>
              <a:buChar char="♠"/>
            </a:pPr>
            <a:r>
              <a:rPr lang="en-US" sz="1500" kern="1200" dirty="0" smtClean="0">
                <a:solidFill>
                  <a:schemeClr val="tx1"/>
                </a:solidFill>
                <a:ea typeface="ＭＳ Ｐゴシック"/>
                <a:cs typeface="ＭＳ Ｐゴシック"/>
              </a:rPr>
              <a:t>Single </a:t>
            </a:r>
            <a:r>
              <a:rPr lang="en-US" sz="1500" kern="1200" dirty="0">
                <a:solidFill>
                  <a:schemeClr val="tx1"/>
                </a:solidFill>
                <a:ea typeface="ＭＳ Ｐゴシック"/>
                <a:cs typeface="ＭＳ Ｐゴシック"/>
              </a:rPr>
              <a:t>table per class strategy</a:t>
            </a:r>
          </a:p>
          <a:p>
            <a:pPr lvl="1">
              <a:buFont typeface="Arial" panose="020B0604020202020204" pitchFamily="34" charset="0"/>
              <a:buChar char="♠"/>
            </a:pPr>
            <a:endParaRPr lang="en-US" dirty="0" smtClean="0"/>
          </a:p>
          <a:p>
            <a:pPr marL="1143000" lvl="3">
              <a:buFont typeface="Arial" panose="020B0604020202020204" pitchFamily="34" charset="0"/>
              <a:buChar char="♠"/>
            </a:pPr>
            <a:r>
              <a:rPr lang="en-US" sz="1500" kern="1200" dirty="0" smtClean="0">
                <a:solidFill>
                  <a:schemeClr val="tx1"/>
                </a:solidFill>
                <a:ea typeface="ＭＳ Ｐゴシック"/>
                <a:cs typeface="ＭＳ Ｐゴシック"/>
              </a:rPr>
              <a:t>Table </a:t>
            </a:r>
            <a:r>
              <a:rPr lang="en-US" sz="1500" kern="1200" dirty="0">
                <a:solidFill>
                  <a:schemeClr val="tx1"/>
                </a:solidFill>
                <a:ea typeface="ＭＳ Ｐゴシック"/>
                <a:cs typeface="ＭＳ Ｐゴシック"/>
              </a:rPr>
              <a:t>per class strategy</a:t>
            </a:r>
          </a:p>
          <a:p>
            <a:pPr lvl="1">
              <a:buFont typeface="Arial" panose="020B0604020202020204" pitchFamily="34" charset="0"/>
              <a:buChar char="♠"/>
            </a:pPr>
            <a:endParaRPr lang="en-US" dirty="0" smtClean="0"/>
          </a:p>
          <a:p>
            <a:pPr marL="1143000" lvl="3">
              <a:buFont typeface="Arial" panose="020B0604020202020204" pitchFamily="34" charset="0"/>
              <a:buChar char="♠"/>
            </a:pPr>
            <a:r>
              <a:rPr lang="en-US" sz="1500" kern="1200" dirty="0" smtClean="0">
                <a:solidFill>
                  <a:schemeClr val="tx1"/>
                </a:solidFill>
                <a:ea typeface="ＭＳ Ｐゴシック"/>
                <a:cs typeface="ＭＳ Ｐゴシック"/>
              </a:rPr>
              <a:t>Joined </a:t>
            </a:r>
            <a:r>
              <a:rPr lang="en-US" sz="1500" kern="1200" dirty="0">
                <a:solidFill>
                  <a:schemeClr val="tx1"/>
                </a:solidFill>
                <a:ea typeface="ＭＳ Ｐゴシック"/>
                <a:cs typeface="ＭＳ Ｐゴシック"/>
              </a:rPr>
              <a:t>subclass strategy</a:t>
            </a:r>
          </a:p>
        </p:txBody>
      </p:sp>
    </p:spTree>
    <p:extLst>
      <p:ext uri="{BB962C8B-B14F-4D97-AF65-F5344CB8AC3E}">
        <p14:creationId xmlns:p14="http://schemas.microsoft.com/office/powerpoint/2010/main" val="28656502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Used in Entity class</a:t>
            </a:r>
            <a:endParaRPr lang="en-US" dirty="0"/>
          </a:p>
        </p:txBody>
      </p:sp>
      <p:sp>
        <p:nvSpPr>
          <p:cNvPr id="3" name="Content Placeholder 2"/>
          <p:cNvSpPr>
            <a:spLocks noGrp="1"/>
          </p:cNvSpPr>
          <p:nvPr>
            <p:ph idx="1"/>
          </p:nvPr>
        </p:nvSpPr>
        <p:spPr/>
        <p:txBody>
          <a:bodyPr>
            <a:normAutofit/>
          </a:bodyPr>
          <a:lstStyle/>
          <a:p>
            <a:r>
              <a:rPr lang="en-US" sz="2000" kern="1200" dirty="0">
                <a:solidFill>
                  <a:schemeClr val="tx1"/>
                </a:solidFill>
                <a:ea typeface="ＭＳ Ｐゴシック"/>
                <a:cs typeface="ＭＳ Ｐゴシック"/>
              </a:rPr>
              <a:t>@Table</a:t>
            </a:r>
          </a:p>
          <a:p>
            <a:r>
              <a:rPr lang="en-US" sz="2000" kern="1200" dirty="0">
                <a:solidFill>
                  <a:schemeClr val="tx1"/>
                </a:solidFill>
                <a:ea typeface="ＭＳ Ｐゴシック"/>
                <a:cs typeface="ＭＳ Ｐゴシック"/>
              </a:rPr>
              <a:t>@Column</a:t>
            </a:r>
          </a:p>
          <a:p>
            <a:r>
              <a:rPr lang="en-US" sz="2000" kern="1200" dirty="0">
                <a:solidFill>
                  <a:schemeClr val="tx1"/>
                </a:solidFill>
                <a:ea typeface="ＭＳ Ｐゴシック"/>
                <a:cs typeface="ＭＳ Ｐゴシック"/>
              </a:rPr>
              <a:t>@ID</a:t>
            </a:r>
          </a:p>
          <a:p>
            <a:r>
              <a:rPr lang="en-US" sz="2000" kern="1200" dirty="0">
                <a:solidFill>
                  <a:schemeClr val="tx1"/>
                </a:solidFill>
                <a:ea typeface="ＭＳ Ｐゴシック"/>
                <a:cs typeface="ＭＳ Ｐゴシック"/>
              </a:rPr>
              <a:t>@GeneratedValue</a:t>
            </a:r>
          </a:p>
          <a:p>
            <a:r>
              <a:rPr lang="en-US" sz="2000" kern="1200" dirty="0">
                <a:solidFill>
                  <a:schemeClr val="tx1"/>
                </a:solidFill>
                <a:ea typeface="ＭＳ Ｐゴシック"/>
                <a:cs typeface="ＭＳ Ｐゴシック"/>
              </a:rPr>
              <a:t>@Entity</a:t>
            </a:r>
          </a:p>
          <a:p>
            <a:r>
              <a:rPr lang="en-US" sz="2000" kern="1200" dirty="0">
                <a:solidFill>
                  <a:schemeClr val="tx1"/>
                </a:solidFill>
                <a:ea typeface="ＭＳ Ｐゴシック"/>
                <a:cs typeface="ＭＳ Ｐゴシック"/>
              </a:rPr>
              <a:t>@</a:t>
            </a:r>
            <a:r>
              <a:rPr lang="en-US" sz="1500" kern="1200" dirty="0">
                <a:solidFill>
                  <a:schemeClr val="tx1"/>
                </a:solidFill>
                <a:ea typeface="ＭＳ Ｐゴシック"/>
                <a:cs typeface="ＭＳ Ｐゴシック"/>
              </a:rPr>
              <a:t>Transient</a:t>
            </a:r>
          </a:p>
        </p:txBody>
      </p:sp>
    </p:spTree>
    <p:extLst>
      <p:ext uri="{BB962C8B-B14F-4D97-AF65-F5344CB8AC3E}">
        <p14:creationId xmlns:p14="http://schemas.microsoft.com/office/powerpoint/2010/main" val="28058444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Session Objectives</a:t>
            </a:r>
          </a:p>
        </p:txBody>
      </p:sp>
      <p:sp>
        <p:nvSpPr>
          <p:cNvPr id="3" name="TextBox 2"/>
          <p:cNvSpPr txBox="1"/>
          <p:nvPr/>
        </p:nvSpPr>
        <p:spPr>
          <a:xfrm>
            <a:off x="1066800" y="1278731"/>
            <a:ext cx="7162800" cy="2751522"/>
          </a:xfrm>
          <a:prstGeom prst="rect">
            <a:avLst/>
          </a:prstGeom>
          <a:noFill/>
        </p:spPr>
        <p:txBody>
          <a:bodyPr wrap="square" rtlCol="0">
            <a:spAutoFit/>
          </a:bodyPr>
          <a:lstStyle/>
          <a:p>
            <a:pPr>
              <a:lnSpc>
                <a:spcPct val="80000"/>
              </a:lnSpc>
            </a:pPr>
            <a:r>
              <a:rPr lang="en-US" altLang="en-US" sz="1800" dirty="0"/>
              <a:t>Introduction to </a:t>
            </a:r>
            <a:r>
              <a:rPr lang="en-US" altLang="en-US" sz="1800" dirty="0" smtClean="0"/>
              <a:t>JPA</a:t>
            </a:r>
          </a:p>
          <a:p>
            <a:pPr>
              <a:lnSpc>
                <a:spcPct val="80000"/>
              </a:lnSpc>
            </a:pPr>
            <a:endParaRPr lang="en-US" altLang="en-US" sz="1800" dirty="0" smtClean="0"/>
          </a:p>
          <a:p>
            <a:pPr>
              <a:lnSpc>
                <a:spcPct val="80000"/>
              </a:lnSpc>
            </a:pPr>
            <a:r>
              <a:rPr lang="en-US" altLang="en-US" sz="1800" dirty="0" smtClean="0"/>
              <a:t>Discussion </a:t>
            </a:r>
            <a:r>
              <a:rPr lang="en-US" altLang="en-US" sz="1800" dirty="0"/>
              <a:t>on Object Relational Mapping (ORM)</a:t>
            </a:r>
          </a:p>
          <a:p>
            <a:pPr>
              <a:lnSpc>
                <a:spcPct val="80000"/>
              </a:lnSpc>
            </a:pPr>
            <a:endParaRPr lang="en-US" altLang="en-US" sz="1800" dirty="0"/>
          </a:p>
          <a:p>
            <a:pPr>
              <a:lnSpc>
                <a:spcPct val="80000"/>
              </a:lnSpc>
            </a:pPr>
            <a:r>
              <a:rPr lang="en-US" altLang="en-US" sz="1800" dirty="0"/>
              <a:t>Define </a:t>
            </a:r>
            <a:r>
              <a:rPr lang="en-US" altLang="en-US" sz="1800" dirty="0" smtClean="0"/>
              <a:t>Entity </a:t>
            </a:r>
            <a:endParaRPr lang="en-US" altLang="en-US" sz="1800" dirty="0"/>
          </a:p>
          <a:p>
            <a:pPr>
              <a:lnSpc>
                <a:spcPct val="80000"/>
              </a:lnSpc>
            </a:pPr>
            <a:endParaRPr lang="en-US" altLang="en-US" sz="1800" dirty="0" smtClean="0"/>
          </a:p>
          <a:p>
            <a:pPr>
              <a:lnSpc>
                <a:spcPct val="80000"/>
              </a:lnSpc>
            </a:pPr>
            <a:r>
              <a:rPr lang="en-US" altLang="en-US" sz="1800" dirty="0"/>
              <a:t>The </a:t>
            </a:r>
            <a:r>
              <a:rPr lang="en-US" altLang="en-US" sz="1800" dirty="0" smtClean="0"/>
              <a:t>Entity Manager API</a:t>
            </a:r>
          </a:p>
          <a:p>
            <a:pPr>
              <a:lnSpc>
                <a:spcPct val="80000"/>
              </a:lnSpc>
            </a:pPr>
            <a:endParaRPr lang="en-US" altLang="en-US" sz="1800" dirty="0"/>
          </a:p>
          <a:p>
            <a:pPr>
              <a:lnSpc>
                <a:spcPct val="80000"/>
              </a:lnSpc>
            </a:pPr>
            <a:r>
              <a:rPr lang="en-US" altLang="en-US" sz="1800" dirty="0"/>
              <a:t>Entity Instance Life </a:t>
            </a:r>
            <a:r>
              <a:rPr lang="en-US" altLang="en-US" sz="1800" dirty="0" smtClean="0"/>
              <a:t>Cycle</a:t>
            </a:r>
          </a:p>
          <a:p>
            <a:pPr>
              <a:lnSpc>
                <a:spcPct val="80000"/>
              </a:lnSpc>
            </a:pPr>
            <a:endParaRPr lang="en-US" altLang="en-US" sz="1800" dirty="0"/>
          </a:p>
          <a:p>
            <a:pPr>
              <a:lnSpc>
                <a:spcPct val="80000"/>
              </a:lnSpc>
            </a:pPr>
            <a:r>
              <a:rPr lang="en-US" altLang="en-US" sz="1800" dirty="0"/>
              <a:t>When To use the Entity Beans?</a:t>
            </a:r>
          </a:p>
          <a:p>
            <a:pPr>
              <a:lnSpc>
                <a:spcPct val="80000"/>
              </a:lnSpc>
            </a:pPr>
            <a:endParaRPr lang="en-US" altLang="en-US" sz="1800" dirty="0"/>
          </a:p>
        </p:txBody>
      </p:sp>
    </p:spTree>
    <p:extLst>
      <p:ext uri="{BB962C8B-B14F-4D97-AF65-F5344CB8AC3E}">
        <p14:creationId xmlns:p14="http://schemas.microsoft.com/office/powerpoint/2010/main" val="123892357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When To use the Entity Beans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altLang="en-US" kern="1200" dirty="0">
                <a:solidFill>
                  <a:schemeClr val="tx1"/>
                </a:solidFill>
                <a:ea typeface="ＭＳ Ｐゴシック"/>
                <a:cs typeface="ＭＳ Ｐゴシック"/>
              </a:rPr>
              <a:t>It is used in the case when the bean’s state needs to keep persistent.</a:t>
            </a:r>
          </a:p>
          <a:p>
            <a:endParaRPr lang="en-US" altLang="en-US" sz="2400" dirty="0"/>
          </a:p>
          <a:p>
            <a:r>
              <a:rPr lang="en-US" kern="1200" dirty="0">
                <a:solidFill>
                  <a:schemeClr val="tx1"/>
                </a:solidFill>
                <a:ea typeface="ＭＳ Ｐゴシック"/>
                <a:cs typeface="ＭＳ Ｐゴシック"/>
              </a:rPr>
              <a:t>Entity </a:t>
            </a:r>
            <a:r>
              <a:rPr lang="en-US" kern="1200" dirty="0">
                <a:solidFill>
                  <a:schemeClr val="tx1"/>
                </a:solidFill>
                <a:ea typeface="ＭＳ Ｐゴシック"/>
                <a:cs typeface="ＭＳ Ｐゴシック"/>
              </a:rPr>
              <a:t>beans are used for multiple </a:t>
            </a:r>
            <a:r>
              <a:rPr lang="en-US" kern="1200" dirty="0">
                <a:solidFill>
                  <a:schemeClr val="tx1"/>
                </a:solidFill>
                <a:ea typeface="ＭＳ Ｐゴシック"/>
                <a:cs typeface="ＭＳ Ｐゴシック"/>
              </a:rPr>
              <a:t>clients, when </a:t>
            </a:r>
            <a:r>
              <a:rPr lang="en-US" kern="1200" dirty="0">
                <a:solidFill>
                  <a:schemeClr val="tx1"/>
                </a:solidFill>
                <a:ea typeface="ＭＳ Ｐゴシック"/>
                <a:cs typeface="ＭＳ Ｐゴシック"/>
              </a:rPr>
              <a:t>maintain long term run of the program,</a:t>
            </a:r>
            <a:r>
              <a:rPr lang="en-US" kern="1200" dirty="0">
                <a:solidFill>
                  <a:schemeClr val="tx1"/>
                </a:solidFill>
                <a:ea typeface="ＭＳ Ｐゴシック"/>
                <a:cs typeface="ＭＳ Ｐゴシック"/>
              </a:rPr>
              <a:t> moreover </a:t>
            </a:r>
            <a:r>
              <a:rPr lang="en-US" kern="1200" dirty="0">
                <a:solidFill>
                  <a:schemeClr val="tx1"/>
                </a:solidFill>
                <a:ea typeface="ＭＳ Ｐゴシック"/>
                <a:cs typeface="ＭＳ Ｐゴシック"/>
              </a:rPr>
              <a:t>they are persistent in nature as they obey the property of shared capacity with the help of primary key </a:t>
            </a:r>
            <a:r>
              <a:rPr lang="en-US" kern="1200" dirty="0">
                <a:solidFill>
                  <a:schemeClr val="tx1"/>
                </a:solidFill>
                <a:ea typeface="ＭＳ Ｐゴシック"/>
                <a:cs typeface="ＭＳ Ｐゴシック"/>
              </a:rPr>
              <a:t>concept</a:t>
            </a:r>
          </a:p>
          <a:p>
            <a:endParaRPr lang="en-US" sz="2400" dirty="0" smtClean="0"/>
          </a:p>
          <a:p>
            <a:r>
              <a:rPr lang="en-US" altLang="en-US" kern="1200" dirty="0">
                <a:solidFill>
                  <a:schemeClr val="tx1"/>
                </a:solidFill>
                <a:ea typeface="ＭＳ Ｐゴシック"/>
                <a:cs typeface="ＭＳ Ｐゴシック"/>
              </a:rPr>
              <a:t>Even if the J2EE Server shuts down, the entity bean state has persistence storage, say a database</a:t>
            </a:r>
            <a:r>
              <a:rPr lang="en-US" kern="1200" dirty="0">
                <a:solidFill>
                  <a:schemeClr val="tx1"/>
                </a:solidFill>
                <a:ea typeface="ＭＳ Ｐゴシック"/>
                <a:cs typeface="ＭＳ Ｐゴシック"/>
              </a:rPr>
              <a:t/>
            </a:r>
            <a:br>
              <a:rPr lang="en-US" kern="1200" dirty="0">
                <a:solidFill>
                  <a:schemeClr val="tx1"/>
                </a:solidFill>
                <a:ea typeface="ＭＳ Ｐゴシック"/>
                <a:cs typeface="ＭＳ Ｐゴシック"/>
              </a:rPr>
            </a:br>
            <a:r>
              <a:rPr lang="en-US" kern="1200" dirty="0">
                <a:solidFill>
                  <a:schemeClr val="tx1"/>
                </a:solidFill>
                <a:ea typeface="ＭＳ Ｐゴシック"/>
                <a:cs typeface="ＭＳ Ｐゴシック"/>
              </a:rPr>
              <a:t/>
            </a:r>
            <a:br>
              <a:rPr lang="en-US" kern="1200" dirty="0">
                <a:solidFill>
                  <a:schemeClr val="tx1"/>
                </a:solidFill>
                <a:ea typeface="ＭＳ Ｐゴシック"/>
                <a:cs typeface="ＭＳ Ｐゴシック"/>
              </a:rPr>
            </a:br>
            <a:endParaRPr lang="en-US"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11096276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1"/>
                </a:solidFill>
              </a:rPr>
              <a:t>Callback Methods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306513" y="897731"/>
            <a:ext cx="8530118" cy="3676650"/>
          </a:xfrm>
        </p:spPr>
        <p:txBody>
          <a:bodyPr>
            <a:normAutofit fontScale="85000" lnSpcReduction="20000"/>
          </a:bodyPr>
          <a:lstStyle/>
          <a:p>
            <a:r>
              <a:rPr lang="en-US" kern="1200" dirty="0">
                <a:solidFill>
                  <a:schemeClr val="tx1"/>
                </a:solidFill>
                <a:ea typeface="ＭＳ Ｐゴシック"/>
                <a:cs typeface="ＭＳ Ｐゴシック"/>
              </a:rPr>
              <a:t>PrePersist : </a:t>
            </a:r>
            <a:r>
              <a:rPr lang="en-US" kern="1200" dirty="0">
                <a:solidFill>
                  <a:schemeClr val="tx1"/>
                </a:solidFill>
                <a:ea typeface="ＭＳ Ｐゴシック"/>
                <a:cs typeface="ＭＳ Ｐゴシック"/>
              </a:rPr>
              <a:t>Methods marked with this annotation will be invoked before an object is persisted. </a:t>
            </a:r>
            <a:r>
              <a:rPr lang="en-US" kern="1200" dirty="0">
                <a:solidFill>
                  <a:schemeClr val="tx1"/>
                </a:solidFill>
                <a:ea typeface="ＭＳ Ｐゴシック"/>
                <a:cs typeface="ＭＳ Ｐゴシック"/>
              </a:rPr>
              <a:t>This could be used for assigning primary key values to persistent objects. This is equivalent to the XML element tag pre-persist. </a:t>
            </a:r>
            <a:endParaRPr lang="en-US" kern="1200" dirty="0">
              <a:solidFill>
                <a:schemeClr val="tx1"/>
              </a:solidFill>
              <a:ea typeface="ＭＳ Ｐゴシック"/>
              <a:cs typeface="ＭＳ Ｐゴシック"/>
            </a:endParaRPr>
          </a:p>
          <a:p>
            <a:endParaRPr lang="en-US" dirty="0"/>
          </a:p>
          <a:p>
            <a:r>
              <a:rPr lang="en-US" kern="1200" dirty="0">
                <a:solidFill>
                  <a:schemeClr val="tx1"/>
                </a:solidFill>
                <a:ea typeface="ＭＳ Ｐゴシック"/>
                <a:cs typeface="ＭＳ Ｐゴシック"/>
              </a:rPr>
              <a:t>PostPersist : </a:t>
            </a:r>
            <a:r>
              <a:rPr lang="en-US" kern="1200" dirty="0">
                <a:solidFill>
                  <a:schemeClr val="tx1"/>
                </a:solidFill>
                <a:ea typeface="ＭＳ Ｐゴシック"/>
                <a:cs typeface="ＭＳ Ｐゴシック"/>
              </a:rPr>
              <a:t>Methods marked with this annotation will be invoked after an object has transitioned to the persistent state. </a:t>
            </a:r>
            <a:r>
              <a:rPr lang="en-US" kern="1200" dirty="0">
                <a:solidFill>
                  <a:schemeClr val="tx1"/>
                </a:solidFill>
                <a:ea typeface="ＭＳ Ｐゴシック"/>
                <a:cs typeface="ＭＳ Ｐゴシック"/>
              </a:rPr>
              <a:t>You might want to use such methods to update a screen after a new row is added. This is equivalent to the XML element tag post-persist. </a:t>
            </a:r>
            <a:endParaRPr lang="en-US" kern="1200" dirty="0">
              <a:solidFill>
                <a:schemeClr val="tx1"/>
              </a:solidFill>
              <a:ea typeface="ＭＳ Ｐゴシック"/>
              <a:cs typeface="ＭＳ Ｐゴシック"/>
            </a:endParaRPr>
          </a:p>
          <a:p>
            <a:endParaRPr lang="en-US" dirty="0"/>
          </a:p>
          <a:p>
            <a:r>
              <a:rPr lang="en-US" kern="1200" dirty="0">
                <a:solidFill>
                  <a:schemeClr val="tx1"/>
                </a:solidFill>
                <a:ea typeface="ＭＳ Ｐゴシック"/>
                <a:cs typeface="ＭＳ Ｐゴシック"/>
              </a:rPr>
              <a:t>PostLoad: </a:t>
            </a:r>
            <a:r>
              <a:rPr lang="en-US" kern="1200" dirty="0">
                <a:solidFill>
                  <a:schemeClr val="tx1"/>
                </a:solidFill>
                <a:ea typeface="ＭＳ Ｐゴシック"/>
                <a:cs typeface="ＭＳ Ｐゴシック"/>
              </a:rPr>
              <a:t>Methods marked with this annotation will be invoked after all eagerly fetched fields of your class have been loaded from the datastore. No other persistent fields can be accessed in this method. This is equivalent to the XML element tag post-load</a:t>
            </a:r>
            <a:r>
              <a:rPr lang="en-US" kern="1200" dirty="0">
                <a:solidFill>
                  <a:schemeClr val="tx1"/>
                </a:solidFill>
                <a:ea typeface="ＭＳ Ｐゴシック"/>
                <a:cs typeface="ＭＳ Ｐゴシック"/>
              </a:rPr>
              <a:t>.</a:t>
            </a:r>
          </a:p>
          <a:p>
            <a:pPr marL="0" indent="0">
              <a:buNone/>
            </a:pPr>
            <a:r>
              <a:rPr lang="en-US" dirty="0" smtClean="0"/>
              <a:t> </a:t>
            </a:r>
            <a:endParaRPr lang="en-US" dirty="0"/>
          </a:p>
          <a:p>
            <a:r>
              <a:rPr lang="en-US" kern="1200" dirty="0">
                <a:solidFill>
                  <a:schemeClr val="tx1"/>
                </a:solidFill>
                <a:ea typeface="ＭＳ Ｐゴシック"/>
                <a:cs typeface="ＭＳ Ｐゴシック"/>
              </a:rPr>
              <a:t>PostLoad is often used to initialize non-persistent fields whose values depend on the values of persistent fields, such as a complex </a:t>
            </a:r>
            <a:r>
              <a:rPr lang="en-US" kern="1200" dirty="0">
                <a:solidFill>
                  <a:schemeClr val="tx1"/>
                </a:solidFill>
                <a:ea typeface="ＭＳ Ｐゴシック"/>
                <a:cs typeface="ＭＳ Ｐゴシック"/>
              </a:rPr>
              <a:t>datastructure. </a:t>
            </a:r>
          </a:p>
          <a:p>
            <a:endParaRPr lang="en-US" dirty="0"/>
          </a:p>
          <a:p>
            <a:r>
              <a:rPr lang="en-US" kern="1200" dirty="0">
                <a:solidFill>
                  <a:schemeClr val="tx1"/>
                </a:solidFill>
                <a:ea typeface="ＭＳ Ｐゴシック"/>
                <a:cs typeface="ＭＳ Ｐゴシック"/>
              </a:rPr>
              <a:t>PreUpdate: </a:t>
            </a:r>
            <a:r>
              <a:rPr lang="en-US" kern="1200" dirty="0">
                <a:solidFill>
                  <a:schemeClr val="tx1"/>
                </a:solidFill>
                <a:ea typeface="ＭＳ Ｐゴシック"/>
                <a:cs typeface="ＭＳ Ｐゴシック"/>
              </a:rPr>
              <a:t>Methods marked with this annotation will be invoked just the persistent values in your objects are flushed to the datastore. This is equivalent to the XML element tag pre-update. </a:t>
            </a:r>
          </a:p>
        </p:txBody>
      </p:sp>
    </p:spTree>
    <p:extLst>
      <p:ext uri="{BB962C8B-B14F-4D97-AF65-F5344CB8AC3E}">
        <p14:creationId xmlns:p14="http://schemas.microsoft.com/office/powerpoint/2010/main" val="7355811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1"/>
                </a:solidFill>
              </a:rPr>
              <a:t>Callback Methods </a:t>
            </a:r>
            <a:r>
              <a:rPr lang="en-US" dirty="0">
                <a:solidFill>
                  <a:schemeClr val="tx1"/>
                </a:solidFill>
              </a:rPr>
              <a:t> cont….</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306513" y="1050131"/>
            <a:ext cx="8530118" cy="3676650"/>
          </a:xfrm>
        </p:spPr>
        <p:txBody>
          <a:bodyPr>
            <a:normAutofit lnSpcReduction="10000"/>
          </a:bodyPr>
          <a:lstStyle/>
          <a:p>
            <a:r>
              <a:rPr lang="en-US" sz="1500" kern="1200" dirty="0">
                <a:solidFill>
                  <a:schemeClr val="tx1"/>
                </a:solidFill>
                <a:ea typeface="ＭＳ Ｐゴシック"/>
                <a:cs typeface="ＭＳ Ｐゴシック"/>
              </a:rPr>
              <a:t>PreUpdate is the complement to PostLoad . While methods marked with PostLoad are most often used to initialize non-persistent values from persistent data, methods annotated with PreUpdate is normally used to set persistent fields with information cached in non-persistent data. </a:t>
            </a:r>
          </a:p>
          <a:p>
            <a:r>
              <a:rPr lang="en-US" sz="1500" kern="1200" dirty="0">
                <a:solidFill>
                  <a:schemeClr val="tx1"/>
                </a:solidFill>
                <a:ea typeface="ＭＳ Ｐゴシック"/>
                <a:cs typeface="ＭＳ Ｐゴシック"/>
              </a:rPr>
              <a:t>PostUpdate</a:t>
            </a:r>
            <a:r>
              <a:rPr lang="en-US" sz="1500" kern="1200" dirty="0">
                <a:solidFill>
                  <a:schemeClr val="tx1"/>
                </a:solidFill>
                <a:ea typeface="ＭＳ Ｐゴシック"/>
                <a:cs typeface="ＭＳ Ｐゴシック"/>
                <a:hlinkClick r:id="rId2"/>
              </a:rPr>
              <a:t> </a:t>
            </a: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Methods marked with this annotation will be invoked after changes to a given instance have been stored to the datastore. This is useful for clearing stale data cached at the application layer. This is equivalent to the XML element tag post-update. </a:t>
            </a:r>
            <a:endParaRPr lang="en-US" sz="1500" kern="1200" dirty="0">
              <a:solidFill>
                <a:schemeClr val="tx1"/>
              </a:solidFill>
              <a:ea typeface="ＭＳ Ｐゴシック"/>
              <a:cs typeface="ＭＳ Ｐゴシック"/>
            </a:endParaRPr>
          </a:p>
          <a:p>
            <a:endParaRPr lang="en-US" sz="1500" dirty="0"/>
          </a:p>
          <a:p>
            <a:r>
              <a:rPr lang="en-US" sz="1500" kern="1200" dirty="0">
                <a:solidFill>
                  <a:schemeClr val="tx1"/>
                </a:solidFill>
                <a:ea typeface="ＭＳ Ｐゴシック"/>
                <a:cs typeface="ＭＳ Ｐゴシック"/>
                <a:hlinkClick r:id="rId3"/>
              </a:rPr>
              <a:t> </a:t>
            </a:r>
            <a:r>
              <a:rPr lang="en-US" sz="1500" kern="1200" dirty="0">
                <a:solidFill>
                  <a:schemeClr val="tx1"/>
                </a:solidFill>
                <a:ea typeface="ＭＳ Ｐゴシック"/>
                <a:cs typeface="ＭＳ Ｐゴシック"/>
              </a:rPr>
              <a:t>PreRemove: </a:t>
            </a:r>
            <a:r>
              <a:rPr lang="en-US" sz="1500" kern="1200" dirty="0">
                <a:solidFill>
                  <a:schemeClr val="tx1"/>
                </a:solidFill>
                <a:ea typeface="ＭＳ Ｐゴシック"/>
                <a:cs typeface="ＭＳ Ｐゴシック"/>
              </a:rPr>
              <a:t>Methods marked with this annotation will be invoked before an object transactions to the deleted state. Access to persistent fields is valid within this method. You might use this method to cascade the deletion to related objects based on complex criteria, or to perform other cleanup. This is equivalent to the XML element tag pre-remove. </a:t>
            </a:r>
            <a:endParaRPr lang="en-US" sz="1500" kern="1200" dirty="0">
              <a:solidFill>
                <a:schemeClr val="tx1"/>
              </a:solidFill>
              <a:ea typeface="ＭＳ Ｐゴシック"/>
              <a:cs typeface="ＭＳ Ｐゴシック"/>
            </a:endParaRPr>
          </a:p>
          <a:p>
            <a:endParaRPr lang="en-US" sz="1500" dirty="0"/>
          </a:p>
          <a:p>
            <a:r>
              <a:rPr lang="en-US" sz="1500" kern="1200" dirty="0">
                <a:solidFill>
                  <a:schemeClr val="tx1"/>
                </a:solidFill>
                <a:ea typeface="ＭＳ Ｐゴシック"/>
                <a:cs typeface="ＭＳ Ｐゴシック"/>
              </a:rPr>
              <a:t>PostRemove : </a:t>
            </a:r>
            <a:r>
              <a:rPr lang="en-US" sz="1500" kern="1200" dirty="0">
                <a:solidFill>
                  <a:schemeClr val="tx1"/>
                </a:solidFill>
                <a:ea typeface="ＭＳ Ｐゴシック"/>
                <a:cs typeface="ＭＳ Ｐゴシック"/>
              </a:rPr>
              <a:t>Methods marked with this annotation will be invoked after an object has been marked as to be deleted. This is equivalent to the XML element tag post-remove. </a:t>
            </a:r>
          </a:p>
          <a:p>
            <a:endParaRPr lang="en-US" sz="1500" dirty="0"/>
          </a:p>
          <a:p>
            <a:endParaRPr lang="en-US" sz="1500" dirty="0"/>
          </a:p>
        </p:txBody>
      </p:sp>
    </p:spTree>
    <p:extLst>
      <p:ext uri="{BB962C8B-B14F-4D97-AF65-F5344CB8AC3E}">
        <p14:creationId xmlns:p14="http://schemas.microsoft.com/office/powerpoint/2010/main" val="28119478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500" kern="1200" dirty="0" smtClean="0">
                <a:solidFill>
                  <a:schemeClr val="tx1"/>
                </a:solidFill>
                <a:ea typeface="ＭＳ Ｐゴシック"/>
                <a:cs typeface="ＭＳ Ｐゴシック"/>
              </a:rPr>
              <a:t>Syntax for interceptors</a:t>
            </a:r>
            <a:endParaRPr lang="en-US" sz="1500" kern="1200" dirty="0">
              <a:solidFill>
                <a:schemeClr val="tx1"/>
              </a:solidFill>
              <a:ea typeface="ＭＳ Ｐゴシック"/>
              <a:cs typeface="ＭＳ Ｐゴシック"/>
            </a:endParaRPr>
          </a:p>
        </p:txBody>
      </p:sp>
      <p:sp>
        <p:nvSpPr>
          <p:cNvPr id="3" name="Content Placeholder 2"/>
          <p:cNvSpPr>
            <a:spLocks noGrp="1"/>
          </p:cNvSpPr>
          <p:nvPr>
            <p:ph idx="1"/>
          </p:nvPr>
        </p:nvSpPr>
        <p:spPr>
          <a:xfrm>
            <a:off x="306513" y="973931"/>
            <a:ext cx="8075487" cy="3676650"/>
          </a:xfrm>
          <a:ln>
            <a:solidFill>
              <a:schemeClr val="accent1"/>
            </a:solidFill>
          </a:ln>
        </p:spPr>
        <p:txBody>
          <a:bodyPr>
            <a:normAutofit fontScale="92500" lnSpcReduction="10000"/>
          </a:bodyPr>
          <a:lstStyle/>
          <a:p>
            <a:pPr marL="0" indent="0">
              <a:buNone/>
            </a:pPr>
            <a:r>
              <a:rPr lang="en-US" sz="1500" kern="1200" dirty="0">
                <a:solidFill>
                  <a:schemeClr val="tx1"/>
                </a:solidFill>
                <a:ea typeface="ＭＳ Ｐゴシック"/>
                <a:cs typeface="ＭＳ Ｐゴシック"/>
              </a:rPr>
              <a:t>@PrePersist</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public void prePersist</a:t>
            </a: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 </a:t>
            </a:r>
          </a:p>
          <a:p>
            <a:pPr marL="0" indent="0">
              <a:buNone/>
            </a:pPr>
            <a:r>
              <a:rPr lang="en-US" sz="1500" kern="1200" dirty="0">
                <a:solidFill>
                  <a:schemeClr val="tx1"/>
                </a:solidFill>
                <a:ea typeface="ＭＳ Ｐゴシック"/>
                <a:cs typeface="ＭＳ Ｐゴシック"/>
              </a:rPr>
              <a:t>	System.out.println("BookCallbackListener.prePersist:" </a:t>
            </a: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@PostPersist </a:t>
            </a:r>
          </a:p>
          <a:p>
            <a:pPr marL="0" indent="0">
              <a:buNone/>
            </a:pPr>
            <a:r>
              <a:rPr lang="en-US" sz="1500" kern="1200" dirty="0">
                <a:solidFill>
                  <a:schemeClr val="tx1"/>
                </a:solidFill>
                <a:ea typeface="ＭＳ Ｐゴシック"/>
                <a:cs typeface="ＭＳ Ｐゴシック"/>
              </a:rPr>
              <a:t>public</a:t>
            </a: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void </a:t>
            </a:r>
            <a:r>
              <a:rPr lang="en-US" sz="1500" kern="1200" dirty="0">
                <a:solidFill>
                  <a:schemeClr val="tx1"/>
                </a:solidFill>
                <a:ea typeface="ＭＳ Ｐゴシック"/>
                <a:cs typeface="ＭＳ Ｐゴシック"/>
              </a:rPr>
              <a:t>postPersist()</a:t>
            </a:r>
          </a:p>
          <a:p>
            <a:pPr marL="0" indent="0">
              <a:buNone/>
            </a:pPr>
            <a:r>
              <a:rPr lang="en-US" sz="1500" kern="1200" dirty="0">
                <a:solidFill>
                  <a:schemeClr val="tx1"/>
                </a:solidFill>
                <a:ea typeface="ＭＳ Ｐゴシック"/>
                <a:cs typeface="ＭＳ Ｐゴシック"/>
              </a:rPr>
              <a:t>{</a:t>
            </a:r>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System.out.println("</a:t>
            </a:r>
            <a:r>
              <a:rPr lang="en-US" sz="1600" kern="1200" dirty="0">
                <a:solidFill>
                  <a:schemeClr val="tx1"/>
                </a:solidFill>
                <a:ea typeface="ＭＳ Ｐゴシック"/>
                <a:cs typeface="ＭＳ Ｐゴシック"/>
              </a:rPr>
              <a:t>BookCallbackListener.postPersist);</a:t>
            </a:r>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a:t>
            </a:r>
          </a:p>
          <a:p>
            <a:pPr marL="0" indent="0">
              <a:buNone/>
            </a:pPr>
            <a:endParaRPr lang="en-US" sz="1400" dirty="0" smtClean="0"/>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PreRemove</a:t>
            </a:r>
          </a:p>
          <a:p>
            <a:pPr marL="0" indent="0">
              <a:buNone/>
            </a:pPr>
            <a:r>
              <a:rPr lang="en-US" sz="1600" kern="1200" dirty="0">
                <a:solidFill>
                  <a:schemeClr val="tx1"/>
                </a:solidFill>
                <a:ea typeface="ＭＳ Ｐゴシック"/>
                <a:cs typeface="ＭＳ Ｐゴシック"/>
              </a:rPr>
              <a:t>    public void </a:t>
            </a:r>
            <a:r>
              <a:rPr lang="en-US" sz="1600" kern="1200" dirty="0">
                <a:solidFill>
                  <a:schemeClr val="tx1"/>
                </a:solidFill>
                <a:ea typeface="ＭＳ Ｐゴシック"/>
                <a:cs typeface="ＭＳ Ｐゴシック"/>
              </a:rPr>
              <a:t>logDeletion</a:t>
            </a:r>
            <a:r>
              <a:rPr lang="en-US" sz="1600" kern="1200" dirty="0">
                <a:solidFill>
                  <a:schemeClr val="tx1"/>
                </a:solidFill>
                <a:ea typeface="ＭＳ Ｐゴシック"/>
                <a:cs typeface="ＭＳ Ｐゴシック"/>
              </a:rPr>
              <a:t>() {</a:t>
            </a:r>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System.out.println</a:t>
            </a:r>
            <a:r>
              <a:rPr lang="en-US" sz="1600" kern="1200" dirty="0">
                <a:solidFill>
                  <a:schemeClr val="tx1"/>
                </a:solidFill>
                <a:ea typeface="ＭＳ Ｐゴシック"/>
                <a:cs typeface="ＭＳ Ｐゴシック"/>
              </a:rPr>
              <a:t>("Removing from circulation:" );</a:t>
            </a:r>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a:t>
            </a:r>
            <a:r>
              <a:rPr lang="en-US" sz="1600" kern="1200" dirty="0">
                <a:solidFill>
                  <a:schemeClr val="tx1"/>
                </a:solidFill>
                <a:ea typeface="ＭＳ Ｐゴシック"/>
                <a:cs typeface="ＭＳ Ｐゴシック"/>
              </a:rPr>
              <a:t>	</a:t>
            </a:r>
          </a:p>
          <a:p>
            <a:pPr marL="0" indent="0">
              <a:buNone/>
            </a:pPr>
            <a:endParaRPr lang="en-US" sz="1400" dirty="0"/>
          </a:p>
        </p:txBody>
      </p:sp>
    </p:spTree>
    <p:extLst>
      <p:ext uri="{BB962C8B-B14F-4D97-AF65-F5344CB8AC3E}">
        <p14:creationId xmlns:p14="http://schemas.microsoft.com/office/powerpoint/2010/main" val="136858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1500" kern="1200" dirty="0">
                <a:solidFill>
                  <a:schemeClr val="tx1"/>
                </a:solidFill>
                <a:ea typeface="ＭＳ Ｐゴシック"/>
                <a:cs typeface="ＭＳ Ｐゴシック"/>
              </a:rPr>
              <a:t>@PostRemove</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public void </a:t>
            </a:r>
            <a:r>
              <a:rPr lang="en-US" sz="1500" kern="1200" dirty="0" err="1">
                <a:solidFill>
                  <a:schemeClr val="tx1"/>
                </a:solidFill>
                <a:ea typeface="ＭＳ Ｐゴシック"/>
                <a:cs typeface="ＭＳ Ｐゴシック"/>
              </a:rPr>
              <a:t>postRemove</a:t>
            </a:r>
            <a:r>
              <a:rPr lang="en-US" sz="1500" kern="1200" dirty="0">
                <a:solidFill>
                  <a:schemeClr val="tx1"/>
                </a:solidFill>
                <a:ea typeface="ＭＳ Ｐゴシック"/>
                <a:cs typeface="ＭＳ Ｐゴシック"/>
              </a:rPr>
              <a:t>()</a:t>
            </a:r>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System.out.println("</a:t>
            </a:r>
            <a:r>
              <a:rPr lang="en-US" sz="1500" kern="1200" dirty="0" err="1">
                <a:solidFill>
                  <a:schemeClr val="tx1"/>
                </a:solidFill>
                <a:ea typeface="ＭＳ Ｐゴシック"/>
                <a:cs typeface="ＭＳ Ｐゴシック"/>
              </a:rPr>
              <a:t>BookCallbackListener.postRemove</a:t>
            </a: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@PreUpdate </a:t>
            </a:r>
          </a:p>
          <a:p>
            <a:pPr marL="0" indent="0">
              <a:buNone/>
            </a:pPr>
            <a:r>
              <a:rPr lang="en-US" sz="1500" kern="1200" dirty="0">
                <a:solidFill>
                  <a:schemeClr val="tx1"/>
                </a:solidFill>
                <a:ea typeface="ＭＳ Ｐゴシック"/>
                <a:cs typeface="ＭＳ Ｐゴシック"/>
              </a:rPr>
              <a:t>public</a:t>
            </a: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void </a:t>
            </a:r>
            <a:r>
              <a:rPr lang="en-US" sz="1500" kern="1200" dirty="0" err="1">
                <a:solidFill>
                  <a:schemeClr val="tx1"/>
                </a:solidFill>
                <a:ea typeface="ＭＳ Ｐゴシック"/>
                <a:cs typeface="ＭＳ Ｐゴシック"/>
              </a:rPr>
              <a:t>preUpdate</a:t>
            </a: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System.out.println("</a:t>
            </a:r>
            <a:r>
              <a:rPr lang="en-US" sz="1500" kern="1200" dirty="0" err="1">
                <a:solidFill>
                  <a:schemeClr val="tx1"/>
                </a:solidFill>
                <a:ea typeface="ＭＳ Ｐゴシック"/>
                <a:cs typeface="ＭＳ Ｐゴシック"/>
              </a:rPr>
              <a:t>BookCallbackListener.preUpdate</a:t>
            </a:r>
            <a:r>
              <a:rPr lang="en-US" sz="1500" kern="1200" dirty="0">
                <a:solidFill>
                  <a:schemeClr val="tx1"/>
                </a:solidFill>
                <a:ea typeface="ＭＳ Ｐゴシック"/>
                <a:cs typeface="ＭＳ Ｐゴシック"/>
              </a:rPr>
              <a:t>”);</a:t>
            </a:r>
          </a:p>
          <a:p>
            <a:pPr marL="0" indent="0">
              <a:buNone/>
            </a:pPr>
            <a:r>
              <a:rPr lang="en-US" sz="1600" kern="1200" dirty="0">
                <a:solidFill>
                  <a:schemeClr val="tx1"/>
                </a:solidFill>
                <a:ea typeface="ＭＳ Ｐゴシック"/>
                <a:cs typeface="ＭＳ Ｐゴシック"/>
              </a:rPr>
              <a:t> </a:t>
            </a:r>
            <a:r>
              <a:rPr lang="en-US" sz="16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@PostLoad</a:t>
            </a:r>
          </a:p>
          <a:p>
            <a:pPr marL="0" indent="0">
              <a:buNone/>
            </a:pPr>
            <a:r>
              <a:rPr lang="en-US" sz="1500" kern="1200" dirty="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public void </a:t>
            </a:r>
            <a:r>
              <a:rPr lang="en-US" sz="1500" kern="1200" dirty="0" err="1">
                <a:solidFill>
                  <a:schemeClr val="tx1"/>
                </a:solidFill>
                <a:ea typeface="ＭＳ Ｐゴシック"/>
                <a:cs typeface="ＭＳ Ｐゴシック"/>
              </a:rPr>
              <a:t>postLoad</a:t>
            </a:r>
            <a:r>
              <a:rPr lang="en-US" sz="15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a:t>
            </a:r>
          </a:p>
          <a:p>
            <a:pPr marL="0" indent="0">
              <a:buNone/>
            </a:pPr>
            <a:r>
              <a:rPr lang="en-US" sz="1600" kern="1200" dirty="0">
                <a:solidFill>
                  <a:schemeClr val="tx1"/>
                </a:solidFill>
                <a:ea typeface="ＭＳ Ｐゴシック"/>
                <a:cs typeface="ＭＳ Ｐゴシック"/>
              </a:rPr>
              <a:t> System.out.println("</a:t>
            </a:r>
            <a:r>
              <a:rPr lang="en-US" sz="1600" kern="1200" dirty="0" err="1">
                <a:solidFill>
                  <a:schemeClr val="tx1"/>
                </a:solidFill>
                <a:ea typeface="ＭＳ Ｐゴシック"/>
                <a:cs typeface="ＭＳ Ｐゴシック"/>
              </a:rPr>
              <a:t>BookCallbackListener.postLoad</a:t>
            </a:r>
            <a:r>
              <a:rPr lang="en-US" sz="1600" kern="1200" dirty="0">
                <a:solidFill>
                  <a:schemeClr val="tx1"/>
                </a:solidFill>
                <a:ea typeface="ＭＳ Ｐゴシック"/>
                <a:cs typeface="ＭＳ Ｐゴシック"/>
              </a:rPr>
              <a:t>”);</a:t>
            </a:r>
          </a:p>
          <a:p>
            <a:pPr marL="0" indent="0">
              <a:buNone/>
            </a:pPr>
            <a:r>
              <a:rPr lang="en-US" sz="1500" kern="1200" dirty="0">
                <a:solidFill>
                  <a:schemeClr val="tx1"/>
                </a:solidFill>
                <a:ea typeface="ＭＳ Ｐゴシック"/>
                <a:cs typeface="ＭＳ Ｐゴシック"/>
              </a:rPr>
              <a:t>}</a:t>
            </a:r>
          </a:p>
        </p:txBody>
      </p:sp>
    </p:spTree>
    <p:extLst>
      <p:ext uri="{BB962C8B-B14F-4D97-AF65-F5344CB8AC3E}">
        <p14:creationId xmlns:p14="http://schemas.microsoft.com/office/powerpoint/2010/main" val="12452304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57800" y="2269331"/>
            <a:ext cx="3048000" cy="2286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TextBox 4"/>
          <p:cNvSpPr txBox="1"/>
          <p:nvPr/>
        </p:nvSpPr>
        <p:spPr>
          <a:xfrm>
            <a:off x="1752600" y="516731"/>
            <a:ext cx="3352800" cy="769441"/>
          </a:xfrm>
          <a:prstGeom prst="rect">
            <a:avLst/>
          </a:prstGeom>
          <a:noFill/>
        </p:spPr>
        <p:txBody>
          <a:bodyPr wrap="square" rtlCol="0">
            <a:spAutoFit/>
          </a:bodyPr>
          <a:lstStyle/>
          <a:p>
            <a:r>
              <a:rPr lang="en-US" sz="4400" dirty="0" smtClean="0">
                <a:solidFill>
                  <a:srgbClr val="0000FF"/>
                </a:solidFill>
              </a:rPr>
              <a:t>Just A Min</a:t>
            </a:r>
            <a:endParaRPr lang="en-US" sz="4400" dirty="0">
              <a:solidFill>
                <a:srgbClr val="0000FF"/>
              </a:solidFill>
            </a:endParaRPr>
          </a:p>
        </p:txBody>
      </p:sp>
    </p:spTree>
    <p:extLst>
      <p:ext uri="{BB962C8B-B14F-4D97-AF65-F5344CB8AC3E}">
        <p14:creationId xmlns:p14="http://schemas.microsoft.com/office/powerpoint/2010/main" val="33694206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 the </a:t>
            </a:r>
            <a:r>
              <a:rPr lang="en-US" dirty="0" smtClean="0"/>
              <a:t>Answers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AutoNum type="arabicParenR"/>
            </a:pPr>
            <a:r>
              <a:rPr lang="en-US" sz="2000" kern="1200" dirty="0">
                <a:solidFill>
                  <a:schemeClr val="tx1"/>
                </a:solidFill>
                <a:ea typeface="ＭＳ Ｐゴシック"/>
                <a:cs typeface="ＭＳ Ｐゴシック"/>
              </a:rPr>
              <a:t>How to </a:t>
            </a:r>
            <a:r>
              <a:rPr lang="en-US" sz="2000" kern="1200" dirty="0">
                <a:solidFill>
                  <a:schemeClr val="tx1"/>
                </a:solidFill>
                <a:ea typeface="ＭＳ Ｐゴシック"/>
                <a:cs typeface="ＭＳ Ｐゴシック"/>
              </a:rPr>
              <a:t>get</a:t>
            </a:r>
            <a:r>
              <a:rPr lang="en-US" sz="2000" kern="1200" dirty="0">
                <a:solidFill>
                  <a:schemeClr val="tx1"/>
                </a:solidFill>
                <a:ea typeface="ＭＳ Ｐゴシック"/>
                <a:cs typeface="ＭＳ Ｐゴシック"/>
              </a:rPr>
              <a:t> </a:t>
            </a:r>
            <a:r>
              <a:rPr lang="en-US" sz="2000" kern="1200" dirty="0">
                <a:solidFill>
                  <a:schemeClr val="tx1"/>
                </a:solidFill>
                <a:ea typeface="ＭＳ Ｐゴシック"/>
                <a:cs typeface="ＭＳ Ｐゴシック"/>
              </a:rPr>
              <a:t>the</a:t>
            </a:r>
            <a:r>
              <a:rPr lang="en-US" sz="2000" kern="1200" dirty="0">
                <a:solidFill>
                  <a:schemeClr val="tx1"/>
                </a:solidFill>
                <a:ea typeface="ＭＳ Ｐゴシック"/>
                <a:cs typeface="ＭＳ Ｐゴシック"/>
              </a:rPr>
              <a:t> entity manager instance in session bean</a:t>
            </a:r>
          </a:p>
          <a:p>
            <a:pPr>
              <a:buAutoNum type="arabicParenR" startAt="2"/>
            </a:pPr>
            <a:r>
              <a:rPr lang="en-US" sz="2000" kern="1200" dirty="0">
                <a:solidFill>
                  <a:schemeClr val="tx1"/>
                </a:solidFill>
                <a:ea typeface="ＭＳ Ｐゴシック"/>
                <a:cs typeface="ＭＳ Ｐゴシック"/>
              </a:rPr>
              <a:t>Types of </a:t>
            </a:r>
            <a:r>
              <a:rPr lang="en-US" sz="2000" kern="1200" dirty="0">
                <a:solidFill>
                  <a:schemeClr val="tx1"/>
                </a:solidFill>
                <a:ea typeface="ＭＳ Ｐゴシック"/>
                <a:cs typeface="ＭＳ Ｐゴシック"/>
              </a:rPr>
              <a:t>Relationship</a:t>
            </a:r>
            <a:r>
              <a:rPr lang="en-US" sz="2000" kern="1200" dirty="0">
                <a:solidFill>
                  <a:schemeClr val="tx1"/>
                </a:solidFill>
                <a:ea typeface="ＭＳ Ｐゴシック"/>
                <a:cs typeface="ＭＳ Ｐゴシック"/>
              </a:rPr>
              <a:t> in Entity class</a:t>
            </a:r>
          </a:p>
          <a:p>
            <a:pPr>
              <a:buAutoNum type="arabicParenR" startAt="3"/>
            </a:pPr>
            <a:r>
              <a:rPr lang="en-US" sz="2000" kern="1200" dirty="0">
                <a:solidFill>
                  <a:schemeClr val="tx1"/>
                </a:solidFill>
                <a:ea typeface="ＭＳ Ｐゴシック"/>
                <a:cs typeface="ＭＳ Ｐゴシック"/>
              </a:rPr>
              <a:t>What are </a:t>
            </a:r>
            <a:r>
              <a:rPr lang="en-US" sz="2000" kern="1200" dirty="0">
                <a:solidFill>
                  <a:schemeClr val="tx1"/>
                </a:solidFill>
                <a:ea typeface="ＭＳ Ｐゴシック"/>
                <a:cs typeface="ＭＳ Ｐゴシック"/>
              </a:rPr>
              <a:t>the</a:t>
            </a:r>
            <a:r>
              <a:rPr lang="en-US" sz="2000" kern="1200" dirty="0">
                <a:solidFill>
                  <a:schemeClr val="tx1"/>
                </a:solidFill>
                <a:ea typeface="ＭＳ Ｐゴシック"/>
                <a:cs typeface="ＭＳ Ｐゴシック"/>
              </a:rPr>
              <a:t> </a:t>
            </a:r>
            <a:r>
              <a:rPr lang="en-US" sz="2000" kern="1200" dirty="0">
                <a:solidFill>
                  <a:schemeClr val="tx1"/>
                </a:solidFill>
                <a:ea typeface="ＭＳ Ｐゴシック"/>
                <a:cs typeface="ＭＳ Ｐゴシック"/>
              </a:rPr>
              <a:t>classifications</a:t>
            </a:r>
            <a:r>
              <a:rPr lang="en-US" sz="2000" kern="1200" dirty="0">
                <a:solidFill>
                  <a:schemeClr val="tx1"/>
                </a:solidFill>
                <a:ea typeface="ＭＳ Ｐゴシック"/>
                <a:cs typeface="ＭＳ Ｐゴシック"/>
              </a:rPr>
              <a:t> of Inheritance Relationship</a:t>
            </a:r>
          </a:p>
          <a:p>
            <a:pPr>
              <a:buAutoNum type="arabicParenR" startAt="4"/>
            </a:pPr>
            <a:r>
              <a:rPr lang="en-US" sz="2000" kern="1200" dirty="0">
                <a:solidFill>
                  <a:schemeClr val="tx1"/>
                </a:solidFill>
                <a:ea typeface="ＭＳ Ｐゴシック"/>
                <a:cs typeface="ＭＳ Ｐゴシック"/>
              </a:rPr>
              <a:t>What are </a:t>
            </a:r>
            <a:r>
              <a:rPr lang="en-US" sz="2000" kern="1200" dirty="0">
                <a:solidFill>
                  <a:schemeClr val="tx1"/>
                </a:solidFill>
                <a:ea typeface="ＭＳ Ｐゴシック"/>
                <a:cs typeface="ＭＳ Ｐゴシック"/>
              </a:rPr>
              <a:t>the</a:t>
            </a:r>
            <a:r>
              <a:rPr lang="en-US" sz="2000" kern="1200" dirty="0">
                <a:solidFill>
                  <a:schemeClr val="tx1"/>
                </a:solidFill>
                <a:ea typeface="ＭＳ Ｐゴシック"/>
                <a:cs typeface="ＭＳ Ｐゴシック"/>
              </a:rPr>
              <a:t> four types of Associations available</a:t>
            </a:r>
          </a:p>
          <a:p>
            <a:pPr marL="0" indent="0">
              <a:buNone/>
            </a:pPr>
            <a:r>
              <a:rPr lang="en-US" sz="2000" kern="1200" dirty="0">
                <a:solidFill>
                  <a:schemeClr val="tx1"/>
                </a:solidFill>
                <a:ea typeface="ＭＳ Ｐゴシック"/>
                <a:cs typeface="ＭＳ Ｐゴシック"/>
              </a:rPr>
              <a:t>5)  @</a:t>
            </a:r>
            <a:r>
              <a:rPr lang="en-US" sz="2000" kern="1200" dirty="0">
                <a:solidFill>
                  <a:schemeClr val="tx1"/>
                </a:solidFill>
                <a:ea typeface="ＭＳ Ｐゴシック"/>
                <a:cs typeface="ＭＳ Ｐゴシック"/>
              </a:rPr>
              <a:t>Generated</a:t>
            </a:r>
            <a:r>
              <a:rPr lang="en-US" sz="2000" kern="1200" dirty="0">
                <a:solidFill>
                  <a:schemeClr val="tx1"/>
                </a:solidFill>
                <a:ea typeface="ＭＳ Ｐゴシック"/>
                <a:cs typeface="ＭＳ Ｐゴシック"/>
              </a:rPr>
              <a:t> Value annotation is used for</a:t>
            </a:r>
            <a:endParaRPr lang="en-US" sz="2000"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10523808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Autofit/>
          </a:bodyPr>
          <a:lstStyle/>
          <a:p>
            <a:pPr>
              <a:lnSpc>
                <a:spcPct val="90000"/>
              </a:lnSpc>
            </a:pPr>
            <a:r>
              <a:rPr lang="en-US" altLang="en-US" sz="1400" kern="1200" dirty="0">
                <a:solidFill>
                  <a:schemeClr val="tx1"/>
                </a:solidFill>
                <a:ea typeface="ＭＳ Ｐゴシック"/>
                <a:cs typeface="ＭＳ Ｐゴシック"/>
              </a:rPr>
              <a:t>The objects represent data and are stored into persistent storage by a persistence mechanism. Such persistent objects are called entities in the new Java persistence specification. </a:t>
            </a:r>
          </a:p>
          <a:p>
            <a:pPr>
              <a:lnSpc>
                <a:spcPct val="90000"/>
              </a:lnSpc>
            </a:pPr>
            <a:endParaRPr lang="en-US" altLang="en-US" sz="1400" dirty="0"/>
          </a:p>
          <a:p>
            <a:pPr>
              <a:lnSpc>
                <a:spcPct val="90000"/>
              </a:lnSpc>
            </a:pPr>
            <a:r>
              <a:rPr lang="en-US" altLang="en-US" sz="1400" kern="1200" dirty="0">
                <a:solidFill>
                  <a:schemeClr val="tx1"/>
                </a:solidFill>
                <a:ea typeface="ＭＳ Ｐゴシック"/>
                <a:cs typeface="ＭＳ Ｐゴシック"/>
              </a:rPr>
              <a:t>Examples of entity are Employee, Employee address objects, which store information such as Employee number, name, age, address line 1, address line 2, phone number, zip code, and so on.</a:t>
            </a:r>
          </a:p>
          <a:p>
            <a:pPr>
              <a:lnSpc>
                <a:spcPct val="90000"/>
              </a:lnSpc>
            </a:pPr>
            <a:endParaRPr lang="en-US" altLang="en-US" sz="1400" dirty="0"/>
          </a:p>
          <a:p>
            <a:pPr>
              <a:lnSpc>
                <a:spcPct val="90000"/>
              </a:lnSpc>
            </a:pPr>
            <a:r>
              <a:rPr lang="en-US" altLang="en-US" sz="1400" kern="1200" dirty="0">
                <a:solidFill>
                  <a:schemeClr val="tx1"/>
                </a:solidFill>
                <a:ea typeface="ＭＳ Ｐゴシック"/>
                <a:cs typeface="ＭＳ Ｐゴシック"/>
              </a:rPr>
              <a:t>The EntityManager interface defines the methods that are used to interact with the persistence context namely, persist, merge, remove, and refresh which must be invoked within a context</a:t>
            </a:r>
          </a:p>
          <a:p>
            <a:pPr>
              <a:lnSpc>
                <a:spcPct val="90000"/>
              </a:lnSpc>
            </a:pPr>
            <a:r>
              <a:rPr lang="en-US" altLang="en-US" sz="1400" kern="1200" dirty="0">
                <a:solidFill>
                  <a:schemeClr val="tx1"/>
                </a:solidFill>
                <a:ea typeface="ＭＳ Ｐゴシック"/>
                <a:cs typeface="ＭＳ Ｐゴシック"/>
              </a:rPr>
              <a:t>EntityManager </a:t>
            </a:r>
            <a:r>
              <a:rPr lang="en-US" altLang="en-US" sz="1400" kern="1200" dirty="0">
                <a:solidFill>
                  <a:schemeClr val="tx1"/>
                </a:solidFill>
                <a:ea typeface="ＭＳ Ｐゴシック"/>
                <a:cs typeface="ＭＳ Ｐゴシック"/>
              </a:rPr>
              <a:t>operations manages an entity instance’s lifecycle.</a:t>
            </a:r>
          </a:p>
          <a:p>
            <a:pPr>
              <a:lnSpc>
                <a:spcPct val="90000"/>
              </a:lnSpc>
            </a:pPr>
            <a:endParaRPr lang="en-US" altLang="en-US" sz="1400" kern="1200" dirty="0">
              <a:solidFill>
                <a:schemeClr val="tx1"/>
              </a:solidFill>
              <a:ea typeface="ＭＳ Ｐゴシック"/>
              <a:cs typeface="ＭＳ Ｐゴシック"/>
            </a:endParaRPr>
          </a:p>
          <a:p>
            <a:pPr>
              <a:lnSpc>
                <a:spcPct val="90000"/>
              </a:lnSpc>
            </a:pPr>
            <a:r>
              <a:rPr lang="en-US" altLang="en-US" sz="1400" kern="1200" dirty="0">
                <a:solidFill>
                  <a:schemeClr val="tx1"/>
                </a:solidFill>
                <a:ea typeface="ＭＳ Ｐゴシック"/>
                <a:cs typeface="ＭＳ Ｐゴシック"/>
              </a:rPr>
              <a:t>An entity instance may be characterized as being new, managed, detached or removed.</a:t>
            </a:r>
          </a:p>
          <a:p>
            <a:pPr>
              <a:lnSpc>
                <a:spcPct val="90000"/>
              </a:lnSpc>
            </a:pPr>
            <a:endParaRPr lang="en-US" altLang="en-US" sz="1400" dirty="0"/>
          </a:p>
          <a:p>
            <a:pPr>
              <a:lnSpc>
                <a:spcPct val="90000"/>
              </a:lnSpc>
            </a:pPr>
            <a:r>
              <a:rPr lang="en-US" altLang="en-US" sz="1400" kern="1200" dirty="0">
                <a:solidFill>
                  <a:schemeClr val="tx1"/>
                </a:solidFill>
                <a:ea typeface="ＭＳ Ｐゴシック"/>
                <a:cs typeface="ＭＳ Ｐゴシック"/>
              </a:rPr>
              <a:t>The mechanism to transfer entity information back and forth between the java object and the database is implemented within your persistence provider.</a:t>
            </a:r>
          </a:p>
          <a:p>
            <a:endParaRPr lang="en-US" sz="1400" dirty="0"/>
          </a:p>
        </p:txBody>
      </p:sp>
    </p:spTree>
    <p:extLst>
      <p:ext uri="{BB962C8B-B14F-4D97-AF65-F5344CB8AC3E}">
        <p14:creationId xmlns:p14="http://schemas.microsoft.com/office/powerpoint/2010/main" val="315166495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Introduction to JPA </a:t>
            </a:r>
            <a:endParaRPr lang="en-US" dirty="0">
              <a:solidFill>
                <a:schemeClr val="tx1"/>
              </a:solidFill>
            </a:endParaRPr>
          </a:p>
        </p:txBody>
      </p:sp>
      <p:sp>
        <p:nvSpPr>
          <p:cNvPr id="3" name="Content Placeholder 2"/>
          <p:cNvSpPr>
            <a:spLocks noGrp="1"/>
          </p:cNvSpPr>
          <p:nvPr>
            <p:ph idx="1"/>
          </p:nvPr>
        </p:nvSpPr>
        <p:spPr>
          <a:xfrm>
            <a:off x="306513" y="973931"/>
            <a:ext cx="8530118" cy="3676650"/>
          </a:xfrm>
        </p:spPr>
        <p:txBody>
          <a:bodyPr>
            <a:normAutofit fontScale="92500" lnSpcReduction="10000"/>
          </a:bodyPr>
          <a:lstStyle/>
          <a:p>
            <a:r>
              <a:rPr lang="en-US" sz="1500" kern="1200" dirty="0">
                <a:solidFill>
                  <a:schemeClr val="tx1"/>
                </a:solidFill>
                <a:ea typeface="ＭＳ Ｐゴシック"/>
                <a:cs typeface="ＭＳ Ｐゴシック"/>
              </a:rPr>
              <a:t>Java Persistence API is the standard API used for the management of the persistent data and object/relational mapping. </a:t>
            </a:r>
            <a:endParaRPr lang="en-US" sz="1500" kern="1200" dirty="0" smtClean="0">
              <a:solidFill>
                <a:schemeClr val="tx1"/>
              </a:solidFill>
              <a:ea typeface="ＭＳ Ｐゴシック"/>
              <a:cs typeface="ＭＳ Ｐゴシック"/>
            </a:endParaRPr>
          </a:p>
          <a:p>
            <a:endParaRPr lang="en-US" sz="1500" kern="1200" dirty="0">
              <a:solidFill>
                <a:schemeClr val="tx1"/>
              </a:solidFill>
              <a:ea typeface="ＭＳ Ｐゴシック"/>
              <a:cs typeface="ＭＳ Ｐゴシック"/>
            </a:endParaRPr>
          </a:p>
          <a:p>
            <a:r>
              <a:rPr lang="en-US" sz="1500" kern="1200" dirty="0">
                <a:solidFill>
                  <a:schemeClr val="tx1"/>
                </a:solidFill>
                <a:ea typeface="ＭＳ Ｐゴシック"/>
                <a:cs typeface="ＭＳ Ｐゴシック"/>
              </a:rPr>
              <a:t>Java Persistence API is added in Java EE 5 platform. Persistence, deals with storing and retrieving of application data, can now be programmed with Java Persistence API starting from EJB 3.0. Every application server compatible with Java EE 5 supports the Java Persistent APIs.  </a:t>
            </a:r>
            <a:endParaRPr lang="en-US" sz="1500" kern="1200" dirty="0" smtClean="0">
              <a:solidFill>
                <a:schemeClr val="tx1"/>
              </a:solidFill>
              <a:ea typeface="ＭＳ Ｐゴシック"/>
              <a:cs typeface="ＭＳ Ｐゴシック"/>
            </a:endParaRPr>
          </a:p>
          <a:p>
            <a:endParaRPr lang="en-US" sz="1500" kern="1200" dirty="0">
              <a:solidFill>
                <a:schemeClr val="tx1"/>
              </a:solidFill>
              <a:ea typeface="ＭＳ Ｐゴシック"/>
              <a:cs typeface="ＭＳ Ｐゴシック"/>
            </a:endParaRPr>
          </a:p>
          <a:p>
            <a:r>
              <a:rPr lang="en-US" sz="1500" kern="1200" dirty="0">
                <a:solidFill>
                  <a:schemeClr val="tx1"/>
                </a:solidFill>
                <a:ea typeface="ＭＳ Ｐゴシック"/>
                <a:cs typeface="ＭＳ Ｐゴシック"/>
              </a:rPr>
              <a:t>Java </a:t>
            </a:r>
            <a:r>
              <a:rPr lang="en-US" sz="1400" kern="1200" dirty="0">
                <a:solidFill>
                  <a:schemeClr val="tx1"/>
                </a:solidFill>
                <a:ea typeface="ＭＳ Ｐゴシック"/>
                <a:cs typeface="ＭＳ Ｐゴシック"/>
              </a:rPr>
              <a:t>Persistence</a:t>
            </a:r>
            <a:r>
              <a:rPr lang="en-US" sz="1500" kern="1200" dirty="0">
                <a:solidFill>
                  <a:schemeClr val="tx1"/>
                </a:solidFill>
                <a:ea typeface="ＭＳ Ｐゴシック"/>
                <a:cs typeface="ＭＳ Ｐゴシック"/>
              </a:rPr>
              <a:t> API is a lightweight framework based on POJO for object-relational mapping. Java language metadata annotations and/or XML deployment descriptor is used for the mapping between Java objects and a relational database.    </a:t>
            </a:r>
            <a:endParaRPr lang="en-US" sz="1500" kern="1200" dirty="0" smtClean="0">
              <a:solidFill>
                <a:schemeClr val="tx1"/>
              </a:solidFill>
              <a:ea typeface="ＭＳ Ｐゴシック"/>
              <a:cs typeface="ＭＳ Ｐゴシック"/>
            </a:endParaRPr>
          </a:p>
          <a:p>
            <a:endParaRPr lang="en-US" sz="1500" kern="1200" dirty="0">
              <a:solidFill>
                <a:schemeClr val="tx1"/>
              </a:solidFill>
              <a:ea typeface="ＭＳ Ｐゴシック"/>
              <a:cs typeface="ＭＳ Ｐゴシック"/>
            </a:endParaRPr>
          </a:p>
          <a:p>
            <a:r>
              <a:rPr lang="en-US" altLang="en-US" sz="1400" kern="1200" dirty="0">
                <a:solidFill>
                  <a:schemeClr val="tx1"/>
                </a:solidFill>
                <a:ea typeface="ＭＳ Ｐゴシック"/>
                <a:cs typeface="ＭＳ Ｐゴシック"/>
              </a:rPr>
              <a:t>Role of Persistence is to store and retrieve which is required for the application that can be programmed using JPA which is introduced with the EJB </a:t>
            </a:r>
            <a:r>
              <a:rPr lang="en-US" altLang="en-US" sz="1400" kern="1200" dirty="0" smtClean="0">
                <a:solidFill>
                  <a:schemeClr val="tx1"/>
                </a:solidFill>
                <a:ea typeface="ＭＳ Ｐゴシック"/>
                <a:cs typeface="ＭＳ Ｐゴシック"/>
              </a:rPr>
              <a:t>3.0</a:t>
            </a:r>
          </a:p>
          <a:p>
            <a:endParaRPr lang="en-US" altLang="en-US" sz="1400" kern="1200" dirty="0">
              <a:solidFill>
                <a:schemeClr val="tx1"/>
              </a:solidFill>
              <a:ea typeface="ＭＳ Ｐゴシック"/>
              <a:cs typeface="ＭＳ Ｐゴシック"/>
            </a:endParaRPr>
          </a:p>
          <a:p>
            <a:r>
              <a:rPr lang="en-US" altLang="en-US" sz="1400" kern="1200" dirty="0">
                <a:solidFill>
                  <a:schemeClr val="tx1"/>
                </a:solidFill>
                <a:ea typeface="ＭＳ Ｐゴシック"/>
                <a:cs typeface="ＭＳ Ｐゴシック"/>
              </a:rPr>
              <a:t>The Entity is referred as Logically related collection of data which can be stored and retrieved</a:t>
            </a:r>
            <a:r>
              <a:rPr lang="en-US" sz="1400" kern="1200" dirty="0">
                <a:solidFill>
                  <a:schemeClr val="tx1"/>
                </a:solidFill>
                <a:ea typeface="ＭＳ Ｐゴシック"/>
                <a:cs typeface="ＭＳ Ｐゴシック"/>
              </a:rPr>
              <a:t/>
            </a:r>
            <a:br>
              <a:rPr lang="en-US" sz="1400" kern="1200" dirty="0">
                <a:solidFill>
                  <a:schemeClr val="tx1"/>
                </a:solidFill>
                <a:ea typeface="ＭＳ Ｐゴシック"/>
                <a:cs typeface="ＭＳ Ｐゴシック"/>
              </a:rPr>
            </a:br>
            <a:endParaRPr lang="en-US" sz="1400" kern="1200" dirty="0">
              <a:solidFill>
                <a:schemeClr val="tx1"/>
              </a:solidFill>
              <a:ea typeface="ＭＳ Ｐゴシック"/>
              <a:cs typeface="ＭＳ Ｐゴシック"/>
            </a:endParaRPr>
          </a:p>
          <a:p>
            <a:endParaRPr lang="en-US" dirty="0"/>
          </a:p>
        </p:txBody>
      </p:sp>
    </p:spTree>
    <p:extLst>
      <p:ext uri="{BB962C8B-B14F-4D97-AF65-F5344CB8AC3E}">
        <p14:creationId xmlns:p14="http://schemas.microsoft.com/office/powerpoint/2010/main" val="40533499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Introduction to JPA </a:t>
            </a:r>
            <a:endParaRPr lang="en-US" dirty="0"/>
          </a:p>
        </p:txBody>
      </p:sp>
      <p:sp>
        <p:nvSpPr>
          <p:cNvPr id="3" name="Content Placeholder 2"/>
          <p:cNvSpPr>
            <a:spLocks noGrp="1"/>
          </p:cNvSpPr>
          <p:nvPr>
            <p:ph idx="1"/>
          </p:nvPr>
        </p:nvSpPr>
        <p:spPr/>
        <p:txBody>
          <a:bodyPr>
            <a:normAutofit/>
          </a:bodyPr>
          <a:lstStyle/>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An Entity is Plain Old Java Object (POJO) with use of annotations.</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The features of entities are persistence and transaction abilities and their identity.</a:t>
            </a:r>
          </a:p>
          <a:p>
            <a:pPr>
              <a:lnSpc>
                <a:spcPct val="80000"/>
              </a:lnSpc>
            </a:pPr>
            <a:endParaRPr lang="en-US" altLang="en-US" dirty="0"/>
          </a:p>
          <a:p>
            <a:pPr>
              <a:lnSpc>
                <a:spcPct val="80000"/>
              </a:lnSpc>
            </a:pPr>
            <a:r>
              <a:rPr lang="en-US" altLang="en-US" sz="1400" kern="1200" dirty="0">
                <a:solidFill>
                  <a:schemeClr val="tx1"/>
                </a:solidFill>
                <a:ea typeface="ＭＳ Ｐゴシック"/>
                <a:cs typeface="ＭＳ Ｐゴシック"/>
              </a:rPr>
              <a:t>The persistence property is used for storing and retrieving of entities from relational entities.</a:t>
            </a:r>
          </a:p>
          <a:p>
            <a:pPr>
              <a:lnSpc>
                <a:spcPct val="80000"/>
              </a:lnSpc>
            </a:pPr>
            <a:endParaRPr lang="en-US" altLang="en-US" sz="1400" kern="1200" dirty="0">
              <a:solidFill>
                <a:schemeClr val="tx1"/>
              </a:solidFill>
              <a:ea typeface="ＭＳ Ｐゴシック"/>
              <a:cs typeface="ＭＳ Ｐゴシック"/>
            </a:endParaRPr>
          </a:p>
          <a:p>
            <a:pPr>
              <a:lnSpc>
                <a:spcPct val="80000"/>
              </a:lnSpc>
            </a:pPr>
            <a:r>
              <a:rPr lang="en-US" altLang="en-US" sz="1400" kern="1200" dirty="0">
                <a:solidFill>
                  <a:schemeClr val="tx1"/>
                </a:solidFill>
                <a:ea typeface="ＭＳ Ｐゴシック"/>
                <a:cs typeface="ＭＳ Ｐゴシック"/>
              </a:rPr>
              <a:t>The identity property is used for unique identification of entity from other entities. </a:t>
            </a:r>
          </a:p>
          <a:p>
            <a:pPr>
              <a:lnSpc>
                <a:spcPct val="80000"/>
              </a:lnSpc>
            </a:pPr>
            <a:endParaRPr lang="en-US" altLang="en-US" dirty="0"/>
          </a:p>
          <a:p>
            <a:pPr>
              <a:lnSpc>
                <a:spcPct val="80000"/>
              </a:lnSpc>
            </a:pPr>
            <a:r>
              <a:rPr lang="en-US" altLang="en-US" sz="1400" kern="1200" dirty="0">
                <a:solidFill>
                  <a:schemeClr val="tx1"/>
                </a:solidFill>
                <a:ea typeface="ＭＳ Ｐゴシック"/>
                <a:cs typeface="ＭＳ Ｐゴシック"/>
              </a:rPr>
              <a:t>JPA Focuses on entities and Object Relational Mapping (ORM).</a:t>
            </a:r>
          </a:p>
          <a:p>
            <a:pPr>
              <a:lnSpc>
                <a:spcPct val="80000"/>
              </a:lnSpc>
            </a:pPr>
            <a:endParaRPr lang="en-US" altLang="en-US" dirty="0"/>
          </a:p>
          <a:p>
            <a:pPr>
              <a:lnSpc>
                <a:spcPct val="80000"/>
              </a:lnSpc>
            </a:pPr>
            <a:r>
              <a:rPr lang="en-US" altLang="en-US" sz="1400" kern="1200" dirty="0">
                <a:solidFill>
                  <a:schemeClr val="tx1"/>
                </a:solidFill>
                <a:ea typeface="ＭＳ Ｐゴシック"/>
                <a:cs typeface="ＭＳ Ｐゴシック"/>
              </a:rPr>
              <a:t>Object Relational Mapping is a technique which is used for mapping the Java objects which provides </a:t>
            </a:r>
            <a:endParaRPr lang="en-US" altLang="en-US" sz="1400" kern="1200" dirty="0" smtClean="0">
              <a:solidFill>
                <a:schemeClr val="tx1"/>
              </a:solidFill>
              <a:ea typeface="ＭＳ Ｐゴシック"/>
              <a:cs typeface="ＭＳ Ｐゴシック"/>
            </a:endParaRPr>
          </a:p>
          <a:p>
            <a:pPr marL="0" indent="0">
              <a:lnSpc>
                <a:spcPct val="80000"/>
              </a:lnSpc>
              <a:buNone/>
            </a:pPr>
            <a:r>
              <a:rPr lang="en-US" altLang="en-US" sz="1400" kern="1200" dirty="0" smtClean="0">
                <a:solidFill>
                  <a:schemeClr val="tx1"/>
                </a:solidFill>
                <a:ea typeface="ＭＳ Ｐゴシック"/>
                <a:cs typeface="ＭＳ Ｐゴシック"/>
              </a:rPr>
              <a:t>       the </a:t>
            </a:r>
            <a:r>
              <a:rPr lang="en-US" altLang="en-US" sz="1400" kern="1200" dirty="0">
                <a:solidFill>
                  <a:schemeClr val="tx1"/>
                </a:solidFill>
                <a:ea typeface="ＭＳ Ｐゴシック"/>
                <a:cs typeface="ＭＳ Ｐゴシック"/>
              </a:rPr>
              <a:t>Java Classes  with columns and rows in the table of Relational Database.</a:t>
            </a:r>
          </a:p>
          <a:p>
            <a:endParaRPr lang="en-US" dirty="0"/>
          </a:p>
        </p:txBody>
      </p:sp>
    </p:spTree>
    <p:extLst>
      <p:ext uri="{BB962C8B-B14F-4D97-AF65-F5344CB8AC3E}">
        <p14:creationId xmlns:p14="http://schemas.microsoft.com/office/powerpoint/2010/main" val="33040108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Object Relational Mapping (ORM)</a:t>
            </a:r>
            <a:endParaRPr lang="en-US" dirty="0">
              <a:solidFill>
                <a:schemeClr val="tx1"/>
              </a:solidFill>
            </a:endParaRPr>
          </a:p>
        </p:txBody>
      </p:sp>
      <p:sp>
        <p:nvSpPr>
          <p:cNvPr id="3" name="Content Placeholder 2"/>
          <p:cNvSpPr>
            <a:spLocks noGrp="1"/>
          </p:cNvSpPr>
          <p:nvPr>
            <p:ph idx="1"/>
          </p:nvPr>
        </p:nvSpPr>
        <p:spPr/>
        <p:txBody>
          <a:bodyPr>
            <a:normAutofit/>
          </a:bodyPr>
          <a:lstStyle/>
          <a:p>
            <a:pPr>
              <a:lnSpc>
                <a:spcPct val="80000"/>
              </a:lnSpc>
            </a:pPr>
            <a:r>
              <a:rPr lang="en-US" altLang="en-US" sz="1500" kern="1200" dirty="0">
                <a:solidFill>
                  <a:schemeClr val="tx1"/>
                </a:solidFill>
                <a:ea typeface="ＭＳ Ｐゴシック"/>
                <a:cs typeface="ＭＳ Ｐゴシック"/>
              </a:rPr>
              <a:t>Main Goal of ORM is used for Mapping the Java Objects to Rows and Columns in tables.</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The metadata configuration which will be reported to the high level Application Programming </a:t>
            </a:r>
            <a:endParaRPr lang="en-US" altLang="en-US" sz="1500" kern="1200" dirty="0" smtClean="0">
              <a:solidFill>
                <a:schemeClr val="tx1"/>
              </a:solidFill>
              <a:ea typeface="ＭＳ Ｐゴシック"/>
              <a:cs typeface="ＭＳ Ｐゴシック"/>
            </a:endParaRPr>
          </a:p>
          <a:p>
            <a:pPr marL="0" indent="0">
              <a:lnSpc>
                <a:spcPct val="80000"/>
              </a:lnSpc>
              <a:buNone/>
            </a:pPr>
            <a:r>
              <a:rPr lang="en-US" altLang="en-US" sz="1500" kern="1200" dirty="0" smtClean="0">
                <a:solidFill>
                  <a:schemeClr val="tx1"/>
                </a:solidFill>
                <a:ea typeface="ＭＳ Ｐゴシック"/>
                <a:cs typeface="ＭＳ Ｐゴシック"/>
              </a:rPr>
              <a:t>       interface </a:t>
            </a:r>
            <a:r>
              <a:rPr lang="en-US" altLang="en-US" sz="1500" kern="1200" dirty="0">
                <a:solidFill>
                  <a:schemeClr val="tx1"/>
                </a:solidFill>
                <a:ea typeface="ＭＳ Ｐゴシック"/>
                <a:cs typeface="ＭＳ Ｐゴシック"/>
              </a:rPr>
              <a:t>regarding the tables where the set of object will be stored.</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The Configuration of metadata in EJB 3.0 is available both in annotations and deployment </a:t>
            </a:r>
            <a:endParaRPr lang="en-US" altLang="en-US" sz="1500" kern="1200" dirty="0" smtClean="0">
              <a:solidFill>
                <a:schemeClr val="tx1"/>
              </a:solidFill>
              <a:ea typeface="ＭＳ Ｐゴシック"/>
              <a:cs typeface="ＭＳ Ｐゴシック"/>
            </a:endParaRPr>
          </a:p>
          <a:p>
            <a:pPr marL="0" indent="0">
              <a:lnSpc>
                <a:spcPct val="80000"/>
              </a:lnSpc>
              <a:buNone/>
            </a:pPr>
            <a:r>
              <a:rPr lang="en-US" altLang="en-US" sz="1500" kern="1200" dirty="0">
                <a:solidFill>
                  <a:schemeClr val="tx1"/>
                </a:solidFill>
                <a:ea typeface="ＭＳ Ｐゴシック"/>
                <a:cs typeface="ＭＳ Ｐゴシック"/>
              </a:rPr>
              <a:t> </a:t>
            </a:r>
            <a:r>
              <a:rPr lang="en-US" altLang="en-US" sz="1500" kern="1200" dirty="0" smtClean="0">
                <a:solidFill>
                  <a:schemeClr val="tx1"/>
                </a:solidFill>
                <a:ea typeface="ＭＳ Ｐゴシック"/>
                <a:cs typeface="ＭＳ Ｐゴシック"/>
              </a:rPr>
              <a:t>      descriptor </a:t>
            </a:r>
            <a:r>
              <a:rPr lang="en-US" altLang="en-US" sz="1500" kern="1200" dirty="0">
                <a:solidFill>
                  <a:schemeClr val="tx1"/>
                </a:solidFill>
                <a:ea typeface="ＭＳ Ｐゴシック"/>
                <a:cs typeface="ＭＳ Ｐゴシック"/>
              </a:rPr>
              <a:t>elements.</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In EJB 3.0 the usage of ORM increases the portability of using the objects in the relational </a:t>
            </a:r>
            <a:endParaRPr lang="en-US" altLang="en-US" sz="1500" kern="1200" dirty="0" smtClean="0">
              <a:solidFill>
                <a:schemeClr val="tx1"/>
              </a:solidFill>
              <a:ea typeface="ＭＳ Ｐゴシック"/>
              <a:cs typeface="ＭＳ Ｐゴシック"/>
            </a:endParaRPr>
          </a:p>
          <a:p>
            <a:pPr marL="0" indent="0">
              <a:lnSpc>
                <a:spcPct val="80000"/>
              </a:lnSpc>
              <a:buNone/>
            </a:pPr>
            <a:r>
              <a:rPr lang="en-US" altLang="en-US" sz="1500" kern="1200" dirty="0" smtClean="0">
                <a:solidFill>
                  <a:schemeClr val="tx1"/>
                </a:solidFill>
                <a:ea typeface="ＭＳ Ｐゴシック"/>
                <a:cs typeface="ＭＳ Ｐゴシック"/>
              </a:rPr>
              <a:t>       databases</a:t>
            </a:r>
            <a:r>
              <a:rPr lang="en-US" altLang="en-US" sz="1500" kern="1200" dirty="0">
                <a:solidFill>
                  <a:schemeClr val="tx1"/>
                </a:solidFill>
                <a:ea typeface="ＭＳ Ｐゴシック"/>
                <a:cs typeface="ＭＳ Ｐゴシック"/>
              </a:rPr>
              <a:t>.</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The mapping of an entity into ORM is done by using the annotations such as @Table, </a:t>
            </a:r>
            <a:endParaRPr lang="en-US" altLang="en-US" sz="1500" kern="1200" dirty="0" smtClean="0">
              <a:solidFill>
                <a:schemeClr val="tx1"/>
              </a:solidFill>
              <a:ea typeface="ＭＳ Ｐゴシック"/>
              <a:cs typeface="ＭＳ Ｐゴシック"/>
            </a:endParaRPr>
          </a:p>
          <a:p>
            <a:pPr marL="0" indent="0">
              <a:lnSpc>
                <a:spcPct val="80000"/>
              </a:lnSpc>
              <a:buNone/>
            </a:pPr>
            <a:r>
              <a:rPr lang="en-US" altLang="en-US" sz="1500" kern="1200" dirty="0">
                <a:solidFill>
                  <a:schemeClr val="tx1"/>
                </a:solidFill>
                <a:ea typeface="ＭＳ Ｐゴシック"/>
                <a:cs typeface="ＭＳ Ｐゴシック"/>
              </a:rPr>
              <a:t> </a:t>
            </a:r>
            <a:r>
              <a:rPr lang="en-US" altLang="en-US" sz="1500" kern="1200" dirty="0" smtClean="0">
                <a:solidFill>
                  <a:schemeClr val="tx1"/>
                </a:solidFill>
                <a:ea typeface="ＭＳ Ｐゴシック"/>
                <a:cs typeface="ＭＳ Ｐゴシック"/>
              </a:rPr>
              <a:t>      @</a:t>
            </a:r>
            <a:r>
              <a:rPr lang="en-US" altLang="en-US" sz="1500" kern="1200" dirty="0">
                <a:solidFill>
                  <a:schemeClr val="tx1"/>
                </a:solidFill>
                <a:ea typeface="ＭＳ Ｐゴシック"/>
                <a:cs typeface="ＭＳ Ｐゴシック"/>
              </a:rPr>
              <a:t>Column, @Enumerated, @Lob, @ Temporal and @Embeddable.</a:t>
            </a:r>
          </a:p>
          <a:p>
            <a:endParaRPr lang="en-US" dirty="0"/>
          </a:p>
        </p:txBody>
      </p:sp>
    </p:spTree>
    <p:extLst>
      <p:ext uri="{BB962C8B-B14F-4D97-AF65-F5344CB8AC3E}">
        <p14:creationId xmlns:p14="http://schemas.microsoft.com/office/powerpoint/2010/main" val="28088517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Java persistent API</a:t>
            </a:r>
          </a:p>
        </p:txBody>
      </p:sp>
      <p:sp>
        <p:nvSpPr>
          <p:cNvPr id="3" name="Content Placeholder 2"/>
          <p:cNvSpPr>
            <a:spLocks noGrp="1"/>
          </p:cNvSpPr>
          <p:nvPr>
            <p:ph idx="1"/>
          </p:nvPr>
        </p:nvSpPr>
        <p:spPr/>
        <p:txBody>
          <a:bodyPr/>
          <a:lstStyle/>
          <a:p>
            <a:pPr marL="0" indent="0" eaLnBrk="0" hangingPunct="0">
              <a:lnSpc>
                <a:spcPct val="80000"/>
              </a:lnSpc>
              <a:spcBef>
                <a:spcPct val="0"/>
              </a:spcBef>
              <a:buNone/>
            </a:pPr>
            <a:r>
              <a:rPr lang="en-US" b="1" kern="1200" dirty="0">
                <a:solidFill>
                  <a:schemeClr val="tx1"/>
                </a:solidFill>
                <a:ea typeface="ＭＳ Ｐゴシック"/>
                <a:cs typeface="ＭＳ Ｐゴシック"/>
              </a:rPr>
              <a:t>Data </a:t>
            </a:r>
            <a:r>
              <a:rPr lang="en-US" b="1" kern="1200" dirty="0" smtClean="0">
                <a:solidFill>
                  <a:schemeClr val="tx1"/>
                </a:solidFill>
                <a:ea typeface="ＭＳ Ｐゴシック"/>
                <a:cs typeface="ＭＳ Ｐゴシック"/>
              </a:rPr>
              <a:t>Persistence</a:t>
            </a:r>
          </a:p>
          <a:p>
            <a:pPr marL="0" indent="0" eaLnBrk="0" hangingPunct="0">
              <a:lnSpc>
                <a:spcPct val="80000"/>
              </a:lnSpc>
              <a:spcBef>
                <a:spcPct val="0"/>
              </a:spcBef>
              <a:buNone/>
            </a:pPr>
            <a:endParaRPr lang="en-US" b="1" kern="1200" dirty="0">
              <a:solidFill>
                <a:schemeClr val="tx1"/>
              </a:solidFill>
              <a:ea typeface="ＭＳ Ｐゴシック"/>
              <a:cs typeface="ＭＳ Ｐゴシック"/>
            </a:endParaRPr>
          </a:p>
          <a:p>
            <a:pPr marL="0" indent="0">
              <a:buNone/>
            </a:pPr>
            <a:r>
              <a:rPr lang="en-US" sz="1500" kern="1200" dirty="0" smtClean="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Data persistence is a mechanism used by applications to preserve application data in a </a:t>
            </a:r>
            <a:r>
              <a:rPr lang="en-US" sz="1500" kern="1200" dirty="0" smtClean="0">
                <a:solidFill>
                  <a:schemeClr val="tx1"/>
                </a:solidFill>
                <a:ea typeface="ＭＳ Ｐゴシック"/>
                <a:cs typeface="ＭＳ Ｐゴシック"/>
              </a:rPr>
              <a:t>   	persistence </a:t>
            </a:r>
            <a:r>
              <a:rPr lang="en-US" sz="1500" kern="1200" dirty="0">
                <a:solidFill>
                  <a:schemeClr val="tx1"/>
                </a:solidFill>
                <a:ea typeface="ＭＳ Ｐゴシック"/>
                <a:cs typeface="ＭＳ Ｐゴシック"/>
              </a:rPr>
              <a:t>store, such as data base</a:t>
            </a:r>
          </a:p>
          <a:p>
            <a:pPr marL="0" indent="0" eaLnBrk="0" hangingPunct="0">
              <a:lnSpc>
                <a:spcPct val="80000"/>
              </a:lnSpc>
              <a:spcBef>
                <a:spcPct val="0"/>
              </a:spcBef>
              <a:buNone/>
            </a:pPr>
            <a:endParaRPr lang="en-US" b="1" kern="1200" dirty="0" smtClean="0">
              <a:solidFill>
                <a:schemeClr val="tx1"/>
              </a:solidFill>
              <a:ea typeface="ＭＳ Ｐゴシック"/>
              <a:cs typeface="ＭＳ Ｐゴシック"/>
            </a:endParaRPr>
          </a:p>
          <a:p>
            <a:pPr marL="0" indent="0" eaLnBrk="0" hangingPunct="0">
              <a:lnSpc>
                <a:spcPct val="80000"/>
              </a:lnSpc>
              <a:spcBef>
                <a:spcPct val="0"/>
              </a:spcBef>
              <a:buNone/>
            </a:pPr>
            <a:r>
              <a:rPr lang="en-US" b="1" kern="1200" dirty="0" smtClean="0">
                <a:solidFill>
                  <a:schemeClr val="tx1"/>
                </a:solidFill>
                <a:ea typeface="ＭＳ Ｐゴシック"/>
                <a:cs typeface="ＭＳ Ｐゴシック"/>
              </a:rPr>
              <a:t>Persistence </a:t>
            </a:r>
            <a:r>
              <a:rPr lang="en-US" b="1" kern="1200" dirty="0">
                <a:solidFill>
                  <a:schemeClr val="tx1"/>
                </a:solidFill>
                <a:ea typeface="ＭＳ Ｐゴシック"/>
                <a:cs typeface="ＭＳ Ｐゴシック"/>
              </a:rPr>
              <a:t>specification</a:t>
            </a:r>
          </a:p>
          <a:p>
            <a:pPr marL="0" indent="0">
              <a:buNone/>
            </a:pPr>
            <a:r>
              <a:rPr lang="en-US" sz="1500" kern="1200" dirty="0" smtClean="0">
                <a:solidFill>
                  <a:schemeClr val="tx1"/>
                </a:solidFill>
                <a:ea typeface="ＭＳ Ｐゴシック"/>
                <a:cs typeface="ＭＳ Ｐゴシック"/>
              </a:rPr>
              <a:t>                </a:t>
            </a:r>
            <a:r>
              <a:rPr lang="en-US" sz="1500" kern="1200" dirty="0">
                <a:solidFill>
                  <a:schemeClr val="tx1"/>
                </a:solidFill>
                <a:ea typeface="ＭＳ Ｐゴシック"/>
                <a:cs typeface="ＭＳ Ｐゴシック"/>
              </a:rPr>
              <a:t>It is the specification of the java API for the management of persistence and </a:t>
            </a:r>
            <a:r>
              <a:rPr lang="en-US" sz="1500" kern="1200" dirty="0" smtClean="0">
                <a:solidFill>
                  <a:schemeClr val="tx1"/>
                </a:solidFill>
                <a:ea typeface="ＭＳ Ｐゴシック"/>
                <a:cs typeface="ＭＳ Ｐゴシック"/>
              </a:rPr>
              <a:t>	object/relation </a:t>
            </a:r>
            <a:r>
              <a:rPr lang="en-US" sz="1500" kern="1200" dirty="0">
                <a:solidFill>
                  <a:schemeClr val="tx1"/>
                </a:solidFill>
                <a:ea typeface="ＭＳ Ｐゴシック"/>
                <a:cs typeface="ＭＳ Ｐゴシック"/>
              </a:rPr>
              <a:t>mapping with Java EE and Java </a:t>
            </a:r>
            <a:r>
              <a:rPr lang="en-US" sz="1500" kern="1200" dirty="0" smtClean="0">
                <a:solidFill>
                  <a:schemeClr val="tx1"/>
                </a:solidFill>
                <a:ea typeface="ＭＳ Ｐゴシック"/>
                <a:cs typeface="ＭＳ Ｐゴシック"/>
              </a:rPr>
              <a:t>SE</a:t>
            </a:r>
          </a:p>
          <a:p>
            <a:pPr marL="0" indent="0">
              <a:buNone/>
            </a:pPr>
            <a:endParaRPr lang="en-US" sz="1500" kern="1200" dirty="0">
              <a:solidFill>
                <a:schemeClr val="tx1"/>
              </a:solidFill>
              <a:ea typeface="ＭＳ Ｐゴシック"/>
              <a:cs typeface="ＭＳ Ｐゴシック"/>
            </a:endParaRPr>
          </a:p>
          <a:p>
            <a:pPr marL="0" indent="0">
              <a:buNone/>
            </a:pPr>
            <a:r>
              <a:rPr lang="en-US" sz="1500" kern="1200" dirty="0" smtClean="0">
                <a:solidFill>
                  <a:schemeClr val="tx1"/>
                </a:solidFill>
                <a:ea typeface="ＭＳ Ｐゴシック"/>
                <a:cs typeface="ＭＳ Ｐゴシック"/>
              </a:rPr>
              <a:t>	Java </a:t>
            </a:r>
            <a:r>
              <a:rPr lang="en-US" sz="1500" kern="1200" dirty="0">
                <a:solidFill>
                  <a:schemeClr val="tx1"/>
                </a:solidFill>
                <a:ea typeface="ＭＳ Ｐゴシック"/>
                <a:cs typeface="ＭＳ Ｐゴシック"/>
              </a:rPr>
              <a:t>persistence Api establish the dynamic relationship of the persistence model by </a:t>
            </a:r>
            <a:r>
              <a:rPr lang="en-US" sz="1500" kern="1200" dirty="0" smtClean="0">
                <a:solidFill>
                  <a:schemeClr val="tx1"/>
                </a:solidFill>
                <a:ea typeface="ＭＳ Ｐゴシック"/>
                <a:cs typeface="ＭＳ Ｐゴシック"/>
              </a:rPr>
              <a:t>	defining </a:t>
            </a:r>
            <a:r>
              <a:rPr lang="en-US" sz="1500" kern="1200" dirty="0">
                <a:solidFill>
                  <a:schemeClr val="tx1"/>
                </a:solidFill>
                <a:ea typeface="ＭＳ Ｐゴシック"/>
                <a:cs typeface="ＭＳ Ｐゴシック"/>
              </a:rPr>
              <a:t>an entity manager object</a:t>
            </a:r>
            <a:r>
              <a:rPr lang="en-US" sz="1500" kern="1200" dirty="0" smtClean="0">
                <a:solidFill>
                  <a:schemeClr val="tx1"/>
                </a:solidFill>
                <a:ea typeface="ＭＳ Ｐゴシック"/>
                <a:cs typeface="ＭＳ Ｐゴシック"/>
              </a:rPr>
              <a:t>.</a:t>
            </a:r>
          </a:p>
          <a:p>
            <a:pPr marL="0" indent="0">
              <a:buNone/>
            </a:pPr>
            <a:endParaRPr lang="en-US" sz="1500" kern="1200" dirty="0">
              <a:solidFill>
                <a:schemeClr val="tx1"/>
              </a:solidFill>
              <a:ea typeface="ＭＳ Ｐゴシック"/>
              <a:cs typeface="ＭＳ Ｐゴシック"/>
            </a:endParaRPr>
          </a:p>
          <a:p>
            <a:pPr marL="0" indent="0">
              <a:buNone/>
            </a:pPr>
            <a:r>
              <a:rPr lang="en-US" sz="1500" kern="1200" dirty="0" smtClean="0">
                <a:solidFill>
                  <a:schemeClr val="tx1"/>
                </a:solidFill>
                <a:ea typeface="ＭＳ Ｐゴシック"/>
                <a:cs typeface="ＭＳ Ｐゴシック"/>
              </a:rPr>
              <a:t>	Entity </a:t>
            </a:r>
            <a:r>
              <a:rPr lang="en-US" sz="1500" kern="1200" dirty="0">
                <a:solidFill>
                  <a:schemeClr val="tx1"/>
                </a:solidFill>
                <a:ea typeface="ＭＳ Ｐゴシック"/>
                <a:cs typeface="ＭＳ Ｐゴシック"/>
              </a:rPr>
              <a:t>Manager tasked with synchronizing the data contained in a entity instance with the </a:t>
            </a:r>
            <a:r>
              <a:rPr lang="en-US" sz="1500" kern="1200" dirty="0" smtClean="0">
                <a:solidFill>
                  <a:schemeClr val="tx1"/>
                </a:solidFill>
                <a:ea typeface="ＭＳ Ｐゴシック"/>
                <a:cs typeface="ＭＳ Ｐゴシック"/>
              </a:rPr>
              <a:t>	data </a:t>
            </a:r>
            <a:r>
              <a:rPr lang="en-US" sz="1500" kern="1200" dirty="0">
                <a:solidFill>
                  <a:schemeClr val="tx1"/>
                </a:solidFill>
                <a:ea typeface="ＭＳ Ｐゴシック"/>
                <a:cs typeface="ＭＳ Ｐゴシック"/>
              </a:rPr>
              <a:t>contained in the equivalent data row in the database.</a:t>
            </a:r>
          </a:p>
          <a:p>
            <a:pPr marL="0" indent="0">
              <a:buNone/>
            </a:pPr>
            <a:endParaRPr lang="en-US" dirty="0" smtClean="0"/>
          </a:p>
          <a:p>
            <a:endParaRPr lang="en-US" dirty="0"/>
          </a:p>
        </p:txBody>
      </p:sp>
    </p:spTree>
    <p:extLst>
      <p:ext uri="{BB962C8B-B14F-4D97-AF65-F5344CB8AC3E}">
        <p14:creationId xmlns:p14="http://schemas.microsoft.com/office/powerpoint/2010/main" val="36614544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What is Entity?</a:t>
            </a:r>
            <a:endParaRPr lang="en-US" dirty="0">
              <a:solidFill>
                <a:schemeClr val="tx1"/>
              </a:solidFill>
            </a:endParaRPr>
          </a:p>
        </p:txBody>
      </p:sp>
      <p:sp>
        <p:nvSpPr>
          <p:cNvPr id="3" name="Content Placeholder 2"/>
          <p:cNvSpPr>
            <a:spLocks noGrp="1"/>
          </p:cNvSpPr>
          <p:nvPr>
            <p:ph idx="1"/>
          </p:nvPr>
        </p:nvSpPr>
        <p:spPr>
          <a:xfrm>
            <a:off x="306513" y="897731"/>
            <a:ext cx="8530118" cy="3676650"/>
          </a:xfrm>
        </p:spPr>
        <p:txBody>
          <a:bodyPr>
            <a:normAutofit lnSpcReduction="10000"/>
          </a:bodyPr>
          <a:lstStyle/>
          <a:p>
            <a:pPr>
              <a:lnSpc>
                <a:spcPct val="80000"/>
              </a:lnSpc>
            </a:pPr>
            <a:r>
              <a:rPr lang="en-US" altLang="en-US" sz="1500" kern="1200" dirty="0">
                <a:solidFill>
                  <a:schemeClr val="tx1"/>
                </a:solidFill>
                <a:ea typeface="ＭＳ Ｐゴシック"/>
                <a:cs typeface="ＭＳ Ｐゴシック"/>
              </a:rPr>
              <a:t>The objects represents data and are stored into persistent storage by a persistence </a:t>
            </a:r>
            <a:endParaRPr lang="en-US" altLang="en-US" sz="1500" kern="1200" dirty="0" smtClean="0">
              <a:solidFill>
                <a:schemeClr val="tx1"/>
              </a:solidFill>
              <a:ea typeface="ＭＳ Ｐゴシック"/>
              <a:cs typeface="ＭＳ Ｐゴシック"/>
            </a:endParaRPr>
          </a:p>
          <a:p>
            <a:pPr marL="0" indent="0">
              <a:lnSpc>
                <a:spcPct val="80000"/>
              </a:lnSpc>
              <a:buNone/>
            </a:pPr>
            <a:r>
              <a:rPr lang="en-US" altLang="en-US" sz="1500" kern="1200" dirty="0">
                <a:solidFill>
                  <a:schemeClr val="tx1"/>
                </a:solidFill>
                <a:ea typeface="ＭＳ Ｐゴシック"/>
                <a:cs typeface="ＭＳ Ｐゴシック"/>
              </a:rPr>
              <a:t> </a:t>
            </a:r>
            <a:r>
              <a:rPr lang="en-US" altLang="en-US" sz="1500" kern="1200" dirty="0" smtClean="0">
                <a:solidFill>
                  <a:schemeClr val="tx1"/>
                </a:solidFill>
                <a:ea typeface="ＭＳ Ｐゴシック"/>
                <a:cs typeface="ＭＳ Ｐゴシック"/>
              </a:rPr>
              <a:t>      mechanism</a:t>
            </a:r>
            <a:r>
              <a:rPr lang="en-US" altLang="en-US" sz="1500" kern="1200" dirty="0">
                <a:solidFill>
                  <a:schemeClr val="tx1"/>
                </a:solidFill>
                <a:ea typeface="ＭＳ Ｐゴシック"/>
                <a:cs typeface="ＭＳ Ｐゴシック"/>
              </a:rPr>
              <a:t>. Such persistent objects are called entities in the new Java persistence </a:t>
            </a:r>
            <a:r>
              <a:rPr lang="en-US" altLang="en-US" sz="1500" kern="1200" dirty="0" smtClean="0">
                <a:solidFill>
                  <a:schemeClr val="tx1"/>
                </a:solidFill>
                <a:ea typeface="ＭＳ Ｐゴシック"/>
                <a:cs typeface="ＭＳ Ｐゴシック"/>
              </a:rPr>
              <a:t>    	</a:t>
            </a:r>
          </a:p>
          <a:p>
            <a:pPr marL="0" indent="0">
              <a:lnSpc>
                <a:spcPct val="80000"/>
              </a:lnSpc>
              <a:buNone/>
            </a:pPr>
            <a:r>
              <a:rPr lang="en-US" altLang="en-US" sz="1500" kern="1200" dirty="0">
                <a:solidFill>
                  <a:schemeClr val="tx1"/>
                </a:solidFill>
                <a:ea typeface="ＭＳ Ｐゴシック"/>
                <a:cs typeface="ＭＳ Ｐゴシック"/>
              </a:rPr>
              <a:t> </a:t>
            </a:r>
            <a:r>
              <a:rPr lang="en-US" altLang="en-US" sz="1500" kern="1200" dirty="0" smtClean="0">
                <a:solidFill>
                  <a:schemeClr val="tx1"/>
                </a:solidFill>
                <a:ea typeface="ＭＳ Ｐゴシック"/>
                <a:cs typeface="ＭＳ Ｐゴシック"/>
              </a:rPr>
              <a:t>      specification</a:t>
            </a:r>
            <a:r>
              <a:rPr lang="en-US" altLang="en-US" sz="1500" kern="1200" dirty="0">
                <a:solidFill>
                  <a:schemeClr val="tx1"/>
                </a:solidFill>
                <a:ea typeface="ＭＳ Ｐゴシック"/>
                <a:cs typeface="ＭＳ Ｐゴシック"/>
              </a:rPr>
              <a:t>.</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Entities are Plain Old Java Objects with data as fields. They also have setter and getter </a:t>
            </a:r>
            <a:endParaRPr lang="en-US" altLang="en-US" sz="1500" kern="1200" dirty="0" smtClean="0">
              <a:solidFill>
                <a:schemeClr val="tx1"/>
              </a:solidFill>
              <a:ea typeface="ＭＳ Ｐゴシック"/>
              <a:cs typeface="ＭＳ Ｐゴシック"/>
            </a:endParaRPr>
          </a:p>
          <a:p>
            <a:pPr marL="0" indent="0">
              <a:lnSpc>
                <a:spcPct val="80000"/>
              </a:lnSpc>
              <a:buNone/>
            </a:pPr>
            <a:r>
              <a:rPr lang="en-US" altLang="en-US" sz="1500" kern="1200" dirty="0">
                <a:solidFill>
                  <a:schemeClr val="tx1"/>
                </a:solidFill>
                <a:ea typeface="ＭＳ Ｐゴシック"/>
                <a:cs typeface="ＭＳ Ｐゴシック"/>
              </a:rPr>
              <a:t> </a:t>
            </a:r>
            <a:r>
              <a:rPr lang="en-US" altLang="en-US" sz="1500" kern="1200" dirty="0" smtClean="0">
                <a:solidFill>
                  <a:schemeClr val="tx1"/>
                </a:solidFill>
                <a:ea typeface="ＭＳ Ｐゴシック"/>
                <a:cs typeface="ＭＳ Ｐゴシック"/>
              </a:rPr>
              <a:t>      methods</a:t>
            </a:r>
            <a:r>
              <a:rPr lang="en-US" altLang="en-US" sz="1500" kern="1200" dirty="0">
                <a:solidFill>
                  <a:schemeClr val="tx1"/>
                </a:solidFill>
                <a:ea typeface="ＭＳ Ｐゴシック"/>
                <a:cs typeface="ＭＳ Ｐゴシック"/>
              </a:rPr>
              <a:t>.</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Entities are client visible and also persistent identity i.e. Primary Key which distinct from their </a:t>
            </a:r>
            <a:endParaRPr lang="en-US" altLang="en-US" sz="1500" kern="1200" dirty="0" smtClean="0">
              <a:solidFill>
                <a:schemeClr val="tx1"/>
              </a:solidFill>
              <a:ea typeface="ＭＳ Ｐゴシック"/>
              <a:cs typeface="ＭＳ Ｐゴシック"/>
            </a:endParaRPr>
          </a:p>
          <a:p>
            <a:pPr>
              <a:lnSpc>
                <a:spcPct val="80000"/>
              </a:lnSpc>
            </a:pPr>
            <a:r>
              <a:rPr lang="en-US" altLang="en-US" sz="1500" kern="1200" dirty="0" smtClean="0">
                <a:solidFill>
                  <a:schemeClr val="tx1"/>
                </a:solidFill>
                <a:ea typeface="ＭＳ Ｐゴシック"/>
                <a:cs typeface="ＭＳ Ｐゴシック"/>
              </a:rPr>
              <a:t>object </a:t>
            </a:r>
            <a:r>
              <a:rPr lang="en-US" altLang="en-US" sz="1500" kern="1200" dirty="0">
                <a:solidFill>
                  <a:schemeClr val="tx1"/>
                </a:solidFill>
                <a:ea typeface="ＭＳ Ｐゴシック"/>
                <a:cs typeface="ＭＳ Ｐゴシック"/>
              </a:rPr>
              <a:t>reference. </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Entities have persistent client visible state.</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Entity are not remotely available.</a:t>
            </a:r>
          </a:p>
          <a:p>
            <a:pPr>
              <a:lnSpc>
                <a:spcPct val="80000"/>
              </a:lnSpc>
            </a:pPr>
            <a:endParaRPr lang="en-US" altLang="en-US" dirty="0"/>
          </a:p>
          <a:p>
            <a:pPr>
              <a:lnSpc>
                <a:spcPct val="80000"/>
              </a:lnSpc>
            </a:pPr>
            <a:r>
              <a:rPr lang="en-US" altLang="en-US" sz="1500" kern="1200" dirty="0">
                <a:solidFill>
                  <a:schemeClr val="tx1"/>
                </a:solidFill>
                <a:ea typeface="ＭＳ Ｐゴシック"/>
                <a:cs typeface="ＭＳ Ｐゴシック"/>
              </a:rPr>
              <a:t>The lifetime of the entity is completely depend on application’s lifetime.</a:t>
            </a:r>
          </a:p>
          <a:p>
            <a:pPr>
              <a:lnSpc>
                <a:spcPct val="80000"/>
              </a:lnSpc>
            </a:pPr>
            <a:endParaRPr lang="en-US" altLang="en-US" dirty="0"/>
          </a:p>
          <a:p>
            <a:pPr>
              <a:lnSpc>
                <a:spcPct val="80000"/>
              </a:lnSpc>
            </a:pPr>
            <a:endParaRPr lang="en-US" altLang="en-US" dirty="0"/>
          </a:p>
          <a:p>
            <a:pPr>
              <a:lnSpc>
                <a:spcPct val="80000"/>
              </a:lnSpc>
            </a:pPr>
            <a:endParaRPr lang="en-US" altLang="en-US" dirty="0"/>
          </a:p>
          <a:p>
            <a:pPr>
              <a:lnSpc>
                <a:spcPct val="80000"/>
              </a:lnSpc>
            </a:pPr>
            <a:endParaRPr lang="en-US" altLang="en-US" dirty="0"/>
          </a:p>
          <a:p>
            <a:endParaRPr lang="en-US" dirty="0"/>
          </a:p>
        </p:txBody>
      </p:sp>
    </p:spTree>
    <p:extLst>
      <p:ext uri="{BB962C8B-B14F-4D97-AF65-F5344CB8AC3E}">
        <p14:creationId xmlns:p14="http://schemas.microsoft.com/office/powerpoint/2010/main" val="3485069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The Entity Manager API</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altLang="en-US" sz="2000" dirty="0"/>
          </a:p>
          <a:p>
            <a:pPr>
              <a:lnSpc>
                <a:spcPct val="90000"/>
              </a:lnSpc>
            </a:pPr>
            <a:r>
              <a:rPr lang="en-US" altLang="en-US" sz="1500" kern="1200" dirty="0">
                <a:solidFill>
                  <a:schemeClr val="tx1"/>
                </a:solidFill>
                <a:ea typeface="ＭＳ Ｐゴシック"/>
                <a:cs typeface="ＭＳ Ｐゴシック"/>
              </a:rPr>
              <a:t>The instance of an Entity Manager is associated with a persistence context. In the persistence context, the entity instances and their lifecycle are managed. </a:t>
            </a:r>
          </a:p>
          <a:p>
            <a:endParaRPr lang="en-US" altLang="en-US" sz="2000" dirty="0"/>
          </a:p>
          <a:p>
            <a:pPr>
              <a:lnSpc>
                <a:spcPct val="80000"/>
              </a:lnSpc>
            </a:pPr>
            <a:r>
              <a:rPr lang="en-US" altLang="en-US" sz="1500" kern="1200" dirty="0">
                <a:solidFill>
                  <a:schemeClr val="tx1"/>
                </a:solidFill>
                <a:ea typeface="ＭＳ Ｐゴシック"/>
                <a:cs typeface="ＭＳ Ｐゴシック"/>
              </a:rPr>
              <a:t>When it is created first time using the new operator it is not persistent, so the instance becomes the persistent by means of Entity Manager API.</a:t>
            </a:r>
          </a:p>
          <a:p>
            <a:endParaRPr lang="en-US" altLang="en-US" sz="2000" dirty="0"/>
          </a:p>
          <a:p>
            <a:pPr>
              <a:lnSpc>
                <a:spcPct val="80000"/>
              </a:lnSpc>
            </a:pPr>
            <a:r>
              <a:rPr lang="en-US" altLang="en-US" sz="1500" kern="1200" dirty="0">
                <a:solidFill>
                  <a:schemeClr val="tx1"/>
                </a:solidFill>
                <a:ea typeface="ＭＳ Ｐゴシック"/>
                <a:cs typeface="ＭＳ Ｐゴシック"/>
              </a:rPr>
              <a:t>The Entity Manager has a interface which defines the methods which are used to interact with the persistence context.</a:t>
            </a:r>
          </a:p>
          <a:p>
            <a:endParaRPr lang="en-US" altLang="en-US" sz="2000" dirty="0"/>
          </a:p>
          <a:p>
            <a:pPr lvl="1">
              <a:buFontTx/>
              <a:buNone/>
            </a:pPr>
            <a:endParaRPr lang="en-US" altLang="en-US" sz="2000" dirty="0"/>
          </a:p>
          <a:p>
            <a:endParaRPr lang="en-US" altLang="en-US" dirty="0"/>
          </a:p>
          <a:p>
            <a:endParaRPr lang="en-US" dirty="0"/>
          </a:p>
        </p:txBody>
      </p:sp>
    </p:spTree>
    <p:extLst>
      <p:ext uri="{BB962C8B-B14F-4D97-AF65-F5344CB8AC3E}">
        <p14:creationId xmlns:p14="http://schemas.microsoft.com/office/powerpoint/2010/main" val="26946975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19" y="439288"/>
            <a:ext cx="6629400" cy="457623"/>
          </a:xfrm>
        </p:spPr>
        <p:txBody>
          <a:bodyPr/>
          <a:lstStyle/>
          <a:p>
            <a:r>
              <a:rPr lang="en-US" altLang="en-US" dirty="0">
                <a:solidFill>
                  <a:schemeClr val="tx1"/>
                </a:solidFill>
              </a:rPr>
              <a:t>Entity Manager API</a:t>
            </a:r>
            <a:endParaRPr lang="en-US" dirty="0">
              <a:solidFill>
                <a:schemeClr val="tx1"/>
              </a:solidFill>
            </a:endParaRPr>
          </a:p>
        </p:txBody>
      </p:sp>
      <p:sp>
        <p:nvSpPr>
          <p:cNvPr id="4" name="Oval 3"/>
          <p:cNvSpPr>
            <a:spLocks noChangeArrowheads="1"/>
          </p:cNvSpPr>
          <p:nvPr/>
        </p:nvSpPr>
        <p:spPr bwMode="auto">
          <a:xfrm>
            <a:off x="1622612" y="1344994"/>
            <a:ext cx="2057400" cy="1143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dirty="0">
                <a:cs typeface="Arial" pitchFamily="34" charset="0"/>
              </a:rPr>
              <a:t>Object</a:t>
            </a:r>
          </a:p>
        </p:txBody>
      </p:sp>
      <p:sp>
        <p:nvSpPr>
          <p:cNvPr id="5" name="Line 4"/>
          <p:cNvSpPr>
            <a:spLocks noChangeShapeType="1"/>
          </p:cNvSpPr>
          <p:nvPr/>
        </p:nvSpPr>
        <p:spPr bwMode="auto">
          <a:xfrm>
            <a:off x="3680012" y="1802194"/>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flipH="1">
            <a:off x="3603812" y="2106994"/>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AutoShape 6"/>
          <p:cNvSpPr>
            <a:spLocks noChangeArrowheads="1"/>
          </p:cNvSpPr>
          <p:nvPr/>
        </p:nvSpPr>
        <p:spPr bwMode="auto">
          <a:xfrm>
            <a:off x="4899212" y="1421194"/>
            <a:ext cx="1981200" cy="990600"/>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dirty="0">
                <a:cs typeface="Arial" pitchFamily="34" charset="0"/>
              </a:rPr>
              <a:t>Entity Manager</a:t>
            </a:r>
          </a:p>
        </p:txBody>
      </p:sp>
      <p:sp>
        <p:nvSpPr>
          <p:cNvPr id="8" name="AutoShape 9"/>
          <p:cNvSpPr>
            <a:spLocks noChangeArrowheads="1"/>
          </p:cNvSpPr>
          <p:nvPr/>
        </p:nvSpPr>
        <p:spPr bwMode="auto">
          <a:xfrm>
            <a:off x="5127812" y="3249994"/>
            <a:ext cx="1600200" cy="1676400"/>
          </a:xfrm>
          <a:prstGeom prst="flowChartMagneticDisk">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dirty="0">
              <a:solidFill>
                <a:schemeClr val="bg1"/>
              </a:solidFill>
              <a:cs typeface="Arial" pitchFamily="34" charset="0"/>
            </a:endParaRPr>
          </a:p>
          <a:p>
            <a:pPr algn="ctr" eaLnBrk="1" hangingPunct="1"/>
            <a:r>
              <a:rPr lang="en-US" altLang="en-US" dirty="0" smtClean="0">
                <a:solidFill>
                  <a:schemeClr val="bg1"/>
                </a:solidFill>
                <a:cs typeface="Arial" pitchFamily="34" charset="0"/>
              </a:rPr>
              <a:t>DB</a:t>
            </a:r>
            <a:endParaRPr lang="en-US" altLang="en-US" dirty="0">
              <a:solidFill>
                <a:schemeClr val="bg1"/>
              </a:solidFill>
              <a:cs typeface="Arial" pitchFamily="34" charset="0"/>
            </a:endParaRPr>
          </a:p>
        </p:txBody>
      </p:sp>
      <p:sp>
        <p:nvSpPr>
          <p:cNvPr id="9" name="Line 5"/>
          <p:cNvSpPr>
            <a:spLocks noChangeShapeType="1"/>
          </p:cNvSpPr>
          <p:nvPr/>
        </p:nvSpPr>
        <p:spPr bwMode="auto">
          <a:xfrm flipH="1" flipV="1">
            <a:off x="5661212" y="2411794"/>
            <a:ext cx="381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5"/>
          <p:cNvSpPr>
            <a:spLocks noChangeShapeType="1"/>
          </p:cNvSpPr>
          <p:nvPr/>
        </p:nvSpPr>
        <p:spPr bwMode="auto">
          <a:xfrm flipH="1">
            <a:off x="6270812" y="2411794"/>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Box 11"/>
          <p:cNvSpPr txBox="1"/>
          <p:nvPr/>
        </p:nvSpPr>
        <p:spPr>
          <a:xfrm>
            <a:off x="3756212" y="1539840"/>
            <a:ext cx="990600" cy="338554"/>
          </a:xfrm>
          <a:prstGeom prst="rect">
            <a:avLst/>
          </a:prstGeom>
          <a:noFill/>
        </p:spPr>
        <p:txBody>
          <a:bodyPr wrap="square" rtlCol="0">
            <a:spAutoFit/>
          </a:bodyPr>
          <a:lstStyle/>
          <a:p>
            <a:r>
              <a:rPr lang="en-US" sz="1600" dirty="0" smtClean="0">
                <a:solidFill>
                  <a:srgbClr val="0000FF"/>
                </a:solidFill>
              </a:rPr>
              <a:t>Save</a:t>
            </a:r>
            <a:endParaRPr lang="en-US" sz="1600" dirty="0">
              <a:solidFill>
                <a:srgbClr val="0000FF"/>
              </a:solidFill>
            </a:endParaRPr>
          </a:p>
        </p:txBody>
      </p:sp>
      <p:sp>
        <p:nvSpPr>
          <p:cNvPr id="13" name="TextBox 12"/>
          <p:cNvSpPr txBox="1"/>
          <p:nvPr/>
        </p:nvSpPr>
        <p:spPr>
          <a:xfrm>
            <a:off x="3756212" y="2026329"/>
            <a:ext cx="990600" cy="369332"/>
          </a:xfrm>
          <a:prstGeom prst="rect">
            <a:avLst/>
          </a:prstGeom>
          <a:noFill/>
        </p:spPr>
        <p:txBody>
          <a:bodyPr wrap="square" rtlCol="0">
            <a:spAutoFit/>
          </a:bodyPr>
          <a:lstStyle/>
          <a:p>
            <a:r>
              <a:rPr lang="en-US" sz="1800" dirty="0" smtClean="0">
                <a:solidFill>
                  <a:srgbClr val="0000FF"/>
                </a:solidFill>
              </a:rPr>
              <a:t>retrieve</a:t>
            </a:r>
            <a:endParaRPr lang="en-US" sz="1800" dirty="0">
              <a:solidFill>
                <a:srgbClr val="0000FF"/>
              </a:solidFill>
            </a:endParaRPr>
          </a:p>
        </p:txBody>
      </p:sp>
      <p:sp>
        <p:nvSpPr>
          <p:cNvPr id="14" name="TextBox 13"/>
          <p:cNvSpPr txBox="1"/>
          <p:nvPr/>
        </p:nvSpPr>
        <p:spPr>
          <a:xfrm rot="5400000">
            <a:off x="5906989" y="2991743"/>
            <a:ext cx="990600" cy="307777"/>
          </a:xfrm>
          <a:prstGeom prst="rect">
            <a:avLst/>
          </a:prstGeom>
          <a:noFill/>
        </p:spPr>
        <p:txBody>
          <a:bodyPr wrap="square" rtlCol="0">
            <a:spAutoFit/>
          </a:bodyPr>
          <a:lstStyle/>
          <a:p>
            <a:r>
              <a:rPr lang="en-US" sz="1400" dirty="0" smtClean="0">
                <a:solidFill>
                  <a:srgbClr val="0000FF"/>
                </a:solidFill>
              </a:rPr>
              <a:t>Sql</a:t>
            </a:r>
            <a:endParaRPr lang="en-US" sz="1400" dirty="0">
              <a:solidFill>
                <a:srgbClr val="0000FF"/>
              </a:solidFill>
            </a:endParaRPr>
          </a:p>
        </p:txBody>
      </p:sp>
      <p:sp>
        <p:nvSpPr>
          <p:cNvPr id="15" name="TextBox 14"/>
          <p:cNvSpPr txBox="1"/>
          <p:nvPr/>
        </p:nvSpPr>
        <p:spPr>
          <a:xfrm rot="5400000">
            <a:off x="4802089" y="3182242"/>
            <a:ext cx="1524000" cy="307777"/>
          </a:xfrm>
          <a:prstGeom prst="rect">
            <a:avLst/>
          </a:prstGeom>
          <a:noFill/>
        </p:spPr>
        <p:txBody>
          <a:bodyPr wrap="square" rtlCol="0">
            <a:spAutoFit/>
          </a:bodyPr>
          <a:lstStyle/>
          <a:p>
            <a:r>
              <a:rPr lang="en-US" sz="1400" dirty="0" smtClean="0">
                <a:solidFill>
                  <a:srgbClr val="0000FF"/>
                </a:solidFill>
              </a:rPr>
              <a:t>Result</a:t>
            </a:r>
            <a:endParaRPr lang="en-US" sz="1400" dirty="0">
              <a:solidFill>
                <a:srgbClr val="0000FF"/>
              </a:solidFill>
            </a:endParaRPr>
          </a:p>
        </p:txBody>
      </p:sp>
    </p:spTree>
    <p:extLst>
      <p:ext uri="{BB962C8B-B14F-4D97-AF65-F5344CB8AC3E}">
        <p14:creationId xmlns:p14="http://schemas.microsoft.com/office/powerpoint/2010/main" val="97947330"/>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427474e-60f8-4f75-abfc-98841d67cf98" ContentTypeId="0x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7EC2B70E-73F0-48DA-8368-76F5682A9E05}"/>
</file>

<file path=customXml/itemProps2.xml><?xml version="1.0" encoding="utf-8"?>
<ds:datastoreItem xmlns:ds="http://schemas.openxmlformats.org/officeDocument/2006/customXml" ds:itemID="{D125793F-AAB7-4C94-B8F0-7A514890C2DB}"/>
</file>

<file path=customXml/itemProps3.xml><?xml version="1.0" encoding="utf-8"?>
<ds:datastoreItem xmlns:ds="http://schemas.openxmlformats.org/officeDocument/2006/customXml" ds:itemID="{71C6D431-06F9-4CC0-BEBE-F672D963C910}"/>
</file>

<file path=customXml/itemProps4.xml><?xml version="1.0" encoding="utf-8"?>
<ds:datastoreItem xmlns:ds="http://schemas.openxmlformats.org/officeDocument/2006/customXml" ds:itemID="{0DE608E0-702B-4F55-AB50-76700D3EE1EB}"/>
</file>

<file path=docProps/app.xml><?xml version="1.0" encoding="utf-8"?>
<Properties xmlns="http://schemas.openxmlformats.org/officeDocument/2006/extended-properties" xmlns:vt="http://schemas.openxmlformats.org/officeDocument/2006/docPropsVTypes">
  <Template/>
  <TotalTime>20739</TotalTime>
  <Words>1615</Words>
  <Application>Microsoft Office PowerPoint</Application>
  <PresentationFormat>Custom</PresentationFormat>
  <Paragraphs>306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Blank Presentation</vt:lpstr>
      <vt:lpstr>EJB 3.1-(Entity Class)</vt:lpstr>
      <vt:lpstr>Session Objectives</vt:lpstr>
      <vt:lpstr>Introduction to JPA </vt:lpstr>
      <vt:lpstr>Introduction to JPA </vt:lpstr>
      <vt:lpstr>Object Relational Mapping (ORM)</vt:lpstr>
      <vt:lpstr>Java persistent API</vt:lpstr>
      <vt:lpstr>What is Entity?</vt:lpstr>
      <vt:lpstr>The Entity Manager API</vt:lpstr>
      <vt:lpstr>Entity Manager API</vt:lpstr>
      <vt:lpstr>Entity Manager Interface</vt:lpstr>
      <vt:lpstr>Entity Manager Life Cycle</vt:lpstr>
      <vt:lpstr> Entity Instance’s Life Cycle </vt:lpstr>
      <vt:lpstr> Entity Instance’s Life Cycle </vt:lpstr>
      <vt:lpstr>Entity Class</vt:lpstr>
      <vt:lpstr>Entity Class Contd.,</vt:lpstr>
      <vt:lpstr>Relationship in Entity</vt:lpstr>
      <vt:lpstr>Association </vt:lpstr>
      <vt:lpstr>Inheritance Relationship</vt:lpstr>
      <vt:lpstr>Annotations Used in Entity class</vt:lpstr>
      <vt:lpstr>When To use the Entity Beans</vt:lpstr>
      <vt:lpstr>Callback Methods  </vt:lpstr>
      <vt:lpstr>Callback Methods  cont…. </vt:lpstr>
      <vt:lpstr>Syntax for interceptors</vt:lpstr>
      <vt:lpstr>PowerPoint Presentation</vt:lpstr>
      <vt:lpstr>PowerPoint Presentation</vt:lpstr>
      <vt:lpstr>Predict the Answers </vt:lpstr>
      <vt:lpstr>Summary</vt:lpstr>
      <vt:lpstr>PowerPoint Presentation</vt:lpstr>
    </vt:vector>
  </TitlesOfParts>
  <Company>Hexaware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Umamaheswari Aravindan</cp:lastModifiedBy>
  <cp:revision>328</cp:revision>
  <dcterms:created xsi:type="dcterms:W3CDTF">2008-10-21T17:48:31Z</dcterms:created>
  <dcterms:modified xsi:type="dcterms:W3CDTF">2014-09-10T06:36:56Z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