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9.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591" r:id="rId2"/>
    <p:sldId id="645" r:id="rId3"/>
    <p:sldId id="694" r:id="rId4"/>
    <p:sldId id="730" r:id="rId5"/>
    <p:sldId id="706" r:id="rId6"/>
    <p:sldId id="698" r:id="rId7"/>
    <p:sldId id="728" r:id="rId8"/>
    <p:sldId id="707" r:id="rId9"/>
    <p:sldId id="700" r:id="rId10"/>
    <p:sldId id="699" r:id="rId11"/>
    <p:sldId id="727" r:id="rId12"/>
    <p:sldId id="720" r:id="rId13"/>
    <p:sldId id="721" r:id="rId14"/>
    <p:sldId id="722" r:id="rId15"/>
    <p:sldId id="723" r:id="rId16"/>
    <p:sldId id="724" r:id="rId17"/>
    <p:sldId id="725" r:id="rId18"/>
    <p:sldId id="726" r:id="rId19"/>
    <p:sldId id="709" r:id="rId20"/>
    <p:sldId id="701" r:id="rId21"/>
    <p:sldId id="702" r:id="rId22"/>
    <p:sldId id="704" r:id="rId23"/>
    <p:sldId id="710" r:id="rId24"/>
    <p:sldId id="729" r:id="rId25"/>
    <p:sldId id="705" r:id="rId26"/>
    <p:sldId id="711" r:id="rId27"/>
    <p:sldId id="593" r:id="rId28"/>
    <p:sldId id="731" r:id="rId29"/>
    <p:sldId id="732" r:id="rId30"/>
  </p:sldIdLst>
  <p:sldSz cx="9144000" cy="51482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xmlns="">
        <p15:guide id="1" orient="horz" pos="2485">
          <p15:clr>
            <a:srgbClr val="A4A3A4"/>
          </p15:clr>
        </p15:guide>
        <p15:guide id="2" pos="19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51515"/>
    <a:srgbClr val="28D2D6"/>
    <a:srgbClr val="E0F8BA"/>
    <a:srgbClr val="21DDDD"/>
    <a:srgbClr val="CB9FEF"/>
    <a:srgbClr val="F59509"/>
    <a:srgbClr val="D3F52B"/>
    <a:srgbClr val="96BBF2"/>
    <a:srgbClr val="ED2A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5" autoAdjust="0"/>
    <p:restoredTop sz="86146" autoAdjust="0"/>
  </p:normalViewPr>
  <p:slideViewPr>
    <p:cSldViewPr>
      <p:cViewPr>
        <p:scale>
          <a:sx n="106" d="100"/>
          <a:sy n="106" d="100"/>
        </p:scale>
        <p:origin x="-72" y="-72"/>
      </p:cViewPr>
      <p:guideLst>
        <p:guide orient="horz" pos="2485"/>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40"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210364EE-990F-4BF1-BDA6-BA25E1ED9AB3}" type="slidenum">
              <a:rPr lang="en-US"/>
              <a:pPr/>
              <a:t>‹#›</a:t>
            </a:fld>
            <a:endParaRPr lang="en-US" dirty="0"/>
          </a:p>
        </p:txBody>
      </p:sp>
    </p:spTree>
    <p:extLst>
      <p:ext uri="{BB962C8B-B14F-4D97-AF65-F5344CB8AC3E}">
        <p14:creationId xmlns:p14="http://schemas.microsoft.com/office/powerpoint/2010/main" val="12544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384175" y="685800"/>
            <a:ext cx="6089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E5FEBB30-2327-49BF-A777-FCF620141F85}" type="slidenum">
              <a:rPr lang="en-US"/>
              <a:pPr/>
              <a:t>‹#›</a:t>
            </a:fld>
            <a:endParaRPr lang="en-US" dirty="0"/>
          </a:p>
        </p:txBody>
      </p:sp>
    </p:spTree>
    <p:extLst>
      <p:ext uri="{BB962C8B-B14F-4D97-AF65-F5344CB8AC3E}">
        <p14:creationId xmlns:p14="http://schemas.microsoft.com/office/powerpoint/2010/main" val="42051302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3000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3000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3000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3000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4</a:t>
            </a:fld>
            <a:endParaRPr lang="en-US" dirty="0"/>
          </a:p>
        </p:txBody>
      </p:sp>
    </p:spTree>
    <p:extLst>
      <p:ext uri="{BB962C8B-B14F-4D97-AF65-F5344CB8AC3E}">
        <p14:creationId xmlns:p14="http://schemas.microsoft.com/office/powerpoint/2010/main" val="376015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a typeface="ＭＳ Ｐゴシック"/>
                <a:cs typeface="ＭＳ Ｐゴシック"/>
              </a:rPr>
              <a:t>At abstract level, EJB is a standard for developing and deploying server side distributed components in java. It defines contract between components and application server that enables any component to run in any compliant application server. </a:t>
            </a:r>
          </a:p>
          <a:p>
            <a:endParaRPr lang="en-US" sz="1200" kern="1200" dirty="0" smtClean="0">
              <a:solidFill>
                <a:schemeClr val="tx1"/>
              </a:solidFill>
              <a:ea typeface="ＭＳ Ｐゴシック"/>
              <a:cs typeface="ＭＳ Ｐゴシック"/>
            </a:endParaRPr>
          </a:p>
          <a:p>
            <a:r>
              <a:rPr lang="en-US" sz="1200" kern="1200" dirty="0" smtClean="0">
                <a:solidFill>
                  <a:schemeClr val="tx1"/>
                </a:solidFill>
                <a:ea typeface="ＭＳ Ｐゴシック"/>
                <a:cs typeface="ＭＳ Ｐゴシック"/>
              </a:rPr>
              <a:t>At implementation level, an EJB is a component. A component is self contained entity that it can be reused in similar or a completely different application. It has an independent, reusable existence outside application using it.</a:t>
            </a:r>
          </a:p>
          <a:p>
            <a:endParaRPr lang="en-US" sz="1200" dirty="0" smtClean="0"/>
          </a:p>
          <a:p>
            <a:r>
              <a:rPr lang="en-US" sz="1200" kern="1200" dirty="0" smtClean="0">
                <a:solidFill>
                  <a:schemeClr val="tx1"/>
                </a:solidFill>
                <a:ea typeface="ＭＳ Ｐゴシック"/>
                <a:cs typeface="ＭＳ Ｐゴシック"/>
              </a:rPr>
              <a:t>A enterprise bean is written using the EJB APIs (the javax.ejb.*package) and is deployed in EJB container. The EJB container then provides bean with various services such as life cycle management, security, transaction management, and so on. This is what makes it different that plain java bean. A client of EJB could be anything such as JSP, Servlet, stand alone java application, an applet, a Web service or even another EJB. </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7</a:t>
            </a:fld>
            <a:endParaRPr lang="en-US" dirty="0"/>
          </a:p>
        </p:txBody>
      </p:sp>
    </p:spTree>
    <p:extLst>
      <p:ext uri="{BB962C8B-B14F-4D97-AF65-F5344CB8AC3E}">
        <p14:creationId xmlns:p14="http://schemas.microsoft.com/office/powerpoint/2010/main" val="278754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400" kern="1200" dirty="0" smtClean="0">
                <a:solidFill>
                  <a:schemeClr val="tx1"/>
                </a:solidFill>
                <a:ea typeface="ＭＳ Ｐゴシック"/>
                <a:cs typeface="ＭＳ Ｐゴシック"/>
              </a:rPr>
              <a:t>Simplicity</a:t>
            </a:r>
            <a:r>
              <a:rPr lang="en-US" altLang="en-US" sz="1100" dirty="0" smtClean="0"/>
              <a:t>:</a:t>
            </a:r>
          </a:p>
          <a:p>
            <a:pPr>
              <a:lnSpc>
                <a:spcPct val="80000"/>
              </a:lnSpc>
            </a:pPr>
            <a:endParaRPr lang="en-US" altLang="en-US" sz="1400" kern="1200" dirty="0" smtClean="0">
              <a:solidFill>
                <a:schemeClr val="tx1"/>
              </a:solidFill>
              <a:ea typeface="ＭＳ Ｐゴシック"/>
              <a:cs typeface="ＭＳ Ｐゴシック"/>
            </a:endParaRPr>
          </a:p>
          <a:p>
            <a:pPr lvl="2">
              <a:lnSpc>
                <a:spcPct val="80000"/>
              </a:lnSpc>
              <a:buFont typeface="Wingdings" panose="05000000000000000000" pitchFamily="2" charset="2"/>
              <a:buChar char="§"/>
            </a:pPr>
            <a:r>
              <a:rPr lang="en-US" altLang="en-US" sz="1400" kern="1200" dirty="0" smtClean="0">
                <a:solidFill>
                  <a:schemeClr val="tx1"/>
                </a:solidFill>
                <a:ea typeface="ＭＳ Ｐゴシック"/>
                <a:cs typeface="ＭＳ Ｐゴシック"/>
              </a:rPr>
              <a:t>The application developer does not have to be concerned with system-level issues, such as security, transactions, multi-threading, security protocols, distributed programming, connection resource pooling etc. These system-level issues are taken care by the EJB Container, a component of EJB architecture.</a:t>
            </a:r>
          </a:p>
          <a:p>
            <a:pPr>
              <a:lnSpc>
                <a:spcPct val="80000"/>
              </a:lnSpc>
            </a:pPr>
            <a:endParaRPr lang="en-US" altLang="en-US" sz="1050" dirty="0" smtClean="0"/>
          </a:p>
          <a:p>
            <a:pPr>
              <a:lnSpc>
                <a:spcPct val="80000"/>
              </a:lnSpc>
            </a:pPr>
            <a:r>
              <a:rPr lang="en-US" altLang="en-US" sz="1400" kern="1200" dirty="0" smtClean="0">
                <a:solidFill>
                  <a:schemeClr val="tx1"/>
                </a:solidFill>
                <a:ea typeface="ＭＳ Ｐゴシック"/>
                <a:cs typeface="ＭＳ Ｐゴシック"/>
              </a:rPr>
              <a:t>Reusability: The Enterprise bean is a reusable component. It can be used reused in the following two ways:</a:t>
            </a:r>
          </a:p>
          <a:p>
            <a:pPr lvl="2">
              <a:lnSpc>
                <a:spcPct val="80000"/>
              </a:lnSpc>
            </a:pPr>
            <a:endParaRPr lang="en-US" altLang="en-US" sz="1100" dirty="0" smtClean="0"/>
          </a:p>
          <a:p>
            <a:pPr lvl="2">
              <a:lnSpc>
                <a:spcPct val="80000"/>
              </a:lnSpc>
              <a:buFont typeface="Wingdings" panose="05000000000000000000" pitchFamily="2" charset="2"/>
              <a:buChar char="§"/>
            </a:pPr>
            <a:r>
              <a:rPr lang="en-US" altLang="en-US" sz="1400" kern="1200" dirty="0" smtClean="0">
                <a:solidFill>
                  <a:schemeClr val="tx1"/>
                </a:solidFill>
                <a:ea typeface="ＭＳ Ｐゴシック"/>
                <a:cs typeface="ＭＳ Ｐゴシック"/>
              </a:rPr>
              <a:t>The EJB which has not been deployed that can be reused with the different applications without making any changes.</a:t>
            </a:r>
          </a:p>
          <a:p>
            <a:pPr lvl="2">
              <a:lnSpc>
                <a:spcPct val="80000"/>
              </a:lnSpc>
              <a:buFont typeface="Wingdings" panose="05000000000000000000" pitchFamily="2" charset="2"/>
              <a:buChar char="§"/>
            </a:pPr>
            <a:r>
              <a:rPr lang="en-US" altLang="en-US" sz="1400" kern="1200" dirty="0" smtClean="0">
                <a:solidFill>
                  <a:schemeClr val="tx1"/>
                </a:solidFill>
                <a:ea typeface="ＭＳ Ｐゴシック"/>
                <a:cs typeface="ＭＳ Ｐゴシック"/>
              </a:rPr>
              <a:t>Multiple applications can make calls to the deployed enterprise bean.</a:t>
            </a:r>
          </a:p>
          <a:p>
            <a:pPr>
              <a:lnSpc>
                <a:spcPct val="80000"/>
              </a:lnSpc>
            </a:pPr>
            <a:endParaRPr lang="en-US" altLang="en-US" sz="1050" dirty="0" smtClean="0"/>
          </a:p>
          <a:p>
            <a:pPr>
              <a:lnSpc>
                <a:spcPct val="80000"/>
              </a:lnSpc>
            </a:pPr>
            <a:r>
              <a:rPr lang="en-US" altLang="en-US" sz="1400" kern="1200" dirty="0" smtClean="0">
                <a:solidFill>
                  <a:schemeClr val="tx1"/>
                </a:solidFill>
                <a:ea typeface="ＭＳ Ｐゴシック"/>
                <a:cs typeface="ＭＳ Ｐゴシック"/>
              </a:rPr>
              <a:t>Scalability:</a:t>
            </a:r>
          </a:p>
          <a:p>
            <a:pPr lvl="2">
              <a:lnSpc>
                <a:spcPct val="80000"/>
              </a:lnSpc>
              <a:buFont typeface="Wingdings" panose="05000000000000000000" pitchFamily="2" charset="2"/>
              <a:buChar char="§"/>
            </a:pPr>
            <a:r>
              <a:rPr lang="en-US" altLang="en-US" sz="1400" kern="1200" dirty="0" smtClean="0">
                <a:solidFill>
                  <a:schemeClr val="tx1"/>
                </a:solidFill>
                <a:ea typeface="ＭＳ Ｐゴシック"/>
                <a:cs typeface="ＭＳ Ｐゴシック"/>
              </a:rPr>
              <a:t>Basically EJB applications are highly scalable.</a:t>
            </a:r>
          </a:p>
          <a:p>
            <a:pPr lvl="2">
              <a:lnSpc>
                <a:spcPct val="80000"/>
              </a:lnSpc>
              <a:buFont typeface="Wingdings" panose="05000000000000000000" pitchFamily="2" charset="2"/>
              <a:buChar char="§"/>
            </a:pPr>
            <a:r>
              <a:rPr lang="en-US" altLang="en-US" sz="1400" kern="1200" dirty="0" smtClean="0">
                <a:solidFill>
                  <a:schemeClr val="tx1"/>
                </a:solidFill>
                <a:ea typeface="ＭＳ Ｐゴシック"/>
                <a:cs typeface="ＭＳ Ｐゴシック"/>
              </a:rPr>
              <a:t>It also refers to the rate at capability increased for they application, with out any changes in the current processing.</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8</a:t>
            </a:fld>
            <a:endParaRPr lang="en-US" dirty="0"/>
          </a:p>
        </p:txBody>
      </p:sp>
    </p:spTree>
    <p:extLst>
      <p:ext uri="{BB962C8B-B14F-4D97-AF65-F5344CB8AC3E}">
        <p14:creationId xmlns:p14="http://schemas.microsoft.com/office/powerpoint/2010/main" val="133119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a typeface="ＭＳ Ｐゴシック"/>
                <a:cs typeface="ＭＳ Ｐゴシック"/>
              </a:rPr>
              <a:t>In versions earlier to EJB 3.1 you had to develop multiple artifacts to develop session and entity bean. This included home interface, remote interface, actual bean implementation, and various deployment descriptor files. This makes developers task difficult. EJB 3.1 overcame this drawback through use of feature called annotations introduced in Java 5</a:t>
            </a: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10</a:t>
            </a:fld>
            <a:endParaRPr lang="en-US" dirty="0"/>
          </a:p>
        </p:txBody>
      </p:sp>
    </p:spTree>
    <p:extLst>
      <p:ext uri="{BB962C8B-B14F-4D97-AF65-F5344CB8AC3E}">
        <p14:creationId xmlns:p14="http://schemas.microsoft.com/office/powerpoint/2010/main" val="251136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cs typeface="ＭＳ Ｐゴシック"/>
              </a:rPr>
              <a:t>In the EJB 3.1 world, all kinds of enterprise beans are just plain old Java objects(POJO) with appropriate annotations.</a:t>
            </a:r>
          </a:p>
          <a:p>
            <a:endParaRPr lang="en-US" sz="1200" dirty="0" smtClean="0"/>
          </a:p>
          <a:p>
            <a:endParaRPr lang="en-US" sz="1200" dirty="0" smtClean="0"/>
          </a:p>
          <a:p>
            <a:r>
              <a:rPr lang="en-US" sz="1200" kern="1200" dirty="0" smtClean="0">
                <a:solidFill>
                  <a:schemeClr val="tx1"/>
                </a:solidFill>
                <a:cs typeface="ＭＳ Ｐゴシック"/>
              </a:rPr>
              <a:t>Annotations can be used to define the bean's business interface, O/R mapping information, resource references, and just about anything else that was defined through deployment descriptors. For example, you declare a stateless session bean by using the @</a:t>
            </a:r>
            <a:r>
              <a:rPr lang="en-US" sz="1200" kern="1200" dirty="0" err="1" smtClean="0">
                <a:solidFill>
                  <a:schemeClr val="tx1"/>
                </a:solidFill>
                <a:cs typeface="ＭＳ Ｐゴシック"/>
              </a:rPr>
              <a:t>Statelessannotation</a:t>
            </a:r>
            <a:r>
              <a:rPr lang="en-US" sz="1200" kern="1200" dirty="0" smtClean="0">
                <a:solidFill>
                  <a:schemeClr val="tx1"/>
                </a:solidFill>
                <a:cs typeface="ＭＳ Ｐゴシック"/>
              </a:rPr>
              <a:t> on the Java class. To reduce the amount of information you must specify for a component, EJB 3.0 has adopted a configuration-by-exception approach, meaning you provide intuitive defaults for all annotations so that most of the information can be inferred. </a:t>
            </a:r>
          </a:p>
          <a:p>
            <a:endParaRPr lang="en-US" sz="1200" kern="1200" dirty="0" smtClean="0">
              <a:solidFill>
                <a:schemeClr val="tx1"/>
              </a:solidFill>
              <a:cs typeface="ＭＳ Ｐゴシック"/>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cs typeface="ＭＳ Ｐゴシック"/>
              </a:rPr>
              <a:t> For example, you declare a stateless session bean by using the @</a:t>
            </a:r>
            <a:r>
              <a:rPr lang="en-US" sz="1200" kern="1200" dirty="0" err="1" smtClean="0">
                <a:solidFill>
                  <a:schemeClr val="tx1"/>
                </a:solidFill>
                <a:cs typeface="ＭＳ Ｐゴシック"/>
              </a:rPr>
              <a:t>Statelessannotation</a:t>
            </a:r>
            <a:r>
              <a:rPr lang="en-US" sz="1200" kern="1200" dirty="0" smtClean="0">
                <a:solidFill>
                  <a:schemeClr val="tx1"/>
                </a:solidFill>
                <a:cs typeface="ＭＳ Ｐゴシック"/>
              </a:rPr>
              <a:t> on the Java class. To reduce the amount of information you must specify for a component, EJB 3.0 has adopted a configuration-by-exception approach, meaning you provide intuitive defaults for all annotations so that most of the information can be inferred. </a:t>
            </a:r>
          </a:p>
          <a:p>
            <a:endParaRPr lang="en-US" sz="1200" kern="1200" dirty="0" smtClean="0">
              <a:solidFill>
                <a:schemeClr val="tx1"/>
              </a:solidFill>
              <a:cs typeface="ＭＳ Ｐゴシック"/>
            </a:endParaRPr>
          </a:p>
          <a:p>
            <a:endParaRPr lang="en-US" dirty="0"/>
          </a:p>
        </p:txBody>
      </p:sp>
      <p:sp>
        <p:nvSpPr>
          <p:cNvPr id="4" name="Slide Number Placeholder 3"/>
          <p:cNvSpPr>
            <a:spLocks noGrp="1"/>
          </p:cNvSpPr>
          <p:nvPr>
            <p:ph type="sldNum" sz="quarter" idx="10"/>
          </p:nvPr>
        </p:nvSpPr>
        <p:spPr/>
        <p:txBody>
          <a:bodyPr/>
          <a:lstStyle/>
          <a:p>
            <a:fld id="{E5FEBB30-2327-49BF-A777-FCF620141F85}" type="slidenum">
              <a:rPr lang="en-US" smtClean="0"/>
              <a:pPr/>
              <a:t>11</a:t>
            </a:fld>
            <a:endParaRPr lang="en-US" dirty="0"/>
          </a:p>
        </p:txBody>
      </p:sp>
    </p:spTree>
    <p:extLst>
      <p:ext uri="{BB962C8B-B14F-4D97-AF65-F5344CB8AC3E}">
        <p14:creationId xmlns:p14="http://schemas.microsoft.com/office/powerpoint/2010/main" val="794114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hyperlink" Target="http://imageshack.us/?x=my6&amp;myref=http://skyscrapercity.com/showthread.php?t=244650&amp;page=2" TargetMode="External"/><Relationship Id="rId4"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9" name="Title 1"/>
          <p:cNvSpPr>
            <a:spLocks noGrp="1"/>
          </p:cNvSpPr>
          <p:nvPr>
            <p:ph type="ctrTitle" hasCustomPrompt="1"/>
          </p:nvPr>
        </p:nvSpPr>
        <p:spPr>
          <a:xfrm>
            <a:off x="3105150" y="1774032"/>
            <a:ext cx="3981450" cy="1219199"/>
          </a:xfrm>
          <a:prstGeom prst="rect">
            <a:avLst/>
          </a:prstGeom>
          <a:ln>
            <a:noFill/>
          </a:ln>
        </p:spPr>
        <p:txBody>
          <a:bodyPr>
            <a:noAutofit/>
          </a:bodyPr>
          <a:lstStyle>
            <a:lvl1pPr>
              <a:defRPr sz="3200" b="1">
                <a:solidFill>
                  <a:schemeClr val="bg1"/>
                </a:solidFill>
                <a:latin typeface="+mn-lt"/>
              </a:defRPr>
            </a:lvl1pPr>
          </a:lstStyle>
          <a:p>
            <a:r>
              <a:rPr lang="en-US" dirty="0" smtClean="0"/>
              <a:t>Hexaware Overview</a:t>
            </a:r>
            <a:br>
              <a:rPr lang="en-US" dirty="0" smtClean="0"/>
            </a:br>
            <a:r>
              <a:rPr lang="en-US" dirty="0" smtClean="0"/>
              <a:t>2014</a:t>
            </a:r>
            <a:endParaRPr lang="en-US" dirty="0"/>
          </a:p>
        </p:txBody>
      </p:sp>
      <p:cxnSp>
        <p:nvCxnSpPr>
          <p:cNvPr id="7" name="Straight Connector 6"/>
          <p:cNvCxnSpPr/>
          <p:nvPr userDrawn="1"/>
        </p:nvCxnSpPr>
        <p:spPr bwMode="auto">
          <a:xfrm>
            <a:off x="4800600" y="1235783"/>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userDrawn="1"/>
        </p:nvSpPr>
        <p:spPr>
          <a:xfrm>
            <a:off x="4946070" y="1346101"/>
            <a:ext cx="1217000" cy="230832"/>
          </a:xfrm>
          <a:prstGeom prst="rect">
            <a:avLst/>
          </a:prstGeom>
          <a:noFill/>
        </p:spPr>
        <p:txBody>
          <a:bodyPr wrap="none" rtlCol="0">
            <a:spAutoFit/>
          </a:bodyPr>
          <a:lstStyle/>
          <a:p>
            <a:r>
              <a:rPr lang="en-US" sz="900" dirty="0" smtClean="0"/>
              <a:t>www.hexaware.com</a:t>
            </a:r>
            <a:endParaRPr lang="en-US" sz="900" dirty="0"/>
          </a:p>
        </p:txBody>
      </p:sp>
      <p:sp>
        <p:nvSpPr>
          <p:cNvPr id="12" name="Text Box 16"/>
          <p:cNvSpPr txBox="1">
            <a:spLocks noChangeArrowheads="1"/>
          </p:cNvSpPr>
          <p:nvPr userDrawn="1"/>
        </p:nvSpPr>
        <p:spPr bwMode="auto">
          <a:xfrm>
            <a:off x="176593" y="4875071"/>
            <a:ext cx="2182008"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endParaRPr lang="en-US" sz="750" dirty="0">
              <a:solidFill>
                <a:srgbClr val="B0B3B2"/>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512" y="992135"/>
            <a:ext cx="1463040" cy="59740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04800" y="1202531"/>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out Background Color">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04800" y="1200164"/>
            <a:ext cx="8534400"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304800" y="1202531"/>
            <a:ext cx="8534400" cy="3603784"/>
          </a:xfrm>
          <a:prstGeom prst="rect">
            <a:avLst/>
          </a:prstGeom>
        </p:spPr>
        <p:txBody>
          <a:bodyPr>
            <a:normAutofit/>
          </a:bodyPr>
          <a:lstStyle>
            <a:lvl1pPr>
              <a:defRPr sz="1800"/>
            </a:lvl1pPr>
          </a:lstStyle>
          <a:p>
            <a:endParaRPr lang="en-US" dirty="0"/>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6" name="Media Placeholder 5"/>
          <p:cNvSpPr>
            <a:spLocks noGrp="1"/>
          </p:cNvSpPr>
          <p:nvPr>
            <p:ph type="media" sz="quarter" idx="14"/>
          </p:nvPr>
        </p:nvSpPr>
        <p:spPr>
          <a:xfrm>
            <a:off x="307836" y="1200384"/>
            <a:ext cx="8531364" cy="3603784"/>
          </a:xfrm>
          <a:prstGeom prst="rect">
            <a:avLst/>
          </a:prstGeom>
        </p:spPr>
        <p:txBody>
          <a:bodyPr>
            <a:normAutofit/>
          </a:bodyPr>
          <a:lstStyle>
            <a:lvl1pPr>
              <a:defRPr sz="1800"/>
            </a:lvl1pPr>
          </a:lstStyle>
          <a:p>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57200" y="1582739"/>
            <a:ext cx="3657600" cy="2896393"/>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4876800" y="1583533"/>
            <a:ext cx="3657600" cy="2896393"/>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FDB813"/>
              </a:buClr>
              <a:buSzTx/>
              <a:buFont typeface="Times" pitchFamily="18" charset="0"/>
              <a:buNone/>
              <a:tabLst/>
              <a:defRPr sz="1600"/>
            </a:lvl1pPr>
            <a:lvl2pPr>
              <a:defRPr sz="1600"/>
            </a:lvl2pPr>
            <a:lvl3pPr>
              <a:defRPr sz="1600"/>
            </a:lvl3pPr>
            <a:lvl4pPr>
              <a:defRPr sz="1600"/>
            </a:lvl4pPr>
            <a:lvl5pPr>
              <a:defRPr sz="1600"/>
            </a:lvl5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024848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0962" y="1202531"/>
            <a:ext cx="7099038" cy="3745367"/>
          </a:xfrm>
          <a:prstGeom prst="rect">
            <a:avLst/>
          </a:prstGeom>
        </p:spPr>
      </p:pic>
      <p:sp>
        <p:nvSpPr>
          <p:cNvPr id="4" name="TextBox 3"/>
          <p:cNvSpPr txBox="1"/>
          <p:nvPr userDrawn="1"/>
        </p:nvSpPr>
        <p:spPr>
          <a:xfrm>
            <a:off x="209550" y="2802731"/>
            <a:ext cx="2209800" cy="2323713"/>
          </a:xfrm>
          <a:prstGeom prst="rect">
            <a:avLst/>
          </a:prstGeom>
          <a:noFill/>
        </p:spPr>
        <p:txBody>
          <a:bodyPr wrap="square" rtlCol="0">
            <a:spAutoFit/>
          </a:bodyPr>
          <a:lstStyle/>
          <a:p>
            <a:r>
              <a:rPr lang="en-US" sz="2000" b="1" dirty="0" smtClean="0">
                <a:solidFill>
                  <a:srgbClr val="4D4D4D"/>
                </a:solidFill>
              </a:rPr>
              <a:t>AMERICAS</a:t>
            </a:r>
          </a:p>
          <a:p>
            <a:r>
              <a:rPr lang="en-US" sz="1200" b="1" dirty="0">
                <a:solidFill>
                  <a:srgbClr val="4D4D4D"/>
                </a:solidFill>
              </a:rPr>
              <a:t>NORTH </a:t>
            </a:r>
            <a:r>
              <a:rPr lang="en-US" sz="1200" b="1" dirty="0" smtClean="0">
                <a:solidFill>
                  <a:srgbClr val="4D4D4D"/>
                </a:solidFill>
              </a:rPr>
              <a:t>AMERICA</a:t>
            </a:r>
          </a:p>
          <a:p>
            <a:r>
              <a:rPr lang="en-US" sz="900" dirty="0" smtClean="0">
                <a:solidFill>
                  <a:srgbClr val="4D4D4D"/>
                </a:solidFill>
              </a:rPr>
              <a:t>Boston (MA)</a:t>
            </a:r>
          </a:p>
          <a:p>
            <a:r>
              <a:rPr lang="en-US" sz="900" dirty="0" smtClean="0">
                <a:solidFill>
                  <a:srgbClr val="4D4D4D"/>
                </a:solidFill>
              </a:rPr>
              <a:t>Chicago</a:t>
            </a:r>
          </a:p>
          <a:p>
            <a:r>
              <a:rPr lang="en-US" sz="900" dirty="0" smtClean="0">
                <a:solidFill>
                  <a:srgbClr val="4D4D4D"/>
                </a:solidFill>
              </a:rPr>
              <a:t>Atlanta</a:t>
            </a:r>
          </a:p>
          <a:p>
            <a:r>
              <a:rPr lang="en-US" sz="900" dirty="0" smtClean="0">
                <a:solidFill>
                  <a:srgbClr val="4D4D4D"/>
                </a:solidFill>
              </a:rPr>
              <a:t>California </a:t>
            </a:r>
            <a:endParaRPr lang="en-US" sz="900" dirty="0">
              <a:solidFill>
                <a:srgbClr val="4D4D4D"/>
              </a:solidFill>
            </a:endParaRPr>
          </a:p>
          <a:p>
            <a:r>
              <a:rPr lang="en-US" sz="900" dirty="0">
                <a:solidFill>
                  <a:srgbClr val="4D4D4D"/>
                </a:solidFill>
              </a:rPr>
              <a:t>Dallas</a:t>
            </a:r>
          </a:p>
          <a:p>
            <a:r>
              <a:rPr lang="en-US" sz="900" dirty="0">
                <a:solidFill>
                  <a:srgbClr val="4D4D4D"/>
                </a:solidFill>
              </a:rPr>
              <a:t>New York</a:t>
            </a:r>
          </a:p>
          <a:p>
            <a:r>
              <a:rPr lang="en-US" sz="900" dirty="0">
                <a:solidFill>
                  <a:srgbClr val="4D4D4D"/>
                </a:solidFill>
              </a:rPr>
              <a:t>New Jersey</a:t>
            </a:r>
          </a:p>
          <a:p>
            <a:r>
              <a:rPr lang="en-US" sz="900" dirty="0">
                <a:solidFill>
                  <a:srgbClr val="4D4D4D"/>
                </a:solidFill>
              </a:rPr>
              <a:t>Mexico</a:t>
            </a:r>
          </a:p>
          <a:p>
            <a:endParaRPr lang="en-US" sz="1000" dirty="0">
              <a:solidFill>
                <a:schemeClr val="bg1">
                  <a:lumMod val="50000"/>
                </a:schemeClr>
              </a:solidFill>
            </a:endParaRPr>
          </a:p>
          <a:p>
            <a:r>
              <a:rPr lang="en-US" sz="1200" b="1" dirty="0">
                <a:solidFill>
                  <a:srgbClr val="4D4D4D"/>
                </a:solidFill>
              </a:rPr>
              <a:t>SOUTH </a:t>
            </a:r>
            <a:r>
              <a:rPr lang="en-US" sz="1200" b="1" dirty="0" smtClean="0">
                <a:solidFill>
                  <a:srgbClr val="4D4D4D"/>
                </a:solidFill>
              </a:rPr>
              <a:t>AMERICA</a:t>
            </a:r>
            <a:endParaRPr lang="en-US" sz="1000" b="1" dirty="0">
              <a:solidFill>
                <a:srgbClr val="4D4D4D"/>
              </a:solidFill>
            </a:endParaRPr>
          </a:p>
          <a:p>
            <a:r>
              <a:rPr lang="en-US" sz="900" dirty="0">
                <a:solidFill>
                  <a:srgbClr val="4D4D4D"/>
                </a:solidFill>
              </a:rPr>
              <a:t>Brazil</a:t>
            </a:r>
          </a:p>
          <a:p>
            <a:endParaRPr lang="en-US" sz="1000" dirty="0">
              <a:solidFill>
                <a:schemeClr val="bg1">
                  <a:lumMod val="50000"/>
                </a:schemeClr>
              </a:solidFill>
            </a:endParaRPr>
          </a:p>
        </p:txBody>
      </p:sp>
      <p:grpSp>
        <p:nvGrpSpPr>
          <p:cNvPr id="5" name="Group 4"/>
          <p:cNvGrpSpPr/>
          <p:nvPr userDrawn="1"/>
        </p:nvGrpSpPr>
        <p:grpSpPr>
          <a:xfrm>
            <a:off x="7264261" y="1507331"/>
            <a:ext cx="1803539" cy="2800767"/>
            <a:chOff x="7264260" y="1716008"/>
            <a:chExt cx="2032140" cy="2800767"/>
          </a:xfrm>
        </p:grpSpPr>
        <p:sp>
          <p:nvSpPr>
            <p:cNvPr id="6" name="TextBox 5"/>
            <p:cNvSpPr txBox="1"/>
            <p:nvPr/>
          </p:nvSpPr>
          <p:spPr>
            <a:xfrm>
              <a:off x="7264260" y="1716008"/>
              <a:ext cx="2028825" cy="2800767"/>
            </a:xfrm>
            <a:prstGeom prst="rect">
              <a:avLst/>
            </a:prstGeom>
            <a:noFill/>
          </p:spPr>
          <p:txBody>
            <a:bodyPr wrap="square" rtlCol="0">
              <a:spAutoFit/>
            </a:bodyPr>
            <a:lstStyle/>
            <a:p>
              <a:r>
                <a:rPr lang="en-US" sz="2000" b="1" dirty="0">
                  <a:solidFill>
                    <a:srgbClr val="4D4D4D"/>
                  </a:solidFill>
                </a:rPr>
                <a:t>EUROPE</a:t>
              </a:r>
              <a:endParaRPr lang="en-US" sz="2000" b="1" dirty="0" smtClean="0">
                <a:solidFill>
                  <a:srgbClr val="4D4D4D"/>
                </a:solidFill>
              </a:endParaRPr>
            </a:p>
            <a:p>
              <a:r>
                <a:rPr lang="en-US" sz="900" dirty="0">
                  <a:solidFill>
                    <a:srgbClr val="4D4D4D"/>
                  </a:solidFill>
                </a:rPr>
                <a:t>United Kingdom</a:t>
              </a:r>
            </a:p>
            <a:p>
              <a:r>
                <a:rPr lang="en-US" sz="900" dirty="0">
                  <a:solidFill>
                    <a:srgbClr val="4D4D4D"/>
                  </a:solidFill>
                </a:rPr>
                <a:t>Netherlands</a:t>
              </a:r>
            </a:p>
            <a:p>
              <a:r>
                <a:rPr lang="en-US" sz="900" dirty="0">
                  <a:solidFill>
                    <a:srgbClr val="4D4D4D"/>
                  </a:solidFill>
                </a:rPr>
                <a:t>Belgium</a:t>
              </a:r>
            </a:p>
            <a:p>
              <a:r>
                <a:rPr lang="en-US" sz="900" dirty="0">
                  <a:solidFill>
                    <a:srgbClr val="4D4D4D"/>
                  </a:solidFill>
                </a:rPr>
                <a:t>Germany</a:t>
              </a:r>
            </a:p>
            <a:p>
              <a:r>
                <a:rPr lang="en-US" sz="900" dirty="0">
                  <a:solidFill>
                    <a:srgbClr val="4D4D4D"/>
                  </a:solidFill>
                </a:rPr>
                <a:t>France</a:t>
              </a:r>
            </a:p>
            <a:p>
              <a:endParaRPr lang="en-US" sz="1000" dirty="0">
                <a:solidFill>
                  <a:srgbClr val="4D4D4D"/>
                </a:solidFill>
              </a:endParaRPr>
            </a:p>
            <a:p>
              <a:r>
                <a:rPr lang="en-US" sz="2000" b="1" dirty="0">
                  <a:solidFill>
                    <a:srgbClr val="4D4D4D"/>
                  </a:solidFill>
                </a:rPr>
                <a:t>ASIA</a:t>
              </a:r>
            </a:p>
            <a:p>
              <a:r>
                <a:rPr lang="nn-NO" sz="900" dirty="0">
                  <a:solidFill>
                    <a:srgbClr val="4D4D4D"/>
                  </a:solidFill>
                </a:rPr>
                <a:t>Australia</a:t>
              </a:r>
            </a:p>
            <a:p>
              <a:r>
                <a:rPr lang="pt-BR" sz="900" dirty="0" smtClean="0">
                  <a:solidFill>
                    <a:srgbClr val="4D4D4D"/>
                  </a:solidFill>
                </a:rPr>
                <a:t>Dubai</a:t>
              </a:r>
              <a:endParaRPr lang="pt-BR" sz="900" dirty="0">
                <a:solidFill>
                  <a:srgbClr val="4D4D4D"/>
                </a:solidFill>
              </a:endParaRPr>
            </a:p>
            <a:p>
              <a:r>
                <a:rPr lang="nn-NO" sz="900" dirty="0">
                  <a:solidFill>
                    <a:srgbClr val="4D4D4D"/>
                  </a:solidFill>
                </a:rPr>
                <a:t>Hong Kong</a:t>
              </a:r>
            </a:p>
            <a:p>
              <a:r>
                <a:rPr lang="pt-BR" sz="900" dirty="0">
                  <a:solidFill>
                    <a:srgbClr val="4D4D4D"/>
                  </a:solidFill>
                </a:rPr>
                <a:t>Japan</a:t>
              </a:r>
            </a:p>
            <a:p>
              <a:r>
                <a:rPr lang="nn-NO" sz="900" dirty="0">
                  <a:solidFill>
                    <a:srgbClr val="4D4D4D"/>
                  </a:solidFill>
                </a:rPr>
                <a:t>Malaysia</a:t>
              </a:r>
            </a:p>
            <a:p>
              <a:r>
                <a:rPr lang="nn-NO" sz="900" dirty="0">
                  <a:solidFill>
                    <a:srgbClr val="4D4D4D"/>
                  </a:solidFill>
                </a:rPr>
                <a:t>New Zealand</a:t>
              </a:r>
            </a:p>
            <a:p>
              <a:r>
                <a:rPr lang="nn-NO" sz="900" dirty="0">
                  <a:solidFill>
                    <a:srgbClr val="4D4D4D"/>
                  </a:solidFill>
                </a:rPr>
                <a:t>Singapore</a:t>
              </a:r>
            </a:p>
            <a:p>
              <a:r>
                <a:rPr lang="pt-BR" sz="900" dirty="0">
                  <a:solidFill>
                    <a:srgbClr val="4D4D4D"/>
                  </a:solidFill>
                </a:rPr>
                <a:t>Saudi Arabia</a:t>
              </a:r>
            </a:p>
            <a:p>
              <a:endParaRPr lang="nn-NO" sz="900" dirty="0">
                <a:solidFill>
                  <a:srgbClr val="4D4D4D"/>
                </a:solidFill>
              </a:endParaRPr>
            </a:p>
          </p:txBody>
        </p:sp>
        <p:sp>
          <p:nvSpPr>
            <p:cNvPr id="7" name="TextBox 6"/>
            <p:cNvSpPr txBox="1"/>
            <p:nvPr/>
          </p:nvSpPr>
          <p:spPr>
            <a:xfrm>
              <a:off x="8128598" y="3220224"/>
              <a:ext cx="1167802" cy="1061829"/>
            </a:xfrm>
            <a:prstGeom prst="rect">
              <a:avLst/>
            </a:prstGeom>
            <a:noFill/>
          </p:spPr>
          <p:txBody>
            <a:bodyPr wrap="square" rtlCol="0">
              <a:spAutoFit/>
            </a:bodyPr>
            <a:lstStyle/>
            <a:p>
              <a:r>
                <a:rPr lang="it-IT" sz="900" dirty="0">
                  <a:solidFill>
                    <a:srgbClr val="4D4D4D"/>
                  </a:solidFill>
                </a:rPr>
                <a:t>India</a:t>
              </a:r>
            </a:p>
            <a:p>
              <a:r>
                <a:rPr lang="it-IT" sz="900" dirty="0">
                  <a:solidFill>
                    <a:srgbClr val="4D4D4D"/>
                  </a:solidFill>
                </a:rPr>
                <a:t>- Bengaluru</a:t>
              </a:r>
              <a:endParaRPr lang="pt-BR" sz="900" dirty="0">
                <a:solidFill>
                  <a:srgbClr val="4D4D4D"/>
                </a:solidFill>
              </a:endParaRPr>
            </a:p>
            <a:p>
              <a:r>
                <a:rPr lang="it-IT" sz="900" dirty="0">
                  <a:solidFill>
                    <a:srgbClr val="4D4D4D"/>
                  </a:solidFill>
                </a:rPr>
                <a:t> - Chennai</a:t>
              </a:r>
            </a:p>
            <a:p>
              <a:r>
                <a:rPr lang="it-IT" sz="900" dirty="0">
                  <a:solidFill>
                    <a:srgbClr val="4D4D4D"/>
                  </a:solidFill>
                </a:rPr>
                <a:t> - Coimbatore</a:t>
              </a:r>
            </a:p>
            <a:p>
              <a:r>
                <a:rPr lang="it-IT" sz="900" dirty="0">
                  <a:solidFill>
                    <a:srgbClr val="4D4D4D"/>
                  </a:solidFill>
                </a:rPr>
                <a:t> - Mumbai</a:t>
              </a:r>
            </a:p>
            <a:p>
              <a:r>
                <a:rPr lang="it-IT" sz="900" dirty="0">
                  <a:solidFill>
                    <a:srgbClr val="4D4D4D"/>
                  </a:solidFill>
                </a:rPr>
                <a:t> - Nagpur</a:t>
              </a:r>
            </a:p>
            <a:p>
              <a:r>
                <a:rPr lang="it-IT" sz="900" dirty="0">
                  <a:solidFill>
                    <a:srgbClr val="4D4D4D"/>
                  </a:solidFill>
                </a:rPr>
                <a:t> - Pune</a:t>
              </a:r>
            </a:p>
          </p:txBody>
        </p:sp>
      </p:grpSp>
      <p:sp>
        <p:nvSpPr>
          <p:cNvPr id="8" name="TextBox 7"/>
          <p:cNvSpPr txBox="1"/>
          <p:nvPr userDrawn="1"/>
        </p:nvSpPr>
        <p:spPr>
          <a:xfrm>
            <a:off x="2819400" y="4445377"/>
            <a:ext cx="3352800" cy="338554"/>
          </a:xfrm>
          <a:prstGeom prst="rect">
            <a:avLst/>
          </a:prstGeom>
          <a:noFill/>
        </p:spPr>
        <p:txBody>
          <a:bodyPr wrap="square" rtlCol="0">
            <a:spAutoFit/>
          </a:bodyPr>
          <a:lstStyle/>
          <a:p>
            <a:r>
              <a:rPr lang="en-US" sz="1600" b="1" dirty="0">
                <a:solidFill>
                  <a:srgbClr val="4D4D4D"/>
                </a:solidFill>
              </a:rPr>
              <a:t>Global Presence in </a:t>
            </a:r>
            <a:r>
              <a:rPr lang="en-US" sz="1600" b="1" dirty="0">
                <a:solidFill>
                  <a:schemeClr val="accent5"/>
                </a:solidFill>
              </a:rPr>
              <a:t>23 countries</a:t>
            </a:r>
          </a:p>
        </p:txBody>
      </p:sp>
      <p:grpSp>
        <p:nvGrpSpPr>
          <p:cNvPr id="9" name="Group 8"/>
          <p:cNvGrpSpPr/>
          <p:nvPr userDrawn="1"/>
        </p:nvGrpSpPr>
        <p:grpSpPr>
          <a:xfrm>
            <a:off x="1215486" y="1888331"/>
            <a:ext cx="6055788" cy="2667000"/>
            <a:chOff x="1215486" y="1888331"/>
            <a:chExt cx="6055788" cy="266700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8642" y="2350760"/>
              <a:ext cx="84962" cy="13622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670" y="2133111"/>
              <a:ext cx="84962" cy="13622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0002" y="3972991"/>
              <a:ext cx="84962" cy="13622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40731"/>
              <a:ext cx="84962" cy="13622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048" y="2895111"/>
              <a:ext cx="84962" cy="1362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892096"/>
              <a:ext cx="84962" cy="13622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980711"/>
              <a:ext cx="84962" cy="13622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07299"/>
              <a:ext cx="84962" cy="13622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038" y="2269331"/>
              <a:ext cx="84962" cy="13622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3176" y="3383691"/>
              <a:ext cx="84962" cy="13622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2864" y="2728550"/>
              <a:ext cx="84962" cy="13622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717457"/>
              <a:ext cx="84962" cy="13622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6312" y="4419111"/>
              <a:ext cx="84962" cy="13622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438" y="1888331"/>
              <a:ext cx="84962" cy="136220"/>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8628" y="3199911"/>
              <a:ext cx="84962" cy="13622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57" y="3414399"/>
              <a:ext cx="84962" cy="13622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486" y="2309219"/>
              <a:ext cx="84962" cy="136220"/>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8068" y="2040731"/>
              <a:ext cx="84962" cy="136220"/>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818" y="2567737"/>
              <a:ext cx="84962" cy="136220"/>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364" y="2845763"/>
              <a:ext cx="84962" cy="136220"/>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838" y="2044496"/>
              <a:ext cx="84962" cy="13622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8" y="1964531"/>
              <a:ext cx="84962" cy="13622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7282" y="2415333"/>
              <a:ext cx="84962" cy="136220"/>
            </a:xfrm>
            <a:prstGeom prst="rect">
              <a:avLst/>
            </a:prstGeom>
          </p:spPr>
        </p:pic>
      </p:grpSp>
      <p:sp>
        <p:nvSpPr>
          <p:cNvPr id="33" name="Title 4"/>
          <p:cNvSpPr>
            <a:spLocks noGrp="1"/>
          </p:cNvSpPr>
          <p:nvPr>
            <p:ph type="title"/>
          </p:nvPr>
        </p:nvSpPr>
        <p:spPr>
          <a:xfrm>
            <a:off x="227407" y="449225"/>
            <a:ext cx="6629400" cy="457623"/>
          </a:xfrm>
        </p:spPr>
        <p:txBody>
          <a:bodyPr/>
          <a:lstStyle/>
          <a:p>
            <a:r>
              <a:rPr lang="en-US" dirty="0"/>
              <a:t>Global Footprint</a:t>
            </a:r>
          </a:p>
        </p:txBody>
      </p:sp>
    </p:spTree>
    <p:extLst>
      <p:ext uri="{BB962C8B-B14F-4D97-AF65-F5344CB8AC3E}">
        <p14:creationId xmlns:p14="http://schemas.microsoft.com/office/powerpoint/2010/main" val="712087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 of art_infra">
    <p:spTree>
      <p:nvGrpSpPr>
        <p:cNvPr id="1" name=""/>
        <p:cNvGrpSpPr/>
        <p:nvPr/>
      </p:nvGrpSpPr>
      <p:grpSpPr>
        <a:xfrm>
          <a:off x="0" y="0"/>
          <a:ext cx="0" cy="0"/>
          <a:chOff x="0" y="0"/>
          <a:chExt cx="0" cy="0"/>
        </a:xfrm>
      </p:grpSpPr>
      <p:sp>
        <p:nvSpPr>
          <p:cNvPr id="3" name="Title 3"/>
          <p:cNvSpPr>
            <a:spLocks noGrp="1"/>
          </p:cNvSpPr>
          <p:nvPr>
            <p:ph type="title"/>
          </p:nvPr>
        </p:nvSpPr>
        <p:spPr>
          <a:xfrm>
            <a:off x="227407" y="516732"/>
            <a:ext cx="6629400" cy="457623"/>
          </a:xfrm>
        </p:spPr>
        <p:txBody>
          <a:bodyPr>
            <a:normAutofit/>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State-of-the-Art Infrastructure….</a:t>
            </a:r>
            <a:endParaRPr lang="en-US" dirty="0"/>
          </a:p>
        </p:txBody>
      </p:sp>
      <p:pic>
        <p:nvPicPr>
          <p:cNvPr id="4" name="Picture 5" descr="E:\GBM\Images\hexaware campus pics\compressed\20140131_175516.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4447" y="1270888"/>
            <a:ext cx="2146591" cy="1298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800" y="1269057"/>
            <a:ext cx="2133600" cy="129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4600" y="1270888"/>
            <a:ext cx="2130552" cy="129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descr="img370/9028/hexawaremahape12lj.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47313" y="1266961"/>
            <a:ext cx="1898941" cy="129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228600" y="1012031"/>
            <a:ext cx="1371600" cy="307777"/>
          </a:xfrm>
          <a:prstGeom prst="rect">
            <a:avLst/>
          </a:prstGeom>
          <a:noFill/>
        </p:spPr>
        <p:txBody>
          <a:bodyPr wrap="square" rtlCol="0">
            <a:spAutoFit/>
          </a:bodyPr>
          <a:lstStyle/>
          <a:p>
            <a:r>
              <a:rPr lang="en-US" sz="1400" b="1" dirty="0">
                <a:solidFill>
                  <a:srgbClr val="5F5F5F"/>
                </a:solidFill>
              </a:rPr>
              <a:t>Chennai</a:t>
            </a:r>
          </a:p>
        </p:txBody>
      </p:sp>
      <p:sp>
        <p:nvSpPr>
          <p:cNvPr id="9" name="TextBox 8"/>
          <p:cNvSpPr txBox="1"/>
          <p:nvPr userDrawn="1"/>
        </p:nvSpPr>
        <p:spPr>
          <a:xfrm>
            <a:off x="4675632" y="988965"/>
            <a:ext cx="1066800" cy="307777"/>
          </a:xfrm>
          <a:prstGeom prst="rect">
            <a:avLst/>
          </a:prstGeom>
          <a:noFill/>
        </p:spPr>
        <p:txBody>
          <a:bodyPr wrap="square" rtlCol="0">
            <a:spAutoFit/>
          </a:bodyPr>
          <a:lstStyle/>
          <a:p>
            <a:r>
              <a:rPr lang="en-US" sz="1400" b="1" dirty="0">
                <a:solidFill>
                  <a:srgbClr val="5F5F5F"/>
                </a:solidFill>
              </a:rPr>
              <a:t>Mumbai</a:t>
            </a:r>
          </a:p>
        </p:txBody>
      </p:sp>
      <p:sp>
        <p:nvSpPr>
          <p:cNvPr id="10" name="TextBox 9"/>
          <p:cNvSpPr txBox="1"/>
          <p:nvPr userDrawn="1"/>
        </p:nvSpPr>
        <p:spPr>
          <a:xfrm>
            <a:off x="228600" y="3271153"/>
            <a:ext cx="3398520" cy="154657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900" dirty="0" smtClean="0">
                <a:solidFill>
                  <a:srgbClr val="5F5F5F"/>
                </a:solidFill>
              </a:rPr>
              <a:t>State </a:t>
            </a:r>
            <a:r>
              <a:rPr lang="en-US" sz="900" dirty="0">
                <a:solidFill>
                  <a:srgbClr val="5F5F5F"/>
                </a:solidFill>
              </a:rPr>
              <a:t>of the art NOC - Network Operations Centre</a:t>
            </a:r>
          </a:p>
          <a:p>
            <a:pPr marL="171450" indent="-171450">
              <a:lnSpc>
                <a:spcPct val="150000"/>
              </a:lnSpc>
              <a:buFont typeface="Arial" panose="020B0604020202020204" pitchFamily="34" charset="0"/>
              <a:buChar char="•"/>
            </a:pPr>
            <a:r>
              <a:rPr lang="en-US" sz="900" dirty="0">
                <a:solidFill>
                  <a:srgbClr val="5F5F5F"/>
                </a:solidFill>
              </a:rPr>
              <a:t>Best in class Security &amp; disaster recovery systems in place</a:t>
            </a:r>
          </a:p>
          <a:p>
            <a:pPr marL="171450" indent="-171450">
              <a:lnSpc>
                <a:spcPct val="150000"/>
              </a:lnSpc>
              <a:buFont typeface="Arial" panose="020B0604020202020204" pitchFamily="34" charset="0"/>
              <a:buChar char="•"/>
            </a:pPr>
            <a:r>
              <a:rPr lang="en-US" sz="900" dirty="0">
                <a:solidFill>
                  <a:srgbClr val="5F5F5F"/>
                </a:solidFill>
              </a:rPr>
              <a:t>Integrated IT-BPO services</a:t>
            </a:r>
          </a:p>
          <a:p>
            <a:pPr marL="171450" indent="-171450">
              <a:lnSpc>
                <a:spcPct val="150000"/>
              </a:lnSpc>
              <a:buFont typeface="Arial" panose="020B0604020202020204" pitchFamily="34" charset="0"/>
              <a:buChar char="•"/>
            </a:pPr>
            <a:r>
              <a:rPr lang="en-US" sz="900" dirty="0">
                <a:solidFill>
                  <a:srgbClr val="5F5F5F"/>
                </a:solidFill>
              </a:rPr>
              <a:t>On-shore/ Off-shore delivery model</a:t>
            </a:r>
          </a:p>
          <a:p>
            <a:pPr marL="171450" indent="-171450">
              <a:lnSpc>
                <a:spcPct val="150000"/>
              </a:lnSpc>
              <a:buFont typeface="Arial" panose="020B0604020202020204" pitchFamily="34" charset="0"/>
              <a:buChar char="•"/>
            </a:pPr>
            <a:r>
              <a:rPr lang="en-US" sz="900" dirty="0">
                <a:solidFill>
                  <a:srgbClr val="5F5F5F"/>
                </a:solidFill>
              </a:rPr>
              <a:t>Dedicated  ODC’s</a:t>
            </a:r>
          </a:p>
          <a:p>
            <a:pPr marL="171450" indent="-171450">
              <a:lnSpc>
                <a:spcPct val="150000"/>
              </a:lnSpc>
              <a:buFont typeface="Arial" panose="020B0604020202020204" pitchFamily="34" charset="0"/>
              <a:buChar char="•"/>
            </a:pPr>
            <a:r>
              <a:rPr lang="en-US" sz="900" dirty="0">
                <a:solidFill>
                  <a:srgbClr val="5F5F5F"/>
                </a:solidFill>
              </a:rPr>
              <a:t>Flexible &amp; Scalable physical infra</a:t>
            </a:r>
          </a:p>
          <a:p>
            <a:pPr marL="171450" indent="-171450">
              <a:lnSpc>
                <a:spcPct val="150000"/>
              </a:lnSpc>
              <a:buFont typeface="Arial" panose="020B0604020202020204" pitchFamily="34" charset="0"/>
              <a:buChar char="•"/>
            </a:pPr>
            <a:endParaRPr lang="en-US" sz="900" dirty="0">
              <a:solidFill>
                <a:srgbClr val="5F5F5F"/>
              </a:solidFill>
            </a:endParaRPr>
          </a:p>
        </p:txBody>
      </p:sp>
      <p:grpSp>
        <p:nvGrpSpPr>
          <p:cNvPr id="11" name="Group 10"/>
          <p:cNvGrpSpPr/>
          <p:nvPr userDrawn="1"/>
        </p:nvGrpSpPr>
        <p:grpSpPr>
          <a:xfrm>
            <a:off x="3962400" y="2760757"/>
            <a:ext cx="1901387" cy="421466"/>
            <a:chOff x="3124200" y="2842058"/>
            <a:chExt cx="1825187" cy="504378"/>
          </a:xfrm>
        </p:grpSpPr>
        <p:sp>
          <p:nvSpPr>
            <p:cNvPr id="12" name="Rounded Rectangle 11"/>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3" name="TextBox 12"/>
            <p:cNvSpPr txBox="1"/>
            <p:nvPr/>
          </p:nvSpPr>
          <p:spPr>
            <a:xfrm>
              <a:off x="3124200" y="2906732"/>
              <a:ext cx="1825187" cy="338554"/>
            </a:xfrm>
            <a:prstGeom prst="rect">
              <a:avLst/>
            </a:prstGeom>
            <a:noFill/>
          </p:spPr>
          <p:txBody>
            <a:bodyPr wrap="square" rtlCol="0" anchor="t" anchorCtr="1">
              <a:spAutoFit/>
            </a:bodyPr>
            <a:lstStyle/>
            <a:p>
              <a:r>
                <a:rPr lang="en-US" sz="1600" b="1" dirty="0" smtClean="0">
                  <a:solidFill>
                    <a:schemeClr val="bg1"/>
                  </a:solidFill>
                </a:rPr>
                <a:t>Infrastructure</a:t>
              </a:r>
              <a:endParaRPr lang="en-US" sz="1600" b="1" dirty="0">
                <a:solidFill>
                  <a:schemeClr val="bg1"/>
                </a:solidFill>
              </a:endParaRPr>
            </a:p>
          </p:txBody>
        </p:sp>
      </p:grpSp>
      <p:sp>
        <p:nvSpPr>
          <p:cNvPr id="14" name="TextBox 13"/>
          <p:cNvSpPr txBox="1"/>
          <p:nvPr userDrawn="1"/>
        </p:nvSpPr>
        <p:spPr>
          <a:xfrm>
            <a:off x="3909061" y="3250950"/>
            <a:ext cx="3329940" cy="1169551"/>
          </a:xfrm>
          <a:prstGeom prst="rect">
            <a:avLst/>
          </a:prstGeom>
          <a:noFill/>
        </p:spPr>
        <p:txBody>
          <a:bodyPr wrap="square" rtlCol="0">
            <a:spAutoFit/>
          </a:bodyPr>
          <a:lstStyle/>
          <a:p>
            <a:r>
              <a:rPr lang="en-US" sz="1000" b="1" dirty="0" smtClean="0">
                <a:solidFill>
                  <a:srgbClr val="5F5F5F"/>
                </a:solidFill>
              </a:rPr>
              <a:t>Chennai Campus – </a:t>
            </a:r>
            <a:r>
              <a:rPr lang="en-US" sz="1000" dirty="0" smtClean="0">
                <a:solidFill>
                  <a:srgbClr val="5F5F5F"/>
                </a:solidFill>
              </a:rPr>
              <a:t>Campus </a:t>
            </a:r>
            <a:r>
              <a:rPr lang="en-US" sz="1000" dirty="0">
                <a:solidFill>
                  <a:srgbClr val="5F5F5F"/>
                </a:solidFill>
              </a:rPr>
              <a:t>on 27 acres land </a:t>
            </a:r>
            <a:endParaRPr lang="en-US" sz="1000" dirty="0" smtClean="0">
              <a:solidFill>
                <a:srgbClr val="5F5F5F"/>
              </a:solidFill>
            </a:endParaRPr>
          </a:p>
          <a:p>
            <a:pPr marL="171450" indent="-171450">
              <a:buFont typeface="Arial" panose="020B0604020202020204" pitchFamily="34" charset="0"/>
              <a:buChar char="•"/>
            </a:pPr>
            <a:endParaRPr lang="en-US" sz="1000" dirty="0" smtClean="0">
              <a:solidFill>
                <a:srgbClr val="5F5F5F"/>
              </a:solidFill>
            </a:endParaRPr>
          </a:p>
          <a:p>
            <a:r>
              <a:rPr lang="en-US" sz="1000" b="1" dirty="0" smtClean="0">
                <a:solidFill>
                  <a:srgbClr val="5F5F5F"/>
                </a:solidFill>
              </a:rPr>
              <a:t>Pune Campus –  </a:t>
            </a:r>
            <a:r>
              <a:rPr lang="en-US" sz="1000" dirty="0" smtClean="0">
                <a:solidFill>
                  <a:srgbClr val="5F5F5F"/>
                </a:solidFill>
              </a:rPr>
              <a:t>Building </a:t>
            </a:r>
            <a:r>
              <a:rPr lang="en-US" sz="1000" dirty="0">
                <a:solidFill>
                  <a:srgbClr val="5F5F5F"/>
                </a:solidFill>
              </a:rPr>
              <a:t>on 25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err="1">
                <a:solidFill>
                  <a:srgbClr val="5F5F5F"/>
                </a:solidFill>
              </a:rPr>
              <a:t>Navi</a:t>
            </a:r>
            <a:r>
              <a:rPr lang="en-US" sz="1000" b="1" dirty="0">
                <a:solidFill>
                  <a:srgbClr val="5F5F5F"/>
                </a:solidFill>
              </a:rPr>
              <a:t> Mumbai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14 acres </a:t>
            </a:r>
            <a:r>
              <a:rPr lang="en-US" sz="1000" dirty="0" smtClean="0">
                <a:solidFill>
                  <a:srgbClr val="5F5F5F"/>
                </a:solidFill>
              </a:rPr>
              <a:t>land</a:t>
            </a:r>
          </a:p>
          <a:p>
            <a:pPr marL="171450" indent="-171450">
              <a:buFont typeface="Arial" panose="020B0604020202020204" pitchFamily="34" charset="0"/>
              <a:buChar char="•"/>
            </a:pPr>
            <a:endParaRPr lang="en-US" sz="1000" dirty="0">
              <a:solidFill>
                <a:srgbClr val="5F5F5F"/>
              </a:solidFill>
            </a:endParaRPr>
          </a:p>
          <a:p>
            <a:r>
              <a:rPr lang="en-US" sz="1000" b="1" dirty="0">
                <a:solidFill>
                  <a:srgbClr val="5F5F5F"/>
                </a:solidFill>
              </a:rPr>
              <a:t>Nagpur </a:t>
            </a:r>
            <a:r>
              <a:rPr lang="en-US" sz="1000" b="1" dirty="0" smtClean="0">
                <a:solidFill>
                  <a:srgbClr val="5F5F5F"/>
                </a:solidFill>
              </a:rPr>
              <a:t>Campus – </a:t>
            </a:r>
            <a:r>
              <a:rPr lang="en-US" sz="1000" dirty="0" smtClean="0">
                <a:solidFill>
                  <a:srgbClr val="5F5F5F"/>
                </a:solidFill>
              </a:rPr>
              <a:t>Building </a:t>
            </a:r>
            <a:r>
              <a:rPr lang="en-US" sz="1000" dirty="0">
                <a:solidFill>
                  <a:srgbClr val="5F5F5F"/>
                </a:solidFill>
              </a:rPr>
              <a:t>on 10 acres</a:t>
            </a:r>
          </a:p>
        </p:txBody>
      </p:sp>
      <p:grpSp>
        <p:nvGrpSpPr>
          <p:cNvPr id="15" name="Group 14"/>
          <p:cNvGrpSpPr/>
          <p:nvPr userDrawn="1"/>
        </p:nvGrpSpPr>
        <p:grpSpPr>
          <a:xfrm>
            <a:off x="304800" y="2742727"/>
            <a:ext cx="1901387" cy="421466"/>
            <a:chOff x="3124200" y="2842058"/>
            <a:chExt cx="1825187" cy="504378"/>
          </a:xfrm>
        </p:grpSpPr>
        <p:sp>
          <p:nvSpPr>
            <p:cNvPr id="16" name="Rounded Rectangle 15"/>
            <p:cNvSpPr/>
            <p:nvPr/>
          </p:nvSpPr>
          <p:spPr>
            <a:xfrm>
              <a:off x="3124200" y="2842058"/>
              <a:ext cx="1825187" cy="504378"/>
            </a:xfrm>
            <a:prstGeom prst="roundRect">
              <a:avLst/>
            </a:prstGeom>
            <a:solidFill>
              <a:schemeClr val="tx1">
                <a:lumMod val="75000"/>
                <a:lumOff val="25000"/>
              </a:schemeClr>
            </a:solidFill>
            <a:ln/>
          </p:spPr>
          <p:style>
            <a:lnRef idx="3">
              <a:schemeClr val="lt1"/>
            </a:lnRef>
            <a:fillRef idx="1">
              <a:schemeClr val="accent5"/>
            </a:fillRef>
            <a:effectRef idx="1">
              <a:schemeClr val="accent5"/>
            </a:effectRef>
            <a:fontRef idx="minor">
              <a:schemeClr val="lt1"/>
            </a:fontRef>
          </p:style>
          <p:txBody>
            <a:bodyPr rtlCol="0" anchor="t" anchorCtr="1"/>
            <a:lstStyle/>
            <a:p>
              <a:pPr algn="ctr" fontAlgn="base">
                <a:spcBef>
                  <a:spcPct val="0"/>
                </a:spcBef>
                <a:spcAft>
                  <a:spcPct val="0"/>
                </a:spcAft>
              </a:pPr>
              <a:endParaRPr lang="en-IN">
                <a:solidFill>
                  <a:prstClr val="white"/>
                </a:solidFill>
                <a:latin typeface="+mj-lt"/>
                <a:cs typeface="Arial" panose="020B0604020202020204" pitchFamily="34" charset="0"/>
              </a:endParaRPr>
            </a:p>
          </p:txBody>
        </p:sp>
        <p:sp>
          <p:nvSpPr>
            <p:cNvPr id="17" name="TextBox 16"/>
            <p:cNvSpPr txBox="1"/>
            <p:nvPr/>
          </p:nvSpPr>
          <p:spPr>
            <a:xfrm>
              <a:off x="3124200" y="2906732"/>
              <a:ext cx="1825187" cy="405155"/>
            </a:xfrm>
            <a:prstGeom prst="rect">
              <a:avLst/>
            </a:prstGeom>
            <a:noFill/>
          </p:spPr>
          <p:txBody>
            <a:bodyPr wrap="square" rtlCol="0" anchor="t" anchorCtr="1">
              <a:spAutoFit/>
            </a:bodyPr>
            <a:lstStyle/>
            <a:p>
              <a:r>
                <a:rPr lang="en-US" sz="1600" b="1" dirty="0" smtClean="0">
                  <a:solidFill>
                    <a:schemeClr val="bg1"/>
                  </a:solidFill>
                </a:rPr>
                <a:t>Knowledge Park</a:t>
              </a:r>
              <a:endParaRPr lang="en-US" sz="1600" b="1" dirty="0">
                <a:solidFill>
                  <a:schemeClr val="bg1"/>
                </a:solidFill>
              </a:endParaRPr>
            </a:p>
          </p:txBody>
        </p:sp>
      </p:grpSp>
      <p:cxnSp>
        <p:nvCxnSpPr>
          <p:cNvPr id="18" name="Straight Connector 17"/>
          <p:cNvCxnSpPr/>
          <p:nvPr userDrawn="1"/>
        </p:nvCxnSpPr>
        <p:spPr bwMode="auto">
          <a:xfrm>
            <a:off x="3657600" y="2814800"/>
            <a:ext cx="0" cy="20029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2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sion and vis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73931"/>
            <a:ext cx="6409544" cy="3945733"/>
          </a:xfrm>
          <a:prstGeom prst="rect">
            <a:avLst/>
          </a:prstGeom>
        </p:spPr>
      </p:pic>
      <p:sp>
        <p:nvSpPr>
          <p:cNvPr id="4" name="TextBox 3"/>
          <p:cNvSpPr txBox="1"/>
          <p:nvPr userDrawn="1"/>
        </p:nvSpPr>
        <p:spPr>
          <a:xfrm>
            <a:off x="448335" y="1710452"/>
            <a:ext cx="3352800" cy="1477328"/>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4D4D4D"/>
                </a:solidFill>
              </a:rPr>
              <a:t>We ensure customer satisfaction by adding value and  honoring commitments at all times. </a:t>
            </a:r>
            <a:r>
              <a:rPr lang="en-US" sz="1000" dirty="0" smtClean="0">
                <a:solidFill>
                  <a:srgbClr val="4D4D4D"/>
                </a:solidFill>
              </a:rPr>
              <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are committed to building shareholder value and maintaining high standards of corporate governance</a:t>
            </a:r>
            <a:r>
              <a:rPr lang="en-US" sz="1000" dirty="0" smtClean="0">
                <a:solidFill>
                  <a:srgbClr val="4D4D4D"/>
                </a:solidFill>
              </a:rPr>
              <a:t>.</a:t>
            </a:r>
            <a:br>
              <a:rPr lang="en-US" sz="1000" dirty="0" smtClean="0">
                <a:solidFill>
                  <a:srgbClr val="4D4D4D"/>
                </a:solidFill>
              </a:rPr>
            </a:br>
            <a:endParaRPr lang="en-US" sz="1000" dirty="0">
              <a:solidFill>
                <a:srgbClr val="4D4D4D"/>
              </a:solidFill>
            </a:endParaRPr>
          </a:p>
          <a:p>
            <a:pPr marL="171450" indent="-171450">
              <a:buFont typeface="Wingdings" panose="05000000000000000000" pitchFamily="2" charset="2"/>
              <a:buChar char="ü"/>
            </a:pPr>
            <a:r>
              <a:rPr lang="en-US" sz="1000" dirty="0">
                <a:solidFill>
                  <a:srgbClr val="4D4D4D"/>
                </a:solidFill>
              </a:rPr>
              <a:t>We strive to be an eco-friendly organization, inculcating good corporate citizenship</a:t>
            </a:r>
          </a:p>
          <a:p>
            <a:pPr marL="171450" indent="-171450">
              <a:buFont typeface="Wingdings" panose="05000000000000000000" pitchFamily="2" charset="2"/>
              <a:buChar char="ü"/>
            </a:pPr>
            <a:endParaRPr lang="en-US" sz="1000" dirty="0">
              <a:solidFill>
                <a:srgbClr val="5F5F5F"/>
              </a:solidFill>
            </a:endParaRPr>
          </a:p>
        </p:txBody>
      </p:sp>
      <p:sp>
        <p:nvSpPr>
          <p:cNvPr id="5" name="TextBox 4"/>
          <p:cNvSpPr txBox="1"/>
          <p:nvPr userDrawn="1"/>
        </p:nvSpPr>
        <p:spPr>
          <a:xfrm>
            <a:off x="6145355" y="2173248"/>
            <a:ext cx="2808145" cy="707886"/>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solidFill>
                  <a:srgbClr val="5F5F5F"/>
                </a:solidFill>
              </a:rPr>
              <a:t>To be competitive and proactive in providing software solutions to customers by continuously striving to exceed their expectations</a:t>
            </a:r>
          </a:p>
        </p:txBody>
      </p:sp>
      <p:sp>
        <p:nvSpPr>
          <p:cNvPr id="6" name="TextBox 5"/>
          <p:cNvSpPr txBox="1"/>
          <p:nvPr userDrawn="1"/>
        </p:nvSpPr>
        <p:spPr>
          <a:xfrm>
            <a:off x="448335" y="1146750"/>
            <a:ext cx="1399742" cy="523220"/>
          </a:xfrm>
          <a:prstGeom prst="rect">
            <a:avLst/>
          </a:prstGeom>
          <a:noFill/>
        </p:spPr>
        <p:txBody>
          <a:bodyPr wrap="none" rtlCol="0">
            <a:spAutoFit/>
          </a:bodyPr>
          <a:lstStyle/>
          <a:p>
            <a:r>
              <a:rPr lang="en-US" sz="2800" b="1" dirty="0" smtClean="0">
                <a:solidFill>
                  <a:srgbClr val="4D4D4D"/>
                </a:solidFill>
              </a:rPr>
              <a:t>VISION</a:t>
            </a:r>
            <a:endParaRPr lang="en-US" sz="2800" b="1" dirty="0">
              <a:solidFill>
                <a:srgbClr val="4D4D4D"/>
              </a:solidFill>
            </a:endParaRPr>
          </a:p>
        </p:txBody>
      </p:sp>
      <p:sp>
        <p:nvSpPr>
          <p:cNvPr id="7" name="TextBox 6"/>
          <p:cNvSpPr txBox="1"/>
          <p:nvPr userDrawn="1"/>
        </p:nvSpPr>
        <p:spPr>
          <a:xfrm>
            <a:off x="6096000" y="1578203"/>
            <a:ext cx="2630631" cy="523220"/>
          </a:xfrm>
          <a:prstGeom prst="rect">
            <a:avLst/>
          </a:prstGeom>
          <a:noFill/>
        </p:spPr>
        <p:txBody>
          <a:bodyPr wrap="square" rtlCol="0">
            <a:spAutoFit/>
          </a:bodyPr>
          <a:lstStyle/>
          <a:p>
            <a:r>
              <a:rPr lang="en-US" sz="2800" b="1" dirty="0" smtClean="0">
                <a:solidFill>
                  <a:srgbClr val="4D4D4D"/>
                </a:solidFill>
              </a:rPr>
              <a:t>MISSION</a:t>
            </a:r>
            <a:endParaRPr lang="en-US" sz="2800" b="1" dirty="0">
              <a:solidFill>
                <a:srgbClr val="4D4D4D"/>
              </a:solidFill>
            </a:endParaRPr>
          </a:p>
        </p:txBody>
      </p:sp>
    </p:spTree>
    <p:extLst>
      <p:ext uri="{BB962C8B-B14F-4D97-AF65-F5344CB8AC3E}">
        <p14:creationId xmlns:p14="http://schemas.microsoft.com/office/powerpoint/2010/main" val="9088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you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2"/>
            <a:ext cx="9144000" cy="5143500"/>
          </a:xfrm>
          <a:prstGeom prst="rect">
            <a:avLst/>
          </a:prstGeom>
        </p:spPr>
      </p:pic>
      <p:sp>
        <p:nvSpPr>
          <p:cNvPr id="14" name="Text Box 72"/>
          <p:cNvSpPr txBox="1">
            <a:spLocks noChangeArrowheads="1"/>
          </p:cNvSpPr>
          <p:nvPr userDrawn="1"/>
        </p:nvSpPr>
        <p:spPr bwMode="auto">
          <a:xfrm>
            <a:off x="8686800" y="4805045"/>
            <a:ext cx="381000" cy="228812"/>
          </a:xfrm>
          <a:prstGeom prst="rect">
            <a:avLst/>
          </a:prstGeom>
          <a:noFill/>
          <a:ln w="9525">
            <a:noFill/>
            <a:miter lim="800000"/>
            <a:headEnd/>
            <a:tailEnd/>
          </a:ln>
        </p:spPr>
        <p:txBody>
          <a:bodyPr anchor="ctr"/>
          <a:lstStyle/>
          <a:p>
            <a:pPr algn="r" eaLnBrk="1" hangingPunct="1">
              <a:spcBef>
                <a:spcPct val="50000"/>
              </a:spcBef>
            </a:pPr>
            <a:endParaRPr lang="en-US" sz="1200" dirty="0">
              <a:solidFill>
                <a:srgbClr val="DD6021"/>
              </a:solidFill>
              <a:latin typeface="HelveticaNeue Condensed"/>
            </a:endParaRPr>
          </a:p>
        </p:txBody>
      </p:sp>
      <p:sp>
        <p:nvSpPr>
          <p:cNvPr id="6" name="Text Box 16"/>
          <p:cNvSpPr txBox="1">
            <a:spLocks noChangeArrowheads="1"/>
          </p:cNvSpPr>
          <p:nvPr userDrawn="1"/>
        </p:nvSpPr>
        <p:spPr bwMode="auto">
          <a:xfrm>
            <a:off x="244174" y="4910227"/>
            <a:ext cx="3145413" cy="207749"/>
          </a:xfrm>
          <a:prstGeom prst="rect">
            <a:avLst/>
          </a:prstGeom>
          <a:noFill/>
          <a:ln w="9525">
            <a:noFill/>
            <a:miter lim="800000"/>
            <a:headEnd/>
            <a:tailEnd/>
          </a:ln>
          <a:effectLst/>
        </p:spPr>
        <p:txBody>
          <a:bodyPr wrap="none">
            <a:spAutoFit/>
          </a:bodyPr>
          <a:lstStyle/>
          <a:p>
            <a:pPr eaLnBrk="1" hangingPunct="1"/>
            <a:r>
              <a:rPr lang="en-US" sz="750" dirty="0">
                <a:solidFill>
                  <a:schemeClr val="tx1"/>
                </a:solidFill>
              </a:rPr>
              <a:t>© Hexaware Technologies. All rights reserved</a:t>
            </a:r>
            <a:r>
              <a:rPr lang="en-US" sz="750" dirty="0" smtClean="0">
                <a:solidFill>
                  <a:schemeClr val="tx1"/>
                </a:solidFill>
              </a:rPr>
              <a:t>. |</a:t>
            </a:r>
            <a:r>
              <a:rPr lang="en-US" sz="750" baseline="0" dirty="0" smtClean="0">
                <a:solidFill>
                  <a:schemeClr val="tx1"/>
                </a:solidFill>
              </a:rPr>
              <a:t>  www.hexaware.com</a:t>
            </a:r>
            <a:r>
              <a:rPr lang="en-US" sz="750" dirty="0" smtClean="0">
                <a:solidFill>
                  <a:schemeClr val="tx1"/>
                </a:solidFill>
              </a:rPr>
              <a:t> </a:t>
            </a:r>
            <a:endParaRPr lang="en-US" sz="750" dirty="0">
              <a:solidFill>
                <a:schemeClr val="tx1"/>
              </a:solidFill>
            </a:endParaRPr>
          </a:p>
        </p:txBody>
      </p:sp>
      <p:sp>
        <p:nvSpPr>
          <p:cNvPr id="12" name="Rectangle 11"/>
          <p:cNvSpPr/>
          <p:nvPr userDrawn="1"/>
        </p:nvSpPr>
        <p:spPr>
          <a:xfrm>
            <a:off x="304802" y="3703878"/>
            <a:ext cx="5420137" cy="615553"/>
          </a:xfrm>
          <a:prstGeom prst="rect">
            <a:avLst/>
          </a:prstGeom>
          <a:noFill/>
        </p:spPr>
        <p:txBody>
          <a:bodyPr wrap="square">
            <a:spAutoFit/>
          </a:bodyPr>
          <a:lstStyle/>
          <a:p>
            <a:pPr algn="just">
              <a:defRPr/>
            </a:pPr>
            <a:r>
              <a:rPr lang="en-US" sz="850" i="0" dirty="0" smtClean="0">
                <a:solidFill>
                  <a:schemeClr val="bg1"/>
                </a:solidFill>
              </a:rPr>
              <a:t>©  2014 Hexaware Technologies Limited. All rights reserved. For internal circulation only. Neither this publication nor any part of it may be reproduced, stored in a retrieval system or transmitted in any form or in any means, electronic, mechanical, photocopying, recording or otherwise, without prior permission of Hexaware Technologies Limited. Published by</a:t>
            </a:r>
            <a:r>
              <a:rPr lang="en-US" sz="850" i="0" baseline="0" dirty="0" smtClean="0">
                <a:solidFill>
                  <a:schemeClr val="bg1"/>
                </a:solidFill>
              </a:rPr>
              <a:t> Corporate </a:t>
            </a:r>
            <a:r>
              <a:rPr lang="en-US" sz="850" i="0" dirty="0" smtClean="0">
                <a:solidFill>
                  <a:schemeClr val="bg1"/>
                </a:solidFill>
              </a:rPr>
              <a:t>Marketing</a:t>
            </a:r>
            <a:r>
              <a:rPr lang="en-US" sz="850" i="0" baseline="0" dirty="0" smtClean="0">
                <a:solidFill>
                  <a:schemeClr val="bg1"/>
                </a:solidFill>
              </a:rPr>
              <a:t> &amp; Communications</a:t>
            </a:r>
            <a:endParaRPr lang="en-US" sz="850" i="0" dirty="0">
              <a:solidFill>
                <a:schemeClr val="bg1"/>
              </a:solidFill>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28" y="1602090"/>
            <a:ext cx="1428750" cy="1428750"/>
          </a:xfrm>
          <a:prstGeom prst="rect">
            <a:avLst/>
          </a:prstGeom>
        </p:spPr>
      </p:pic>
      <p:sp>
        <p:nvSpPr>
          <p:cNvPr id="5" name="TextBox 4"/>
          <p:cNvSpPr txBox="1"/>
          <p:nvPr userDrawn="1"/>
        </p:nvSpPr>
        <p:spPr>
          <a:xfrm>
            <a:off x="298176" y="2802732"/>
            <a:ext cx="3124200" cy="584775"/>
          </a:xfrm>
          <a:prstGeom prst="rect">
            <a:avLst/>
          </a:prstGeom>
          <a:noFill/>
        </p:spPr>
        <p:txBody>
          <a:bodyPr wrap="square" rtlCol="0">
            <a:spAutoFit/>
          </a:bodyPr>
          <a:lstStyle/>
          <a:p>
            <a:r>
              <a:rPr lang="en-US" sz="3200" b="1" dirty="0" smtClean="0"/>
              <a:t>Thank you</a:t>
            </a:r>
            <a:endParaRPr lang="en-US" sz="3200" b="1" dirty="0"/>
          </a:p>
        </p:txBody>
      </p:sp>
    </p:spTree>
    <p:extLst>
      <p:ext uri="{BB962C8B-B14F-4D97-AF65-F5344CB8AC3E}">
        <p14:creationId xmlns:p14="http://schemas.microsoft.com/office/powerpoint/2010/main" val="7346694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6513" y="1183481"/>
            <a:ext cx="8530118" cy="3676650"/>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8369" y="1186109"/>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4769556" y="1192223"/>
            <a:ext cx="4069644" cy="3546581"/>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6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vl4pPr>
              <a:buClr>
                <a:srgbClr val="4D4D4D"/>
              </a:buClr>
              <a:defRPr sz="1600">
                <a:solidFill>
                  <a:srgbClr val="4D4D4D"/>
                </a:solidFill>
              </a:defRPr>
            </a:lvl4pPr>
            <a:lvl5pPr>
              <a:buClr>
                <a:srgbClr val="4D4D4D"/>
              </a:buClr>
              <a:defRPr sz="1600">
                <a:solidFill>
                  <a:srgbClr val="4D4D4D"/>
                </a:solidFill>
              </a:defRPr>
            </a:lvl5pPr>
          </a:lstStyle>
          <a:p>
            <a:pPr marL="342900" marR="0" lvl="0" indent="-342900" algn="l" defTabSz="914400"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040731"/>
            <a:ext cx="9144000" cy="857250"/>
          </a:xfrm>
        </p:spPr>
        <p:txBody>
          <a:bodyPr>
            <a:normAutofit/>
          </a:bodyPr>
          <a:lstStyle>
            <a:lvl1pPr algn="ctr">
              <a:defRPr sz="3200" b="1">
                <a:solidFill>
                  <a:srgbClr val="4D4D4D"/>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61672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userDrawn="1"/>
        </p:nvSpPr>
        <p:spPr>
          <a:xfrm>
            <a:off x="4469834" y="3783283"/>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4" name="Rectangle 83"/>
          <p:cNvSpPr/>
          <p:nvPr userDrawn="1"/>
        </p:nvSpPr>
        <p:spPr>
          <a:xfrm>
            <a:off x="2317882" y="2461923"/>
            <a:ext cx="4424024"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280578" y="1145160"/>
            <a:ext cx="4216966" cy="122772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356524" y="121585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2412469" y="255692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578282" y="387514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98" name="Text Placeholder 97"/>
          <p:cNvSpPr>
            <a:spLocks noGrp="1"/>
          </p:cNvSpPr>
          <p:nvPr userDrawn="1">
            <p:ph type="body" sz="quarter" idx="13" hasCustomPrompt="1"/>
          </p:nvPr>
        </p:nvSpPr>
        <p:spPr>
          <a:xfrm>
            <a:off x="1032471" y="1161555"/>
            <a:ext cx="3473499" cy="552230"/>
          </a:xfrm>
        </p:spPr>
        <p:txBody>
          <a:bodyPr/>
          <a:lstStyle>
            <a:lvl1pPr marL="0" indent="0">
              <a:buClr>
                <a:srgbClr val="4D4D4D"/>
              </a:buClr>
              <a:buFont typeface="Arial" panose="020B0604020202020204" pitchFamily="34" charset="0"/>
              <a:buNone/>
              <a:defRPr sz="1200" b="1" i="1" baseline="0"/>
            </a:lvl1pPr>
          </a:lstStyle>
          <a:p>
            <a:pPr lvl="0"/>
            <a:r>
              <a:rPr lang="en-US" dirty="0" smtClean="0"/>
              <a:t>Title</a:t>
            </a:r>
          </a:p>
        </p:txBody>
      </p:sp>
      <p:sp>
        <p:nvSpPr>
          <p:cNvPr id="99" name="Text Placeholder 97"/>
          <p:cNvSpPr>
            <a:spLocks noGrp="1"/>
          </p:cNvSpPr>
          <p:nvPr userDrawn="1">
            <p:ph type="body" sz="quarter" idx="14" hasCustomPrompt="1"/>
          </p:nvPr>
        </p:nvSpPr>
        <p:spPr>
          <a:xfrm>
            <a:off x="1034970" y="1708025"/>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a:t>
            </a:r>
          </a:p>
        </p:txBody>
      </p:sp>
      <p:sp>
        <p:nvSpPr>
          <p:cNvPr id="100" name="Text Placeholder 97"/>
          <p:cNvSpPr>
            <a:spLocks noGrp="1"/>
          </p:cNvSpPr>
          <p:nvPr>
            <p:ph type="body" sz="quarter" idx="15" hasCustomPrompt="1"/>
          </p:nvPr>
        </p:nvSpPr>
        <p:spPr>
          <a:xfrm>
            <a:off x="3048000" y="2491078"/>
            <a:ext cx="369390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1" name="Text Placeholder 97"/>
          <p:cNvSpPr>
            <a:spLocks noGrp="1"/>
          </p:cNvSpPr>
          <p:nvPr>
            <p:ph type="body" sz="quarter" idx="16" hasCustomPrompt="1"/>
          </p:nvPr>
        </p:nvSpPr>
        <p:spPr>
          <a:xfrm>
            <a:off x="3050498" y="3037548"/>
            <a:ext cx="369140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02" name="Text Placeholder 97"/>
          <p:cNvSpPr>
            <a:spLocks noGrp="1"/>
          </p:cNvSpPr>
          <p:nvPr>
            <p:ph type="body" sz="quarter" idx="17" hasCustomPrompt="1"/>
          </p:nvPr>
        </p:nvSpPr>
        <p:spPr>
          <a:xfrm>
            <a:off x="5213423" y="3807778"/>
            <a:ext cx="3473499"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103" name="Text Placeholder 97"/>
          <p:cNvSpPr>
            <a:spLocks noGrp="1"/>
          </p:cNvSpPr>
          <p:nvPr>
            <p:ph type="body" sz="quarter" idx="18" hasCustomPrompt="1"/>
          </p:nvPr>
        </p:nvSpPr>
        <p:spPr>
          <a:xfrm>
            <a:off x="5215922" y="4374344"/>
            <a:ext cx="3470878" cy="664862"/>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1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16300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userDrawn="1"/>
        </p:nvSpPr>
        <p:spPr>
          <a:xfrm>
            <a:off x="4756946"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590328" y="3063709"/>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768732"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602114" y="1226324"/>
            <a:ext cx="3763739" cy="1491622"/>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688108" y="1325252"/>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userDrawn="1">
            <p:ph type="pic" sz="quarter" idx="11" hasCustomPrompt="1"/>
          </p:nvPr>
        </p:nvSpPr>
        <p:spPr>
          <a:xfrm>
            <a:off x="4863392" y="1332010"/>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4849578" y="3145659"/>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692488" y="3189835"/>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1333912"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6" name="Text Placeholder 97"/>
          <p:cNvSpPr>
            <a:spLocks noGrp="1"/>
          </p:cNvSpPr>
          <p:nvPr userDrawn="1">
            <p:ph type="body" sz="quarter" idx="15" hasCustomPrompt="1"/>
          </p:nvPr>
        </p:nvSpPr>
        <p:spPr>
          <a:xfrm>
            <a:off x="1333912" y="1827470"/>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7" name="Text Placeholder 97"/>
          <p:cNvSpPr>
            <a:spLocks noGrp="1"/>
          </p:cNvSpPr>
          <p:nvPr>
            <p:ph type="body" sz="quarter" idx="16" hasCustomPrompt="1"/>
          </p:nvPr>
        </p:nvSpPr>
        <p:spPr>
          <a:xfrm>
            <a:off x="1333912"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333912"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49" name="Text Placeholder 97"/>
          <p:cNvSpPr>
            <a:spLocks noGrp="1"/>
          </p:cNvSpPr>
          <p:nvPr>
            <p:ph type="body" sz="quarter" idx="18" hasCustomPrompt="1"/>
          </p:nvPr>
        </p:nvSpPr>
        <p:spPr>
          <a:xfrm>
            <a:off x="5505877" y="3103048"/>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5505877" y="3649518"/>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1" name="Text Placeholder 97"/>
          <p:cNvSpPr>
            <a:spLocks noGrp="1"/>
          </p:cNvSpPr>
          <p:nvPr>
            <p:ph type="body" sz="quarter" idx="20" hasCustomPrompt="1"/>
          </p:nvPr>
        </p:nvSpPr>
        <p:spPr>
          <a:xfrm>
            <a:off x="5505877" y="1265944"/>
            <a:ext cx="3020155" cy="552230"/>
          </a:xfrm>
        </p:spPr>
        <p:txBody>
          <a:bodyPr/>
          <a:lstStyle>
            <a:lvl1pPr marL="0" indent="0">
              <a:buClr>
                <a:srgbClr val="4D4D4D"/>
              </a:buClr>
              <a:buFont typeface="Arial" panose="020B0604020202020204" pitchFamily="34" charset="0"/>
              <a:buNone/>
              <a:defRPr sz="1200"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5505877" y="1812414"/>
            <a:ext cx="3017657" cy="890476"/>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1"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34794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userDrawn="1"/>
        </p:nvSpPr>
        <p:spPr>
          <a:xfrm>
            <a:off x="6075962"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userDrawn="1"/>
        </p:nvSpPr>
        <p:spPr>
          <a:xfrm>
            <a:off x="329080"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p:cNvSpPr/>
          <p:nvPr userDrawn="1"/>
        </p:nvSpPr>
        <p:spPr>
          <a:xfrm>
            <a:off x="3202521" y="2971043"/>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 name="Rectangle 4"/>
          <p:cNvSpPr/>
          <p:nvPr userDrawn="1"/>
        </p:nvSpPr>
        <p:spPr>
          <a:xfrm>
            <a:off x="1797826"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Picture Placeholder 8"/>
          <p:cNvSpPr>
            <a:spLocks noGrp="1"/>
          </p:cNvSpPr>
          <p:nvPr userDrawn="1">
            <p:ph type="pic" sz="quarter" idx="10" hasCustomPrompt="1"/>
          </p:nvPr>
        </p:nvSpPr>
        <p:spPr>
          <a:xfrm>
            <a:off x="1883820" y="125268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2283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82" name="Picture Placeholder 8"/>
          <p:cNvSpPr>
            <a:spLocks noGrp="1"/>
          </p:cNvSpPr>
          <p:nvPr userDrawn="1">
            <p:ph type="pic" sz="quarter" idx="12" hasCustomPrompt="1"/>
          </p:nvPr>
        </p:nvSpPr>
        <p:spPr>
          <a:xfrm>
            <a:off x="3332704"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2" name="Picture Placeholder 8"/>
          <p:cNvSpPr>
            <a:spLocks noGrp="1"/>
          </p:cNvSpPr>
          <p:nvPr userDrawn="1">
            <p:ph type="pic" sz="quarter" idx="13" hasCustomPrompt="1"/>
          </p:nvPr>
        </p:nvSpPr>
        <p:spPr>
          <a:xfrm>
            <a:off x="391048" y="3066578"/>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45" name="Text Placeholder 97"/>
          <p:cNvSpPr>
            <a:spLocks noGrp="1"/>
          </p:cNvSpPr>
          <p:nvPr userDrawn="1">
            <p:ph type="body" sz="quarter" idx="14" hasCustomPrompt="1"/>
          </p:nvPr>
        </p:nvSpPr>
        <p:spPr>
          <a:xfrm>
            <a:off x="2529624" y="125144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46" name="Text Placeholder 97"/>
          <p:cNvSpPr>
            <a:spLocks noGrp="1"/>
          </p:cNvSpPr>
          <p:nvPr userDrawn="1">
            <p:ph type="body" sz="quarter" idx="15" hasCustomPrompt="1"/>
          </p:nvPr>
        </p:nvSpPr>
        <p:spPr>
          <a:xfrm>
            <a:off x="2529624" y="180208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4" name="Text Placeholder 97"/>
          <p:cNvSpPr>
            <a:spLocks noGrp="1"/>
          </p:cNvSpPr>
          <p:nvPr>
            <p:ph type="body" sz="quarter" idx="16" hasCustomPrompt="1"/>
          </p:nvPr>
        </p:nvSpPr>
        <p:spPr>
          <a:xfrm>
            <a:off x="1046704"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5" name="Text Placeholder 97"/>
          <p:cNvSpPr>
            <a:spLocks noGrp="1"/>
          </p:cNvSpPr>
          <p:nvPr>
            <p:ph type="body" sz="quarter" idx="17" hasCustomPrompt="1"/>
          </p:nvPr>
        </p:nvSpPr>
        <p:spPr>
          <a:xfrm>
            <a:off x="1046704"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57" name="Text Placeholder 97"/>
          <p:cNvSpPr>
            <a:spLocks noGrp="1"/>
          </p:cNvSpPr>
          <p:nvPr>
            <p:ph type="body" sz="quarter" idx="18" hasCustomPrompt="1"/>
          </p:nvPr>
        </p:nvSpPr>
        <p:spPr>
          <a:xfrm>
            <a:off x="3958216"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58" name="Text Placeholder 97"/>
          <p:cNvSpPr>
            <a:spLocks noGrp="1"/>
          </p:cNvSpPr>
          <p:nvPr>
            <p:ph type="body" sz="quarter" idx="19" hasCustomPrompt="1"/>
          </p:nvPr>
        </p:nvSpPr>
        <p:spPr>
          <a:xfrm>
            <a:off x="3958216"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60" name="Text Placeholder 97"/>
          <p:cNvSpPr>
            <a:spLocks noGrp="1"/>
          </p:cNvSpPr>
          <p:nvPr>
            <p:ph type="body" sz="quarter" idx="20" hasCustomPrompt="1"/>
          </p:nvPr>
        </p:nvSpPr>
        <p:spPr>
          <a:xfrm>
            <a:off x="6807760" y="3068727"/>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1" name="Text Placeholder 97"/>
          <p:cNvSpPr>
            <a:spLocks noGrp="1"/>
          </p:cNvSpPr>
          <p:nvPr>
            <p:ph type="body" sz="quarter" idx="21" hasCustomPrompt="1"/>
          </p:nvPr>
        </p:nvSpPr>
        <p:spPr>
          <a:xfrm>
            <a:off x="6807760" y="36394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a:t>
            </a:r>
            <a:r>
              <a:rPr lang="en-US" sz="800" dirty="0" smtClean="0">
                <a:solidFill>
                  <a:srgbClr val="4D4D4D"/>
                </a:solidFill>
              </a:rPr>
              <a:t> </a:t>
            </a:r>
            <a:endParaRPr lang="en-US" sz="800" baseline="0" dirty="0" smtClean="0">
              <a:solidFill>
                <a:srgbClr val="4D4D4D"/>
              </a:solidFill>
            </a:endParaRPr>
          </a:p>
        </p:txBody>
      </p:sp>
      <p:sp>
        <p:nvSpPr>
          <p:cNvPr id="62" name="Rectangle 61"/>
          <p:cNvSpPr/>
          <p:nvPr userDrawn="1"/>
        </p:nvSpPr>
        <p:spPr>
          <a:xfrm>
            <a:off x="4653138" y="1153759"/>
            <a:ext cx="2759054" cy="167743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3" name="Picture Placeholder 8"/>
          <p:cNvSpPr>
            <a:spLocks noGrp="1"/>
          </p:cNvSpPr>
          <p:nvPr>
            <p:ph type="pic" sz="quarter" idx="22" hasCustomPrompt="1"/>
          </p:nvPr>
        </p:nvSpPr>
        <p:spPr>
          <a:xfrm>
            <a:off x="4739132" y="1254367"/>
            <a:ext cx="578907" cy="675489"/>
          </a:xfrm>
          <a:prstGeom prst="rect">
            <a:avLst/>
          </a:prstGeom>
        </p:spPr>
        <p:txBody>
          <a:bodyPr>
            <a:normAutofit/>
          </a:bodyPr>
          <a:lstStyle>
            <a:lvl1pPr marL="0" indent="0">
              <a:buNone/>
              <a:defRPr sz="900"/>
            </a:lvl1pPr>
          </a:lstStyle>
          <a:p>
            <a:r>
              <a:rPr lang="en-US" dirty="0" smtClean="0"/>
              <a:t>Photo</a:t>
            </a:r>
            <a:endParaRPr lang="en-US" dirty="0"/>
          </a:p>
        </p:txBody>
      </p:sp>
      <p:sp>
        <p:nvSpPr>
          <p:cNvPr id="64" name="Text Placeholder 97"/>
          <p:cNvSpPr>
            <a:spLocks noGrp="1"/>
          </p:cNvSpPr>
          <p:nvPr>
            <p:ph type="body" sz="quarter" idx="23" hasCustomPrompt="1"/>
          </p:nvPr>
        </p:nvSpPr>
        <p:spPr>
          <a:xfrm>
            <a:off x="5384936" y="1253123"/>
            <a:ext cx="2027256" cy="552230"/>
          </a:xfrm>
        </p:spPr>
        <p:txBody>
          <a:bodyPr/>
          <a:lstStyle>
            <a:lvl1pPr marL="0" indent="0">
              <a:buClr>
                <a:srgbClr val="4D4D4D"/>
              </a:buClr>
              <a:buFont typeface="Arial" panose="020B0604020202020204" pitchFamily="34" charset="0"/>
              <a:buNone/>
              <a:defRPr sz="1200" b="1" i="1"/>
            </a:lvl1pPr>
          </a:lstStyle>
          <a:p>
            <a:pPr lvl="0"/>
            <a:r>
              <a:rPr lang="en-US" dirty="0" smtClean="0"/>
              <a:t>Title</a:t>
            </a:r>
          </a:p>
        </p:txBody>
      </p:sp>
      <p:sp>
        <p:nvSpPr>
          <p:cNvPr id="65" name="Text Placeholder 97"/>
          <p:cNvSpPr>
            <a:spLocks noGrp="1"/>
          </p:cNvSpPr>
          <p:nvPr>
            <p:ph type="body" sz="quarter" idx="24" hasCustomPrompt="1"/>
          </p:nvPr>
        </p:nvSpPr>
        <p:spPr>
          <a:xfrm>
            <a:off x="5384936" y="1803762"/>
            <a:ext cx="2027256" cy="1076290"/>
          </a:xfrm>
        </p:spPr>
        <p:txBody>
          <a:bodyPr/>
          <a:lstStyle>
            <a:lvl1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sz="1200"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800" baseline="0" dirty="0" smtClean="0">
                <a:solidFill>
                  <a:srgbClr val="4D4D4D"/>
                </a:solidFill>
              </a:rPr>
              <a:t>content text, 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r>
              <a:rPr lang="en-US" sz="800" baseline="0" dirty="0" smtClean="0">
                <a:solidFill>
                  <a:srgbClr val="4D4D4D"/>
                </a:solidFill>
              </a:rPr>
              <a:t>content text,</a:t>
            </a:r>
            <a:r>
              <a:rPr lang="en-US" sz="800" dirty="0" smtClean="0">
                <a:solidFill>
                  <a:srgbClr val="4D4D4D"/>
                </a:solidFill>
              </a:rPr>
              <a:t> </a:t>
            </a:r>
            <a:endParaRPr lang="en-US" sz="800" baseline="0" dirty="0" smtClean="0">
              <a:solidFill>
                <a:srgbClr val="4D4D4D"/>
              </a:solidFill>
            </a:endParaRPr>
          </a:p>
        </p:txBody>
      </p:sp>
      <p:sp>
        <p:nvSpPr>
          <p:cNvPr id="25"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40823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38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1600">
                <a:solidFill>
                  <a:srgbClr val="4D4D4D"/>
                </a:solidFill>
              </a:defRPr>
            </a:lvl1pPr>
            <a:lvl2pPr marL="742950" indent="-285750">
              <a:buClr>
                <a:schemeClr val="bg2">
                  <a:lumMod val="50000"/>
                </a:schemeClr>
              </a:buClr>
              <a:buFont typeface="Arial" panose="020B0604020202020204" pitchFamily="34" charset="0"/>
              <a:buChar char="•"/>
              <a:defRPr sz="1400">
                <a:solidFill>
                  <a:srgbClr val="4D4D4D"/>
                </a:solidFill>
              </a:defRPr>
            </a:lvl2pPr>
            <a:lvl3pPr marL="1200150" indent="-285750">
              <a:buClr>
                <a:schemeClr val="bg2">
                  <a:lumMod val="50000"/>
                </a:schemeClr>
              </a:buClr>
              <a:buFont typeface="Arial" panose="020B0604020202020204" pitchFamily="34" charset="0"/>
              <a:buChar char="•"/>
              <a:defRPr sz="14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321582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Tx/>
              <a:buNone/>
              <a:tabLst/>
              <a:defRPr sz="1600">
                <a:solidFill>
                  <a:srgbClr val="4D4D4D"/>
                </a:solidFill>
              </a:defRPr>
            </a:lvl1pPr>
            <a:lvl2pPr marL="742950" indent="-285750">
              <a:buClr>
                <a:srgbClr val="4D4D4D"/>
              </a:buClr>
              <a:buFont typeface="Arial" panose="020B0604020202020204" pitchFamily="34" charset="0"/>
              <a:buChar char="•"/>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6117776" y="1202148"/>
            <a:ext cx="2721424" cy="3144679"/>
          </a:xfrm>
          <a:prstGeom prst="rect">
            <a:avLst/>
          </a:prstGeom>
          <a:ln>
            <a:solidFill>
              <a:schemeClr val="bg2">
                <a:lumMod val="40000"/>
                <a:lumOff val="60000"/>
              </a:schemeClr>
            </a:solidFill>
          </a:ln>
        </p:spPr>
        <p:txBody>
          <a:bodyPr>
            <a:normAutofit/>
          </a:bodyPr>
          <a:lstStyle>
            <a:lvl1pPr marL="0" marR="0" indent="0" algn="l" defTabSz="914400" rtl="0" eaLnBrk="1" fontAlgn="base" latinLnBrk="0" hangingPunct="1">
              <a:lnSpc>
                <a:spcPct val="100000"/>
              </a:lnSpc>
              <a:spcBef>
                <a:spcPct val="20000"/>
              </a:spcBef>
              <a:spcAft>
                <a:spcPct val="0"/>
              </a:spcAft>
              <a:buClr>
                <a:srgbClr val="FDB813"/>
              </a:buClr>
              <a:buSzTx/>
              <a:buFontTx/>
              <a:buNone/>
              <a:tabLst/>
              <a:defRPr sz="1600">
                <a:solidFill>
                  <a:srgbClr val="4D4D4D"/>
                </a:solidFill>
              </a:defRPr>
            </a:lvl1pPr>
            <a:lvl2pPr marL="457200" indent="0">
              <a:buClr>
                <a:srgbClr val="4D4D4D"/>
              </a:buClr>
              <a:buFontTx/>
              <a:buNone/>
              <a:defRPr sz="1600">
                <a:solidFill>
                  <a:srgbClr val="4D4D4D"/>
                </a:solidFill>
              </a:defRPr>
            </a:lvl2pPr>
            <a:lvl3pPr marL="914400" indent="0">
              <a:buClr>
                <a:srgbClr val="4D4D4D"/>
              </a:buClr>
              <a:buFontTx/>
              <a:buNone/>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6"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685009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4682528" y="1197585"/>
            <a:ext cx="4150808" cy="1757546"/>
          </a:xfrm>
          <a:prstGeom prst="rect">
            <a:avLst/>
          </a:prstGeom>
        </p:spPr>
        <p:txBody>
          <a:bodyPr>
            <a:normAutofit/>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304800" y="3026063"/>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9" name="Text Placeholder 8"/>
          <p:cNvSpPr>
            <a:spLocks noGrp="1"/>
          </p:cNvSpPr>
          <p:nvPr>
            <p:ph type="body" sz="quarter" idx="13"/>
          </p:nvPr>
        </p:nvSpPr>
        <p:spPr>
          <a:xfrm>
            <a:off x="4682528" y="3021117"/>
            <a:ext cx="4150808" cy="1874716"/>
          </a:xfrm>
          <a:prstGeom prst="rect">
            <a:avLst/>
          </a:prstGeom>
        </p:spPr>
        <p:txBody>
          <a:bodyPr/>
          <a:lstStyle>
            <a:lvl1pPr marL="0" marR="0" indent="0" algn="l" defTabSz="914400" rtl="0" eaLnBrk="1" fontAlgn="base" latinLnBrk="0" hangingPunct="1">
              <a:lnSpc>
                <a:spcPct val="100000"/>
              </a:lnSpc>
              <a:spcBef>
                <a:spcPct val="20000"/>
              </a:spcBef>
              <a:spcAft>
                <a:spcPct val="0"/>
              </a:spcAft>
              <a:buClr>
                <a:srgbClr val="4D4D4D"/>
              </a:buClr>
              <a:buSzTx/>
              <a:buFont typeface="Times" pitchFamily="18" charset="0"/>
              <a:buNone/>
              <a:tabLst/>
              <a:defRPr sz="1800">
                <a:solidFill>
                  <a:srgbClr val="4D4D4D"/>
                </a:solidFill>
              </a:defRPr>
            </a:lvl1pPr>
            <a:lvl2pPr>
              <a:buClr>
                <a:srgbClr val="4D4D4D"/>
              </a:buClr>
              <a:defRPr sz="1600">
                <a:solidFill>
                  <a:srgbClr val="4D4D4D"/>
                </a:solidFill>
              </a:defRPr>
            </a:lvl2pPr>
            <a:lvl3pPr>
              <a:buClr>
                <a:srgbClr val="4D4D4D"/>
              </a:buClr>
              <a:defRPr sz="1600">
                <a:solidFill>
                  <a:srgbClr val="4D4D4D"/>
                </a:solidFill>
              </a:defRPr>
            </a:lvl3pPr>
          </a:lstStyle>
          <a:p>
            <a:pPr lvl="0"/>
            <a:r>
              <a:rPr lang="en-US" dirty="0" smtClean="0"/>
              <a:t>Click to edit Master text styles</a:t>
            </a:r>
          </a:p>
          <a:p>
            <a:pPr marL="342900" marR="0" lvl="0" indent="-342900" algn="l" defTabSz="914400"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7407" y="449225"/>
            <a:ext cx="6629400" cy="457623"/>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3" y="-17075"/>
            <a:ext cx="9143999" cy="991006"/>
          </a:xfrm>
          <a:prstGeom prst="rect">
            <a:avLst/>
          </a:prstGeom>
          <a:gradFill>
            <a:gsLst>
              <a:gs pos="23000">
                <a:schemeClr val="bg1"/>
              </a:gs>
              <a:gs pos="0">
                <a:schemeClr val="bg1">
                  <a:lumMod val="85000"/>
                </a:schemeClr>
              </a:gs>
              <a:gs pos="100000">
                <a:schemeClr val="bg1"/>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7" name="Title Placeholder 1"/>
          <p:cNvSpPr>
            <a:spLocks noGrp="1"/>
          </p:cNvSpPr>
          <p:nvPr>
            <p:ph type="title"/>
          </p:nvPr>
        </p:nvSpPr>
        <p:spPr>
          <a:xfrm>
            <a:off x="220898" y="205979"/>
            <a:ext cx="8229600" cy="857250"/>
          </a:xfrm>
          <a:prstGeom prst="rect">
            <a:avLst/>
          </a:prstGeom>
        </p:spPr>
        <p:txBody>
          <a:bodyPr vert="horz" lIns="68589" tIns="34295" rIns="68589" bIns="34295" rtlCol="0" anchor="ctr">
            <a:normAutofit/>
          </a:bodyPr>
          <a:lstStyle/>
          <a:p>
            <a:r>
              <a:rPr lang="en-US" dirty="0" smtClean="0"/>
              <a:t>Click to edit Master title style</a:t>
            </a:r>
            <a:endParaRPr lang="en-US" dirty="0"/>
          </a:p>
        </p:txBody>
      </p:sp>
      <p:sp>
        <p:nvSpPr>
          <p:cNvPr id="8" name="Text Placeholder 2"/>
          <p:cNvSpPr>
            <a:spLocks noGrp="1"/>
          </p:cNvSpPr>
          <p:nvPr>
            <p:ph type="body" idx="1"/>
          </p:nvPr>
        </p:nvSpPr>
        <p:spPr>
          <a:xfrm>
            <a:off x="457200" y="1200151"/>
            <a:ext cx="8229600" cy="3394472"/>
          </a:xfrm>
          <a:prstGeom prst="rect">
            <a:avLst/>
          </a:prstGeom>
        </p:spPr>
        <p:txBody>
          <a:bodyPr vert="horz" lIns="68589" tIns="34295" rIns="68589" bIns="3429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9835" y="385762"/>
            <a:ext cx="1066800" cy="43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userDrawn="1"/>
        </p:nvCxnSpPr>
        <p:spPr>
          <a:xfrm>
            <a:off x="8805896" y="5019981"/>
            <a:ext cx="0" cy="126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5"/>
          <p:cNvSpPr txBox="1">
            <a:spLocks/>
          </p:cNvSpPr>
          <p:nvPr userDrawn="1"/>
        </p:nvSpPr>
        <p:spPr>
          <a:xfrm>
            <a:off x="8822758" y="4948042"/>
            <a:ext cx="354730" cy="273844"/>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smtClean="0">
                <a:latin typeface="Helvetica Condensed" pitchFamily="34" charset="0"/>
              </a:rPr>
              <a:pPr/>
              <a:t>‹#›</a:t>
            </a:fld>
            <a:endParaRPr lang="en-US" sz="1100" dirty="0">
              <a:latin typeface="Helvetica Condensed" pitchFamily="34" charset="0"/>
            </a:endParaRPr>
          </a:p>
        </p:txBody>
      </p:sp>
      <p:grpSp>
        <p:nvGrpSpPr>
          <p:cNvPr id="2" name="Group 1"/>
          <p:cNvGrpSpPr/>
          <p:nvPr userDrawn="1"/>
        </p:nvGrpSpPr>
        <p:grpSpPr>
          <a:xfrm>
            <a:off x="3" y="5080122"/>
            <a:ext cx="8686799" cy="45719"/>
            <a:chOff x="1" y="5051640"/>
            <a:chExt cx="8610599" cy="121469"/>
          </a:xfrm>
        </p:grpSpPr>
        <p:sp>
          <p:nvSpPr>
            <p:cNvPr id="5" name="Rectangle 4"/>
            <p:cNvSpPr/>
            <p:nvPr userDrawn="1"/>
          </p:nvSpPr>
          <p:spPr bwMode="auto">
            <a:xfrm>
              <a:off x="8046720" y="5051640"/>
              <a:ext cx="274320" cy="12146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9" name="Rectangle 18"/>
            <p:cNvSpPr/>
            <p:nvPr userDrawn="1"/>
          </p:nvSpPr>
          <p:spPr bwMode="auto">
            <a:xfrm>
              <a:off x="1" y="5051640"/>
              <a:ext cx="8046720" cy="121469"/>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 name="Rectangle 20"/>
            <p:cNvSpPr/>
            <p:nvPr userDrawn="1"/>
          </p:nvSpPr>
          <p:spPr bwMode="auto">
            <a:xfrm>
              <a:off x="8336280" y="5051640"/>
              <a:ext cx="274320" cy="121469"/>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grpSp>
      <p:sp>
        <p:nvSpPr>
          <p:cNvPr id="18" name="Text Box 16"/>
          <p:cNvSpPr txBox="1">
            <a:spLocks noChangeArrowheads="1"/>
          </p:cNvSpPr>
          <p:nvPr userDrawn="1"/>
        </p:nvSpPr>
        <p:spPr bwMode="auto">
          <a:xfrm>
            <a:off x="227965" y="4875071"/>
            <a:ext cx="3145413" cy="207749"/>
          </a:xfrm>
          <a:prstGeom prst="rect">
            <a:avLst/>
          </a:prstGeom>
          <a:noFill/>
          <a:ln w="9525">
            <a:noFill/>
            <a:miter lim="800000"/>
            <a:headEnd/>
            <a:tailEnd/>
          </a:ln>
          <a:effectLst/>
        </p:spPr>
        <p:txBody>
          <a:bodyPr wrap="none">
            <a:spAutoFit/>
          </a:bodyPr>
          <a:lstStyle/>
          <a:p>
            <a:pPr eaLnBrk="1" hangingPunct="1"/>
            <a:r>
              <a:rPr lang="en-US" sz="750" dirty="0">
                <a:solidFill>
                  <a:srgbClr val="B0B3B2"/>
                </a:solidFill>
              </a:rPr>
              <a:t>© Hexaware Technologies. All rights reserved</a:t>
            </a:r>
            <a:r>
              <a:rPr lang="en-US" sz="750" dirty="0" smtClean="0">
                <a:solidFill>
                  <a:srgbClr val="B0B3B2"/>
                </a:solidFill>
              </a:rPr>
              <a:t>. |</a:t>
            </a:r>
            <a:r>
              <a:rPr lang="en-US" sz="750" baseline="0" dirty="0" smtClean="0">
                <a:solidFill>
                  <a:srgbClr val="B0B3B2"/>
                </a:solidFill>
              </a:rPr>
              <a:t>  www.hexaware.com</a:t>
            </a:r>
            <a:r>
              <a:rPr lang="en-US" sz="750" dirty="0" smtClean="0">
                <a:solidFill>
                  <a:srgbClr val="B0B3B2"/>
                </a:solidFill>
              </a:rPr>
              <a:t> </a:t>
            </a:r>
            <a:endParaRPr lang="en-US" sz="750" dirty="0">
              <a:solidFill>
                <a:srgbClr val="B0B3B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713" r:id="rId3"/>
    <p:sldLayoutId id="2147483720" r:id="rId4"/>
    <p:sldLayoutId id="2147483721" r:id="rId5"/>
    <p:sldLayoutId id="2147483723" r:id="rId6"/>
    <p:sldLayoutId id="2147483722" r:id="rId7"/>
    <p:sldLayoutId id="2147483724" r:id="rId8"/>
    <p:sldLayoutId id="2147483715" r:id="rId9"/>
    <p:sldLayoutId id="2147483708" r:id="rId10"/>
    <p:sldLayoutId id="2147483709" r:id="rId11"/>
    <p:sldLayoutId id="2147483710" r:id="rId12"/>
    <p:sldLayoutId id="2147483712" r:id="rId13"/>
    <p:sldLayoutId id="2147483714" r:id="rId14"/>
    <p:sldLayoutId id="2147483716" r:id="rId15"/>
    <p:sldLayoutId id="2147483725" r:id="rId16"/>
    <p:sldLayoutId id="2147483718" r:id="rId17"/>
    <p:sldLayoutId id="2147483719" r:id="rId18"/>
    <p:sldLayoutId id="2147483717" r:id="rId19"/>
  </p:sldLayoutIdLst>
  <p:transition>
    <p:fade/>
  </p:transition>
  <p:timing>
    <p:tnLst>
      <p:par>
        <p:cTn id="1" dur="indefinite" restart="never" nodeType="tmRoot"/>
      </p:par>
    </p:tnLst>
  </p:timing>
  <p:txStyles>
    <p:titleStyle>
      <a:lvl1pPr algn="l" rtl="0" fontAlgn="base">
        <a:spcBef>
          <a:spcPct val="0"/>
        </a:spcBef>
        <a:spcAft>
          <a:spcPct val="0"/>
        </a:spcAft>
        <a:defRPr sz="2400">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p:titleStyle>
    <p:body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3126" y="3782045"/>
            <a:ext cx="527709" cy="215444"/>
          </a:xfrm>
          <a:prstGeom prst="rect">
            <a:avLst/>
          </a:prstGeom>
          <a:noFill/>
        </p:spPr>
        <p:txBody>
          <a:bodyPr wrap="none" rtlCol="0">
            <a:spAutoFit/>
          </a:bodyPr>
          <a:lstStyle/>
          <a:p>
            <a:r>
              <a:rPr lang="en-US" sz="800" dirty="0" smtClean="0">
                <a:solidFill>
                  <a:schemeClr val="bg1"/>
                </a:solidFill>
              </a:rPr>
              <a:t>Results</a:t>
            </a:r>
            <a:endParaRPr lang="en-US" sz="800" dirty="0">
              <a:solidFill>
                <a:schemeClr val="bg1"/>
              </a:solidFill>
            </a:endParaRPr>
          </a:p>
        </p:txBody>
      </p:sp>
      <p:sp>
        <p:nvSpPr>
          <p:cNvPr id="7" name="TextBox 6"/>
          <p:cNvSpPr txBox="1"/>
          <p:nvPr/>
        </p:nvSpPr>
        <p:spPr>
          <a:xfrm>
            <a:off x="6191250" y="3782045"/>
            <a:ext cx="556563" cy="215444"/>
          </a:xfrm>
          <a:prstGeom prst="rect">
            <a:avLst/>
          </a:prstGeom>
          <a:noFill/>
        </p:spPr>
        <p:txBody>
          <a:bodyPr wrap="none" rtlCol="0">
            <a:spAutoFit/>
          </a:bodyPr>
          <a:lstStyle/>
          <a:p>
            <a:r>
              <a:rPr lang="en-US" sz="800" dirty="0" smtClean="0">
                <a:solidFill>
                  <a:schemeClr val="bg1"/>
                </a:solidFill>
              </a:rPr>
              <a:t>Process</a:t>
            </a:r>
            <a:endParaRPr lang="en-US" sz="800" dirty="0">
              <a:solidFill>
                <a:schemeClr val="bg1"/>
              </a:solidFill>
            </a:endParaRPr>
          </a:p>
        </p:txBody>
      </p:sp>
      <p:sp>
        <p:nvSpPr>
          <p:cNvPr id="2" name="TextBox 1"/>
          <p:cNvSpPr txBox="1"/>
          <p:nvPr/>
        </p:nvSpPr>
        <p:spPr>
          <a:xfrm>
            <a:off x="3099481" y="3284985"/>
            <a:ext cx="2362200" cy="253916"/>
          </a:xfrm>
          <a:prstGeom prst="rect">
            <a:avLst/>
          </a:prstGeom>
          <a:noFill/>
        </p:spPr>
        <p:txBody>
          <a:bodyPr wrap="square" rtlCol="0">
            <a:spAutoFit/>
          </a:bodyPr>
          <a:lstStyle/>
          <a:p>
            <a:r>
              <a:rPr lang="en-US" sz="1050" b="1" dirty="0" smtClean="0">
                <a:solidFill>
                  <a:srgbClr val="4D4D4D"/>
                </a:solidFill>
              </a:rPr>
              <a:t>01 / 09 </a:t>
            </a:r>
            <a:r>
              <a:rPr lang="en-US" sz="1050" b="1" dirty="0">
                <a:solidFill>
                  <a:srgbClr val="4D4D4D"/>
                </a:solidFill>
              </a:rPr>
              <a:t>/</a:t>
            </a:r>
            <a:r>
              <a:rPr lang="en-US" sz="1050" b="1" dirty="0" smtClean="0">
                <a:solidFill>
                  <a:srgbClr val="4D4D4D"/>
                </a:solidFill>
              </a:rPr>
              <a:t> 2014</a:t>
            </a:r>
            <a:endParaRPr lang="en-US" sz="1050" b="1" dirty="0">
              <a:solidFill>
                <a:srgbClr val="4D4D4D"/>
              </a:solidFill>
            </a:endParaRPr>
          </a:p>
        </p:txBody>
      </p:sp>
      <p:sp>
        <p:nvSpPr>
          <p:cNvPr id="3" name="Title 2"/>
          <p:cNvSpPr>
            <a:spLocks noGrp="1"/>
          </p:cNvSpPr>
          <p:nvPr>
            <p:ph type="ctrTitle"/>
          </p:nvPr>
        </p:nvSpPr>
        <p:spPr>
          <a:xfrm>
            <a:off x="3095102" y="1834320"/>
            <a:ext cx="5134498" cy="1219199"/>
          </a:xfrm>
        </p:spPr>
        <p:txBody>
          <a:bodyPr/>
          <a:lstStyle/>
          <a:p>
            <a:r>
              <a:rPr lang="en-US" dirty="0" smtClean="0"/>
              <a:t>EJB 3.1-Basics of EJB</a:t>
            </a:r>
            <a:endParaRPr lang="en-US" dirty="0"/>
          </a:p>
        </p:txBody>
      </p:sp>
    </p:spTree>
    <p:extLst>
      <p:ext uri="{BB962C8B-B14F-4D97-AF65-F5344CB8AC3E}">
        <p14:creationId xmlns:p14="http://schemas.microsoft.com/office/powerpoint/2010/main" val="187133309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288131"/>
            <a:ext cx="6629400" cy="457623"/>
          </a:xfrm>
        </p:spPr>
        <p:txBody>
          <a:bodyPr>
            <a:normAutofit/>
          </a:bodyPr>
          <a:lstStyle/>
          <a:p>
            <a:r>
              <a:rPr lang="en-US" dirty="0">
                <a:solidFill>
                  <a:schemeClr val="tx1"/>
                </a:solidFill>
              </a:rPr>
              <a:t>EJB 3.1</a:t>
            </a:r>
          </a:p>
        </p:txBody>
      </p:sp>
      <p:sp>
        <p:nvSpPr>
          <p:cNvPr id="3" name="Content Placeholder 2"/>
          <p:cNvSpPr>
            <a:spLocks noGrp="1"/>
          </p:cNvSpPr>
          <p:nvPr>
            <p:ph idx="1"/>
          </p:nvPr>
        </p:nvSpPr>
        <p:spPr>
          <a:xfrm>
            <a:off x="306513" y="650081"/>
            <a:ext cx="8530118" cy="3676650"/>
          </a:xfrm>
        </p:spPr>
        <p:txBody>
          <a:bodyPr>
            <a:noAutofit/>
          </a:bodyPr>
          <a:lstStyle/>
          <a:p>
            <a:endParaRPr lang="en-US" sz="200" dirty="0"/>
          </a:p>
          <a:p>
            <a:endParaRPr lang="en-US" sz="200" dirty="0"/>
          </a:p>
          <a:p>
            <a:endParaRPr lang="en-US" sz="1400" kern="1200" dirty="0" smtClean="0">
              <a:solidFill>
                <a:schemeClr val="tx1"/>
              </a:solidFill>
              <a:ea typeface="ＭＳ Ｐゴシック"/>
              <a:cs typeface="ＭＳ Ｐゴシック"/>
            </a:endParaRPr>
          </a:p>
          <a:p>
            <a:endParaRPr lang="en-US" sz="200" dirty="0" smtClean="0"/>
          </a:p>
          <a:p>
            <a:pPr>
              <a:buFont typeface="Arial" panose="020B0604020202020204" pitchFamily="34" charset="0"/>
              <a:buChar char="•"/>
            </a:pPr>
            <a:r>
              <a:rPr lang="en-US" sz="1400" kern="1200" dirty="0" smtClean="0">
                <a:solidFill>
                  <a:schemeClr val="tx1"/>
                </a:solidFill>
                <a:ea typeface="ＭＳ Ｐゴシック"/>
                <a:cs typeface="ＭＳ Ｐゴシック"/>
              </a:rPr>
              <a:t> Simplicity </a:t>
            </a:r>
            <a:r>
              <a:rPr lang="en-US" sz="1400" kern="1200" dirty="0">
                <a:solidFill>
                  <a:schemeClr val="tx1"/>
                </a:solidFill>
                <a:ea typeface="ＭＳ Ｐゴシック"/>
                <a:cs typeface="ＭＳ Ｐゴシック"/>
              </a:rPr>
              <a:t>of EJB 3.1 is achieved in following ways</a:t>
            </a:r>
            <a:r>
              <a:rPr lang="en-US" sz="1400" kern="1200" dirty="0" smtClean="0">
                <a:solidFill>
                  <a:schemeClr val="tx1"/>
                </a:solidFill>
                <a:ea typeface="ＭＳ Ｐゴシック"/>
                <a:cs typeface="ＭＳ Ｐゴシック"/>
              </a:rPr>
              <a:t>:</a:t>
            </a:r>
          </a:p>
          <a:p>
            <a:pPr>
              <a:buFont typeface="Arial" panose="020B0604020202020204" pitchFamily="34" charset="0"/>
              <a:buChar char="•"/>
            </a:pPr>
            <a:endParaRPr lang="en-US" sz="1400" kern="1200" dirty="0">
              <a:solidFill>
                <a:schemeClr val="tx1"/>
              </a:solidFill>
              <a:ea typeface="ＭＳ Ｐゴシック"/>
              <a:cs typeface="ＭＳ Ｐゴシック"/>
            </a:endParaRPr>
          </a:p>
          <a:p>
            <a:r>
              <a:rPr lang="en-US" sz="1400" kern="1200" dirty="0">
                <a:solidFill>
                  <a:schemeClr val="tx1"/>
                </a:solidFill>
                <a:ea typeface="ＭＳ Ｐゴシック"/>
                <a:cs typeface="ＭＳ Ｐゴシック"/>
              </a:rPr>
              <a:t>No home and object interfaces are </a:t>
            </a:r>
            <a:r>
              <a:rPr lang="en-US" sz="1400" kern="1200" dirty="0" smtClean="0">
                <a:solidFill>
                  <a:schemeClr val="tx1"/>
                </a:solidFill>
                <a:ea typeface="ＭＳ Ｐゴシック"/>
                <a:cs typeface="ＭＳ Ｐゴシック"/>
              </a:rPr>
              <a:t>required</a:t>
            </a:r>
          </a:p>
          <a:p>
            <a:endParaRPr lang="en-US" sz="1400" kern="1200" dirty="0">
              <a:solidFill>
                <a:schemeClr val="tx1"/>
              </a:solidFill>
              <a:ea typeface="ＭＳ Ｐゴシック"/>
              <a:cs typeface="ＭＳ Ｐゴシック"/>
            </a:endParaRPr>
          </a:p>
          <a:p>
            <a:r>
              <a:rPr lang="en-US" sz="1400" kern="1200" dirty="0">
                <a:solidFill>
                  <a:schemeClr val="tx1"/>
                </a:solidFill>
                <a:ea typeface="ＭＳ Ｐゴシック"/>
                <a:cs typeface="ＭＳ Ｐゴシック"/>
              </a:rPr>
              <a:t>No component interface is </a:t>
            </a:r>
            <a:r>
              <a:rPr lang="en-US" sz="1400" kern="1200" dirty="0" smtClean="0">
                <a:solidFill>
                  <a:schemeClr val="tx1"/>
                </a:solidFill>
                <a:ea typeface="ＭＳ Ｐゴシック"/>
                <a:cs typeface="ＭＳ Ｐゴシック"/>
              </a:rPr>
              <a:t>required</a:t>
            </a:r>
          </a:p>
          <a:p>
            <a:endParaRPr lang="en-US" sz="1400" kern="1200" dirty="0">
              <a:solidFill>
                <a:schemeClr val="tx1"/>
              </a:solidFill>
              <a:ea typeface="ＭＳ Ｐゴシック"/>
              <a:cs typeface="ＭＳ Ｐゴシック"/>
            </a:endParaRPr>
          </a:p>
          <a:p>
            <a:r>
              <a:rPr lang="en-US" sz="1400" kern="1200" dirty="0">
                <a:solidFill>
                  <a:schemeClr val="tx1"/>
                </a:solidFill>
                <a:ea typeface="ＭＳ Ｐゴシック"/>
                <a:cs typeface="ＭＳ Ｐゴシック"/>
              </a:rPr>
              <a:t>Use of java metadata </a:t>
            </a:r>
            <a:r>
              <a:rPr lang="en-US" sz="1400" kern="1200" dirty="0" smtClean="0">
                <a:solidFill>
                  <a:schemeClr val="tx1"/>
                </a:solidFill>
                <a:ea typeface="ＭＳ Ｐゴシック"/>
                <a:cs typeface="ＭＳ Ｐゴシック"/>
              </a:rPr>
              <a:t>annotations</a:t>
            </a:r>
          </a:p>
          <a:p>
            <a:endParaRPr lang="en-US" sz="1400" kern="1200" dirty="0">
              <a:solidFill>
                <a:schemeClr val="tx1"/>
              </a:solidFill>
              <a:ea typeface="ＭＳ Ｐゴシック"/>
              <a:cs typeface="ＭＳ Ｐゴシック"/>
            </a:endParaRPr>
          </a:p>
          <a:p>
            <a:r>
              <a:rPr lang="en-US" sz="1400" kern="1200" dirty="0">
                <a:solidFill>
                  <a:schemeClr val="tx1"/>
                </a:solidFill>
                <a:ea typeface="ＭＳ Ｐゴシック"/>
                <a:cs typeface="ＭＳ Ｐゴシック"/>
              </a:rPr>
              <a:t>Simplification of APIs for accessing beans environment</a:t>
            </a:r>
          </a:p>
          <a:p>
            <a:endParaRPr lang="en-US" sz="10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12981737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EJB </a:t>
            </a:r>
            <a:r>
              <a:rPr lang="en-US" dirty="0" smtClean="0">
                <a:solidFill>
                  <a:schemeClr val="tx1"/>
                </a:solidFill>
              </a:rPr>
              <a:t>3.1 cont..</a:t>
            </a:r>
            <a:endParaRPr lang="en-US" dirty="0">
              <a:solidFill>
                <a:schemeClr val="tx1"/>
              </a:solidFill>
            </a:endParaRPr>
          </a:p>
        </p:txBody>
      </p:sp>
      <p:sp>
        <p:nvSpPr>
          <p:cNvPr id="3" name="Content Placeholder 2"/>
          <p:cNvSpPr>
            <a:spLocks noGrp="1"/>
          </p:cNvSpPr>
          <p:nvPr>
            <p:ph idx="1"/>
          </p:nvPr>
        </p:nvSpPr>
        <p:spPr>
          <a:xfrm>
            <a:off x="306513" y="1183481"/>
            <a:ext cx="5179887" cy="3676650"/>
          </a:xfrm>
        </p:spPr>
        <p:txBody>
          <a:bodyPr>
            <a:normAutofit/>
          </a:bodyPr>
          <a:lstStyle/>
          <a:p>
            <a:r>
              <a:rPr lang="en-US" sz="1400" kern="1200" dirty="0" smtClean="0">
                <a:solidFill>
                  <a:schemeClr val="tx1"/>
                </a:solidFill>
                <a:cs typeface="ＭＳ Ｐゴシック"/>
              </a:rPr>
              <a:t>In the </a:t>
            </a:r>
            <a:r>
              <a:rPr lang="en-US" sz="1400" kern="1200" dirty="0">
                <a:solidFill>
                  <a:schemeClr val="tx1"/>
                </a:solidFill>
                <a:cs typeface="ＭＳ Ｐゴシック"/>
              </a:rPr>
              <a:t>EJB </a:t>
            </a:r>
            <a:r>
              <a:rPr lang="en-US" sz="1400" kern="1200" dirty="0" smtClean="0">
                <a:solidFill>
                  <a:schemeClr val="tx1"/>
                </a:solidFill>
                <a:cs typeface="ＭＳ Ｐゴシック"/>
              </a:rPr>
              <a:t>3.1 beans </a:t>
            </a:r>
            <a:r>
              <a:rPr lang="en-US" sz="1400" kern="1200" dirty="0">
                <a:solidFill>
                  <a:schemeClr val="tx1"/>
                </a:solidFill>
                <a:cs typeface="ＭＳ Ｐゴシック"/>
              </a:rPr>
              <a:t>are </a:t>
            </a:r>
            <a:r>
              <a:rPr lang="en-US" sz="1400" kern="1200" dirty="0" smtClean="0">
                <a:solidFill>
                  <a:schemeClr val="tx1"/>
                </a:solidFill>
                <a:cs typeface="ＭＳ Ｐゴシック"/>
              </a:rPr>
              <a:t>POJO</a:t>
            </a:r>
            <a:endParaRPr lang="en-US" sz="1400" dirty="0"/>
          </a:p>
          <a:p>
            <a:endParaRPr lang="en-US" sz="1400" dirty="0"/>
          </a:p>
          <a:p>
            <a:r>
              <a:rPr lang="en-US" sz="1400" kern="1200" dirty="0">
                <a:solidFill>
                  <a:schemeClr val="tx1"/>
                </a:solidFill>
                <a:cs typeface="ＭＳ Ｐゴシック"/>
              </a:rPr>
              <a:t>Annotations can be used to define the bean's business interface, O/R mapping information, resource references, and just about anything else that was defined through deployment descriptors</a:t>
            </a:r>
            <a:r>
              <a:rPr lang="en-US" sz="1400" kern="1200" dirty="0" smtClean="0">
                <a:solidFill>
                  <a:schemeClr val="tx1"/>
                </a:solidFill>
                <a:cs typeface="ＭＳ Ｐゴシック"/>
              </a:rPr>
              <a:t>.</a:t>
            </a:r>
          </a:p>
          <a:p>
            <a:endParaRPr lang="en-US" sz="1400" kern="1200" dirty="0">
              <a:solidFill>
                <a:schemeClr val="tx1"/>
              </a:solidFill>
            </a:endParaRPr>
          </a:p>
          <a:p>
            <a:endParaRPr lang="en-US" sz="1400" dirty="0"/>
          </a:p>
          <a:p>
            <a:endParaRPr lang="en-US" sz="1400" dirty="0"/>
          </a:p>
        </p:txBody>
      </p:sp>
      <p:sp>
        <p:nvSpPr>
          <p:cNvPr id="4" name="Rectangle 3"/>
          <p:cNvSpPr/>
          <p:nvPr/>
        </p:nvSpPr>
        <p:spPr bwMode="auto">
          <a:xfrm>
            <a:off x="5791200" y="2726531"/>
            <a:ext cx="3048000" cy="1981200"/>
          </a:xfrm>
          <a:prstGeom prst="rect">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387646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chemeClr val="tx1"/>
                </a:solidFill>
              </a:rPr>
              <a:t>New Features of EJB 3.0</a:t>
            </a:r>
            <a:endParaRPr lang="en-US" dirty="0">
              <a:solidFill>
                <a:schemeClr val="tx1"/>
              </a:solidFill>
            </a:endParaRPr>
          </a:p>
        </p:txBody>
      </p:sp>
      <p:sp>
        <p:nvSpPr>
          <p:cNvPr id="3" name="Content Placeholder 2"/>
          <p:cNvSpPr>
            <a:spLocks noGrp="1"/>
          </p:cNvSpPr>
          <p:nvPr>
            <p:ph idx="1"/>
          </p:nvPr>
        </p:nvSpPr>
        <p:spPr/>
        <p:txBody>
          <a:bodyPr/>
          <a:lstStyle/>
          <a:p>
            <a:pPr marL="0" indent="0">
              <a:lnSpc>
                <a:spcPct val="90000"/>
              </a:lnSpc>
              <a:buNone/>
            </a:pPr>
            <a:r>
              <a:rPr lang="en-US" altLang="en-US" sz="1700" kern="1200" dirty="0">
                <a:solidFill>
                  <a:schemeClr val="tx1"/>
                </a:solidFill>
                <a:cs typeface="ＭＳ Ｐゴシック"/>
              </a:rPr>
              <a:t>Annotations</a:t>
            </a:r>
          </a:p>
          <a:p>
            <a:pPr>
              <a:lnSpc>
                <a:spcPct val="90000"/>
              </a:lnSpc>
              <a:buFont typeface="Wingdings" panose="05000000000000000000" pitchFamily="2" charset="2"/>
              <a:buChar char="§"/>
            </a:pPr>
            <a:endParaRPr lang="en-US" altLang="en-US" sz="20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EJB 3.0 depends on the annotations.</a:t>
            </a:r>
          </a:p>
          <a:p>
            <a:pPr lvl="1">
              <a:lnSpc>
                <a:spcPct val="90000"/>
              </a:lnSpc>
              <a:buFont typeface="Wingdings" panose="05000000000000000000" pitchFamily="2" charset="2"/>
              <a:buChar char="§"/>
            </a:pPr>
            <a:endParaRPr lang="en-US" altLang="en-US" sz="20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Annotation is a kind of attribute oriented programming.</a:t>
            </a:r>
          </a:p>
          <a:p>
            <a:pPr lvl="1">
              <a:lnSpc>
                <a:spcPct val="90000"/>
              </a:lnSpc>
              <a:buFont typeface="Wingdings" panose="05000000000000000000" pitchFamily="2" charset="2"/>
              <a:buChar char="§"/>
            </a:pPr>
            <a:endParaRPr lang="en-US" altLang="en-US" sz="20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In attribute oriented programming, programmers mark the program elements like classes, methods, to indicate they maintain application-specific or domain specific semantics.</a:t>
            </a:r>
          </a:p>
          <a:p>
            <a:pPr lvl="1">
              <a:lnSpc>
                <a:spcPct val="90000"/>
              </a:lnSpc>
              <a:buFont typeface="Wingdings" panose="05000000000000000000" pitchFamily="2" charset="2"/>
              <a:buChar char="§"/>
            </a:pPr>
            <a:endParaRPr lang="en-US" altLang="en-US" sz="20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The annotations are marked with @symbol.</a:t>
            </a:r>
          </a:p>
        </p:txBody>
      </p:sp>
    </p:spTree>
    <p:extLst>
      <p:ext uri="{BB962C8B-B14F-4D97-AF65-F5344CB8AC3E}">
        <p14:creationId xmlns:p14="http://schemas.microsoft.com/office/powerpoint/2010/main" val="160157948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a:xfrm>
            <a:off x="306513" y="1183481"/>
            <a:ext cx="3884487" cy="3676650"/>
          </a:xfrm>
          <a:solidFill>
            <a:schemeClr val="tx1">
              <a:lumMod val="25000"/>
              <a:lumOff val="75000"/>
            </a:schemeClr>
          </a:solidFill>
        </p:spPr>
        <p:txBody>
          <a:bodyPr>
            <a:normAutofit/>
          </a:bodyPr>
          <a:lstStyle/>
          <a:p>
            <a:pPr>
              <a:buFontTx/>
              <a:buNone/>
            </a:pPr>
            <a:r>
              <a:rPr lang="en-US" altLang="en-US" sz="1400" dirty="0" smtClean="0"/>
              <a:t>	@</a:t>
            </a:r>
            <a:r>
              <a:rPr lang="en-US" altLang="en-US" sz="1400" kern="1200" dirty="0" smtClean="0">
                <a:solidFill>
                  <a:schemeClr val="tx1"/>
                </a:solidFill>
                <a:cs typeface="ＭＳ Ｐゴシック"/>
              </a:rPr>
              <a:t>Remote</a:t>
            </a:r>
            <a:r>
              <a:rPr lang="en-US" altLang="en-US" sz="1400" kern="1200" dirty="0">
                <a:solidFill>
                  <a:schemeClr val="tx1"/>
                </a:solidFill>
                <a:cs typeface="ＭＳ Ｐゴシック"/>
              </a:rPr>
              <a:t>	</a:t>
            </a:r>
          </a:p>
          <a:p>
            <a:pPr>
              <a:buFontTx/>
              <a:buNone/>
            </a:pPr>
            <a:r>
              <a:rPr lang="en-US" altLang="en-US" sz="1400" kern="1200" dirty="0">
                <a:solidFill>
                  <a:schemeClr val="tx1"/>
                </a:solidFill>
                <a:cs typeface="ＭＳ Ｐゴシック"/>
              </a:rPr>
              <a:t>		public interface calculator</a:t>
            </a:r>
          </a:p>
          <a:p>
            <a:pPr>
              <a:buFontTx/>
              <a:buNone/>
            </a:pPr>
            <a:r>
              <a:rPr lang="en-US" altLang="en-US" sz="1400" kern="1200" dirty="0">
                <a:solidFill>
                  <a:schemeClr val="tx1"/>
                </a:solidFill>
                <a:cs typeface="ＭＳ Ｐゴシック"/>
              </a:rPr>
              <a:t>				          {</a:t>
            </a:r>
          </a:p>
          <a:p>
            <a:pPr>
              <a:buFontTx/>
              <a:buNone/>
            </a:pPr>
            <a:r>
              <a:rPr lang="en-US" altLang="en-US" sz="1400" kern="1200" dirty="0">
                <a:solidFill>
                  <a:schemeClr val="tx1"/>
                </a:solidFill>
                <a:cs typeface="ＭＳ Ｐゴシック"/>
              </a:rPr>
              <a:t>		public double </a:t>
            </a:r>
            <a:r>
              <a:rPr lang="en-US" altLang="en-US" sz="1400" kern="1200" dirty="0" err="1">
                <a:solidFill>
                  <a:schemeClr val="tx1"/>
                </a:solidFill>
                <a:cs typeface="ＭＳ Ｐゴシック"/>
              </a:rPr>
              <a:t>dollarTors</a:t>
            </a:r>
            <a:r>
              <a:rPr lang="en-US" altLang="en-US" sz="1400" kern="1200" dirty="0">
                <a:solidFill>
                  <a:schemeClr val="tx1"/>
                </a:solidFill>
                <a:cs typeface="ＭＳ Ｐゴシック"/>
              </a:rPr>
              <a:t>();</a:t>
            </a:r>
          </a:p>
          <a:p>
            <a:pPr>
              <a:buFontTx/>
              <a:buNone/>
            </a:pPr>
            <a:r>
              <a:rPr lang="en-US" altLang="en-US" sz="1400" kern="1200" dirty="0">
                <a:solidFill>
                  <a:schemeClr val="tx1"/>
                </a:solidFill>
                <a:cs typeface="ＭＳ Ｐゴシック"/>
              </a:rPr>
              <a:t>                                                       }</a:t>
            </a:r>
          </a:p>
          <a:p>
            <a:endParaRPr lang="en-US" sz="1400" dirty="0" smtClean="0"/>
          </a:p>
          <a:p>
            <a:pPr marL="0" indent="0">
              <a:buNone/>
            </a:pPr>
            <a:r>
              <a:rPr lang="en-US" sz="1400" kern="1200" dirty="0">
                <a:solidFill>
                  <a:schemeClr val="tx1"/>
                </a:solidFill>
                <a:cs typeface="ＭＳ Ｐゴシック"/>
              </a:rPr>
              <a:t>@Local</a:t>
            </a:r>
          </a:p>
          <a:p>
            <a:pPr>
              <a:buFontTx/>
              <a:buNone/>
            </a:pPr>
            <a:r>
              <a:rPr lang="en-US" altLang="en-US" sz="1400" kern="1200" dirty="0">
                <a:solidFill>
                  <a:schemeClr val="tx1"/>
                </a:solidFill>
                <a:cs typeface="ＭＳ Ｐゴシック"/>
              </a:rPr>
              <a:t>public interface calculator</a:t>
            </a:r>
          </a:p>
          <a:p>
            <a:pPr>
              <a:buFontTx/>
              <a:buNone/>
            </a:pPr>
            <a:r>
              <a:rPr lang="en-US" altLang="en-US" sz="1400" kern="1200" dirty="0">
                <a:solidFill>
                  <a:schemeClr val="tx1"/>
                </a:solidFill>
                <a:cs typeface="ＭＳ Ｐゴシック"/>
              </a:rPr>
              <a:t>				          {</a:t>
            </a:r>
          </a:p>
          <a:p>
            <a:pPr>
              <a:buFontTx/>
              <a:buNone/>
            </a:pPr>
            <a:r>
              <a:rPr lang="en-US" altLang="en-US" sz="1400" kern="1200" dirty="0">
                <a:solidFill>
                  <a:schemeClr val="tx1"/>
                </a:solidFill>
                <a:cs typeface="ＭＳ Ｐゴシック"/>
              </a:rPr>
              <a:t>		public double </a:t>
            </a:r>
            <a:r>
              <a:rPr lang="en-US" altLang="en-US" sz="1400" kern="1200" dirty="0" err="1" smtClean="0">
                <a:solidFill>
                  <a:schemeClr val="tx1"/>
                </a:solidFill>
                <a:cs typeface="ＭＳ Ｐゴシック"/>
              </a:rPr>
              <a:t>dollarTors</a:t>
            </a:r>
            <a:r>
              <a:rPr lang="en-US" altLang="en-US" sz="1400" kern="1200" dirty="0" smtClean="0">
                <a:solidFill>
                  <a:schemeClr val="tx1"/>
                </a:solidFill>
                <a:cs typeface="ＭＳ Ｐゴシック"/>
              </a:rPr>
              <a:t>();</a:t>
            </a:r>
          </a:p>
          <a:p>
            <a:pPr>
              <a:buFontTx/>
              <a:buNone/>
            </a:pPr>
            <a:r>
              <a:rPr lang="en-US" altLang="en-US" sz="1400" kern="1200" dirty="0">
                <a:solidFill>
                  <a:schemeClr val="tx1"/>
                </a:solidFill>
                <a:cs typeface="ＭＳ Ｐゴシック"/>
              </a:rPr>
              <a:t>}</a:t>
            </a:r>
          </a:p>
        </p:txBody>
      </p:sp>
      <p:sp>
        <p:nvSpPr>
          <p:cNvPr id="4" name="Content Placeholder 2"/>
          <p:cNvSpPr txBox="1">
            <a:spLocks/>
          </p:cNvSpPr>
          <p:nvPr/>
        </p:nvSpPr>
        <p:spPr>
          <a:xfrm>
            <a:off x="4649913" y="1126331"/>
            <a:ext cx="3884487" cy="3676650"/>
          </a:xfrm>
          <a:prstGeom prst="rect">
            <a:avLst/>
          </a:prstGeom>
          <a:solidFill>
            <a:schemeClr val="tx1">
              <a:lumMod val="25000"/>
              <a:lumOff val="75000"/>
            </a:schemeClr>
          </a:solidFill>
        </p:spPr>
        <p:txBody>
          <a:bodyPr vert="horz" lIns="68589" tIns="34295" rIns="68589" bIns="34295" rtlCol="0">
            <a:normAutofit/>
          </a:bodyPr>
          <a:lstStyle>
            <a:lvl1pPr marL="342900" indent="-342900" algn="l" rtl="0" fontAlgn="base">
              <a:spcBef>
                <a:spcPct val="20000"/>
              </a:spcBef>
              <a:spcAft>
                <a:spcPct val="0"/>
              </a:spcAft>
              <a:buClr>
                <a:srgbClr val="4D4D4D"/>
              </a:buClr>
              <a:buFont typeface="Times" pitchFamily="18" charset="0"/>
              <a:buChar char="•"/>
              <a:defRPr sz="1800">
                <a:solidFill>
                  <a:srgbClr val="4D4D4D"/>
                </a:solidFill>
                <a:latin typeface="Arial" panose="020B0604020202020204" pitchFamily="34" charset="0"/>
                <a:ea typeface="+mn-ea"/>
                <a:cs typeface="Arial" panose="020B0604020202020204" pitchFamily="34" charset="0"/>
              </a:defRPr>
            </a:lvl1pPr>
            <a:lvl2pPr marL="742950" indent="-28575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2pPr>
            <a:lvl3pPr marL="11430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3pPr>
            <a:lvl4pPr marL="1600200" indent="-228600" algn="l" rtl="0" fontAlgn="base">
              <a:spcBef>
                <a:spcPct val="20000"/>
              </a:spcBef>
              <a:spcAft>
                <a:spcPct val="0"/>
              </a:spcAft>
              <a:buClr>
                <a:srgbClr val="4D4D4D"/>
              </a:buClr>
              <a:buChar char="–"/>
              <a:defRPr sz="1600">
                <a:solidFill>
                  <a:srgbClr val="4D4D4D"/>
                </a:solidFill>
                <a:latin typeface="Arial" panose="020B0604020202020204" pitchFamily="34" charset="0"/>
                <a:ea typeface="+mn-ea"/>
                <a:cs typeface="Arial" panose="020B0604020202020204" pitchFamily="34" charset="0"/>
              </a:defRPr>
            </a:lvl4pPr>
            <a:lvl5pPr marL="2057400" indent="-228600" algn="l" rtl="0" fontAlgn="base">
              <a:spcBef>
                <a:spcPct val="20000"/>
              </a:spcBef>
              <a:spcAft>
                <a:spcPct val="0"/>
              </a:spcAft>
              <a:buClr>
                <a:srgbClr val="4D4D4D"/>
              </a:buClr>
              <a:buFont typeface="Times" pitchFamily="18" charset="0"/>
              <a:buChar char="•"/>
              <a:defRPr sz="1600">
                <a:solidFill>
                  <a:srgbClr val="4D4D4D"/>
                </a:solidFill>
                <a:latin typeface="Arial" panose="020B0604020202020204" pitchFamily="34" charset="0"/>
                <a:ea typeface="+mn-ea"/>
                <a:cs typeface="Arial" panose="020B0604020202020204" pitchFamily="34" charset="0"/>
              </a:defRPr>
            </a:lvl5pPr>
            <a:lvl6pPr marL="25146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6pPr>
            <a:lvl7pPr marL="29718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7pPr>
            <a:lvl8pPr marL="34290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8pPr>
            <a:lvl9pPr marL="3886200" indent="-228600" algn="l" rtl="0" fontAlgn="base">
              <a:spcBef>
                <a:spcPct val="20000"/>
              </a:spcBef>
              <a:spcAft>
                <a:spcPct val="0"/>
              </a:spcAft>
              <a:buClr>
                <a:srgbClr val="ECBD40"/>
              </a:buClr>
              <a:buFont typeface="Times" pitchFamily="18" charset="0"/>
              <a:buChar char="•"/>
              <a:defRPr sz="2000">
                <a:solidFill>
                  <a:srgbClr val="002A4A"/>
                </a:solidFill>
                <a:latin typeface="+mn-lt"/>
                <a:ea typeface="+mn-ea"/>
                <a:cs typeface="+mn-cs"/>
              </a:defRPr>
            </a:lvl9pPr>
          </a:lstStyle>
          <a:p>
            <a:pPr eaLnBrk="1" hangingPunct="1">
              <a:buFontTx/>
              <a:buNone/>
            </a:pPr>
            <a:r>
              <a:rPr lang="en-US" altLang="en-US" sz="1400" kern="0" dirty="0" smtClean="0"/>
              <a:t>	@</a:t>
            </a:r>
            <a:r>
              <a:rPr lang="en-US" altLang="en-US" sz="1400" dirty="0" smtClean="0">
                <a:solidFill>
                  <a:schemeClr val="tx1"/>
                </a:solidFill>
              </a:rPr>
              <a:t>Entity</a:t>
            </a:r>
            <a:r>
              <a:rPr lang="en-US" altLang="en-US" sz="1400" kern="1200" dirty="0" smtClean="0">
                <a:solidFill>
                  <a:schemeClr val="tx1"/>
                </a:solidFill>
                <a:cs typeface="ＭＳ Ｐゴシック"/>
              </a:rPr>
              <a:t>	</a:t>
            </a:r>
          </a:p>
          <a:p>
            <a:pPr eaLnBrk="1" hangingPunct="1">
              <a:buFontTx/>
              <a:buNone/>
            </a:pPr>
            <a:r>
              <a:rPr lang="en-US" altLang="en-US" sz="1400" kern="1200" dirty="0" smtClean="0">
                <a:solidFill>
                  <a:schemeClr val="tx1"/>
                </a:solidFill>
                <a:cs typeface="ＭＳ Ｐゴシック"/>
              </a:rPr>
              <a:t>	public </a:t>
            </a:r>
            <a:r>
              <a:rPr lang="en-US" altLang="en-US" sz="1400" dirty="0" smtClean="0">
                <a:solidFill>
                  <a:schemeClr val="tx1"/>
                </a:solidFill>
                <a:cs typeface="ＭＳ Ｐゴシック"/>
              </a:rPr>
              <a:t>class Employee</a:t>
            </a:r>
            <a:r>
              <a:rPr lang="en-US" altLang="en-US" sz="1400" kern="1200" dirty="0" smtClean="0">
                <a:solidFill>
                  <a:schemeClr val="tx1"/>
                </a:solidFill>
                <a:cs typeface="ＭＳ Ｐゴシック"/>
              </a:rPr>
              <a:t>		</a:t>
            </a:r>
          </a:p>
          <a:p>
            <a:pPr eaLnBrk="1" hangingPunct="1">
              <a:buFontTx/>
              <a:buNone/>
            </a:pPr>
            <a:r>
              <a:rPr lang="en-US" sz="1400" dirty="0">
                <a:solidFill>
                  <a:schemeClr val="tx1"/>
                </a:solidFill>
              </a:rPr>
              <a:t> </a:t>
            </a:r>
            <a:r>
              <a:rPr lang="en-US" sz="1400" dirty="0" smtClean="0">
                <a:solidFill>
                  <a:schemeClr val="tx1"/>
                </a:solidFill>
              </a:rPr>
              <a:t>      {</a:t>
            </a:r>
          </a:p>
          <a:p>
            <a:pPr eaLnBrk="1" hangingPunct="1">
              <a:buFontTx/>
              <a:buNone/>
            </a:pPr>
            <a:r>
              <a:rPr lang="en-US" sz="1400" dirty="0" smtClean="0">
                <a:solidFill>
                  <a:schemeClr val="tx1"/>
                </a:solidFill>
              </a:rPr>
              <a:t>		-----------</a:t>
            </a:r>
          </a:p>
          <a:p>
            <a:pPr eaLnBrk="1" hangingPunct="1">
              <a:buFontTx/>
              <a:buNone/>
            </a:pPr>
            <a:r>
              <a:rPr lang="en-US" sz="1400" dirty="0">
                <a:solidFill>
                  <a:schemeClr val="tx1"/>
                </a:solidFill>
              </a:rPr>
              <a:t>	</a:t>
            </a:r>
            <a:r>
              <a:rPr lang="en-US" sz="1400" dirty="0" smtClean="0">
                <a:solidFill>
                  <a:schemeClr val="tx1"/>
                </a:solidFill>
              </a:rPr>
              <a:t>	----------</a:t>
            </a:r>
          </a:p>
          <a:p>
            <a:pPr eaLnBrk="1" hangingPunct="1">
              <a:buFontTx/>
              <a:buNone/>
            </a:pPr>
            <a:r>
              <a:rPr lang="en-US" sz="1400" kern="0" dirty="0">
                <a:solidFill>
                  <a:schemeClr val="tx1"/>
                </a:solidFill>
              </a:rPr>
              <a:t> </a:t>
            </a:r>
            <a:r>
              <a:rPr lang="en-US" sz="1400" kern="0" dirty="0" smtClean="0">
                <a:solidFill>
                  <a:schemeClr val="tx1"/>
                </a:solidFill>
              </a:rPr>
              <a:t>       }</a:t>
            </a:r>
            <a:endParaRPr lang="en-US" sz="1400" kern="0" dirty="0" smtClean="0"/>
          </a:p>
          <a:p>
            <a:pPr marL="0" indent="0" algn="ctr" eaLnBrk="1" hangingPunct="1">
              <a:buFont typeface="Times" pitchFamily="18" charset="0"/>
              <a:buNone/>
            </a:pPr>
            <a:endParaRPr lang="en-US" sz="1400" kern="1200" dirty="0" smtClean="0">
              <a:solidFill>
                <a:schemeClr val="tx1"/>
              </a:solidFill>
              <a:cs typeface="ＭＳ Ｐゴシック"/>
            </a:endParaRPr>
          </a:p>
          <a:p>
            <a:pPr marL="0" indent="0" algn="ctr" eaLnBrk="1" hangingPunct="1">
              <a:buFont typeface="Times" pitchFamily="18" charset="0"/>
              <a:buNone/>
            </a:pPr>
            <a:endParaRPr lang="en-US" sz="1400" dirty="0">
              <a:solidFill>
                <a:schemeClr val="tx1"/>
              </a:solidFill>
              <a:cs typeface="ＭＳ Ｐゴシック"/>
            </a:endParaRPr>
          </a:p>
          <a:p>
            <a:pPr marL="0" indent="0" algn="ctr" eaLnBrk="1" hangingPunct="1">
              <a:buFont typeface="Times" pitchFamily="18" charset="0"/>
              <a:buNone/>
            </a:pPr>
            <a:r>
              <a:rPr lang="en-US" sz="1400" kern="1200" dirty="0" smtClean="0">
                <a:solidFill>
                  <a:schemeClr val="tx1"/>
                </a:solidFill>
                <a:cs typeface="ＭＳ Ｐゴシック"/>
              </a:rPr>
              <a:t>@Stateful</a:t>
            </a:r>
          </a:p>
          <a:p>
            <a:pPr marL="0" indent="0" algn="ctr" eaLnBrk="1" hangingPunct="1">
              <a:buFont typeface="Times" pitchFamily="18" charset="0"/>
              <a:buNone/>
            </a:pPr>
            <a:r>
              <a:rPr lang="en-US" sz="1400" dirty="0" smtClean="0">
                <a:solidFill>
                  <a:schemeClr val="tx1"/>
                </a:solidFill>
                <a:cs typeface="ＭＳ Ｐゴシック"/>
              </a:rPr>
              <a:t>@Stateless</a:t>
            </a:r>
          </a:p>
          <a:p>
            <a:pPr marL="0" indent="0" algn="ctr" eaLnBrk="1" hangingPunct="1">
              <a:buFont typeface="Times" pitchFamily="18" charset="0"/>
              <a:buNone/>
            </a:pPr>
            <a:r>
              <a:rPr lang="en-US" sz="1400" kern="1200" dirty="0" smtClean="0">
                <a:solidFill>
                  <a:schemeClr val="tx1"/>
                </a:solidFill>
                <a:cs typeface="ＭＳ Ｐゴシック"/>
              </a:rPr>
              <a:t>@Singleton</a:t>
            </a:r>
          </a:p>
          <a:p>
            <a:pPr marL="0" indent="0" eaLnBrk="1" hangingPunct="1">
              <a:buFont typeface="Times" pitchFamily="18" charset="0"/>
              <a:buNone/>
            </a:pPr>
            <a:endParaRPr lang="en-US" sz="1400" kern="1200" dirty="0" smtClean="0">
              <a:solidFill>
                <a:schemeClr val="tx1"/>
              </a:solidFill>
              <a:cs typeface="ＭＳ Ｐゴシック"/>
            </a:endParaRPr>
          </a:p>
        </p:txBody>
      </p:sp>
    </p:spTree>
    <p:extLst>
      <p:ext uri="{BB962C8B-B14F-4D97-AF65-F5344CB8AC3E}">
        <p14:creationId xmlns:p14="http://schemas.microsoft.com/office/powerpoint/2010/main" val="6053425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p:txBody>
          <a:bodyPr/>
          <a:lstStyle/>
          <a:p>
            <a:r>
              <a:rPr lang="en-US" altLang="en-US" sz="1700" kern="1200" dirty="0">
                <a:solidFill>
                  <a:schemeClr val="tx1"/>
                </a:solidFill>
                <a:cs typeface="ＭＳ Ｐゴシック"/>
              </a:rPr>
              <a:t>Callback methods</a:t>
            </a:r>
          </a:p>
          <a:p>
            <a:endParaRPr lang="en-US" altLang="en-US" sz="2000" dirty="0"/>
          </a:p>
          <a:p>
            <a:pPr lvl="1"/>
            <a:r>
              <a:rPr lang="en-US" altLang="en-US" sz="1700" kern="1200" dirty="0" smtClean="0">
                <a:solidFill>
                  <a:schemeClr val="tx1"/>
                </a:solidFill>
                <a:cs typeface="ＭＳ Ｐゴシック"/>
              </a:rPr>
              <a:t>From  </a:t>
            </a:r>
            <a:r>
              <a:rPr lang="en-US" altLang="en-US" sz="1700" kern="1200" dirty="0">
                <a:solidFill>
                  <a:schemeClr val="tx1"/>
                </a:solidFill>
                <a:cs typeface="ＭＳ Ｐゴシック"/>
              </a:rPr>
              <a:t>EJB 3.0 is removed the </a:t>
            </a:r>
            <a:r>
              <a:rPr lang="en-US" altLang="en-US" sz="1700" kern="1200" dirty="0" smtClean="0">
                <a:solidFill>
                  <a:schemeClr val="tx1"/>
                </a:solidFill>
                <a:cs typeface="ＭＳ Ｐゴシック"/>
              </a:rPr>
              <a:t> </a:t>
            </a:r>
            <a:r>
              <a:rPr lang="en-US" altLang="en-US" sz="1700" kern="1200" dirty="0">
                <a:solidFill>
                  <a:schemeClr val="tx1"/>
                </a:solidFill>
                <a:cs typeface="ＭＳ Ｐゴシック"/>
              </a:rPr>
              <a:t>call back methods like ejbPassivate, ejbActivate, ejbLoad, ejbStore etc., which is one of advantages of EJB 3.0 over the EJB 2.1. </a:t>
            </a:r>
          </a:p>
          <a:p>
            <a:pPr lvl="1"/>
            <a:endParaRPr lang="en-US" altLang="en-US" sz="2000" dirty="0"/>
          </a:p>
          <a:p>
            <a:pPr lvl="1"/>
            <a:r>
              <a:rPr lang="en-US" altLang="en-US" sz="1700" kern="1200" dirty="0">
                <a:solidFill>
                  <a:schemeClr val="tx1"/>
                </a:solidFill>
                <a:cs typeface="ＭＳ Ｐゴシック"/>
              </a:rPr>
              <a:t>Implementation of those methods now becomes optional</a:t>
            </a:r>
          </a:p>
          <a:p>
            <a:pPr lvl="1"/>
            <a:endParaRPr lang="en-US" altLang="en-US" sz="2000" dirty="0"/>
          </a:p>
          <a:p>
            <a:pPr lvl="1"/>
            <a:r>
              <a:rPr lang="en-US" altLang="en-US" sz="1700" kern="1200" dirty="0">
                <a:solidFill>
                  <a:schemeClr val="tx1"/>
                </a:solidFill>
                <a:cs typeface="ＭＳ Ｐゴシック"/>
              </a:rPr>
              <a:t>@PreDestroy is the callback Annotation.</a:t>
            </a:r>
          </a:p>
          <a:p>
            <a:endParaRPr lang="en-US" dirty="0"/>
          </a:p>
        </p:txBody>
      </p:sp>
    </p:spTree>
    <p:extLst>
      <p:ext uri="{BB962C8B-B14F-4D97-AF65-F5344CB8AC3E}">
        <p14:creationId xmlns:p14="http://schemas.microsoft.com/office/powerpoint/2010/main" val="28713574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lnSpc>
                <a:spcPct val="90000"/>
              </a:lnSpc>
              <a:buNone/>
            </a:pPr>
            <a:r>
              <a:rPr lang="en-US" altLang="en-US" sz="1700" kern="1200" dirty="0">
                <a:solidFill>
                  <a:schemeClr val="tx1"/>
                </a:solidFill>
                <a:cs typeface="ＭＳ Ｐゴシック"/>
              </a:rPr>
              <a:t>    Dependency Injection:</a:t>
            </a:r>
          </a:p>
          <a:p>
            <a:pPr>
              <a:lnSpc>
                <a:spcPct val="90000"/>
              </a:lnSpc>
              <a:buFont typeface="Wingdings" panose="05000000000000000000" pitchFamily="2" charset="2"/>
              <a:buChar char="§"/>
            </a:pPr>
            <a:endParaRPr lang="en-US" altLang="en-US" sz="20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The Client, to use the constructed bean in its application, needs to know how to locate invoke that enterprise bean.</a:t>
            </a:r>
          </a:p>
          <a:p>
            <a:pPr lvl="1">
              <a:lnSpc>
                <a:spcPct val="90000"/>
              </a:lnSpc>
              <a:buFont typeface="Wingdings" panose="05000000000000000000" pitchFamily="2" charset="2"/>
              <a:buChar char="§"/>
            </a:pPr>
            <a:endParaRPr lang="en-US" altLang="en-US" sz="17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The Client EJB 2.1 session bean gets the reference session bean with JNDI.</a:t>
            </a:r>
          </a:p>
          <a:p>
            <a:pPr lvl="1">
              <a:lnSpc>
                <a:spcPct val="90000"/>
              </a:lnSpc>
              <a:buFont typeface="Wingdings" panose="05000000000000000000" pitchFamily="2" charset="2"/>
              <a:buChar char="§"/>
            </a:pPr>
            <a:endParaRPr lang="en-US" altLang="en-US" sz="17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@EJB annotation injects stubs of session bean having Session Bean Name.</a:t>
            </a:r>
          </a:p>
          <a:p>
            <a:pPr lvl="1">
              <a:lnSpc>
                <a:spcPct val="90000"/>
              </a:lnSpc>
              <a:buFont typeface="Wingdings" panose="05000000000000000000" pitchFamily="2" charset="2"/>
              <a:buChar char="§"/>
            </a:pPr>
            <a:endParaRPr lang="en-US" altLang="en-US" sz="1700"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@Resource annotation used to inject service object having JNDI name</a:t>
            </a:r>
          </a:p>
          <a:p>
            <a:pPr lvl="1">
              <a:lnSpc>
                <a:spcPct val="90000"/>
              </a:lnSpc>
              <a:buFont typeface="Wingdings" panose="05000000000000000000" pitchFamily="2" charset="2"/>
              <a:buChar char="§"/>
            </a:pPr>
            <a:endParaRPr lang="en-US" altLang="en-US" sz="1700"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633694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altLang="en-US" sz="1700" kern="1200" dirty="0">
                <a:solidFill>
                  <a:schemeClr val="tx1"/>
                </a:solidFill>
                <a:cs typeface="ＭＳ Ｐゴシック"/>
              </a:rPr>
              <a:t>Elimination of Home Interfaces and Home Objects:</a:t>
            </a:r>
          </a:p>
          <a:p>
            <a:endParaRPr lang="en-US" altLang="en-US" dirty="0"/>
          </a:p>
          <a:p>
            <a:pPr lvl="1"/>
            <a:r>
              <a:rPr lang="en-US" altLang="en-US" sz="1700" kern="1200" dirty="0">
                <a:solidFill>
                  <a:schemeClr val="tx1"/>
                </a:solidFill>
                <a:cs typeface="ＭＳ Ｐゴシック"/>
              </a:rPr>
              <a:t>In EJB 3.0 they have removed an unnecessary need of the home interface.</a:t>
            </a:r>
          </a:p>
          <a:p>
            <a:pPr lvl="1"/>
            <a:endParaRPr lang="en-US" altLang="en-US" sz="1800" dirty="0"/>
          </a:p>
          <a:p>
            <a:pPr lvl="1"/>
            <a:r>
              <a:rPr lang="en-US" altLang="en-US" sz="1700" kern="1200" dirty="0">
                <a:solidFill>
                  <a:schemeClr val="tx1"/>
                </a:solidFill>
                <a:cs typeface="ＭＳ Ｐゴシック"/>
              </a:rPr>
              <a:t>The Home interfaces are replaced by POJO’s and home objects replaced by POJI’s.</a:t>
            </a:r>
          </a:p>
          <a:p>
            <a:pPr lvl="1"/>
            <a:endParaRPr lang="en-US" altLang="en-US" sz="1800" dirty="0"/>
          </a:p>
          <a:p>
            <a:pPr lvl="1"/>
            <a:r>
              <a:rPr lang="en-US" altLang="en-US" sz="1700" kern="1200" dirty="0">
                <a:solidFill>
                  <a:schemeClr val="tx1"/>
                </a:solidFill>
                <a:cs typeface="ＭＳ Ｐゴシック"/>
              </a:rPr>
              <a:t>Simple Java bean is called as  POJO.</a:t>
            </a:r>
          </a:p>
          <a:p>
            <a:pPr lvl="1"/>
            <a:endParaRPr lang="en-US" altLang="en-US" sz="1800" dirty="0"/>
          </a:p>
          <a:p>
            <a:pPr lvl="1"/>
            <a:r>
              <a:rPr lang="en-US" altLang="en-US" sz="1700" kern="1200" dirty="0">
                <a:solidFill>
                  <a:schemeClr val="tx1"/>
                </a:solidFill>
                <a:cs typeface="ＭＳ Ｐゴシック"/>
              </a:rPr>
              <a:t>Simple Java Interface is called as POJI.</a:t>
            </a:r>
          </a:p>
          <a:p>
            <a:endParaRPr lang="en-US" sz="1600" dirty="0"/>
          </a:p>
        </p:txBody>
      </p:sp>
    </p:spTree>
    <p:extLst>
      <p:ext uri="{BB962C8B-B14F-4D97-AF65-F5344CB8AC3E}">
        <p14:creationId xmlns:p14="http://schemas.microsoft.com/office/powerpoint/2010/main" val="24043720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lnSpc>
                <a:spcPct val="90000"/>
              </a:lnSpc>
              <a:buNone/>
            </a:pPr>
            <a:r>
              <a:rPr lang="en-US" altLang="en-US" sz="1700" kern="1200" dirty="0">
                <a:solidFill>
                  <a:schemeClr val="tx1"/>
                </a:solidFill>
                <a:cs typeface="ＭＳ Ｐゴシック"/>
              </a:rPr>
              <a:t>Elimination of Component Interface:</a:t>
            </a:r>
          </a:p>
          <a:p>
            <a:pPr lvl="1">
              <a:lnSpc>
                <a:spcPct val="90000"/>
              </a:lnSpc>
              <a:buFont typeface="Wingdings" panose="05000000000000000000" pitchFamily="2" charset="2"/>
              <a:buChar char="§"/>
            </a:pPr>
            <a:r>
              <a:rPr lang="en-US" altLang="en-US" sz="1700" kern="1200" dirty="0">
                <a:solidFill>
                  <a:schemeClr val="tx1"/>
                </a:solidFill>
                <a:cs typeface="ＭＳ Ｐゴシック"/>
              </a:rPr>
              <a:t>Here both the business or component interface becomes as POJI</a:t>
            </a:r>
          </a:p>
          <a:p>
            <a:pPr lvl="1">
              <a:lnSpc>
                <a:spcPct val="90000"/>
              </a:lnSpc>
              <a:buFont typeface="Wingdings" panose="05000000000000000000" pitchFamily="2" charset="2"/>
              <a:buChar char="§"/>
            </a:pPr>
            <a:endParaRPr lang="en-US" altLang="en-US"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EJB 3.0 eliminated the Component Interface.</a:t>
            </a:r>
          </a:p>
          <a:p>
            <a:pPr lvl="1">
              <a:lnSpc>
                <a:spcPct val="90000"/>
              </a:lnSpc>
              <a:buFont typeface="Wingdings" panose="05000000000000000000" pitchFamily="2" charset="2"/>
              <a:buChar char="§"/>
            </a:pPr>
            <a:endParaRPr lang="en-US" altLang="en-US"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The </a:t>
            </a:r>
            <a:r>
              <a:rPr lang="en-US" altLang="en-US" sz="1700" kern="1200" dirty="0" smtClean="0">
                <a:solidFill>
                  <a:schemeClr val="tx1"/>
                </a:solidFill>
                <a:cs typeface="ＭＳ Ｐゴシック"/>
              </a:rPr>
              <a:t>EJBObject / EJBLocalObject </a:t>
            </a:r>
            <a:r>
              <a:rPr lang="en-US" altLang="en-US" sz="1700" kern="1200" dirty="0">
                <a:solidFill>
                  <a:schemeClr val="tx1"/>
                </a:solidFill>
                <a:cs typeface="ＭＳ Ｐゴシック"/>
              </a:rPr>
              <a:t>and the remote exception which needs to be imported in EJB 2.1 to make component interface have also been removed.</a:t>
            </a:r>
          </a:p>
          <a:p>
            <a:pPr lvl="1">
              <a:lnSpc>
                <a:spcPct val="90000"/>
              </a:lnSpc>
              <a:buFont typeface="Wingdings" panose="05000000000000000000" pitchFamily="2" charset="2"/>
              <a:buChar char="§"/>
            </a:pPr>
            <a:endParaRPr lang="en-US" altLang="en-US"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Component interface needs to be local or remote  which all depends on where business class located.</a:t>
            </a:r>
          </a:p>
          <a:p>
            <a:pPr lvl="1">
              <a:lnSpc>
                <a:spcPct val="90000"/>
              </a:lnSpc>
              <a:buFont typeface="Wingdings" panose="05000000000000000000" pitchFamily="2" charset="2"/>
              <a:buChar char="§"/>
            </a:pPr>
            <a:endParaRPr lang="en-US" altLang="en-US" dirty="0"/>
          </a:p>
          <a:p>
            <a:pPr lvl="1">
              <a:lnSpc>
                <a:spcPct val="90000"/>
              </a:lnSpc>
              <a:buFont typeface="Wingdings" panose="05000000000000000000" pitchFamily="2" charset="2"/>
              <a:buChar char="§"/>
            </a:pPr>
            <a:r>
              <a:rPr lang="en-US" altLang="en-US" sz="1700" kern="1200" dirty="0">
                <a:solidFill>
                  <a:schemeClr val="tx1"/>
                </a:solidFill>
                <a:cs typeface="ＭＳ Ｐゴシック"/>
              </a:rPr>
              <a:t>Now @Remote is annotation to generate component interface that is of remote type.</a:t>
            </a:r>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417378440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New Features of EJB </a:t>
            </a:r>
            <a:r>
              <a:rPr lang="en-US" altLang="en-US" dirty="0" smtClean="0">
                <a:solidFill>
                  <a:schemeClr val="tx1"/>
                </a:solidFill>
              </a:rPr>
              <a:t>3.0 cont..</a:t>
            </a:r>
            <a:endParaRPr lang="en-US" dirty="0">
              <a:solidFill>
                <a:schemeClr val="tx1"/>
              </a:solidFill>
            </a:endParaRPr>
          </a:p>
        </p:txBody>
      </p:sp>
      <p:sp>
        <p:nvSpPr>
          <p:cNvPr id="3" name="Content Placeholder 2"/>
          <p:cNvSpPr>
            <a:spLocks noGrp="1"/>
          </p:cNvSpPr>
          <p:nvPr>
            <p:ph idx="1"/>
          </p:nvPr>
        </p:nvSpPr>
        <p:spPr/>
        <p:txBody>
          <a:bodyPr>
            <a:normAutofit/>
          </a:bodyPr>
          <a:lstStyle/>
          <a:p>
            <a:pPr marL="0" indent="0">
              <a:lnSpc>
                <a:spcPct val="80000"/>
              </a:lnSpc>
              <a:buNone/>
            </a:pPr>
            <a:r>
              <a:rPr lang="en-US" altLang="en-US" sz="1700" kern="1200" dirty="0">
                <a:solidFill>
                  <a:schemeClr val="tx1"/>
                </a:solidFill>
                <a:cs typeface="ＭＳ Ｐゴシック"/>
              </a:rPr>
              <a:t>Interceptors</a:t>
            </a:r>
          </a:p>
          <a:p>
            <a:pPr marL="0" indent="0">
              <a:lnSpc>
                <a:spcPct val="80000"/>
              </a:lnSpc>
              <a:buNone/>
            </a:pPr>
            <a:endParaRPr lang="en-US" altLang="en-US" sz="2000" dirty="0"/>
          </a:p>
          <a:p>
            <a:pPr lvl="1">
              <a:lnSpc>
                <a:spcPct val="80000"/>
              </a:lnSpc>
              <a:buFont typeface="Wingdings" panose="05000000000000000000" pitchFamily="2" charset="2"/>
              <a:buChar char="§"/>
            </a:pPr>
            <a:r>
              <a:rPr lang="en-US" altLang="en-US" sz="1700" kern="1200" dirty="0">
                <a:solidFill>
                  <a:schemeClr val="tx1"/>
                </a:solidFill>
                <a:cs typeface="ＭＳ Ｐゴシック"/>
              </a:rPr>
              <a:t>Methods which Intercept business method calls or lifecycle callback calls.</a:t>
            </a:r>
          </a:p>
          <a:p>
            <a:pPr lvl="1">
              <a:lnSpc>
                <a:spcPct val="80000"/>
              </a:lnSpc>
              <a:buFont typeface="Wingdings" panose="05000000000000000000" pitchFamily="2" charset="2"/>
              <a:buChar char="§"/>
            </a:pPr>
            <a:endParaRPr lang="en-US" altLang="en-US" sz="2000" dirty="0"/>
          </a:p>
          <a:p>
            <a:pPr lvl="1">
              <a:lnSpc>
                <a:spcPct val="80000"/>
              </a:lnSpc>
              <a:buFont typeface="Wingdings" panose="05000000000000000000" pitchFamily="2" charset="2"/>
              <a:buChar char="§"/>
            </a:pPr>
            <a:r>
              <a:rPr lang="en-US" altLang="en-US" sz="1700" kern="1200" dirty="0">
                <a:solidFill>
                  <a:schemeClr val="tx1"/>
                </a:solidFill>
                <a:cs typeface="ＭＳ Ｐゴシック"/>
              </a:rPr>
              <a:t>We can use interceptors methods inside a separate class called interceptor class.</a:t>
            </a:r>
          </a:p>
          <a:p>
            <a:pPr lvl="1">
              <a:lnSpc>
                <a:spcPct val="80000"/>
              </a:lnSpc>
              <a:buFont typeface="Wingdings" panose="05000000000000000000" pitchFamily="2" charset="2"/>
              <a:buChar char="§"/>
            </a:pPr>
            <a:endParaRPr lang="en-US" altLang="en-US" sz="2000" dirty="0"/>
          </a:p>
          <a:p>
            <a:pPr lvl="1">
              <a:lnSpc>
                <a:spcPct val="80000"/>
              </a:lnSpc>
              <a:buFont typeface="Wingdings" panose="05000000000000000000" pitchFamily="2" charset="2"/>
              <a:buChar char="§"/>
            </a:pPr>
            <a:r>
              <a:rPr lang="en-US" altLang="en-US" sz="1700" kern="1200" dirty="0">
                <a:solidFill>
                  <a:schemeClr val="tx1"/>
                </a:solidFill>
                <a:cs typeface="ＭＳ Ｐゴシック"/>
              </a:rPr>
              <a:t>Interceptors provide us way  to enhance business method can be done by using interceptor methods.</a:t>
            </a:r>
          </a:p>
          <a:p>
            <a:pPr lvl="1">
              <a:lnSpc>
                <a:spcPct val="80000"/>
              </a:lnSpc>
              <a:buFont typeface="Wingdings" panose="05000000000000000000" pitchFamily="2" charset="2"/>
              <a:buChar char="§"/>
            </a:pPr>
            <a:endParaRPr lang="en-US" altLang="en-US" sz="2000" dirty="0"/>
          </a:p>
          <a:p>
            <a:pPr lvl="1">
              <a:lnSpc>
                <a:spcPct val="80000"/>
              </a:lnSpc>
              <a:buFont typeface="Wingdings" panose="05000000000000000000" pitchFamily="2" charset="2"/>
              <a:buChar char="§"/>
            </a:pPr>
            <a:r>
              <a:rPr lang="en-US" altLang="en-US" sz="1700" kern="1200" dirty="0">
                <a:solidFill>
                  <a:schemeClr val="tx1"/>
                </a:solidFill>
                <a:cs typeface="ＭＳ Ｐゴシック"/>
              </a:rPr>
              <a:t>@Interceptors annotations chain of interceptors associated with the bean.</a:t>
            </a:r>
          </a:p>
          <a:p>
            <a:pPr marL="0" indent="0">
              <a:buNone/>
            </a:pPr>
            <a:endParaRPr lang="en-US" dirty="0"/>
          </a:p>
        </p:txBody>
      </p:sp>
    </p:spTree>
    <p:extLst>
      <p:ext uri="{BB962C8B-B14F-4D97-AF65-F5344CB8AC3E}">
        <p14:creationId xmlns:p14="http://schemas.microsoft.com/office/powerpoint/2010/main" val="386735277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Types of Enterprise Bean</a:t>
            </a:r>
          </a:p>
        </p:txBody>
      </p:sp>
      <p:sp>
        <p:nvSpPr>
          <p:cNvPr id="3" name="Content Placeholder 2"/>
          <p:cNvSpPr>
            <a:spLocks noGrp="1"/>
          </p:cNvSpPr>
          <p:nvPr>
            <p:ph idx="1"/>
          </p:nvPr>
        </p:nvSpPr>
        <p:spPr/>
        <p:txBody>
          <a:bodyPr/>
          <a:lstStyle/>
          <a:p>
            <a:endParaRPr lang="en-US" dirty="0"/>
          </a:p>
          <a:p>
            <a:pPr marL="0" indent="0">
              <a:buNone/>
            </a:pPr>
            <a:r>
              <a:rPr lang="en-US" sz="1700" kern="1200" dirty="0">
                <a:solidFill>
                  <a:schemeClr val="tx1"/>
                </a:solidFill>
                <a:cs typeface="ＭＳ Ｐゴシック"/>
              </a:rPr>
              <a:t>Following are the types of enterprise beans:</a:t>
            </a:r>
          </a:p>
          <a:p>
            <a:r>
              <a:rPr lang="en-US" sz="1700" kern="1200" dirty="0">
                <a:solidFill>
                  <a:schemeClr val="tx1"/>
                </a:solidFill>
                <a:cs typeface="ＭＳ Ｐゴシック"/>
              </a:rPr>
              <a:t>Session beans</a:t>
            </a:r>
          </a:p>
          <a:p>
            <a:r>
              <a:rPr lang="en-US" sz="1700" kern="1200" dirty="0">
                <a:solidFill>
                  <a:schemeClr val="tx1"/>
                </a:solidFill>
                <a:cs typeface="ＭＳ Ｐゴシック"/>
              </a:rPr>
              <a:t>Message driven beans (out of scope)</a:t>
            </a:r>
          </a:p>
          <a:p>
            <a:endParaRPr lang="en-US" dirty="0" smtClean="0"/>
          </a:p>
          <a:p>
            <a:pPr marL="0" indent="0">
              <a:buNone/>
            </a:pPr>
            <a:r>
              <a:rPr lang="en-US" sz="1700" kern="1200" dirty="0">
                <a:solidFill>
                  <a:schemeClr val="tx1"/>
                </a:solidFill>
                <a:cs typeface="ＭＳ Ｐゴシック"/>
              </a:rPr>
              <a:t>One more it is </a:t>
            </a:r>
          </a:p>
          <a:p>
            <a:r>
              <a:rPr lang="en-US" sz="1700" kern="1200" dirty="0">
                <a:solidFill>
                  <a:schemeClr val="tx1"/>
                </a:solidFill>
                <a:cs typeface="ＭＳ Ｐゴシック"/>
              </a:rPr>
              <a:t>Entity class</a:t>
            </a:r>
          </a:p>
          <a:p>
            <a:endParaRPr lang="en-US" dirty="0"/>
          </a:p>
        </p:txBody>
      </p:sp>
    </p:spTree>
    <p:extLst>
      <p:ext uri="{BB962C8B-B14F-4D97-AF65-F5344CB8AC3E}">
        <p14:creationId xmlns:p14="http://schemas.microsoft.com/office/powerpoint/2010/main" val="882775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Overall Objective for EJB</a:t>
            </a:r>
            <a:endParaRPr lang="en-US" dirty="0">
              <a:solidFill>
                <a:schemeClr val="tx1"/>
              </a:solidFill>
            </a:endParaRPr>
          </a:p>
        </p:txBody>
      </p:sp>
      <p:sp>
        <p:nvSpPr>
          <p:cNvPr id="7" name="TextBox 6"/>
          <p:cNvSpPr txBox="1"/>
          <p:nvPr/>
        </p:nvSpPr>
        <p:spPr>
          <a:xfrm>
            <a:off x="1066800" y="1278731"/>
            <a:ext cx="7010400" cy="1077218"/>
          </a:xfrm>
          <a:prstGeom prst="rect">
            <a:avLst/>
          </a:prstGeom>
          <a:noFill/>
        </p:spPr>
        <p:txBody>
          <a:bodyPr wrap="square" rtlCol="0">
            <a:spAutoFit/>
          </a:bodyPr>
          <a:lstStyle/>
          <a:p>
            <a:r>
              <a:rPr lang="en-US" sz="2000" dirty="0" smtClean="0"/>
              <a:t>Introducing  the </a:t>
            </a:r>
            <a:r>
              <a:rPr lang="en-US" sz="2000" dirty="0"/>
              <a:t>D</a:t>
            </a:r>
            <a:r>
              <a:rPr lang="en-US" sz="2000" dirty="0" smtClean="0"/>
              <a:t>istributed Environment  and Understanding</a:t>
            </a:r>
          </a:p>
          <a:p>
            <a:r>
              <a:rPr lang="en-US" sz="2000" dirty="0" smtClean="0"/>
              <a:t>Better about Enterprise Java Bean and its Type</a:t>
            </a:r>
          </a:p>
          <a:p>
            <a:endParaRPr lang="en-US" dirty="0"/>
          </a:p>
        </p:txBody>
      </p:sp>
    </p:spTree>
    <p:extLst>
      <p:ext uri="{BB962C8B-B14F-4D97-AF65-F5344CB8AC3E}">
        <p14:creationId xmlns:p14="http://schemas.microsoft.com/office/powerpoint/2010/main" val="39876518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sz="2700" dirty="0">
                <a:solidFill>
                  <a:schemeClr val="tx1"/>
                </a:solidFill>
              </a:rPr>
              <a:t>Session</a:t>
            </a:r>
            <a:r>
              <a:rPr lang="en-US" b="0" dirty="0"/>
              <a:t> </a:t>
            </a:r>
            <a:r>
              <a:rPr lang="en-US" sz="2700" dirty="0">
                <a:solidFill>
                  <a:schemeClr val="tx1"/>
                </a:solidFill>
              </a:rPr>
              <a:t>Bean</a:t>
            </a:r>
          </a:p>
        </p:txBody>
      </p:sp>
      <p:sp>
        <p:nvSpPr>
          <p:cNvPr id="3" name="Content Placeholder 2"/>
          <p:cNvSpPr>
            <a:spLocks noGrp="1"/>
          </p:cNvSpPr>
          <p:nvPr>
            <p:ph idx="1"/>
          </p:nvPr>
        </p:nvSpPr>
        <p:spPr/>
        <p:txBody>
          <a:bodyPr>
            <a:normAutofit/>
          </a:bodyPr>
          <a:lstStyle/>
          <a:p>
            <a:r>
              <a:rPr lang="en-US" sz="1700" kern="1200" dirty="0">
                <a:solidFill>
                  <a:schemeClr val="tx1"/>
                </a:solidFill>
                <a:cs typeface="ＭＳ Ｐゴシック"/>
              </a:rPr>
              <a:t>A session bean performs work on the behalf of client code calling it. Session beans are reusable components that contains logic for business processes. For example, a session bean can perform banking transactions such as amount transfer from one account to another, price quoting, order entry, stock trades or complex calculations. </a:t>
            </a:r>
          </a:p>
          <a:p>
            <a:r>
              <a:rPr lang="en-US" sz="1700" kern="1200" dirty="0">
                <a:solidFill>
                  <a:schemeClr val="tx1"/>
                </a:solidFill>
                <a:cs typeface="ＭＳ Ｐゴシック"/>
              </a:rPr>
              <a:t>A session bean instance is relatively short lived object. It has roughly the lifetime equivalent of a session or execution of client code that is calling a method on session bean. Session bean instances are not shared between multiple clients and do not represent data in the database.</a:t>
            </a:r>
          </a:p>
          <a:p>
            <a:pPr marL="0" indent="0">
              <a:buNone/>
            </a:pPr>
            <a:r>
              <a:rPr lang="en-US" sz="1700" kern="1200" dirty="0">
                <a:solidFill>
                  <a:schemeClr val="tx1"/>
                </a:solidFill>
                <a:cs typeface="ＭＳ Ｐゴシック"/>
              </a:rPr>
              <a:t>     Two subtypes of session bean are :</a:t>
            </a:r>
          </a:p>
          <a:p>
            <a:pPr marL="0" indent="0">
              <a:buNone/>
            </a:pPr>
            <a:r>
              <a:rPr lang="en-US" sz="1700" kern="1200" dirty="0">
                <a:solidFill>
                  <a:schemeClr val="tx1"/>
                </a:solidFill>
                <a:cs typeface="ＭＳ Ｐゴシック"/>
              </a:rPr>
              <a:t>	1) stateless session bean </a:t>
            </a:r>
          </a:p>
          <a:p>
            <a:pPr marL="0" indent="0">
              <a:buNone/>
            </a:pPr>
            <a:r>
              <a:rPr lang="en-US" sz="1700" kern="1200" dirty="0">
                <a:solidFill>
                  <a:schemeClr val="tx1"/>
                </a:solidFill>
                <a:cs typeface="ＭＳ Ｐゴシック"/>
              </a:rPr>
              <a:t>	2) stateful session bean</a:t>
            </a:r>
            <a:r>
              <a:rPr lang="en-US" sz="1700" kern="1200" dirty="0" smtClean="0">
                <a:solidFill>
                  <a:schemeClr val="tx1"/>
                </a:solidFill>
                <a:cs typeface="ＭＳ Ｐゴシック"/>
              </a:rPr>
              <a:t>.</a:t>
            </a:r>
          </a:p>
          <a:p>
            <a:pPr marL="0" indent="0">
              <a:buNone/>
            </a:pPr>
            <a:r>
              <a:rPr lang="en-US" sz="1700" kern="1200" dirty="0">
                <a:solidFill>
                  <a:schemeClr val="tx1"/>
                </a:solidFill>
                <a:cs typeface="ＭＳ Ｐゴシック"/>
              </a:rPr>
              <a:t>	</a:t>
            </a:r>
            <a:r>
              <a:rPr lang="en-US" sz="1700" kern="1200" dirty="0" smtClean="0">
                <a:solidFill>
                  <a:schemeClr val="tx1"/>
                </a:solidFill>
                <a:cs typeface="ＭＳ Ｐゴシック"/>
              </a:rPr>
              <a:t>3) Singleton </a:t>
            </a:r>
            <a:endParaRPr lang="en-US" sz="1700" kern="1200" dirty="0">
              <a:solidFill>
                <a:schemeClr val="tx1"/>
              </a:solidFill>
              <a:cs typeface="ＭＳ Ｐゴシック"/>
            </a:endParaRPr>
          </a:p>
          <a:p>
            <a:endParaRPr lang="en-US" dirty="0"/>
          </a:p>
        </p:txBody>
      </p:sp>
    </p:spTree>
    <p:extLst>
      <p:ext uri="{BB962C8B-B14F-4D97-AF65-F5344CB8AC3E}">
        <p14:creationId xmlns:p14="http://schemas.microsoft.com/office/powerpoint/2010/main" val="13625059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211931"/>
            <a:ext cx="6629400" cy="457623"/>
          </a:xfrm>
        </p:spPr>
        <p:txBody>
          <a:bodyPr>
            <a:noAutofit/>
          </a:bodyPr>
          <a:lstStyle/>
          <a:p>
            <a:r>
              <a:rPr lang="en-US" dirty="0">
                <a:solidFill>
                  <a:schemeClr val="tx1"/>
                </a:solidFill>
              </a:rPr>
              <a:t/>
            </a:r>
            <a:br>
              <a:rPr lang="en-US" dirty="0">
                <a:solidFill>
                  <a:schemeClr val="tx1"/>
                </a:solidFill>
              </a:rPr>
            </a:br>
            <a:r>
              <a:rPr lang="en-US" dirty="0">
                <a:solidFill>
                  <a:schemeClr val="tx1"/>
                </a:solidFill>
              </a:rPr>
              <a:t>Stateful session bean</a:t>
            </a:r>
          </a:p>
        </p:txBody>
      </p:sp>
      <p:sp>
        <p:nvSpPr>
          <p:cNvPr id="3" name="Content Placeholder 2"/>
          <p:cNvSpPr>
            <a:spLocks noGrp="1"/>
          </p:cNvSpPr>
          <p:nvPr>
            <p:ph idx="1"/>
          </p:nvPr>
        </p:nvSpPr>
        <p:spPr>
          <a:xfrm>
            <a:off x="306513" y="821531"/>
            <a:ext cx="8530118" cy="3474720"/>
          </a:xfrm>
        </p:spPr>
        <p:txBody>
          <a:bodyPr>
            <a:normAutofit/>
          </a:bodyPr>
          <a:lstStyle/>
          <a:p>
            <a:endParaRPr lang="en-US" altLang="en-US" dirty="0"/>
          </a:p>
          <a:p>
            <a:r>
              <a:rPr lang="en-US" altLang="en-US" sz="1700" kern="1200" dirty="0">
                <a:solidFill>
                  <a:schemeClr val="tx1"/>
                </a:solidFill>
                <a:cs typeface="ＭＳ Ｐゴシック"/>
              </a:rPr>
              <a:t>Stateful Session Bean acts on behalf of single client and also it maintains the information throughout the session.</a:t>
            </a:r>
          </a:p>
          <a:p>
            <a:endParaRPr lang="en-US" altLang="en-US" dirty="0"/>
          </a:p>
          <a:p>
            <a:r>
              <a:rPr lang="en-US" altLang="en-US" sz="1700" kern="1200" dirty="0">
                <a:solidFill>
                  <a:schemeClr val="tx1"/>
                </a:solidFill>
                <a:cs typeface="ＭＳ Ｐゴシック"/>
              </a:rPr>
              <a:t>The Lifecycle is the duration of  single client session.</a:t>
            </a:r>
          </a:p>
          <a:p>
            <a:endParaRPr lang="en-US" altLang="en-US" dirty="0"/>
          </a:p>
          <a:p>
            <a:r>
              <a:rPr lang="en-US" altLang="en-US" sz="1700" kern="1200" dirty="0">
                <a:solidFill>
                  <a:schemeClr val="tx1"/>
                </a:solidFill>
                <a:cs typeface="ＭＳ Ｐゴシック"/>
              </a:rPr>
              <a:t>It creates the conversational state across multiple method calls and transactions.</a:t>
            </a:r>
          </a:p>
        </p:txBody>
      </p:sp>
    </p:spTree>
    <p:extLst>
      <p:ext uri="{BB962C8B-B14F-4D97-AF65-F5344CB8AC3E}">
        <p14:creationId xmlns:p14="http://schemas.microsoft.com/office/powerpoint/2010/main" val="315536982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Stateful session bean</a:t>
            </a:r>
          </a:p>
        </p:txBody>
      </p:sp>
      <p:sp>
        <p:nvSpPr>
          <p:cNvPr id="3" name="Content Placeholder 2"/>
          <p:cNvSpPr>
            <a:spLocks noGrp="1"/>
          </p:cNvSpPr>
          <p:nvPr>
            <p:ph idx="1"/>
          </p:nvPr>
        </p:nvSpPr>
        <p:spPr/>
        <p:txBody>
          <a:bodyPr/>
          <a:lstStyle/>
          <a:p>
            <a:pPr>
              <a:lnSpc>
                <a:spcPct val="90000"/>
              </a:lnSpc>
            </a:pPr>
            <a:endParaRPr lang="en-US" altLang="en-US" dirty="0"/>
          </a:p>
          <a:p>
            <a:pPr>
              <a:lnSpc>
                <a:spcPct val="90000"/>
              </a:lnSpc>
            </a:pPr>
            <a:r>
              <a:rPr lang="en-US" altLang="en-US" sz="1700" kern="1200" dirty="0">
                <a:solidFill>
                  <a:schemeClr val="tx1"/>
                </a:solidFill>
                <a:cs typeface="ＭＳ Ｐゴシック"/>
              </a:rPr>
              <a:t>It does not maintain any conversational state; It will pooled by the EJB Container to handle multiple requests from multiple clients.</a:t>
            </a:r>
          </a:p>
          <a:p>
            <a:pPr>
              <a:lnSpc>
                <a:spcPct val="90000"/>
              </a:lnSpc>
            </a:pPr>
            <a:endParaRPr lang="en-US" altLang="en-US" dirty="0"/>
          </a:p>
          <a:p>
            <a:pPr>
              <a:lnSpc>
                <a:spcPct val="90000"/>
              </a:lnSpc>
            </a:pPr>
            <a:r>
              <a:rPr lang="en-US" altLang="en-US" sz="1700" kern="1200" dirty="0">
                <a:solidFill>
                  <a:schemeClr val="tx1"/>
                </a:solidFill>
                <a:cs typeface="ＭＳ Ｐゴシック"/>
              </a:rPr>
              <a:t>Basically, the stateless session bean is used in the case of single operation.</a:t>
            </a:r>
          </a:p>
          <a:p>
            <a:pPr>
              <a:lnSpc>
                <a:spcPct val="90000"/>
              </a:lnSpc>
            </a:pPr>
            <a:endParaRPr lang="en-US" altLang="en-US" dirty="0"/>
          </a:p>
          <a:p>
            <a:pPr>
              <a:lnSpc>
                <a:spcPct val="90000"/>
              </a:lnSpc>
            </a:pPr>
            <a:r>
              <a:rPr lang="en-US" altLang="en-US" sz="1700" kern="1200" dirty="0">
                <a:solidFill>
                  <a:schemeClr val="tx1"/>
                </a:solidFill>
                <a:cs typeface="ＭＳ Ｐゴシック"/>
              </a:rPr>
              <a:t>The multiple clients an perform any of the preceding operations simultaneously.</a:t>
            </a:r>
          </a:p>
          <a:p>
            <a:pPr>
              <a:lnSpc>
                <a:spcPct val="90000"/>
              </a:lnSpc>
            </a:pPr>
            <a:endParaRPr lang="en-US" altLang="en-US" dirty="0"/>
          </a:p>
          <a:p>
            <a:pPr>
              <a:lnSpc>
                <a:spcPct val="90000"/>
              </a:lnSpc>
            </a:pPr>
            <a:r>
              <a:rPr lang="en-US" altLang="en-US" sz="1700" kern="1200" dirty="0">
                <a:solidFill>
                  <a:schemeClr val="tx1"/>
                </a:solidFill>
                <a:cs typeface="ＭＳ Ｐゴシック"/>
              </a:rPr>
              <a:t>The Stateless Session Bean handles multiple client requests.</a:t>
            </a:r>
          </a:p>
          <a:p>
            <a:pPr>
              <a:lnSpc>
                <a:spcPct val="90000"/>
              </a:lnSpc>
            </a:pPr>
            <a:endParaRPr lang="en-US" altLang="en-US" dirty="0"/>
          </a:p>
        </p:txBody>
      </p:sp>
    </p:spTree>
    <p:extLst>
      <p:ext uri="{BB962C8B-B14F-4D97-AF65-F5344CB8AC3E}">
        <p14:creationId xmlns:p14="http://schemas.microsoft.com/office/powerpoint/2010/main" val="116547781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Stateless session bean</a:t>
            </a:r>
          </a:p>
        </p:txBody>
      </p:sp>
      <p:sp>
        <p:nvSpPr>
          <p:cNvPr id="3" name="Content Placeholder 2"/>
          <p:cNvSpPr>
            <a:spLocks noGrp="1"/>
          </p:cNvSpPr>
          <p:nvPr>
            <p:ph idx="1"/>
          </p:nvPr>
        </p:nvSpPr>
        <p:spPr/>
        <p:txBody>
          <a:bodyPr/>
          <a:lstStyle/>
          <a:p>
            <a:pPr>
              <a:lnSpc>
                <a:spcPct val="90000"/>
              </a:lnSpc>
            </a:pPr>
            <a:endParaRPr lang="en-US" altLang="en-US" dirty="0"/>
          </a:p>
          <a:p>
            <a:pPr>
              <a:lnSpc>
                <a:spcPct val="90000"/>
              </a:lnSpc>
            </a:pPr>
            <a:r>
              <a:rPr lang="en-US" altLang="en-US" sz="1700" kern="1200" dirty="0">
                <a:solidFill>
                  <a:schemeClr val="tx1"/>
                </a:solidFill>
                <a:cs typeface="ＭＳ Ｐゴシック"/>
              </a:rPr>
              <a:t>It does not maintain any conversational state; It will pooled by the EJB Container to handle multiple requests from multiple clients.</a:t>
            </a:r>
          </a:p>
          <a:p>
            <a:pPr>
              <a:lnSpc>
                <a:spcPct val="90000"/>
              </a:lnSpc>
            </a:pPr>
            <a:endParaRPr lang="en-US" altLang="en-US" dirty="0"/>
          </a:p>
          <a:p>
            <a:pPr>
              <a:lnSpc>
                <a:spcPct val="90000"/>
              </a:lnSpc>
            </a:pPr>
            <a:r>
              <a:rPr lang="en-US" altLang="en-US" sz="1700" kern="1200" dirty="0">
                <a:solidFill>
                  <a:schemeClr val="tx1"/>
                </a:solidFill>
                <a:cs typeface="ＭＳ Ｐゴシック"/>
              </a:rPr>
              <a:t>Basically, the stateless session bean is used in the case of single operation.</a:t>
            </a:r>
          </a:p>
          <a:p>
            <a:pPr>
              <a:lnSpc>
                <a:spcPct val="90000"/>
              </a:lnSpc>
            </a:pPr>
            <a:endParaRPr lang="en-US" altLang="en-US" dirty="0"/>
          </a:p>
          <a:p>
            <a:pPr>
              <a:lnSpc>
                <a:spcPct val="90000"/>
              </a:lnSpc>
            </a:pPr>
            <a:r>
              <a:rPr lang="en-US" altLang="en-US" sz="1700" kern="1200" dirty="0">
                <a:solidFill>
                  <a:schemeClr val="tx1"/>
                </a:solidFill>
                <a:cs typeface="ＭＳ Ｐゴシック"/>
              </a:rPr>
              <a:t>The multiple clients an perform any of the preceding operations simultaneously.</a:t>
            </a:r>
          </a:p>
          <a:p>
            <a:pPr>
              <a:lnSpc>
                <a:spcPct val="90000"/>
              </a:lnSpc>
            </a:pPr>
            <a:endParaRPr lang="en-US" altLang="en-US" dirty="0"/>
          </a:p>
          <a:p>
            <a:pPr>
              <a:lnSpc>
                <a:spcPct val="90000"/>
              </a:lnSpc>
            </a:pPr>
            <a:r>
              <a:rPr lang="en-US" altLang="en-US" sz="1700" kern="1200" dirty="0">
                <a:solidFill>
                  <a:schemeClr val="tx1"/>
                </a:solidFill>
                <a:cs typeface="ＭＳ Ｐゴシック"/>
              </a:rPr>
              <a:t>The Stateless Session Bean handles multiple client requests.</a:t>
            </a:r>
          </a:p>
          <a:p>
            <a:pPr>
              <a:lnSpc>
                <a:spcPct val="90000"/>
              </a:lnSpc>
            </a:pPr>
            <a:endParaRPr lang="en-US" altLang="en-US" dirty="0"/>
          </a:p>
          <a:p>
            <a:endParaRPr lang="en-US" dirty="0"/>
          </a:p>
        </p:txBody>
      </p:sp>
    </p:spTree>
    <p:extLst>
      <p:ext uri="{BB962C8B-B14F-4D97-AF65-F5344CB8AC3E}">
        <p14:creationId xmlns:p14="http://schemas.microsoft.com/office/powerpoint/2010/main" val="12243435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Singleton Session Bean</a:t>
            </a:r>
          </a:p>
        </p:txBody>
      </p:sp>
      <p:sp>
        <p:nvSpPr>
          <p:cNvPr id="3" name="Content Placeholder 2"/>
          <p:cNvSpPr>
            <a:spLocks noGrp="1"/>
          </p:cNvSpPr>
          <p:nvPr>
            <p:ph idx="1"/>
          </p:nvPr>
        </p:nvSpPr>
        <p:spPr/>
        <p:txBody>
          <a:bodyPr/>
          <a:lstStyle/>
          <a:p>
            <a:r>
              <a:rPr lang="en-US" dirty="0"/>
              <a:t>As the name implies a javax.ejb.Singleton is a session bean with a guarantee that there is at most one instance in the application</a:t>
            </a:r>
            <a:r>
              <a:rPr lang="en-US" dirty="0" smtClean="0"/>
              <a:t>.</a:t>
            </a:r>
          </a:p>
          <a:p>
            <a:r>
              <a:rPr lang="en-US" dirty="0"/>
              <a:t>What it gives that is completely missing in EJB 3.0 and prior versions is the ability to have an EJB that is notified when the application starts and notified when the application stops. So you can do all sorts of things that you previously could only do with a load-on-startup servlet. It also gives you a place to hold data that pertains to the entire application and all users using it, without the need for a static. Additionally, Singleton beans can be invoked by several threads at one time similar to a Servlet</a:t>
            </a:r>
            <a:r>
              <a:rPr lang="en-US" dirty="0" smtClean="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17327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Entity Class</a:t>
            </a:r>
          </a:p>
        </p:txBody>
      </p:sp>
      <p:sp>
        <p:nvSpPr>
          <p:cNvPr id="3" name="Content Placeholder 2"/>
          <p:cNvSpPr>
            <a:spLocks noGrp="1"/>
          </p:cNvSpPr>
          <p:nvPr>
            <p:ph idx="1"/>
          </p:nvPr>
        </p:nvSpPr>
        <p:spPr/>
        <p:txBody>
          <a:bodyPr/>
          <a:lstStyle/>
          <a:p>
            <a:pPr>
              <a:lnSpc>
                <a:spcPct val="80000"/>
              </a:lnSpc>
            </a:pPr>
            <a:endParaRPr lang="en-US" altLang="en-US" dirty="0"/>
          </a:p>
          <a:p>
            <a:pPr>
              <a:lnSpc>
                <a:spcPct val="80000"/>
              </a:lnSpc>
            </a:pPr>
            <a:r>
              <a:rPr lang="en-US" altLang="en-US" sz="1700" kern="1200" dirty="0">
                <a:solidFill>
                  <a:schemeClr val="tx1"/>
                </a:solidFill>
                <a:cs typeface="ＭＳ Ｐゴシック"/>
              </a:rPr>
              <a:t>They are the Enterprise bean which contain persistent data and provides persistent storage to that data in a database.</a:t>
            </a:r>
          </a:p>
          <a:p>
            <a:pPr>
              <a:lnSpc>
                <a:spcPct val="80000"/>
              </a:lnSpc>
            </a:pPr>
            <a:endParaRPr lang="en-US" altLang="en-US" dirty="0"/>
          </a:p>
          <a:p>
            <a:pPr>
              <a:lnSpc>
                <a:spcPct val="80000"/>
              </a:lnSpc>
            </a:pPr>
            <a:r>
              <a:rPr lang="en-US" altLang="en-US" sz="1700" kern="1200" dirty="0">
                <a:solidFill>
                  <a:schemeClr val="tx1"/>
                </a:solidFill>
                <a:cs typeface="ＭＳ Ｐゴシック"/>
              </a:rPr>
              <a:t>The concept of persistence, is to save the storage mechanism for the entity bean.</a:t>
            </a:r>
          </a:p>
          <a:p>
            <a:pPr>
              <a:lnSpc>
                <a:spcPct val="80000"/>
              </a:lnSpc>
            </a:pPr>
            <a:endParaRPr lang="en-US" altLang="en-US" dirty="0"/>
          </a:p>
          <a:p>
            <a:pPr>
              <a:lnSpc>
                <a:spcPct val="80000"/>
              </a:lnSpc>
            </a:pPr>
            <a:r>
              <a:rPr lang="en-US" altLang="en-US" sz="1700" kern="1200" dirty="0">
                <a:solidFill>
                  <a:schemeClr val="tx1"/>
                </a:solidFill>
                <a:cs typeface="ＭＳ Ｐゴシック"/>
              </a:rPr>
              <a:t>The entity bean which manages persistence itself is called Bean Managed Persistence (BMP) entity bean.</a:t>
            </a:r>
          </a:p>
          <a:p>
            <a:pPr>
              <a:lnSpc>
                <a:spcPct val="80000"/>
              </a:lnSpc>
            </a:pPr>
            <a:endParaRPr lang="en-US" altLang="en-US" dirty="0"/>
          </a:p>
          <a:p>
            <a:pPr>
              <a:lnSpc>
                <a:spcPct val="80000"/>
              </a:lnSpc>
            </a:pPr>
            <a:r>
              <a:rPr lang="en-US" altLang="en-US" sz="1700" kern="1200" dirty="0">
                <a:solidFill>
                  <a:schemeClr val="tx1"/>
                </a:solidFill>
                <a:cs typeface="ＭＳ Ｐゴシック"/>
              </a:rPr>
              <a:t>The entity bean whose persistence is handled by the EJB Container is called Container Managed Persistence (CMP) entity bean.</a:t>
            </a:r>
          </a:p>
          <a:p>
            <a:pPr>
              <a:lnSpc>
                <a:spcPct val="80000"/>
              </a:lnSpc>
            </a:pPr>
            <a:endParaRPr lang="en-US" altLang="en-US" dirty="0"/>
          </a:p>
          <a:p>
            <a:endParaRPr lang="en-US" dirty="0"/>
          </a:p>
        </p:txBody>
      </p:sp>
    </p:spTree>
    <p:extLst>
      <p:ext uri="{BB962C8B-B14F-4D97-AF65-F5344CB8AC3E}">
        <p14:creationId xmlns:p14="http://schemas.microsoft.com/office/powerpoint/2010/main" val="6502512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solidFill>
                  <a:schemeClr val="tx1"/>
                </a:solidFill>
              </a:rPr>
              <a:t>Message Driven Beans</a:t>
            </a:r>
            <a:endParaRPr lang="en-US" dirty="0">
              <a:solidFill>
                <a:schemeClr val="tx1"/>
              </a:solidFill>
            </a:endParaRPr>
          </a:p>
        </p:txBody>
      </p:sp>
      <p:sp>
        <p:nvSpPr>
          <p:cNvPr id="3" name="Content Placeholder 2"/>
          <p:cNvSpPr>
            <a:spLocks noGrp="1"/>
          </p:cNvSpPr>
          <p:nvPr>
            <p:ph idx="1"/>
          </p:nvPr>
        </p:nvSpPr>
        <p:spPr/>
        <p:txBody>
          <a:bodyPr/>
          <a:lstStyle/>
          <a:p>
            <a:endParaRPr lang="en-US" altLang="en-US" dirty="0"/>
          </a:p>
          <a:p>
            <a:r>
              <a:rPr lang="en-US" altLang="en-US" sz="1700" kern="1200" dirty="0">
                <a:solidFill>
                  <a:schemeClr val="tx1"/>
                </a:solidFill>
                <a:cs typeface="ＭＳ Ｐゴシック"/>
              </a:rPr>
              <a:t>In the enterprise bean the concept of Java Messaging Services process the messages asynchronously.</a:t>
            </a:r>
          </a:p>
          <a:p>
            <a:endParaRPr lang="en-US" altLang="en-US" dirty="0"/>
          </a:p>
          <a:p>
            <a:r>
              <a:rPr lang="en-US" altLang="en-US" sz="1700" kern="1200" dirty="0">
                <a:solidFill>
                  <a:schemeClr val="tx1"/>
                </a:solidFill>
                <a:cs typeface="ＭＳ Ｐゴシック"/>
              </a:rPr>
              <a:t>The Message-Driven Beans which handle operations which will not require immediate response.</a:t>
            </a:r>
          </a:p>
          <a:p>
            <a:endParaRPr lang="en-US" dirty="0"/>
          </a:p>
        </p:txBody>
      </p:sp>
    </p:spTree>
    <p:extLst>
      <p:ext uri="{BB962C8B-B14F-4D97-AF65-F5344CB8AC3E}">
        <p14:creationId xmlns:p14="http://schemas.microsoft.com/office/powerpoint/2010/main" val="30903735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1441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299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Session Objectives</a:t>
            </a:r>
          </a:p>
        </p:txBody>
      </p:sp>
      <p:sp>
        <p:nvSpPr>
          <p:cNvPr id="3" name="TextBox 2"/>
          <p:cNvSpPr txBox="1"/>
          <p:nvPr/>
        </p:nvSpPr>
        <p:spPr>
          <a:xfrm>
            <a:off x="762000" y="973931"/>
            <a:ext cx="7467600" cy="3693319"/>
          </a:xfrm>
          <a:prstGeom prst="rect">
            <a:avLst/>
          </a:prstGeom>
          <a:noFill/>
        </p:spPr>
        <p:txBody>
          <a:bodyPr wrap="square" rtlCol="0">
            <a:spAutoFit/>
          </a:bodyPr>
          <a:lstStyle/>
          <a:p>
            <a:pPr>
              <a:lnSpc>
                <a:spcPct val="80000"/>
              </a:lnSpc>
            </a:pPr>
            <a:r>
              <a:rPr lang="en-US" altLang="en-US" sz="1800" dirty="0" smtClean="0"/>
              <a:t>Introduction about </a:t>
            </a:r>
            <a:r>
              <a:rPr lang="en-US" altLang="en-US" sz="1800" dirty="0"/>
              <a:t>Distributed Application</a:t>
            </a:r>
          </a:p>
          <a:p>
            <a:pPr>
              <a:lnSpc>
                <a:spcPct val="80000"/>
              </a:lnSpc>
            </a:pPr>
            <a:endParaRPr lang="en-US" altLang="en-US" sz="1800" dirty="0" smtClean="0"/>
          </a:p>
          <a:p>
            <a:pPr>
              <a:lnSpc>
                <a:spcPct val="80000"/>
              </a:lnSpc>
            </a:pPr>
            <a:r>
              <a:rPr lang="en-US" altLang="en-US" sz="1800" dirty="0" smtClean="0"/>
              <a:t>An Overview of Container   </a:t>
            </a:r>
            <a:r>
              <a:rPr lang="en-US" altLang="en-US" sz="1800" dirty="0"/>
              <a:t>and Components</a:t>
            </a:r>
          </a:p>
          <a:p>
            <a:pPr>
              <a:lnSpc>
                <a:spcPct val="80000"/>
              </a:lnSpc>
            </a:pPr>
            <a:endParaRPr lang="en-US" altLang="en-US" sz="1800" dirty="0" smtClean="0"/>
          </a:p>
          <a:p>
            <a:pPr>
              <a:lnSpc>
                <a:spcPct val="80000"/>
              </a:lnSpc>
            </a:pPr>
            <a:r>
              <a:rPr lang="en-US" altLang="en-US" sz="1800" dirty="0" smtClean="0"/>
              <a:t>Defining the JEE Architecture</a:t>
            </a:r>
          </a:p>
          <a:p>
            <a:pPr>
              <a:lnSpc>
                <a:spcPct val="80000"/>
              </a:lnSpc>
            </a:pPr>
            <a:endParaRPr lang="en-US" altLang="en-US" sz="1800" dirty="0"/>
          </a:p>
          <a:p>
            <a:pPr>
              <a:lnSpc>
                <a:spcPct val="80000"/>
              </a:lnSpc>
            </a:pPr>
            <a:r>
              <a:rPr lang="en-US" altLang="en-US" sz="1800" dirty="0" smtClean="0"/>
              <a:t>EJB </a:t>
            </a:r>
            <a:r>
              <a:rPr lang="en-US" altLang="en-US" sz="1800" dirty="0"/>
              <a:t>An Overview</a:t>
            </a:r>
          </a:p>
          <a:p>
            <a:pPr>
              <a:lnSpc>
                <a:spcPct val="80000"/>
              </a:lnSpc>
            </a:pPr>
            <a:endParaRPr lang="en-US" altLang="en-US" sz="1800" dirty="0"/>
          </a:p>
          <a:p>
            <a:pPr>
              <a:lnSpc>
                <a:spcPct val="80000"/>
              </a:lnSpc>
            </a:pPr>
            <a:r>
              <a:rPr lang="en-US" altLang="en-US" sz="1800" dirty="0" smtClean="0"/>
              <a:t>Briefing  about Difference </a:t>
            </a:r>
            <a:r>
              <a:rPr lang="en-US" altLang="en-US" sz="1800" dirty="0"/>
              <a:t>between EJB 2.x </a:t>
            </a:r>
            <a:r>
              <a:rPr lang="en-US" altLang="en-US" sz="1800" dirty="0" smtClean="0"/>
              <a:t> Architecture  and  3.x Architecture</a:t>
            </a:r>
          </a:p>
          <a:p>
            <a:pPr>
              <a:lnSpc>
                <a:spcPct val="80000"/>
              </a:lnSpc>
            </a:pPr>
            <a:endParaRPr lang="en-US" altLang="en-US" sz="1800" dirty="0" smtClean="0"/>
          </a:p>
          <a:p>
            <a:pPr>
              <a:lnSpc>
                <a:spcPct val="80000"/>
              </a:lnSpc>
            </a:pPr>
            <a:r>
              <a:rPr lang="en-US" altLang="en-US" sz="1800" dirty="0" smtClean="0"/>
              <a:t>Exploring New Features in EJB 3.x</a:t>
            </a:r>
          </a:p>
          <a:p>
            <a:pPr>
              <a:lnSpc>
                <a:spcPct val="80000"/>
              </a:lnSpc>
            </a:pPr>
            <a:endParaRPr lang="en-US" altLang="en-US" sz="1800" dirty="0" smtClean="0"/>
          </a:p>
          <a:p>
            <a:pPr>
              <a:lnSpc>
                <a:spcPct val="80000"/>
              </a:lnSpc>
            </a:pPr>
            <a:r>
              <a:rPr lang="en-US" altLang="en-US" sz="1800" dirty="0" smtClean="0"/>
              <a:t>Introduction to different  types </a:t>
            </a:r>
            <a:r>
              <a:rPr lang="en-US" altLang="en-US" sz="1800" dirty="0"/>
              <a:t>of Enterprise Beans</a:t>
            </a:r>
          </a:p>
          <a:p>
            <a:pPr>
              <a:lnSpc>
                <a:spcPct val="80000"/>
              </a:lnSpc>
            </a:pPr>
            <a:endParaRPr lang="en-US" altLang="en-US" sz="1800" dirty="0"/>
          </a:p>
          <a:p>
            <a:endParaRPr lang="en-US" sz="1800" dirty="0"/>
          </a:p>
        </p:txBody>
      </p:sp>
    </p:spTree>
    <p:extLst>
      <p:ext uri="{BB962C8B-B14F-4D97-AF65-F5344CB8AC3E}">
        <p14:creationId xmlns:p14="http://schemas.microsoft.com/office/powerpoint/2010/main" val="12389235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Distributed Application</a:t>
            </a:r>
          </a:p>
        </p:txBody>
      </p:sp>
      <p:sp>
        <p:nvSpPr>
          <p:cNvPr id="3" name="Content Placeholder 2"/>
          <p:cNvSpPr>
            <a:spLocks noGrp="1"/>
          </p:cNvSpPr>
          <p:nvPr>
            <p:ph idx="1"/>
          </p:nvPr>
        </p:nvSpPr>
        <p:spPr>
          <a:xfrm>
            <a:off x="306513" y="1183481"/>
            <a:ext cx="8532687" cy="3676650"/>
          </a:xfrm>
        </p:spPr>
        <p:txBody>
          <a:bodyPr>
            <a:noAutofit/>
          </a:bodyPr>
          <a:lstStyle/>
          <a:p>
            <a:r>
              <a:rPr lang="en-US" sz="1400" kern="1200" dirty="0">
                <a:solidFill>
                  <a:schemeClr val="tx1"/>
                </a:solidFill>
                <a:ea typeface="ＭＳ Ｐゴシック"/>
                <a:cs typeface="ＭＳ Ｐゴシック"/>
              </a:rPr>
              <a:t> A distributed system is a software system in which components located on network computers communicate and coordinate their actions by passing messages. </a:t>
            </a:r>
            <a:endParaRPr lang="en-US" sz="1400" kern="1200" dirty="0" smtClean="0">
              <a:solidFill>
                <a:schemeClr val="tx1"/>
              </a:solidFill>
              <a:ea typeface="ＭＳ Ｐゴシック"/>
              <a:cs typeface="ＭＳ Ｐゴシック"/>
            </a:endParaRPr>
          </a:p>
          <a:p>
            <a:endParaRPr lang="en-US" sz="1400" kern="1200" dirty="0" smtClean="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The </a:t>
            </a:r>
            <a:r>
              <a:rPr lang="en-US" sz="1400" kern="1200" dirty="0">
                <a:solidFill>
                  <a:schemeClr val="tx1"/>
                </a:solidFill>
                <a:ea typeface="ＭＳ Ｐゴシック"/>
                <a:cs typeface="ＭＳ Ｐゴシック"/>
              </a:rPr>
              <a:t>components interact with each other in order to achieve a common goal</a:t>
            </a:r>
            <a:r>
              <a:rPr lang="en-US" sz="1400" kern="1200" dirty="0" smtClean="0">
                <a:solidFill>
                  <a:schemeClr val="tx1"/>
                </a:solidFill>
                <a:ea typeface="ＭＳ Ｐゴシック"/>
                <a:cs typeface="ＭＳ Ｐゴシック"/>
              </a:rPr>
              <a:t>.</a:t>
            </a:r>
          </a:p>
          <a:p>
            <a:endParaRPr lang="en-US" sz="1400" kern="1200" dirty="0" smtClean="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 </a:t>
            </a:r>
            <a:r>
              <a:rPr lang="en-US" sz="1400" kern="1200" dirty="0">
                <a:solidFill>
                  <a:schemeClr val="tx1"/>
                </a:solidFill>
                <a:ea typeface="ＭＳ Ｐゴシック"/>
                <a:cs typeface="ＭＳ Ｐゴシック"/>
              </a:rPr>
              <a:t>Three significant characteristics of distributed systems are: concurrency of components, lack of a global clock, and independent failure of components. </a:t>
            </a:r>
            <a:endParaRPr lang="en-US" sz="1400" kern="1200" dirty="0" smtClean="0">
              <a:solidFill>
                <a:schemeClr val="tx1"/>
              </a:solidFill>
              <a:ea typeface="ＭＳ Ｐゴシック"/>
              <a:cs typeface="ＭＳ Ｐゴシック"/>
            </a:endParaRPr>
          </a:p>
          <a:p>
            <a:endParaRPr lang="en-US" sz="1400" kern="1200" dirty="0" smtClean="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Examples </a:t>
            </a:r>
            <a:r>
              <a:rPr lang="en-US" sz="1400" kern="1200" dirty="0">
                <a:solidFill>
                  <a:schemeClr val="tx1"/>
                </a:solidFill>
                <a:ea typeface="ＭＳ Ｐゴシック"/>
                <a:cs typeface="ＭＳ Ｐゴシック"/>
              </a:rPr>
              <a:t>of distributed systems vary from  SOA-bases systems to massively multiplayer online games to peer-to peer applications</a:t>
            </a:r>
          </a:p>
        </p:txBody>
      </p:sp>
      <p:sp>
        <p:nvSpPr>
          <p:cNvPr id="4" name="Rectangle 3"/>
          <p:cNvSpPr/>
          <p:nvPr/>
        </p:nvSpPr>
        <p:spPr bwMode="auto">
          <a:xfrm>
            <a:off x="6705600" y="3564731"/>
            <a:ext cx="1828800" cy="1371600"/>
          </a:xfrm>
          <a:prstGeom prst="rect">
            <a:avLst/>
          </a:prstGeom>
          <a:blipFill>
            <a:blip r:embed="rId3">
              <a:duotone>
                <a:schemeClr val="accent4">
                  <a:shade val="45000"/>
                  <a:satMod val="135000"/>
                </a:schemeClr>
                <a:prstClr val="white"/>
              </a:duotone>
            </a:blip>
            <a:stretch>
              <a:fillRect/>
            </a:stretch>
          </a:blip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7211334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Java EE 5 Containers</a:t>
            </a:r>
            <a:endParaRPr lang="en-US" dirty="0">
              <a:solidFill>
                <a:schemeClr val="tx1"/>
              </a:solidFill>
            </a:endParaRPr>
          </a:p>
        </p:txBody>
      </p:sp>
      <p:sp>
        <p:nvSpPr>
          <p:cNvPr id="3" name="Content Placeholder 2"/>
          <p:cNvSpPr>
            <a:spLocks noGrp="1"/>
          </p:cNvSpPr>
          <p:nvPr>
            <p:ph idx="1"/>
          </p:nvPr>
        </p:nvSpPr>
        <p:spPr>
          <a:xfrm>
            <a:off x="306513" y="1183481"/>
            <a:ext cx="8530118" cy="3657600"/>
          </a:xfrm>
        </p:spPr>
        <p:txBody>
          <a:bodyPr>
            <a:normAutofit fontScale="55000" lnSpcReduction="20000"/>
          </a:bodyPr>
          <a:lstStyle/>
          <a:p>
            <a:pPr eaLnBrk="0" hangingPunct="0">
              <a:lnSpc>
                <a:spcPct val="90000"/>
              </a:lnSpc>
              <a:spcBef>
                <a:spcPct val="0"/>
              </a:spcBef>
              <a:buFont typeface="Arial" panose="020B0604020202020204" pitchFamily="34" charset="0"/>
              <a:buChar char="•"/>
            </a:pPr>
            <a:r>
              <a:rPr lang="en-US" altLang="en-US" sz="2500" kern="1200" dirty="0">
                <a:solidFill>
                  <a:schemeClr val="tx1"/>
                </a:solidFill>
                <a:ea typeface="ＭＳ Ｐゴシック"/>
                <a:cs typeface="ＭＳ Ｐゴシック"/>
              </a:rPr>
              <a:t>The Containers gives us the runtime support to the Java EE 5 application components.</a:t>
            </a:r>
          </a:p>
          <a:p>
            <a:pPr>
              <a:lnSpc>
                <a:spcPct val="90000"/>
              </a:lnSpc>
            </a:pPr>
            <a:endParaRPr lang="en-US" altLang="en-US" sz="2000" dirty="0"/>
          </a:p>
          <a:p>
            <a:pPr eaLnBrk="0" hangingPunct="0">
              <a:lnSpc>
                <a:spcPct val="90000"/>
              </a:lnSpc>
              <a:spcBef>
                <a:spcPct val="0"/>
              </a:spcBef>
              <a:buFont typeface="Arial" panose="020B0604020202020204" pitchFamily="34" charset="0"/>
              <a:buChar char="•"/>
            </a:pPr>
            <a:r>
              <a:rPr lang="en-US" altLang="en-US" sz="2500" kern="1200" dirty="0">
                <a:solidFill>
                  <a:schemeClr val="tx1"/>
                </a:solidFill>
                <a:ea typeface="ＭＳ Ｐゴシック"/>
                <a:cs typeface="ＭＳ Ｐゴシック"/>
              </a:rPr>
              <a:t>The Java EE 5 Application components uses the services of the container throughout their life-cycle.</a:t>
            </a:r>
          </a:p>
          <a:p>
            <a:pPr>
              <a:lnSpc>
                <a:spcPct val="90000"/>
              </a:lnSpc>
            </a:pPr>
            <a:endParaRPr lang="en-US" altLang="en-US" sz="2000" dirty="0"/>
          </a:p>
          <a:p>
            <a:pPr eaLnBrk="0" hangingPunct="0">
              <a:lnSpc>
                <a:spcPct val="90000"/>
              </a:lnSpc>
              <a:spcBef>
                <a:spcPct val="0"/>
              </a:spcBef>
              <a:buFont typeface="Arial" panose="020B0604020202020204" pitchFamily="34" charset="0"/>
              <a:buChar char="•"/>
            </a:pPr>
            <a:r>
              <a:rPr lang="en-US" altLang="en-US" sz="2500" kern="1200" dirty="0">
                <a:solidFill>
                  <a:schemeClr val="tx1"/>
                </a:solidFill>
                <a:ea typeface="ＭＳ Ｐゴシック"/>
                <a:cs typeface="ＭＳ Ｐゴシック"/>
              </a:rPr>
              <a:t>Container services are:</a:t>
            </a:r>
          </a:p>
          <a:p>
            <a:pPr lvl="1">
              <a:lnSpc>
                <a:spcPct val="90000"/>
              </a:lnSpc>
            </a:pPr>
            <a:endParaRPr lang="en-US" altLang="en-US" sz="2000" dirty="0"/>
          </a:p>
          <a:p>
            <a:pPr marL="1314450" lvl="3" indent="-457200" eaLnBrk="0" hangingPunct="0">
              <a:lnSpc>
                <a:spcPct val="90000"/>
              </a:lnSpc>
              <a:spcBef>
                <a:spcPct val="0"/>
              </a:spcBef>
              <a:buFont typeface="Wingdings" panose="05000000000000000000" pitchFamily="2" charset="2"/>
              <a:buChar char="ü"/>
            </a:pPr>
            <a:r>
              <a:rPr lang="en-US" altLang="en-US" sz="2200" kern="1100" dirty="0" smtClean="0">
                <a:solidFill>
                  <a:schemeClr val="tx1"/>
                </a:solidFill>
                <a:ea typeface="ＭＳ Ｐゴシック"/>
                <a:cs typeface="ＭＳ Ｐゴシック"/>
              </a:rPr>
              <a:t>Security</a:t>
            </a:r>
          </a:p>
          <a:p>
            <a:pPr marL="1314450" lvl="3" indent="-457200" eaLnBrk="0" hangingPunct="0">
              <a:lnSpc>
                <a:spcPct val="90000"/>
              </a:lnSpc>
              <a:spcBef>
                <a:spcPct val="0"/>
              </a:spcBef>
              <a:buFont typeface="Wingdings" panose="05000000000000000000" pitchFamily="2" charset="2"/>
              <a:buChar char="ü"/>
            </a:pPr>
            <a:endParaRPr lang="en-US" altLang="en-US" sz="2200" kern="1100" dirty="0" smtClean="0">
              <a:solidFill>
                <a:schemeClr val="tx1"/>
              </a:solidFill>
              <a:ea typeface="ＭＳ Ｐゴシック"/>
              <a:cs typeface="ＭＳ Ｐゴシック"/>
            </a:endParaRPr>
          </a:p>
          <a:p>
            <a:pPr marL="1314450" lvl="3" indent="-457200" eaLnBrk="0" hangingPunct="0">
              <a:lnSpc>
                <a:spcPct val="90000"/>
              </a:lnSpc>
              <a:spcBef>
                <a:spcPct val="0"/>
              </a:spcBef>
              <a:buFont typeface="Wingdings" panose="05000000000000000000" pitchFamily="2" charset="2"/>
              <a:buChar char="ü"/>
            </a:pPr>
            <a:r>
              <a:rPr lang="en-US" altLang="en-US" sz="2200" kern="1100" dirty="0" smtClean="0">
                <a:solidFill>
                  <a:schemeClr val="tx1"/>
                </a:solidFill>
                <a:ea typeface="ＭＳ Ｐゴシック"/>
                <a:cs typeface="ＭＳ Ｐゴシック"/>
              </a:rPr>
              <a:t>Transaction</a:t>
            </a:r>
          </a:p>
          <a:p>
            <a:pPr marL="1314450" lvl="3" indent="-457200" eaLnBrk="0" hangingPunct="0">
              <a:lnSpc>
                <a:spcPct val="90000"/>
              </a:lnSpc>
              <a:spcBef>
                <a:spcPct val="0"/>
              </a:spcBef>
              <a:buFont typeface="Wingdings" panose="05000000000000000000" pitchFamily="2" charset="2"/>
              <a:buChar char="ü"/>
            </a:pPr>
            <a:endParaRPr lang="en-US" altLang="en-US" sz="2200" kern="1100" dirty="0">
              <a:solidFill>
                <a:schemeClr val="tx1"/>
              </a:solidFill>
              <a:ea typeface="ＭＳ Ｐゴシック"/>
              <a:cs typeface="ＭＳ Ｐゴシック"/>
            </a:endParaRPr>
          </a:p>
          <a:p>
            <a:pPr marL="1314450" lvl="3" indent="-457200" eaLnBrk="0" hangingPunct="0">
              <a:lnSpc>
                <a:spcPct val="90000"/>
              </a:lnSpc>
              <a:spcBef>
                <a:spcPct val="0"/>
              </a:spcBef>
              <a:buFont typeface="Wingdings" panose="05000000000000000000" pitchFamily="2" charset="2"/>
              <a:buChar char="ü"/>
            </a:pPr>
            <a:r>
              <a:rPr lang="en-US" altLang="en-US" sz="2200" kern="1200" dirty="0">
                <a:solidFill>
                  <a:schemeClr val="tx1"/>
                </a:solidFill>
                <a:ea typeface="ＭＳ Ｐゴシック"/>
                <a:cs typeface="ＭＳ Ｐゴシック"/>
              </a:rPr>
              <a:t>JNDI </a:t>
            </a:r>
            <a:r>
              <a:rPr lang="en-US" altLang="en-US" sz="2200" kern="1200" dirty="0" smtClean="0">
                <a:solidFill>
                  <a:schemeClr val="tx1"/>
                </a:solidFill>
                <a:ea typeface="ＭＳ Ｐゴシック"/>
                <a:cs typeface="ＭＳ Ｐゴシック"/>
              </a:rPr>
              <a:t>Lookup</a:t>
            </a:r>
          </a:p>
          <a:p>
            <a:pPr marL="1314450" lvl="3" indent="-457200" eaLnBrk="0" hangingPunct="0">
              <a:lnSpc>
                <a:spcPct val="90000"/>
              </a:lnSpc>
              <a:spcBef>
                <a:spcPct val="0"/>
              </a:spcBef>
              <a:buFont typeface="Wingdings" panose="05000000000000000000" pitchFamily="2" charset="2"/>
              <a:buChar char="ü"/>
            </a:pPr>
            <a:endParaRPr lang="en-US" altLang="en-US" sz="2200" kern="1200" dirty="0">
              <a:solidFill>
                <a:schemeClr val="tx1"/>
              </a:solidFill>
              <a:ea typeface="ＭＳ Ｐゴシック"/>
              <a:cs typeface="ＭＳ Ｐゴシック"/>
            </a:endParaRPr>
          </a:p>
          <a:p>
            <a:pPr marL="1314450" lvl="3" indent="-457200" eaLnBrk="0" hangingPunct="0">
              <a:lnSpc>
                <a:spcPct val="90000"/>
              </a:lnSpc>
              <a:spcBef>
                <a:spcPct val="0"/>
              </a:spcBef>
              <a:buFont typeface="Wingdings" panose="05000000000000000000" pitchFamily="2" charset="2"/>
              <a:buChar char="ü"/>
            </a:pPr>
            <a:r>
              <a:rPr lang="en-US" altLang="en-US" sz="2200" kern="1200" dirty="0">
                <a:solidFill>
                  <a:schemeClr val="tx1"/>
                </a:solidFill>
                <a:ea typeface="ＭＳ Ｐゴシック"/>
                <a:cs typeface="ＭＳ Ｐゴシック"/>
              </a:rPr>
              <a:t>Java EE 5 Remote Connectivity</a:t>
            </a:r>
          </a:p>
          <a:p>
            <a:pPr marL="457200" lvl="1" indent="0">
              <a:lnSpc>
                <a:spcPct val="90000"/>
              </a:lnSpc>
              <a:buNone/>
            </a:pPr>
            <a:endParaRPr lang="en-US" altLang="en-US" sz="2500" dirty="0" smtClean="0"/>
          </a:p>
          <a:p>
            <a:pPr eaLnBrk="0" hangingPunct="0">
              <a:spcBef>
                <a:spcPct val="0"/>
              </a:spcBef>
              <a:buFont typeface="Arial" panose="020B0604020202020204" pitchFamily="34" charset="0"/>
              <a:buChar char="•"/>
            </a:pPr>
            <a:r>
              <a:rPr lang="en-US" altLang="en-US" sz="2500" kern="1200" dirty="0">
                <a:solidFill>
                  <a:schemeClr val="tx1"/>
                </a:solidFill>
                <a:ea typeface="ＭＳ Ｐゴシック"/>
                <a:cs typeface="ＭＳ Ｐゴシック"/>
              </a:rPr>
              <a:t>During the deployment the Java EE 5 application, components are installed in the Java EE 5 containers.</a:t>
            </a:r>
          </a:p>
          <a:p>
            <a:pPr eaLnBrk="0" hangingPunct="0">
              <a:spcBef>
                <a:spcPct val="0"/>
              </a:spcBef>
              <a:buFont typeface="Arial" panose="020B0604020202020204" pitchFamily="34" charset="0"/>
              <a:buChar char="•"/>
            </a:pPr>
            <a:endParaRPr lang="en-US" altLang="en-US" sz="2500" kern="1200" dirty="0">
              <a:solidFill>
                <a:schemeClr val="tx1"/>
              </a:solidFill>
              <a:ea typeface="ＭＳ Ｐゴシック"/>
              <a:cs typeface="ＭＳ Ｐゴシック"/>
            </a:endParaRPr>
          </a:p>
          <a:p>
            <a:pPr eaLnBrk="0" hangingPunct="0">
              <a:spcBef>
                <a:spcPct val="0"/>
              </a:spcBef>
              <a:buFont typeface="Arial" panose="020B0604020202020204" pitchFamily="34" charset="0"/>
              <a:buChar char="•"/>
            </a:pPr>
            <a:r>
              <a:rPr lang="en-US" altLang="en-US" sz="2500" kern="1200" dirty="0">
                <a:solidFill>
                  <a:schemeClr val="tx1"/>
                </a:solidFill>
                <a:ea typeface="ＭＳ Ｐゴシック"/>
                <a:cs typeface="ＭＳ Ｐゴシック"/>
              </a:rPr>
              <a:t>They are of two types:</a:t>
            </a:r>
          </a:p>
          <a:p>
            <a:pPr lvl="2"/>
            <a:endParaRPr lang="en-US" altLang="en-US" sz="2500" dirty="0"/>
          </a:p>
          <a:p>
            <a:pPr marL="1257300" lvl="4" indent="-342900" eaLnBrk="0" hangingPunct="0">
              <a:spcBef>
                <a:spcPct val="0"/>
              </a:spcBef>
              <a:buFont typeface="Wingdings" panose="05000000000000000000" pitchFamily="2" charset="2"/>
              <a:buChar char="ü"/>
            </a:pPr>
            <a:r>
              <a:rPr lang="en-US" altLang="en-US" sz="2500" kern="1200" dirty="0">
                <a:solidFill>
                  <a:schemeClr val="tx1"/>
                </a:solidFill>
                <a:ea typeface="ＭＳ Ｐゴシック"/>
                <a:cs typeface="ＭＳ Ｐゴシック"/>
              </a:rPr>
              <a:t>Web Container </a:t>
            </a:r>
          </a:p>
          <a:p>
            <a:pPr marL="1257300" lvl="4" indent="-342900" eaLnBrk="0" hangingPunct="0">
              <a:spcBef>
                <a:spcPct val="0"/>
              </a:spcBef>
              <a:buFont typeface="Wingdings" panose="05000000000000000000" pitchFamily="2" charset="2"/>
              <a:buChar char="ü"/>
            </a:pPr>
            <a:r>
              <a:rPr lang="en-US" altLang="en-US" sz="2500" kern="1200" dirty="0">
                <a:solidFill>
                  <a:schemeClr val="tx1"/>
                </a:solidFill>
                <a:ea typeface="ＭＳ Ｐゴシック"/>
                <a:cs typeface="ＭＳ Ｐゴシック"/>
              </a:rPr>
              <a:t>EJB Container</a:t>
            </a:r>
          </a:p>
          <a:p>
            <a:pPr lvl="1">
              <a:lnSpc>
                <a:spcPct val="90000"/>
              </a:lnSpc>
            </a:pPr>
            <a:endParaRPr lang="en-US" altLang="en-US" sz="2000" dirty="0"/>
          </a:p>
          <a:p>
            <a:endParaRPr lang="en-US" dirty="0"/>
          </a:p>
        </p:txBody>
      </p:sp>
    </p:spTree>
    <p:extLst>
      <p:ext uri="{BB962C8B-B14F-4D97-AF65-F5344CB8AC3E}">
        <p14:creationId xmlns:p14="http://schemas.microsoft.com/office/powerpoint/2010/main" val="14769689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JEE Architecture</a:t>
            </a:r>
          </a:p>
        </p:txBody>
      </p:sp>
      <p:sp>
        <p:nvSpPr>
          <p:cNvPr id="4" name="Rectangle 3"/>
          <p:cNvSpPr/>
          <p:nvPr/>
        </p:nvSpPr>
        <p:spPr bwMode="auto">
          <a:xfrm>
            <a:off x="1676400" y="1202531"/>
            <a:ext cx="6096000" cy="3352800"/>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9023238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Overview On  EJB</a:t>
            </a:r>
            <a:endParaRPr lang="en-US" dirty="0">
              <a:solidFill>
                <a:schemeClr val="tx1"/>
              </a:solidFill>
            </a:endParaRPr>
          </a:p>
        </p:txBody>
      </p:sp>
      <p:sp>
        <p:nvSpPr>
          <p:cNvPr id="3" name="Content Placeholder 2"/>
          <p:cNvSpPr>
            <a:spLocks noGrp="1"/>
          </p:cNvSpPr>
          <p:nvPr>
            <p:ph idx="1"/>
          </p:nvPr>
        </p:nvSpPr>
        <p:spPr>
          <a:xfrm>
            <a:off x="306513" y="897731"/>
            <a:ext cx="8530118" cy="3676650"/>
          </a:xfrm>
        </p:spPr>
        <p:txBody>
          <a:bodyPr>
            <a:noAutofit/>
          </a:bodyPr>
          <a:lstStyle/>
          <a:p>
            <a:r>
              <a:rPr lang="en-US" sz="1400" kern="1200" dirty="0" smtClean="0">
                <a:solidFill>
                  <a:schemeClr val="tx1"/>
                </a:solidFill>
                <a:ea typeface="ＭＳ Ｐゴシック"/>
                <a:cs typeface="ＭＳ Ｐゴシック"/>
              </a:rPr>
              <a:t>EJB </a:t>
            </a:r>
            <a:r>
              <a:rPr lang="en-US" sz="1400" kern="1200" dirty="0">
                <a:solidFill>
                  <a:schemeClr val="tx1"/>
                </a:solidFill>
                <a:ea typeface="ＭＳ Ｐゴシック"/>
                <a:cs typeface="ＭＳ Ｐゴシック"/>
              </a:rPr>
              <a:t>is a standard for developing and deploying server side distributed components in java. </a:t>
            </a:r>
            <a:endParaRPr lang="en-US" sz="1400" kern="1200" dirty="0" smtClean="0">
              <a:solidFill>
                <a:schemeClr val="tx1"/>
              </a:solidFill>
              <a:ea typeface="ＭＳ Ｐゴシック"/>
              <a:cs typeface="ＭＳ Ｐゴシック"/>
            </a:endParaRPr>
          </a:p>
          <a:p>
            <a:endParaRPr lang="en-US" sz="1400" kern="1200" dirty="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EJB </a:t>
            </a:r>
            <a:r>
              <a:rPr lang="en-US" sz="1400" kern="1200" dirty="0">
                <a:solidFill>
                  <a:schemeClr val="tx1"/>
                </a:solidFill>
                <a:ea typeface="ＭＳ Ｐゴシック"/>
                <a:cs typeface="ＭＳ Ｐゴシック"/>
              </a:rPr>
              <a:t>is a component. A component is self contained entity that it can be reused in similar or a completely different application. It has an independent, reusable existence outside application using it.</a:t>
            </a:r>
          </a:p>
          <a:p>
            <a:endParaRPr lang="en-US" sz="1400" dirty="0"/>
          </a:p>
          <a:p>
            <a:r>
              <a:rPr lang="en-US" sz="1400" kern="1200" dirty="0">
                <a:solidFill>
                  <a:schemeClr val="tx1"/>
                </a:solidFill>
                <a:ea typeface="ＭＳ Ｐゴシック"/>
                <a:cs typeface="ＭＳ Ｐゴシック"/>
              </a:rPr>
              <a:t>A enterprise bean is written using the EJB APIs (the javax.ejb.*package) and is deployed in EJB container. </a:t>
            </a:r>
            <a:endParaRPr lang="en-US" sz="1400" kern="1200" dirty="0" smtClean="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The </a:t>
            </a:r>
            <a:r>
              <a:rPr lang="en-US" sz="1400" kern="1200" dirty="0">
                <a:solidFill>
                  <a:schemeClr val="tx1"/>
                </a:solidFill>
                <a:ea typeface="ＭＳ Ｐゴシック"/>
                <a:cs typeface="ＭＳ Ｐゴシック"/>
              </a:rPr>
              <a:t>EJB container then provides bean with various services </a:t>
            </a:r>
            <a:endParaRPr lang="en-US" sz="1400" kern="1200" dirty="0" smtClean="0">
              <a:solidFill>
                <a:schemeClr val="tx1"/>
              </a:solidFill>
              <a:ea typeface="ＭＳ Ｐゴシック"/>
              <a:cs typeface="ＭＳ Ｐゴシック"/>
            </a:endParaRPr>
          </a:p>
          <a:p>
            <a:endParaRPr lang="en-US" sz="1400" kern="1200" dirty="0">
              <a:solidFill>
                <a:schemeClr val="tx1"/>
              </a:solidFill>
              <a:ea typeface="ＭＳ Ｐゴシック"/>
              <a:cs typeface="ＭＳ Ｐゴシック"/>
            </a:endParaRPr>
          </a:p>
          <a:p>
            <a:r>
              <a:rPr lang="en-US" sz="1400" kern="1200" dirty="0" smtClean="0">
                <a:solidFill>
                  <a:schemeClr val="tx1"/>
                </a:solidFill>
                <a:ea typeface="ＭＳ Ｐゴシック"/>
                <a:cs typeface="ＭＳ Ｐゴシック"/>
              </a:rPr>
              <a:t> </a:t>
            </a:r>
            <a:r>
              <a:rPr lang="en-US" sz="1400" kern="1200" dirty="0">
                <a:solidFill>
                  <a:schemeClr val="tx1"/>
                </a:solidFill>
                <a:ea typeface="ＭＳ Ｐゴシック"/>
                <a:cs typeface="ＭＳ Ｐゴシック"/>
              </a:rPr>
              <a:t>A client of EJB could be anything such as JSP, Servlet, stand alone java application, an applet, a Web service or even another EJB. </a:t>
            </a:r>
          </a:p>
          <a:p>
            <a:endParaRPr lang="en-US" sz="1400" dirty="0"/>
          </a:p>
          <a:p>
            <a:endParaRPr lang="en-US" sz="1400" dirty="0"/>
          </a:p>
          <a:p>
            <a:endParaRPr lang="en-US" sz="1400" dirty="0"/>
          </a:p>
          <a:p>
            <a:endParaRPr lang="en-US" sz="1400" kern="1200" dirty="0">
              <a:solidFill>
                <a:schemeClr val="tx1"/>
              </a:solidFill>
              <a:ea typeface="ＭＳ Ｐゴシック"/>
              <a:cs typeface="ＭＳ Ｐゴシック"/>
            </a:endParaRPr>
          </a:p>
        </p:txBody>
      </p:sp>
    </p:spTree>
    <p:extLst>
      <p:ext uri="{BB962C8B-B14F-4D97-AF65-F5344CB8AC3E}">
        <p14:creationId xmlns:p14="http://schemas.microsoft.com/office/powerpoint/2010/main" val="31241582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Introduction to EJB</a:t>
            </a:r>
            <a:endParaRPr lang="en-US" dirty="0">
              <a:solidFill>
                <a:schemeClr val="tx1"/>
              </a:solidFill>
            </a:endParaRPr>
          </a:p>
        </p:txBody>
      </p:sp>
      <p:sp>
        <p:nvSpPr>
          <p:cNvPr id="3" name="Content Placeholder 2"/>
          <p:cNvSpPr>
            <a:spLocks noGrp="1"/>
          </p:cNvSpPr>
          <p:nvPr>
            <p:ph idx="1"/>
          </p:nvPr>
        </p:nvSpPr>
        <p:spPr>
          <a:xfrm>
            <a:off x="306513" y="973931"/>
            <a:ext cx="8530118" cy="3676650"/>
          </a:xfrm>
        </p:spPr>
        <p:txBody>
          <a:bodyPr>
            <a:normAutofit fontScale="70000" lnSpcReduction="20000"/>
          </a:bodyPr>
          <a:lstStyle/>
          <a:p>
            <a:endParaRPr lang="en-US" altLang="en-US" sz="2200" dirty="0"/>
          </a:p>
          <a:p>
            <a:r>
              <a:rPr lang="en-US" altLang="en-US" sz="2200" kern="1200" dirty="0">
                <a:solidFill>
                  <a:schemeClr val="tx1"/>
                </a:solidFill>
                <a:ea typeface="ＭＳ Ｐゴシック"/>
                <a:cs typeface="ＭＳ Ｐゴシック"/>
              </a:rPr>
              <a:t>It is an Server-Side </a:t>
            </a:r>
            <a:r>
              <a:rPr lang="en-US" altLang="en-US" sz="2400" kern="1200" dirty="0">
                <a:solidFill>
                  <a:schemeClr val="tx1"/>
                </a:solidFill>
                <a:ea typeface="ＭＳ Ｐゴシック"/>
                <a:cs typeface="ＭＳ Ｐゴシック"/>
              </a:rPr>
              <a:t>Component which encapsulates the business logic of an Application.</a:t>
            </a:r>
          </a:p>
          <a:p>
            <a:endParaRPr lang="en-US" altLang="en-US" dirty="0"/>
          </a:p>
          <a:p>
            <a:r>
              <a:rPr lang="en-US" altLang="en-US" sz="2200" kern="1200" dirty="0">
                <a:solidFill>
                  <a:schemeClr val="tx1"/>
                </a:solidFill>
                <a:ea typeface="ＭＳ Ｐゴシック"/>
                <a:cs typeface="ＭＳ Ｐゴシック"/>
              </a:rPr>
              <a:t>The EJB processes is based the data entered by the user through the web components.</a:t>
            </a:r>
          </a:p>
          <a:p>
            <a:endParaRPr lang="en-US" altLang="en-US" sz="2200" dirty="0"/>
          </a:p>
          <a:p>
            <a:r>
              <a:rPr lang="en-US" altLang="en-US" sz="2200" kern="1200" dirty="0">
                <a:solidFill>
                  <a:schemeClr val="tx1"/>
                </a:solidFill>
                <a:ea typeface="ＭＳ Ｐゴシック"/>
                <a:cs typeface="ＭＳ Ｐゴシック"/>
              </a:rPr>
              <a:t>It creates the link between the presentation of your application which is viewed by the web browser and the back-end enterprise Information Systems</a:t>
            </a:r>
          </a:p>
          <a:p>
            <a:endParaRPr lang="en-US" altLang="en-US" sz="2200" dirty="0"/>
          </a:p>
          <a:p>
            <a:r>
              <a:rPr lang="en-US" altLang="en-US" sz="2200" kern="1200" dirty="0">
                <a:solidFill>
                  <a:schemeClr val="tx1"/>
                </a:solidFill>
                <a:ea typeface="ＭＳ Ｐゴシック"/>
                <a:cs typeface="ＭＳ Ｐゴシック"/>
              </a:rPr>
              <a:t>EJB is useful in building enterprise-level applications.</a:t>
            </a:r>
          </a:p>
          <a:p>
            <a:endParaRPr lang="en-US" altLang="en-US" sz="2200" dirty="0"/>
          </a:p>
          <a:p>
            <a:r>
              <a:rPr lang="en-US" altLang="en-US" sz="2200" kern="1200" dirty="0">
                <a:solidFill>
                  <a:schemeClr val="tx1"/>
                </a:solidFill>
                <a:ea typeface="ＭＳ Ｐゴシック"/>
                <a:cs typeface="ＭＳ Ｐゴシック"/>
              </a:rPr>
              <a:t>Benefits of EJB are</a:t>
            </a:r>
          </a:p>
          <a:p>
            <a:pPr lvl="1"/>
            <a:r>
              <a:rPr lang="en-US" altLang="en-US" sz="2200" kern="1200" dirty="0">
                <a:solidFill>
                  <a:schemeClr val="tx1"/>
                </a:solidFill>
                <a:ea typeface="ＭＳ Ｐゴシック"/>
                <a:cs typeface="ＭＳ Ｐゴシック"/>
              </a:rPr>
              <a:t>Simplicity</a:t>
            </a:r>
          </a:p>
          <a:p>
            <a:pPr lvl="1"/>
            <a:r>
              <a:rPr lang="en-US" altLang="en-US" sz="2200" kern="1200" dirty="0">
                <a:solidFill>
                  <a:schemeClr val="tx1"/>
                </a:solidFill>
                <a:ea typeface="ＭＳ Ｐゴシック"/>
                <a:cs typeface="ＭＳ Ｐゴシック"/>
              </a:rPr>
              <a:t>Reusability</a:t>
            </a:r>
          </a:p>
          <a:p>
            <a:pPr lvl="1"/>
            <a:r>
              <a:rPr lang="en-US" altLang="en-US" sz="2200" kern="1200" dirty="0">
                <a:solidFill>
                  <a:schemeClr val="tx1"/>
                </a:solidFill>
                <a:ea typeface="ＭＳ Ｐゴシック"/>
                <a:cs typeface="ＭＳ Ｐゴシック"/>
              </a:rPr>
              <a:t>Scalability </a:t>
            </a:r>
          </a:p>
          <a:p>
            <a:endParaRPr lang="en-US" dirty="0"/>
          </a:p>
        </p:txBody>
      </p:sp>
    </p:spTree>
    <p:extLst>
      <p:ext uri="{BB962C8B-B14F-4D97-AF65-F5344CB8AC3E}">
        <p14:creationId xmlns:p14="http://schemas.microsoft.com/office/powerpoint/2010/main" val="4948681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Difference between EJB 2.x and 3.1</a:t>
            </a:r>
          </a:p>
        </p:txBody>
      </p:sp>
      <p:pic>
        <p:nvPicPr>
          <p:cNvPr id="4098" name="Picture 2" descr="C:\Users\28695\Pictures\ejb2xarch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03312"/>
            <a:ext cx="3733800" cy="375681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28695\Pictures\ejb3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9" y="1103312"/>
            <a:ext cx="4038601" cy="3756819"/>
          </a:xfrm>
          <a:prstGeom prst="rect">
            <a:avLst/>
          </a:prstGeom>
          <a:solidFill>
            <a:schemeClr val="bg2">
              <a:lumMod val="50000"/>
            </a:schemeClr>
          </a:solidFill>
        </p:spPr>
      </p:pic>
      <p:sp>
        <p:nvSpPr>
          <p:cNvPr id="7" name="Oval Callout 6"/>
          <p:cNvSpPr/>
          <p:nvPr/>
        </p:nvSpPr>
        <p:spPr bwMode="auto">
          <a:xfrm>
            <a:off x="6400800" y="592931"/>
            <a:ext cx="1066800" cy="609600"/>
          </a:xfrm>
          <a:prstGeom prst="wedgeEllipseCallout">
            <a:avLst>
              <a:gd name="adj1" fmla="val -28396"/>
              <a:gd name="adj2" fmla="val 99265"/>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ＭＳ Ｐゴシック"/>
                <a:cs typeface="ＭＳ Ｐゴシック"/>
              </a:rPr>
              <a:t>Ejb 3.x</a:t>
            </a:r>
          </a:p>
        </p:txBody>
      </p:sp>
      <p:sp>
        <p:nvSpPr>
          <p:cNvPr id="10" name="Oval Callout 9"/>
          <p:cNvSpPr/>
          <p:nvPr/>
        </p:nvSpPr>
        <p:spPr bwMode="auto">
          <a:xfrm>
            <a:off x="1828800" y="821531"/>
            <a:ext cx="1066800" cy="609600"/>
          </a:xfrm>
          <a:prstGeom prst="wedgeEllipseCallout">
            <a:avLst>
              <a:gd name="adj1" fmla="val -28396"/>
              <a:gd name="adj2" fmla="val 99265"/>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ＭＳ Ｐゴシック"/>
                <a:cs typeface="ＭＳ Ｐゴシック"/>
              </a:rPr>
              <a:t>Ejb 2.x</a:t>
            </a:r>
          </a:p>
        </p:txBody>
      </p:sp>
      <p:sp>
        <p:nvSpPr>
          <p:cNvPr id="8" name="Chevron 7"/>
          <p:cNvSpPr/>
          <p:nvPr/>
        </p:nvSpPr>
        <p:spPr bwMode="auto">
          <a:xfrm>
            <a:off x="4343400" y="18883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2" name="Chevron 11"/>
          <p:cNvSpPr/>
          <p:nvPr/>
        </p:nvSpPr>
        <p:spPr bwMode="auto">
          <a:xfrm>
            <a:off x="4343400" y="23455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Chevron 12"/>
          <p:cNvSpPr/>
          <p:nvPr/>
        </p:nvSpPr>
        <p:spPr bwMode="auto">
          <a:xfrm>
            <a:off x="4343400" y="28027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4" name="Chevron 13"/>
          <p:cNvSpPr/>
          <p:nvPr/>
        </p:nvSpPr>
        <p:spPr bwMode="auto">
          <a:xfrm>
            <a:off x="4343400" y="32599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5" name="Chevron 14"/>
          <p:cNvSpPr/>
          <p:nvPr/>
        </p:nvSpPr>
        <p:spPr bwMode="auto">
          <a:xfrm>
            <a:off x="4343400" y="37171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Chevron 15"/>
          <p:cNvSpPr/>
          <p:nvPr/>
        </p:nvSpPr>
        <p:spPr bwMode="auto">
          <a:xfrm>
            <a:off x="4343400" y="4174331"/>
            <a:ext cx="228600" cy="228600"/>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807543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427474e-60f8-4f75-abfc-98841d67cf98"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4A0FAAEE-15CB-4E8A-939B-B1B319F2C872}"/>
</file>

<file path=customXml/itemProps2.xml><?xml version="1.0" encoding="utf-8"?>
<ds:datastoreItem xmlns:ds="http://schemas.openxmlformats.org/officeDocument/2006/customXml" ds:itemID="{D145D8B5-D4C2-43ED-A88A-CAEF0D8A7C0D}"/>
</file>

<file path=customXml/itemProps3.xml><?xml version="1.0" encoding="utf-8"?>
<ds:datastoreItem xmlns:ds="http://schemas.openxmlformats.org/officeDocument/2006/customXml" ds:itemID="{AA90AEE5-AB66-49F0-92CC-3B2DBBC12E82}"/>
</file>

<file path=customXml/itemProps4.xml><?xml version="1.0" encoding="utf-8"?>
<ds:datastoreItem xmlns:ds="http://schemas.openxmlformats.org/officeDocument/2006/customXml" ds:itemID="{668803F1-473C-44F1-81BE-EAB2D08BFAF6}"/>
</file>

<file path=docProps/app.xml><?xml version="1.0" encoding="utf-8"?>
<Properties xmlns="http://schemas.openxmlformats.org/officeDocument/2006/extended-properties" xmlns:vt="http://schemas.openxmlformats.org/officeDocument/2006/docPropsVTypes">
  <Template/>
  <TotalTime>19244</TotalTime>
  <Words>1976</Words>
  <Application>Microsoft Office PowerPoint</Application>
  <PresentationFormat>Custom</PresentationFormat>
  <Paragraphs>267</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 Presentation</vt:lpstr>
      <vt:lpstr>EJB 3.1-Basics of EJB</vt:lpstr>
      <vt:lpstr>Overall Objective for EJB</vt:lpstr>
      <vt:lpstr>Session Objectives</vt:lpstr>
      <vt:lpstr>Distributed Application</vt:lpstr>
      <vt:lpstr>Java EE 5 Containers</vt:lpstr>
      <vt:lpstr>JEE Architecture</vt:lpstr>
      <vt:lpstr>Overview On  EJB</vt:lpstr>
      <vt:lpstr>Introduction to EJB</vt:lpstr>
      <vt:lpstr>Difference between EJB 2.x and 3.1</vt:lpstr>
      <vt:lpstr>EJB 3.1</vt:lpstr>
      <vt:lpstr>EJB 3.1 cont..</vt:lpstr>
      <vt:lpstr>New Features of EJB 3.0</vt:lpstr>
      <vt:lpstr>New Features of EJB 3.0 cont..</vt:lpstr>
      <vt:lpstr>New Features of EJB 3.0 cont..</vt:lpstr>
      <vt:lpstr>New Features of EJB 3.0 cont..</vt:lpstr>
      <vt:lpstr>New Features of EJB 3.0 cont..</vt:lpstr>
      <vt:lpstr>New Features of EJB 3.0 cont..</vt:lpstr>
      <vt:lpstr>New Features of EJB 3.0 cont..</vt:lpstr>
      <vt:lpstr>Types of Enterprise Bean</vt:lpstr>
      <vt:lpstr> Session Bean</vt:lpstr>
      <vt:lpstr> Stateful session bean</vt:lpstr>
      <vt:lpstr>Stateful session bean</vt:lpstr>
      <vt:lpstr>Stateless session bean</vt:lpstr>
      <vt:lpstr>Singleton Session Bean</vt:lpstr>
      <vt:lpstr>Entity Class</vt:lpstr>
      <vt:lpstr>Message Driven Beans</vt:lpstr>
      <vt:lpstr>PowerPoint Presentation</vt:lpstr>
      <vt:lpstr>PowerPoint Presentation</vt:lpstr>
      <vt:lpstr>PowerPoint Presentation</vt:lpstr>
    </vt:vector>
  </TitlesOfParts>
  <Company>Hexaware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Administrator</cp:lastModifiedBy>
  <cp:revision>290</cp:revision>
  <dcterms:created xsi:type="dcterms:W3CDTF">2008-10-21T17:48:31Z</dcterms:created>
  <dcterms:modified xsi:type="dcterms:W3CDTF">2014-09-09T05:23:32Z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