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300" r:id="rId7"/>
    <p:sldId id="258" r:id="rId8"/>
    <p:sldId id="272" r:id="rId9"/>
    <p:sldId id="273" r:id="rId10"/>
    <p:sldId id="274" r:id="rId11"/>
    <p:sldId id="275" r:id="rId12"/>
    <p:sldId id="301" r:id="rId13"/>
    <p:sldId id="276" r:id="rId14"/>
    <p:sldId id="277" r:id="rId15"/>
    <p:sldId id="281" r:id="rId16"/>
    <p:sldId id="278" r:id="rId17"/>
    <p:sldId id="302" r:id="rId18"/>
    <p:sldId id="279" r:id="rId19"/>
    <p:sldId id="304" r:id="rId20"/>
    <p:sldId id="282" r:id="rId21"/>
    <p:sldId id="283" r:id="rId22"/>
    <p:sldId id="284" r:id="rId23"/>
    <p:sldId id="285" r:id="rId24"/>
    <p:sldId id="286" r:id="rId25"/>
    <p:sldId id="265" r:id="rId26"/>
    <p:sldId id="287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288" r:id="rId36"/>
    <p:sldId id="289" r:id="rId37"/>
    <p:sldId id="290" r:id="rId38"/>
    <p:sldId id="291" r:id="rId39"/>
    <p:sldId id="303" r:id="rId40"/>
    <p:sldId id="26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78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4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visual components </a:t>
            </a:r>
            <a:endParaRPr lang="en-US" dirty="0" smtClean="0"/>
          </a:p>
          <a:p>
            <a:pPr lvl="1"/>
            <a:r>
              <a:rPr lang="en-US" dirty="0" smtClean="0"/>
              <a:t>Calendars</a:t>
            </a:r>
            <a:r>
              <a:rPr lang="en-US" dirty="0"/>
              <a:t>, charts, sliders, image viewers, much more 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are based on jQuery UI and jQuery </a:t>
            </a:r>
            <a:r>
              <a:rPr lang="en-US" dirty="0" smtClean="0"/>
              <a:t>plugins</a:t>
            </a:r>
          </a:p>
          <a:p>
            <a:pPr marL="0" indent="0">
              <a:buNone/>
            </a:pPr>
            <a:r>
              <a:rPr lang="en-US" dirty="0" smtClean="0"/>
              <a:t>•    Completely </a:t>
            </a:r>
            <a:r>
              <a:rPr lang="en-US" dirty="0"/>
              <a:t>compliant with JSF 2 </a:t>
            </a:r>
            <a:endParaRPr lang="en-US" dirty="0" smtClean="0"/>
          </a:p>
          <a:p>
            <a:pPr lvl="1"/>
            <a:r>
              <a:rPr lang="en-US" dirty="0" smtClean="0"/>
              <a:t>Runs </a:t>
            </a:r>
            <a:r>
              <a:rPr lang="en-US" dirty="0"/>
              <a:t>in any JSF 2 implementation </a:t>
            </a:r>
            <a:endParaRPr lang="en-US" dirty="0" smtClean="0"/>
          </a:p>
          <a:p>
            <a:r>
              <a:rPr lang="en-US" dirty="0" smtClean="0"/>
              <a:t>Free </a:t>
            </a:r>
            <a:r>
              <a:rPr lang="en-US" dirty="0"/>
              <a:t>and open source </a:t>
            </a:r>
            <a:endParaRPr lang="en-US" dirty="0" smtClean="0"/>
          </a:p>
          <a:p>
            <a:pPr lvl="1"/>
            <a:r>
              <a:rPr lang="en-US" dirty="0" smtClean="0"/>
              <a:t>Free </a:t>
            </a:r>
            <a:r>
              <a:rPr lang="en-US" dirty="0"/>
              <a:t>for all apps, including commercial ones. Apache license.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179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</a:t>
            </a:r>
            <a:endParaRPr lang="en-US" dirty="0"/>
          </a:p>
          <a:p>
            <a:pPr lvl="1"/>
            <a:r>
              <a:rPr lang="en-US" dirty="0" smtClean="0"/>
              <a:t>Very </a:t>
            </a:r>
            <a:r>
              <a:rPr lang="en-US" dirty="0"/>
              <a:t>low overhead to adding </a:t>
            </a:r>
            <a:r>
              <a:rPr lang="en-US" dirty="0" err="1"/>
              <a:t>PrimeFaces</a:t>
            </a:r>
            <a:r>
              <a:rPr lang="en-US" dirty="0"/>
              <a:t> components to existing JSF 2 apps </a:t>
            </a:r>
            <a:endParaRPr lang="en-US" dirty="0" smtClean="0"/>
          </a:p>
          <a:p>
            <a:r>
              <a:rPr lang="en-US" dirty="0" smtClean="0"/>
              <a:t>Optional theming</a:t>
            </a:r>
          </a:p>
          <a:p>
            <a:pPr lvl="1"/>
            <a:r>
              <a:rPr lang="en-US" dirty="0" smtClean="0"/>
              <a:t>Rich </a:t>
            </a:r>
            <a:r>
              <a:rPr lang="en-US" dirty="0"/>
              <a:t>skinning options, with interactive theme builder.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can easily use components in existing JSF 2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94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PrimeFaces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r>
              <a:rPr lang="en-US" dirty="0"/>
              <a:t> Features</a:t>
            </a:r>
          </a:p>
          <a:p>
            <a:r>
              <a:rPr lang="en-US" dirty="0"/>
              <a:t>Rich UI Components</a:t>
            </a:r>
          </a:p>
          <a:p>
            <a:r>
              <a:rPr lang="en-US" dirty="0"/>
              <a:t>Ajax Support</a:t>
            </a:r>
          </a:p>
          <a:p>
            <a:r>
              <a:rPr lang="en-US" dirty="0"/>
              <a:t>Push Support</a:t>
            </a:r>
          </a:p>
          <a:p>
            <a:r>
              <a:rPr lang="en-US" dirty="0"/>
              <a:t>Dialog </a:t>
            </a:r>
            <a:r>
              <a:rPr lang="en-US" dirty="0" err="1"/>
              <a:t>Suppport</a:t>
            </a:r>
            <a:endParaRPr lang="en-US" dirty="0"/>
          </a:p>
          <a:p>
            <a:r>
              <a:rPr lang="en-US" dirty="0"/>
              <a:t>Client Side Validation</a:t>
            </a:r>
          </a:p>
          <a:p>
            <a:r>
              <a:rPr lang="en-US" dirty="0"/>
              <a:t>Mobile UI kit</a:t>
            </a:r>
          </a:p>
          <a:p>
            <a:r>
              <a:rPr lang="en-US" dirty="0"/>
              <a:t>Skinning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26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Component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/>
              <a:t>elements </a:t>
            </a:r>
            <a:endParaRPr lang="en-US" dirty="0" smtClean="0"/>
          </a:p>
          <a:p>
            <a:pPr lvl="1"/>
            <a:r>
              <a:rPr lang="en-US" dirty="0" smtClean="0"/>
              <a:t>Popup </a:t>
            </a:r>
            <a:r>
              <a:rPr lang="en-US" dirty="0"/>
              <a:t>calendar, slider, </a:t>
            </a:r>
            <a:r>
              <a:rPr lang="en-US" dirty="0" err="1"/>
              <a:t>autocompleter</a:t>
            </a:r>
            <a:r>
              <a:rPr lang="en-US" dirty="0"/>
              <a:t>, masked fields,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Popup </a:t>
            </a:r>
            <a:r>
              <a:rPr lang="en-US" dirty="0"/>
              <a:t>windows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Dialog </a:t>
            </a:r>
            <a:r>
              <a:rPr lang="en-US" dirty="0"/>
              <a:t>boxes, menus, Mac-like “Growl” notifications,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Grouping </a:t>
            </a:r>
            <a:r>
              <a:rPr lang="en-US" dirty="0"/>
              <a:t>panels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Accordion </a:t>
            </a:r>
            <a:r>
              <a:rPr lang="en-US" dirty="0"/>
              <a:t>panel, tab panel, scroll panel, dashboard,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Charts </a:t>
            </a:r>
          </a:p>
          <a:p>
            <a:pPr lvl="1"/>
            <a:r>
              <a:rPr lang="en-US" dirty="0" smtClean="0"/>
              <a:t>Bar </a:t>
            </a:r>
            <a:r>
              <a:rPr lang="en-US" dirty="0"/>
              <a:t>charts, pie charts, line graphs,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3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viewers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Many types of image galleries and </a:t>
            </a:r>
            <a:r>
              <a:rPr lang="en-US" dirty="0" smtClean="0"/>
              <a:t>viewers</a:t>
            </a:r>
          </a:p>
          <a:p>
            <a:pPr lvl="1"/>
            <a:r>
              <a:rPr lang="en-US" dirty="0" smtClean="0"/>
              <a:t>Skins </a:t>
            </a:r>
            <a:r>
              <a:rPr lang="en-US" dirty="0"/>
              <a:t>(themes) and interactive skin </a:t>
            </a:r>
            <a:r>
              <a:rPr lang="en-US" dirty="0" smtClean="0"/>
              <a:t>builder</a:t>
            </a:r>
          </a:p>
          <a:p>
            <a:r>
              <a:rPr lang="en-US" dirty="0" smtClean="0"/>
              <a:t>Rich </a:t>
            </a:r>
            <a:r>
              <a:rPr lang="en-US" dirty="0"/>
              <a:t>Ajax support 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into many components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Drag and drop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03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&amp;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/>
              <a:t>JAR </a:t>
            </a:r>
            <a:r>
              <a:rPr lang="en-US" dirty="0" smtClean="0"/>
              <a:t>file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smtClean="0"/>
              <a:t>www.primefaces.org/downloads.html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PrimeFaces</a:t>
            </a:r>
            <a:r>
              <a:rPr lang="en-US" dirty="0"/>
              <a:t> declaration</a:t>
            </a:r>
          </a:p>
          <a:p>
            <a:pPr lvl="1"/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pPr marL="60903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xmlns:h</a:t>
            </a:r>
            <a:r>
              <a:rPr lang="en-US" dirty="0"/>
              <a:t>="http://xmlns.jcp.org/</a:t>
            </a:r>
            <a:r>
              <a:rPr lang="en-US" dirty="0" err="1"/>
              <a:t>jsf</a:t>
            </a:r>
            <a:r>
              <a:rPr lang="en-US" dirty="0"/>
              <a:t>/html"</a:t>
            </a:r>
          </a:p>
          <a:p>
            <a:pPr marL="60903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xmlns:p</a:t>
            </a:r>
            <a:r>
              <a:rPr lang="en-US" dirty="0"/>
              <a:t>="http://primefaces.org/</a:t>
            </a:r>
            <a:r>
              <a:rPr lang="en-US" dirty="0" err="1"/>
              <a:t>ui</a:t>
            </a:r>
            <a:r>
              <a:rPr lang="en-US" dirty="0"/>
              <a:t>"&gt;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506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88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r>
              <a:rPr lang="en-US" dirty="0"/>
              <a:t> provides built-in Ajax support.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various attributes like update, event, listener etc.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27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attribute is used to trigger event on the specified method. </a:t>
            </a:r>
            <a:r>
              <a:rPr lang="en-US" dirty="0" smtClean="0"/>
              <a:t>Events like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 smtClean="0"/>
              <a:t>keyup</a:t>
            </a:r>
            <a:r>
              <a:rPr lang="en-US" dirty="0" smtClean="0"/>
              <a:t> etc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66939"/>
              </p:ext>
            </p:extLst>
          </p:nvPr>
        </p:nvGraphicFramePr>
        <p:xfrm>
          <a:off x="1325418" y="2908684"/>
          <a:ext cx="8128000" cy="22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7178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h:outputText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Event: 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p:inputText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value="#{user.name}" placeholder="Enter Text"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p:ajax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event="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update="out"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p:inputText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h:outputText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id="out" value="#{user.name}"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398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2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05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attribute is used to call Java method by using an Ajax request. It is an attribute of &lt;</a:t>
            </a:r>
            <a:r>
              <a:rPr lang="en-US" dirty="0" err="1"/>
              <a:t>a:ajax</a:t>
            </a:r>
            <a:r>
              <a:rPr lang="en-US" dirty="0"/>
              <a:t>&gt; component.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78974"/>
              </p:ext>
            </p:extLst>
          </p:nvPr>
        </p:nvGraphicFramePr>
        <p:xfrm>
          <a:off x="1380836" y="3144212"/>
          <a:ext cx="8128000" cy="191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9958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p:inputText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id="counter" value="#{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listenerBean.text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placeholder="Enter Text"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p:ajax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event="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update="out" listener="#{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listenerBean.ajaxEvent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()}"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p:inputText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398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6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675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Richfaces</a:t>
            </a:r>
            <a:r>
              <a:rPr lang="en-US" dirty="0" smtClean="0"/>
              <a:t> vs </a:t>
            </a:r>
            <a:r>
              <a:rPr lang="en-US" dirty="0" err="1" smtClean="0"/>
              <a:t>Icefaces</a:t>
            </a:r>
            <a:r>
              <a:rPr lang="en-US" dirty="0" smtClean="0"/>
              <a:t> vs </a:t>
            </a:r>
            <a:r>
              <a:rPr lang="en-US" dirty="0" err="1" smtClean="0"/>
              <a:t>Primefaces</a:t>
            </a:r>
            <a:endParaRPr lang="en-US" dirty="0" smtClean="0"/>
          </a:p>
          <a:p>
            <a:r>
              <a:rPr lang="en-US" dirty="0" err="1" smtClean="0"/>
              <a:t>PrimeFaces</a:t>
            </a:r>
            <a:r>
              <a:rPr lang="en-US" dirty="0" smtClean="0"/>
              <a:t> Features</a:t>
            </a:r>
          </a:p>
          <a:p>
            <a:r>
              <a:rPr lang="en-US" dirty="0" err="1" smtClean="0"/>
              <a:t>PrimeFaces</a:t>
            </a:r>
            <a:r>
              <a:rPr lang="en-US" dirty="0" smtClean="0"/>
              <a:t> Components</a:t>
            </a:r>
          </a:p>
          <a:p>
            <a:r>
              <a:rPr lang="en-US" dirty="0" err="1" smtClean="0"/>
              <a:t>PrimeFaces</a:t>
            </a:r>
            <a:r>
              <a:rPr lang="en-US" dirty="0" smtClean="0"/>
              <a:t> Setup &amp; installation</a:t>
            </a:r>
          </a:p>
          <a:p>
            <a:r>
              <a:rPr lang="en-US" dirty="0" err="1" smtClean="0"/>
              <a:t>PrimeFaces</a:t>
            </a:r>
            <a:r>
              <a:rPr lang="en-US" dirty="0" smtClean="0"/>
              <a:t> Ajax</a:t>
            </a:r>
          </a:p>
          <a:p>
            <a:pPr lvl="1"/>
            <a:r>
              <a:rPr lang="en-US" dirty="0" smtClean="0"/>
              <a:t>Ajax Event</a:t>
            </a:r>
          </a:p>
          <a:p>
            <a:pPr lvl="1"/>
            <a:r>
              <a:rPr lang="en-US" dirty="0" smtClean="0"/>
              <a:t>Ajax Listener </a:t>
            </a:r>
          </a:p>
          <a:p>
            <a:pPr lvl="1"/>
            <a:r>
              <a:rPr lang="en-US" dirty="0" smtClean="0"/>
              <a:t>Ajax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pPr lvl="1"/>
            <a:r>
              <a:rPr lang="en-US" dirty="0" smtClean="0"/>
              <a:t>Ajax Validation</a:t>
            </a:r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Action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call Java method by triggering action. This action can be done either by using </a:t>
            </a:r>
            <a:r>
              <a:rPr lang="en-US" dirty="0" err="1"/>
              <a:t>commandButton</a:t>
            </a:r>
            <a:r>
              <a:rPr lang="en-US" dirty="0"/>
              <a:t> or </a:t>
            </a:r>
            <a:r>
              <a:rPr lang="en-US" dirty="0" err="1"/>
              <a:t>commandLink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43597"/>
              </p:ext>
            </p:extLst>
          </p:nvPr>
        </p:nvGraphicFramePr>
        <p:xfrm>
          <a:off x="1311564" y="2839411"/>
          <a:ext cx="8552872" cy="22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872">
                  <a:extLst>
                    <a:ext uri="{9D8B030D-6E8A-4147-A177-3AD203B41FA5}">
                      <a16:colId xmlns:a16="http://schemas.microsoft.com/office/drawing/2014/main" val="63234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h:outputText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value="Counter: 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h:outputText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id="output" value="#{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ajaxCounter.counter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h:panelGrid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p:commandButton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value="Count"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ajaxCounter.increment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()}" update="output"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2398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8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8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r>
              <a:rPr lang="en-US" dirty="0"/>
              <a:t> provides validation tags to validate our data at server side. The </a:t>
            </a:r>
            <a:r>
              <a:rPr lang="en-US" b="1" dirty="0"/>
              <a:t>&lt;</a:t>
            </a:r>
            <a:r>
              <a:rPr lang="en-US" b="1" dirty="0" err="1"/>
              <a:t>p:ajax</a:t>
            </a:r>
            <a:r>
              <a:rPr lang="en-US" b="1" dirty="0"/>
              <a:t>&gt;</a:t>
            </a:r>
            <a:r>
              <a:rPr lang="en-US" dirty="0"/>
              <a:t> is used to perform Ajax validation.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59563"/>
              </p:ext>
            </p:extLst>
          </p:nvPr>
        </p:nvGraphicFramePr>
        <p:xfrm>
          <a:off x="1436254" y="2576175"/>
          <a:ext cx="8982364" cy="338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2364">
                  <a:extLst>
                    <a:ext uri="{9D8B030D-6E8A-4147-A177-3AD203B41FA5}">
                      <a16:colId xmlns:a16="http://schemas.microsoft.com/office/drawing/2014/main" val="52706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p:outputLabel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value="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p:inputText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value="#{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ajaxValidation.firstname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required="true" label="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“/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p:outputLabel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value="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p:inputText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value="#{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ajaxValidation.lastname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label="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required="true“/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p:commandButton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value="Save" update="panel-id"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ajaxValidation.save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icon="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-icon-check"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2398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21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09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56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25556"/>
              </p:ext>
            </p:extLst>
          </p:nvPr>
        </p:nvGraphicFramePr>
        <p:xfrm>
          <a:off x="407988" y="1576388"/>
          <a:ext cx="11374438" cy="428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219">
                  <a:extLst>
                    <a:ext uri="{9D8B030D-6E8A-4147-A177-3AD203B41FA5}">
                      <a16:colId xmlns:a16="http://schemas.microsoft.com/office/drawing/2014/main" val="964013115"/>
                    </a:ext>
                  </a:extLst>
                </a:gridCol>
                <a:gridCol w="5687219">
                  <a:extLst>
                    <a:ext uri="{9D8B030D-6E8A-4147-A177-3AD203B41FA5}">
                      <a16:colId xmlns:a16="http://schemas.microsoft.com/office/drawing/2014/main" val="2233408837"/>
                    </a:ext>
                  </a:extLst>
                </a:gridCol>
              </a:tblGrid>
              <a:tr h="428408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AutoComplete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InputTextarea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BooleanButton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BooleanCheckbox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Calendar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SelectCheckboxMenu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Editor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InputText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InputMa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NotificationBar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Sk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SelectOneListbox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SelectManyButton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SelectManyCheckbox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SelectOneButton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SelectOneRadio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Signature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Spinner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Slider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InputSwitch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Password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9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129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Slide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065182"/>
              </p:ext>
            </p:extLst>
          </p:nvPr>
        </p:nvGraphicFramePr>
        <p:xfrm>
          <a:off x="407988" y="1246910"/>
          <a:ext cx="11374438" cy="480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219">
                  <a:extLst>
                    <a:ext uri="{9D8B030D-6E8A-4147-A177-3AD203B41FA5}">
                      <a16:colId xmlns:a16="http://schemas.microsoft.com/office/drawing/2014/main" val="2955708968"/>
                    </a:ext>
                  </a:extLst>
                </a:gridCol>
                <a:gridCol w="5687219">
                  <a:extLst>
                    <a:ext uri="{9D8B030D-6E8A-4147-A177-3AD203B41FA5}">
                      <a16:colId xmlns:a16="http://schemas.microsoft.com/office/drawing/2014/main" val="4142907155"/>
                    </a:ext>
                  </a:extLst>
                </a:gridCol>
              </a:tblGrid>
              <a:tr h="480622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Keyboard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Rating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ColorPicker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Inplace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Knob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Chips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Button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CommandButton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CommandLink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SplitButton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AccordionPanel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FieldSetPF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Layout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TabViewPF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Toolbar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ConfirmDialog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DialogPF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Tooltip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BreadCrumb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MenuBar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Stack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Steps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AreaChart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PieChart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Growl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FileUpload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ProgressBar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48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363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input component that provides live suggestions while an input is being typed.</a:t>
            </a:r>
          </a:p>
          <a:p>
            <a:r>
              <a:rPr lang="en-US" dirty="0"/>
              <a:t>Suggestions are loaded by calling a server side </a:t>
            </a:r>
            <a:r>
              <a:rPr lang="en-US" dirty="0" err="1"/>
              <a:t>completeMethod</a:t>
            </a:r>
            <a:r>
              <a:rPr lang="en-US" dirty="0"/>
              <a:t> that takes a single string parameter.</a:t>
            </a:r>
          </a:p>
          <a:p>
            <a:r>
              <a:rPr lang="en-US" dirty="0" err="1"/>
              <a:t>PrimeFaces</a:t>
            </a:r>
            <a:r>
              <a:rPr lang="en-US" dirty="0"/>
              <a:t> provides </a:t>
            </a:r>
            <a:r>
              <a:rPr lang="en-US" b="1" dirty="0"/>
              <a:t>&lt;</a:t>
            </a:r>
            <a:r>
              <a:rPr lang="en-US" b="1" dirty="0" err="1"/>
              <a:t>p:autoComplete</a:t>
            </a:r>
            <a:r>
              <a:rPr lang="en-US" b="1" dirty="0"/>
              <a:t>&gt;</a:t>
            </a:r>
            <a:r>
              <a:rPr lang="en-US" dirty="0"/>
              <a:t> component which is used to create a text box with suggestions.</a:t>
            </a:r>
          </a:p>
        </p:txBody>
      </p:sp>
    </p:spTree>
    <p:extLst>
      <p:ext uri="{BB962C8B-B14F-4D97-AF65-F5344CB8AC3E}">
        <p14:creationId xmlns:p14="http://schemas.microsoft.com/office/powerpoint/2010/main" val="203383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769688"/>
              </p:ext>
            </p:extLst>
          </p:nvPr>
        </p:nvGraphicFramePr>
        <p:xfrm>
          <a:off x="1605135" y="2407661"/>
          <a:ext cx="7664274" cy="191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274">
                  <a:extLst>
                    <a:ext uri="{9D8B030D-6E8A-4147-A177-3AD203B41FA5}">
                      <a16:colId xmlns:a16="http://schemas.microsoft.com/office/drawing/2014/main" val="174519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p:outputLabel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value="Provide Country: " /&gt;  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p:autoComplete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value="#{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autoComplete.countryName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}"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completeMethod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="#{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autoComplete.countryList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()}" /&gt;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9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504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47336"/>
              </p:ext>
            </p:extLst>
          </p:nvPr>
        </p:nvGraphicFramePr>
        <p:xfrm>
          <a:off x="706582" y="1036061"/>
          <a:ext cx="10812608" cy="520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5389">
                  <a:extLst>
                    <a:ext uri="{9D8B030D-6E8A-4147-A177-3AD203B41FA5}">
                      <a16:colId xmlns:a16="http://schemas.microsoft.com/office/drawing/2014/main" val="191898642"/>
                    </a:ext>
                  </a:extLst>
                </a:gridCol>
                <a:gridCol w="5687219">
                  <a:extLst>
                    <a:ext uri="{9D8B030D-6E8A-4147-A177-3AD203B41FA5}">
                      <a16:colId xmlns:a16="http://schemas.microsoft.com/office/drawing/2014/main" val="3017195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ManagedBean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AutoComplete {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List&lt;String&gt;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countryList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{  </a:t>
                      </a:r>
                    </a:p>
                    <a:p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&lt;String&gt; list =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&lt;&gt;();  </a:t>
                      </a:r>
                    </a:p>
                    <a:p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("India");  </a:t>
                      </a:r>
                    </a:p>
                    <a:p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("Australia");  </a:t>
                      </a:r>
                    </a:p>
                    <a:p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("Germany");  </a:t>
                      </a:r>
                    </a:p>
                    <a:p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("Italy");  </a:t>
                      </a:r>
                    </a:p>
                    <a:p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("United States");  </a:t>
                      </a:r>
                    </a:p>
                    <a:p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list.add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("Russia");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getCountryName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{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setCountryName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{  </a:t>
                      </a:r>
                    </a:p>
                    <a:p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.countryName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  <a:endParaRPr lang="en-US" sz="2398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1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848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SelectBooleanButton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p:selectBooleanButton</a:t>
            </a:r>
            <a:r>
              <a:rPr lang="en-US" b="1" dirty="0"/>
              <a:t>&gt;</a:t>
            </a:r>
            <a:r>
              <a:rPr lang="en-US" dirty="0"/>
              <a:t> is used to create </a:t>
            </a:r>
            <a:r>
              <a:rPr lang="en-US" dirty="0" err="1"/>
              <a:t>BooleanButton</a:t>
            </a:r>
            <a:r>
              <a:rPr lang="en-US" dirty="0"/>
              <a:t> in JSF application. </a:t>
            </a:r>
            <a:endParaRPr lang="en-US" dirty="0" smtClean="0"/>
          </a:p>
          <a:p>
            <a:r>
              <a:rPr lang="en-US" dirty="0" smtClean="0"/>
              <a:t>It is used </a:t>
            </a:r>
            <a:r>
              <a:rPr lang="en-US" dirty="0"/>
              <a:t>to get </a:t>
            </a:r>
            <a:r>
              <a:rPr lang="en-US" dirty="0" err="1"/>
              <a:t>boolean</a:t>
            </a:r>
            <a:r>
              <a:rPr lang="en-US" dirty="0"/>
              <a:t> input from the user. It provides a toggle button to interact with user.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04391"/>
              </p:ext>
            </p:extLst>
          </p:nvPr>
        </p:nvGraphicFramePr>
        <p:xfrm>
          <a:off x="1754909" y="3462866"/>
          <a:ext cx="8128000" cy="155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85092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p:selectBooleanButton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 id="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bol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 value="#{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booleanButton.checkValue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}" 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onLabel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="Ye 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offLabel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="No" style="width:80px" 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onIcon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ui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-icon-check" 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offIcon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ui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-icon-close"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/&gt;</a:t>
                      </a:r>
                      <a:r>
                        <a:rPr lang="en-US" dirty="0" smtClean="0"/>
                        <a:t>  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0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1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input component which is used to select date. The </a:t>
            </a:r>
            <a:r>
              <a:rPr lang="en-US" b="1" dirty="0"/>
              <a:t>&lt;</a:t>
            </a:r>
            <a:r>
              <a:rPr lang="en-US" b="1" dirty="0" err="1"/>
              <a:t>p:calendar</a:t>
            </a:r>
            <a:r>
              <a:rPr lang="en-US" b="1" dirty="0"/>
              <a:t>&gt;</a:t>
            </a:r>
            <a:r>
              <a:rPr lang="en-US" dirty="0"/>
              <a:t> component is used to create a calendar in JSF application. It includes various features like: display modes, paging, localization, ajax selection etc.</a:t>
            </a:r>
          </a:p>
          <a:p>
            <a:r>
              <a:rPr lang="en-US" dirty="0"/>
              <a:t>Value of the calendar should be a </a:t>
            </a:r>
            <a:r>
              <a:rPr lang="en-US" b="1" dirty="0" err="1"/>
              <a:t>java.util.Date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95845"/>
              </p:ext>
            </p:extLst>
          </p:nvPr>
        </p:nvGraphicFramePr>
        <p:xfrm>
          <a:off x="1505527" y="3796905"/>
          <a:ext cx="8128000" cy="118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04989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p:outputLabel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for="inline" value="Select Date"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p:calendar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id="inline" value="#{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calendar.date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mode="popup"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2398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969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152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UIComponent</a:t>
            </a:r>
            <a:endParaRPr lang="en-US" dirty="0" smtClean="0"/>
          </a:p>
          <a:p>
            <a:pPr lvl="1"/>
            <a:r>
              <a:rPr lang="en-US" dirty="0" smtClean="0"/>
              <a:t> AutoComplete</a:t>
            </a:r>
          </a:p>
          <a:p>
            <a:pPr lvl="1"/>
            <a:r>
              <a:rPr lang="en-US" dirty="0" err="1" smtClean="0"/>
              <a:t>SelectBooleanButton</a:t>
            </a:r>
            <a:endParaRPr lang="en-US" dirty="0" smtClean="0"/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err="1" smtClean="0"/>
              <a:t>SelectCheckboxMenu</a:t>
            </a:r>
            <a:endParaRPr lang="en-US" dirty="0" smtClean="0"/>
          </a:p>
          <a:p>
            <a:pPr lvl="1"/>
            <a:r>
              <a:rPr lang="en-US" dirty="0" smtClean="0"/>
              <a:t>Slider</a:t>
            </a:r>
          </a:p>
          <a:p>
            <a:pPr lvl="1"/>
            <a:r>
              <a:rPr lang="en-US" dirty="0" smtClean="0"/>
              <a:t>Growl</a:t>
            </a:r>
          </a:p>
          <a:p>
            <a:pPr lvl="1"/>
            <a:r>
              <a:rPr lang="en-US" dirty="0" err="1" smtClean="0"/>
              <a:t>TabView</a:t>
            </a:r>
            <a:endParaRPr lang="en-US" dirty="0" smtClean="0"/>
          </a:p>
          <a:p>
            <a:pPr lvl="1"/>
            <a:r>
              <a:rPr lang="en-US" dirty="0" err="1" smtClean="0"/>
              <a:t>MenuBar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341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SelectCheckboxMenu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choose multiple items displayed in an overlay. </a:t>
            </a:r>
            <a:endParaRPr lang="en-US" dirty="0" smtClean="0"/>
          </a:p>
          <a:p>
            <a:r>
              <a:rPr lang="en-US" b="1" dirty="0" smtClean="0"/>
              <a:t>&lt;</a:t>
            </a:r>
            <a:r>
              <a:rPr lang="en-US" b="1" dirty="0" err="1"/>
              <a:t>p:selectCheckboxMenu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en-US" dirty="0" smtClean="0"/>
              <a:t>is used to create the component</a:t>
            </a:r>
            <a:r>
              <a:rPr lang="en-US" dirty="0"/>
              <a:t>. It displays options in an overlay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64182"/>
              </p:ext>
            </p:extLst>
          </p:nvPr>
        </p:nvGraphicFramePr>
        <p:xfrm>
          <a:off x="1020617" y="3033374"/>
          <a:ext cx="9190182" cy="2649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182">
                  <a:extLst>
                    <a:ext uri="{9D8B030D-6E8A-4147-A177-3AD203B41FA5}">
                      <a16:colId xmlns:a16="http://schemas.microsoft.com/office/drawing/2014/main" val="348702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h:outputLabel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for="menu" value="Select Cities: 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p:selectCheckboxMenu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id="menu" value="#{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checkboxMenu.selectedCities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label="Cities"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filter="true"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filterMatchMode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startsWith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panelStyle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="width:250px"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f:selectItems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checkboxMenu.cities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p:selectCheckboxMenu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2398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3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315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text input with slider.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get user input with the help of slider.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us to increment and decrement input by using slider. The </a:t>
            </a:r>
            <a:r>
              <a:rPr lang="en-US" b="1" dirty="0"/>
              <a:t>&lt;</a:t>
            </a:r>
            <a:r>
              <a:rPr lang="en-US" b="1" dirty="0" err="1"/>
              <a:t>p:slider</a:t>
            </a:r>
            <a:r>
              <a:rPr lang="en-US" b="1" dirty="0"/>
              <a:t>&gt;</a:t>
            </a:r>
            <a:r>
              <a:rPr lang="en-US" dirty="0"/>
              <a:t> component is used to create slider input text.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18618"/>
              </p:ext>
            </p:extLst>
          </p:nvPr>
        </p:nvGraphicFramePr>
        <p:xfrm>
          <a:off x="1657927" y="3568464"/>
          <a:ext cx="8128000" cy="82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4139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p:inputText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id="user-name" value="#{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slider.value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p:slider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for="user-name"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endParaRPr lang="en-US" sz="2398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02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801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container component which is used to group content in tabs at the same web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p:tabView</a:t>
            </a:r>
            <a:r>
              <a:rPr lang="en-US" b="1" dirty="0"/>
              <a:t>&gt;</a:t>
            </a:r>
            <a:r>
              <a:rPr lang="en-US" dirty="0"/>
              <a:t> component is used to create container.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p:tab</a:t>
            </a:r>
            <a:r>
              <a:rPr lang="en-US" b="1" dirty="0"/>
              <a:t>&gt;</a:t>
            </a:r>
            <a:r>
              <a:rPr lang="en-US" dirty="0"/>
              <a:t> is a sub component of </a:t>
            </a:r>
            <a:r>
              <a:rPr lang="en-US" b="1" dirty="0"/>
              <a:t>&lt;</a:t>
            </a:r>
            <a:r>
              <a:rPr lang="en-US" b="1" dirty="0" err="1"/>
              <a:t>p:tabView</a:t>
            </a:r>
            <a:r>
              <a:rPr lang="en-US" b="1" dirty="0"/>
              <a:t>&gt;</a:t>
            </a:r>
            <a:r>
              <a:rPr lang="en-US" dirty="0"/>
              <a:t> which is used to create tab individually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useful when we want to show more information at the same web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08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Slide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180565"/>
              </p:ext>
            </p:extLst>
          </p:nvPr>
        </p:nvGraphicFramePr>
        <p:xfrm>
          <a:off x="430209" y="1091479"/>
          <a:ext cx="11374437" cy="484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4437">
                  <a:extLst>
                    <a:ext uri="{9D8B030D-6E8A-4147-A177-3AD203B41FA5}">
                      <a16:colId xmlns:a16="http://schemas.microsoft.com/office/drawing/2014/main" val="1436432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p:tabView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p:tab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title="Java"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h:panelGrid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columns="2"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cellpadding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="10"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h:outputText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value="Java is a programming language and a platform. 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h:panelGrid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p:tab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p:tab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title="Spring"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h:panelGrid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columns="2"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cellpadding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="10"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h:outputText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value="Spring is a lightweight framework.   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h:panelGrid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p:tab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p:tab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title="Python"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h:panelGrid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columns="2"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cellpadding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="10"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h:outputText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value="Python is a simple</a:t>
                      </a:r>
                      <a:r>
                        <a:rPr lang="en-US" sz="2398" b="0" i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 language ."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h:panelGrid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p:tab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p:tabView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2398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62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073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notification widget which is used to display </a:t>
            </a:r>
            <a:r>
              <a:rPr lang="en-US" dirty="0" err="1"/>
              <a:t>FacesMessages</a:t>
            </a:r>
            <a:r>
              <a:rPr lang="en-US" dirty="0"/>
              <a:t>. It is similar to standard </a:t>
            </a:r>
            <a:r>
              <a:rPr lang="en-US" b="1" dirty="0"/>
              <a:t>h:messages</a:t>
            </a:r>
            <a:r>
              <a:rPr lang="en-US" dirty="0"/>
              <a:t> component of JSF. We can place growl to anywhere in our application's web page.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4462"/>
              </p:ext>
            </p:extLst>
          </p:nvPr>
        </p:nvGraphicFramePr>
        <p:xfrm>
          <a:off x="1450109" y="3435157"/>
          <a:ext cx="8128000" cy="2649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3214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p:growl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id="growl"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showDetail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="true" sticky="true"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p:panel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header="User Login"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h:panelGrid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columns="2" 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cellpadding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="5"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p:outputLabel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for="username" value="User Name: 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p:inputText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id="username" value="#{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growl.username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 required="true"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h:panelGrid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2398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358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MenuBar</a:t>
            </a:r>
            <a:r>
              <a:rPr lang="en-US" dirty="0" smtClean="0"/>
              <a:t>	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horizontal navigation component which provides menus options. It is used to collect menus and display that in an organize row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4733"/>
              </p:ext>
            </p:extLst>
          </p:nvPr>
        </p:nvGraphicFramePr>
        <p:xfrm>
          <a:off x="781191" y="3171199"/>
          <a:ext cx="9845246" cy="22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623">
                  <a:extLst>
                    <a:ext uri="{9D8B030D-6E8A-4147-A177-3AD203B41FA5}">
                      <a16:colId xmlns:a16="http://schemas.microsoft.com/office/drawing/2014/main" val="3651444559"/>
                    </a:ext>
                  </a:extLst>
                </a:gridCol>
                <a:gridCol w="4922623">
                  <a:extLst>
                    <a:ext uri="{9D8B030D-6E8A-4147-A177-3AD203B41FA5}">
                      <a16:colId xmlns:a16="http://schemas.microsoft.com/office/drawing/2014/main" val="71730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p:menubar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p:submenu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label="File" icon="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-icon-document"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p:submenu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label="New" icon="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-icon-contact"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p:menuitem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value="Text"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p:menuitem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value="Other"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p:submenu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p:menuitem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value="Open"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p:separator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p:menuitem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value="Exit"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p:submenu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2398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1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939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30568"/>
              </p:ext>
            </p:extLst>
          </p:nvPr>
        </p:nvGraphicFramePr>
        <p:xfrm>
          <a:off x="1044428" y="2381490"/>
          <a:ext cx="9845246" cy="338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623">
                  <a:extLst>
                    <a:ext uri="{9D8B030D-6E8A-4147-A177-3AD203B41FA5}">
                      <a16:colId xmlns:a16="http://schemas.microsoft.com/office/drawing/2014/main" val="3651444559"/>
                    </a:ext>
                  </a:extLst>
                </a:gridCol>
                <a:gridCol w="4922623">
                  <a:extLst>
                    <a:ext uri="{9D8B030D-6E8A-4147-A177-3AD203B41FA5}">
                      <a16:colId xmlns:a16="http://schemas.microsoft.com/office/drawing/2014/main" val="71730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p:submenu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label="Edit" icon="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-icon-pencil"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p:menuitem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value="Undo" icon="ui-icon-arrowreturnthick-1-w"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p:menuitem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value="Redo" icon="ui-icon-arrowreturnthick-1-e"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p:submenu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US" sz="2398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p:submenu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label="Help" icon="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-icon-help"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p:menuitem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value="help" icon="</a:t>
                      </a:r>
                      <a:r>
                        <a:rPr lang="en-US" sz="2398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-icon-help" 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p:submenu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2398" b="1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p:menubar</a:t>
                      </a:r>
                      <a:r>
                        <a:rPr lang="en-US" sz="2398" b="1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2398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en-US" sz="2398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1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410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819" y="2360330"/>
            <a:ext cx="9022708" cy="1141943"/>
          </a:xfrm>
        </p:spPr>
        <p:txBody>
          <a:bodyPr/>
          <a:lstStyle/>
          <a:p>
            <a:r>
              <a:rPr lang="en-US" dirty="0" err="1" smtClean="0"/>
              <a:t>Richfaces</a:t>
            </a:r>
            <a:r>
              <a:rPr lang="en-US" dirty="0" smtClean="0"/>
              <a:t> Vs </a:t>
            </a:r>
            <a:r>
              <a:rPr lang="en-US" dirty="0" err="1" smtClean="0"/>
              <a:t>Icefaces</a:t>
            </a:r>
            <a:r>
              <a:rPr lang="en-US" dirty="0" smtClean="0"/>
              <a:t> Vs </a:t>
            </a:r>
            <a:r>
              <a:rPr lang="en-US" dirty="0" err="1" smtClean="0"/>
              <a:t>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Richfaces</a:t>
            </a:r>
            <a:r>
              <a:rPr lang="en-US" dirty="0" smtClean="0"/>
              <a:t> Vs </a:t>
            </a:r>
            <a:r>
              <a:rPr lang="en-US" dirty="0" err="1" smtClean="0"/>
              <a:t>Icefaces</a:t>
            </a:r>
            <a:r>
              <a:rPr lang="en-US" dirty="0" smtClean="0"/>
              <a:t> Vs </a:t>
            </a:r>
            <a:r>
              <a:rPr lang="en-US" dirty="0" err="1" smtClean="0"/>
              <a:t>Primefaces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Richfaces</a:t>
            </a:r>
            <a:r>
              <a:rPr lang="en-US" b="1" dirty="0"/>
              <a:t> </a:t>
            </a:r>
            <a:r>
              <a:rPr lang="en-US" dirty="0"/>
              <a:t>(http://www.jboss.org/richfaces) is </a:t>
            </a:r>
            <a:r>
              <a:rPr lang="en-US" dirty="0" err="1"/>
              <a:t>JBoss</a:t>
            </a:r>
            <a:r>
              <a:rPr lang="en-US" dirty="0"/>
              <a:t> JSF component framework.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Icefaces</a:t>
            </a:r>
            <a:r>
              <a:rPr lang="en-US" b="1" dirty="0"/>
              <a:t> </a:t>
            </a:r>
            <a:r>
              <a:rPr lang="en-US" dirty="0"/>
              <a:t>(http://www.icesoft.org) is </a:t>
            </a:r>
            <a:r>
              <a:rPr lang="en-US" dirty="0" err="1"/>
              <a:t>Icesoft</a:t>
            </a:r>
            <a:r>
              <a:rPr lang="en-US" dirty="0"/>
              <a:t> powerful Rich Internet application framework.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PrimeFaces</a:t>
            </a:r>
            <a:r>
              <a:rPr lang="en-US" b="1" dirty="0"/>
              <a:t> </a:t>
            </a:r>
            <a:r>
              <a:rPr lang="en-US" dirty="0"/>
              <a:t>(http://primefaces.org/) is Prime Technology Ultimate JSF Component Suite.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43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Richfaces</a:t>
            </a:r>
            <a:r>
              <a:rPr lang="en-US" dirty="0"/>
              <a:t>, </a:t>
            </a:r>
            <a:r>
              <a:rPr lang="en-US" dirty="0" smtClean="0"/>
              <a:t>contains </a:t>
            </a:r>
            <a:r>
              <a:rPr lang="en-US" dirty="0"/>
              <a:t>about </a:t>
            </a:r>
            <a:r>
              <a:rPr lang="en-US" b="1" dirty="0"/>
              <a:t>39 core </a:t>
            </a:r>
            <a:r>
              <a:rPr lang="en-US" b="1" dirty="0" smtClean="0"/>
              <a:t>components</a:t>
            </a:r>
          </a:p>
          <a:p>
            <a:r>
              <a:rPr lang="en-US" dirty="0"/>
              <a:t>RF ships with a </a:t>
            </a:r>
            <a:r>
              <a:rPr lang="en-US" b="1" dirty="0"/>
              <a:t>Component Development Kit (CDK) </a:t>
            </a:r>
            <a:r>
              <a:rPr lang="en-US" dirty="0"/>
              <a:t>- a sub-project that allows you to easily create rich components with built-in Ajax support.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7" y="3332018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07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Icefaces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Icefaces</a:t>
            </a:r>
            <a:r>
              <a:rPr lang="en-US" dirty="0"/>
              <a:t> contains about </a:t>
            </a:r>
            <a:r>
              <a:rPr lang="en-US" b="1" dirty="0"/>
              <a:t>70 core </a:t>
            </a:r>
            <a:r>
              <a:rPr lang="en-US" b="1" dirty="0" smtClean="0"/>
              <a:t>components</a:t>
            </a:r>
          </a:p>
          <a:p>
            <a:r>
              <a:rPr lang="en-US" dirty="0" smtClean="0"/>
              <a:t>ACE(</a:t>
            </a:r>
            <a:r>
              <a:rPr lang="en-US" dirty="0" err="1" smtClean="0"/>
              <a:t>ICEfaces</a:t>
            </a:r>
            <a:r>
              <a:rPr lang="en-US" dirty="0" smtClean="0"/>
              <a:t> </a:t>
            </a:r>
            <a:r>
              <a:rPr lang="en-US" dirty="0"/>
              <a:t>Advanced Components) </a:t>
            </a:r>
            <a:r>
              <a:rPr lang="en-US" dirty="0" smtClean="0"/>
              <a:t> </a:t>
            </a:r>
            <a:r>
              <a:rPr lang="en-US" dirty="0"/>
              <a:t>Components utilize a blend of server-side and client-based rendering techniques to provide a rich, responsive user-experience with reduced network and server-processing requirements.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5" y="3720546"/>
            <a:ext cx="983673" cy="9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7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r>
              <a:rPr lang="en-US" dirty="0"/>
              <a:t> features a rich set of </a:t>
            </a:r>
            <a:r>
              <a:rPr lang="en-US" b="1" dirty="0"/>
              <a:t>117 </a:t>
            </a:r>
            <a:r>
              <a:rPr lang="en-US" b="1" dirty="0" smtClean="0"/>
              <a:t>components</a:t>
            </a:r>
          </a:p>
          <a:p>
            <a:r>
              <a:rPr lang="en-US" dirty="0"/>
              <a:t>This suite uses behind the scenes, </a:t>
            </a:r>
            <a:r>
              <a:rPr lang="en-US" b="1" dirty="0"/>
              <a:t>jQuery </a:t>
            </a:r>
            <a:r>
              <a:rPr lang="en-US" dirty="0"/>
              <a:t>with its amazing widgets, plugins, themes and Ajax interactions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r>
              <a:rPr lang="en-US" dirty="0"/>
              <a:t>is easier to skin since it is based on </a:t>
            </a:r>
            <a:r>
              <a:rPr lang="en-US" dirty="0" err="1"/>
              <a:t>themeroller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has more built-in themes (about 25) than that is available in </a:t>
            </a:r>
            <a:r>
              <a:rPr lang="en-US" dirty="0" err="1"/>
              <a:t>Richfaces</a:t>
            </a:r>
            <a:r>
              <a:rPr lang="en-US" dirty="0"/>
              <a:t> and </a:t>
            </a:r>
            <a:r>
              <a:rPr lang="en-US" dirty="0" err="1"/>
              <a:t>IceFaces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08" y="4565071"/>
            <a:ext cx="996809" cy="9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8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23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2427474e-60f8-4f75-abfc-98841d67cf98" ContentTypeId="0x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90D1E7-2A80-490F-937A-F1E57FE1C728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978D33C4-3333-4070-878B-C38B711223D4}"/>
</file>

<file path=customXml/itemProps4.xml><?xml version="1.0" encoding="utf-8"?>
<ds:datastoreItem xmlns:ds="http://schemas.openxmlformats.org/officeDocument/2006/customXml" ds:itemID="{5B2179CA-276D-4A35-84C2-BDB5446EC422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6727</TotalTime>
  <Words>719</Words>
  <Application>Microsoft Office PowerPoint</Application>
  <PresentationFormat>Widescreen</PresentationFormat>
  <Paragraphs>261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MS PGothic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PrimeFaces</vt:lpstr>
      <vt:lpstr>SESSION OBJECTIVE</vt:lpstr>
      <vt:lpstr>SESSION OBJECTIVE</vt:lpstr>
      <vt:lpstr>Richfaces Vs Icefaces Vs Primefaces</vt:lpstr>
      <vt:lpstr>Richfaces Vs Icefaces Vs Primefaces</vt:lpstr>
      <vt:lpstr>Richfaces</vt:lpstr>
      <vt:lpstr>Icefaces</vt:lpstr>
      <vt:lpstr>PrimeFaces</vt:lpstr>
      <vt:lpstr>PrimeFaces</vt:lpstr>
      <vt:lpstr>General Features     Cont…</vt:lpstr>
      <vt:lpstr>General Features</vt:lpstr>
      <vt:lpstr>PrimeFaces Features</vt:lpstr>
      <vt:lpstr>Types of Component    Cont…</vt:lpstr>
      <vt:lpstr>Types of Component</vt:lpstr>
      <vt:lpstr>Installation &amp; Setup</vt:lpstr>
      <vt:lpstr>Ajax</vt:lpstr>
      <vt:lpstr>Ajax</vt:lpstr>
      <vt:lpstr>Ajax Event</vt:lpstr>
      <vt:lpstr>Ajax Listener</vt:lpstr>
      <vt:lpstr>Ajax Action Listener</vt:lpstr>
      <vt:lpstr>Ajax Validation</vt:lpstr>
      <vt:lpstr>UI Component</vt:lpstr>
      <vt:lpstr>UI Components</vt:lpstr>
      <vt:lpstr>Normal Slide</vt:lpstr>
      <vt:lpstr>AutoComplete     Cont…</vt:lpstr>
      <vt:lpstr>AutoComplete     Cont…</vt:lpstr>
      <vt:lpstr>Autocomplete      Cont…</vt:lpstr>
      <vt:lpstr>SelectBooleanButton</vt:lpstr>
      <vt:lpstr>Calendar</vt:lpstr>
      <vt:lpstr>SelectCheckboxMenu</vt:lpstr>
      <vt:lpstr>Slider</vt:lpstr>
      <vt:lpstr>TabView</vt:lpstr>
      <vt:lpstr>Normal Slide</vt:lpstr>
      <vt:lpstr>Growl</vt:lpstr>
      <vt:lpstr>MenuBar       Cont…</vt:lpstr>
      <vt:lpstr>MenuBar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 PrimeFaces</dc:title>
  <dc:creator>Vimala R</dc:creator>
  <cp:lastModifiedBy>Vimala R</cp:lastModifiedBy>
  <cp:revision>640</cp:revision>
  <dcterms:created xsi:type="dcterms:W3CDTF">2014-11-02T05:32:32Z</dcterms:created>
  <dcterms:modified xsi:type="dcterms:W3CDTF">2018-02-19T04:36:52Z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