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88" r:id="rId4"/>
    <p:sldId id="304" r:id="rId5"/>
    <p:sldId id="284" r:id="rId6"/>
    <p:sldId id="258" r:id="rId7"/>
    <p:sldId id="265" r:id="rId8"/>
    <p:sldId id="293" r:id="rId9"/>
    <p:sldId id="289" r:id="rId10"/>
    <p:sldId id="298" r:id="rId11"/>
    <p:sldId id="310" r:id="rId12"/>
    <p:sldId id="297" r:id="rId13"/>
    <p:sldId id="315" r:id="rId14"/>
    <p:sldId id="299" r:id="rId15"/>
    <p:sldId id="309" r:id="rId16"/>
    <p:sldId id="317" r:id="rId17"/>
    <p:sldId id="259" r:id="rId18"/>
    <p:sldId id="318" r:id="rId19"/>
    <p:sldId id="319" r:id="rId20"/>
    <p:sldId id="316" r:id="rId21"/>
    <p:sldId id="270" r:id="rId22"/>
    <p:sldId id="271" r:id="rId23"/>
    <p:sldId id="314" r:id="rId24"/>
    <p:sldId id="290" r:id="rId25"/>
    <p:sldId id="294" r:id="rId26"/>
    <p:sldId id="305" r:id="rId27"/>
    <p:sldId id="306" r:id="rId28"/>
    <p:sldId id="295" r:id="rId29"/>
    <p:sldId id="303" r:id="rId30"/>
    <p:sldId id="291" r:id="rId31"/>
    <p:sldId id="262" r:id="rId32"/>
    <p:sldId id="320" r:id="rId33"/>
    <p:sldId id="300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8" autoAdjust="0"/>
    <p:restoredTop sz="79743" autoAdjust="0"/>
  </p:normalViewPr>
  <p:slideViewPr>
    <p:cSldViewPr snapToGrid="0">
      <p:cViewPr varScale="1">
        <p:scale>
          <a:sx n="73" d="100"/>
          <a:sy n="73" d="100"/>
        </p:scale>
        <p:origin x="6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5F4E8-2325-4499-957A-E58B4DBFD6E1}" type="datetimeFigureOut">
              <a:rPr lang="pl-PL" smtClean="0"/>
              <a:t>01.03.2018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5A66-633D-427E-BF72-7F181A79A9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008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5A66-633D-427E-BF72-7F181A79A97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1383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5A66-633D-427E-BF72-7F181A79A97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742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5A66-633D-427E-BF72-7F181A79A97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9556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5A66-633D-427E-BF72-7F181A79A97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773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5A66-633D-427E-BF72-7F181A79A97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145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5A66-633D-427E-BF72-7F181A79A97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5209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5A66-633D-427E-BF72-7F181A79A97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8677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5A66-633D-427E-BF72-7F181A79A97C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0237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5A66-633D-427E-BF72-7F181A79A97C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58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5A66-633D-427E-BF72-7F181A79A97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7821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5A66-633D-427E-BF72-7F181A79A97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981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5A66-633D-427E-BF72-7F181A79A97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83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5A66-633D-427E-BF72-7F181A79A97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343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5A66-633D-427E-BF72-7F181A79A97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2436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5A66-633D-427E-BF72-7F181A79A97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573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DAD12-347A-4F17-B308-E5517BB7E134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9022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5A66-633D-427E-BF72-7F181A79A97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34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0418-C967-42D1-863F-F179AD5BEE31}" type="datetimeFigureOut">
              <a:rPr lang="pl-PL" smtClean="0"/>
              <a:t>01.03.2018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3E5-604B-469B-9B2C-12BD47264F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4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0418-C967-42D1-863F-F179AD5BEE31}" type="datetimeFigureOut">
              <a:rPr lang="pl-PL" smtClean="0"/>
              <a:t>01.03.2018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3E5-604B-469B-9B2C-12BD47264F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482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0418-C967-42D1-863F-F179AD5BEE31}" type="datetimeFigureOut">
              <a:rPr lang="pl-PL" smtClean="0"/>
              <a:t>01.03.2018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3E5-604B-469B-9B2C-12BD47264F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037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0418-C967-42D1-863F-F179AD5BEE31}" type="datetimeFigureOut">
              <a:rPr lang="pl-PL" smtClean="0"/>
              <a:t>01.03.2018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3E5-604B-469B-9B2C-12BD47264F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942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0418-C967-42D1-863F-F179AD5BEE31}" type="datetimeFigureOut">
              <a:rPr lang="pl-PL" smtClean="0"/>
              <a:t>01.03.2018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3E5-604B-469B-9B2C-12BD47264F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6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0418-C967-42D1-863F-F179AD5BEE31}" type="datetimeFigureOut">
              <a:rPr lang="pl-PL" smtClean="0"/>
              <a:t>01.03.2018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3E5-604B-469B-9B2C-12BD47264F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231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0418-C967-42D1-863F-F179AD5BEE31}" type="datetimeFigureOut">
              <a:rPr lang="pl-PL" smtClean="0"/>
              <a:t>01.03.2018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3E5-604B-469B-9B2C-12BD47264F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244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0418-C967-42D1-863F-F179AD5BEE31}" type="datetimeFigureOut">
              <a:rPr lang="pl-PL" smtClean="0"/>
              <a:t>01.03.2018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3E5-604B-469B-9B2C-12BD47264F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967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0418-C967-42D1-863F-F179AD5BEE31}" type="datetimeFigureOut">
              <a:rPr lang="pl-PL" smtClean="0"/>
              <a:t>01.03.2018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3E5-604B-469B-9B2C-12BD47264F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7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0418-C967-42D1-863F-F179AD5BEE31}" type="datetimeFigureOut">
              <a:rPr lang="pl-PL" smtClean="0"/>
              <a:t>01.03.2018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3E5-604B-469B-9B2C-12BD47264F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403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0418-C967-42D1-863F-F179AD5BEE31}" type="datetimeFigureOut">
              <a:rPr lang="pl-PL" smtClean="0"/>
              <a:t>01.03.2018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63E5-604B-469B-9B2C-12BD47264F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774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0418-C967-42D1-863F-F179AD5BEE31}" type="datetimeFigureOut">
              <a:rPr lang="pl-PL" smtClean="0"/>
              <a:t>01.03.2018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563E5-604B-469B-9B2C-12BD47264F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42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3000/has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file:///C:\Projects\@github\bitaddress.org\bitaddress.org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Bitcoin_Transaction_Visual.sv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file:///D:\OneDrive\@Next\prezenacja%20blockchain\backup\Transakcja%20Bitcoin%2042bf5d14524aca882e122e3500f361650c09006c24c2b0bb344de81b72a4b7f0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3000/block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therscan.io/contractsVerified" TargetMode="External"/><Relationship Id="rId4" Type="http://schemas.openxmlformats.org/officeDocument/2006/relationships/hyperlink" Target="file:///D:\OneDrive\@Next\prezenacja%20blockchain\backup\EtherScripter%20-%20Visual%20smart-contract%20builder%20for%20Ethereum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3.com/" TargetMode="External"/><Relationship Id="rId2" Type="http://schemas.openxmlformats.org/officeDocument/2006/relationships/hyperlink" Target="https://ethereu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yperledger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teemit.com/" TargetMode="External"/><Relationship Id="rId13" Type="http://schemas.openxmlformats.org/officeDocument/2006/relationships/hyperlink" Target="https://slock.it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microsoft.com/office/2007/relationships/hdphoto" Target="../media/hdphoto2.wdp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ujomusi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llowmyvot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microsoft.com/office/2007/relationships/hdphoto" Target="../media/hdphoto3.wdp"/><Relationship Id="rId10" Type="http://schemas.openxmlformats.org/officeDocument/2006/relationships/hyperlink" Target="https://www.openbazaar.org/" TargetMode="External"/><Relationship Id="rId4" Type="http://schemas.openxmlformats.org/officeDocument/2006/relationships/hyperlink" Target="https://storj.io/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58104-A8C0-4C9B-AF9C-76E13CB7DA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DBEC1D-6838-4433-BD93-7DD8398B0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5" y="1848523"/>
            <a:ext cx="9144000" cy="2387600"/>
          </a:xfrm>
        </p:spPr>
        <p:txBody>
          <a:bodyPr/>
          <a:lstStyle/>
          <a:p>
            <a:r>
              <a:rPr lang="en-US" sz="6600" dirty="0">
                <a:cs typeface="Dubai Light" panose="020B0303030403030204" pitchFamily="34" charset="-78"/>
              </a:rPr>
              <a:t>BLOCKCHAIN</a:t>
            </a:r>
            <a:r>
              <a:rPr lang="en-US" sz="44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br>
              <a:rPr lang="en-US" sz="4400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en-US" sz="4400" dirty="0">
                <a:latin typeface="Dubai Light" panose="020B0303030403030204" pitchFamily="34" charset="-78"/>
                <a:cs typeface="Dubai Light" panose="020B0303030403030204" pitchFamily="34" charset="-78"/>
              </a:rPr>
              <a:t>WPROWADZENIE</a:t>
            </a:r>
            <a:endParaRPr lang="pl-PL" sz="4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13DDD-73D5-43D0-B920-02A78066A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975" y="4328198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/>
              <a:t>Mariusz Skarupiński</a:t>
            </a:r>
          </a:p>
        </p:txBody>
      </p:sp>
    </p:spTree>
    <p:extLst>
      <p:ext uri="{BB962C8B-B14F-4D97-AF65-F5344CB8AC3E}">
        <p14:creationId xmlns:p14="http://schemas.microsoft.com/office/powerpoint/2010/main" val="56065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BEB9-18AA-4BCA-8696-1A97D9C2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A41C-1A54-4239-860A-2E549ED149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funkcją skrótu, która z ciągu danych o dowolnej długości generuje skrót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Przykład: MD5, SHA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„kot”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r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B6A5FF9E10883D2329BE9EF74CDF1D78EE546F719362FB4325040928A386A520</a:t>
            </a:r>
          </a:p>
        </p:txBody>
      </p:sp>
      <p:sp>
        <p:nvSpPr>
          <p:cNvPr id="5" name="Down Arrow 4"/>
          <p:cNvSpPr/>
          <p:nvPr/>
        </p:nvSpPr>
        <p:spPr>
          <a:xfrm>
            <a:off x="8520684" y="2815771"/>
            <a:ext cx="484632" cy="1727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/>
          <p:nvPr/>
        </p:nvSpPr>
        <p:spPr>
          <a:xfrm>
            <a:off x="9157716" y="3386982"/>
            <a:ext cx="1617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/>
              <a:t>SHA-256</a:t>
            </a:r>
          </a:p>
        </p:txBody>
      </p:sp>
    </p:spTree>
    <p:extLst>
      <p:ext uri="{BB962C8B-B14F-4D97-AF65-F5344CB8AC3E}">
        <p14:creationId xmlns:p14="http://schemas.microsoft.com/office/powerpoint/2010/main" val="19564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B6A099-F802-4CA2-9E84-A1AE128700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1">
            <a:hlinkClick r:id="rId4"/>
            <a:extLst>
              <a:ext uri="{FF2B5EF4-FFF2-40B4-BE49-F238E27FC236}">
                <a16:creationId xmlns:a16="http://schemas.microsoft.com/office/drawing/2014/main" id="{81A169AA-EE67-43BA-805C-945E2C7965A5}"/>
              </a:ext>
            </a:extLst>
          </p:cNvPr>
          <p:cNvSpPr txBox="1"/>
          <p:nvPr/>
        </p:nvSpPr>
        <p:spPr>
          <a:xfrm>
            <a:off x="5384769" y="3200400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0061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9" y="2695804"/>
            <a:ext cx="1300593" cy="130059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431148" y="4257624"/>
            <a:ext cx="533710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C46E78-0CAA-45B0-9F82-9256B4C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KLUCZ PRYWATNY/PUBLICZNY</a:t>
            </a:r>
            <a:endParaRPr lang="pl-PL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2911556"/>
            <a:ext cx="1468220" cy="1889182"/>
            <a:chOff x="1128676" y="1690688"/>
            <a:chExt cx="1468220" cy="18891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76" y="1690688"/>
              <a:ext cx="1468220" cy="146822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66908" y="3210538"/>
              <a:ext cx="791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Janusz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892986" y="2963846"/>
            <a:ext cx="1468220" cy="1907471"/>
            <a:chOff x="1128676" y="4484471"/>
            <a:chExt cx="1468220" cy="190747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76" y="4484471"/>
              <a:ext cx="1468220" cy="146822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447993" y="6022610"/>
              <a:ext cx="942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Grażyna</a:t>
              </a:r>
              <a:endParaRPr lang="pl-PL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41738"/>
            <a:ext cx="566510" cy="566510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1572310" y="4800738"/>
            <a:ext cx="9111244" cy="1551593"/>
            <a:chOff x="1572310" y="4800738"/>
            <a:chExt cx="9111244" cy="1551593"/>
          </a:xfrm>
        </p:grpSpPr>
        <p:cxnSp>
          <p:nvCxnSpPr>
            <p:cNvPr id="24" name="Curved Connector 23"/>
            <p:cNvCxnSpPr>
              <a:stCxn id="6" idx="2"/>
              <a:endCxn id="5" idx="2"/>
            </p:cNvCxnSpPr>
            <p:nvPr/>
          </p:nvCxnSpPr>
          <p:spPr>
            <a:xfrm rot="5400000" flipH="1">
              <a:off x="6092642" y="280406"/>
              <a:ext cx="70579" cy="9111244"/>
            </a:xfrm>
            <a:prstGeom prst="curvedConnector3">
              <a:avLst>
                <a:gd name="adj1" fmla="val -323892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5122346" y="5706000"/>
              <a:ext cx="2153766" cy="646331"/>
              <a:chOff x="5253711" y="5754200"/>
              <a:chExt cx="2153766" cy="646331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3711" y="5802401"/>
                <a:ext cx="549930" cy="549930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5803641" y="5754200"/>
                <a:ext cx="16038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l-PL" dirty="0"/>
                  <a:t>Klucz publiczny</a:t>
                </a:r>
              </a:p>
              <a:p>
                <a:pPr algn="ctr"/>
                <a:r>
                  <a:rPr lang="en-US" dirty="0" err="1"/>
                  <a:t>Grażyny</a:t>
                </a:r>
                <a:endParaRPr lang="pl-PL" dirty="0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1572310" y="1773950"/>
            <a:ext cx="4427866" cy="1137606"/>
            <a:chOff x="1572310" y="1773950"/>
            <a:chExt cx="4427866" cy="1137606"/>
          </a:xfrm>
        </p:grpSpPr>
        <p:grpSp>
          <p:nvGrpSpPr>
            <p:cNvPr id="40" name="Group 39"/>
            <p:cNvGrpSpPr/>
            <p:nvPr/>
          </p:nvGrpSpPr>
          <p:grpSpPr>
            <a:xfrm>
              <a:off x="2709360" y="1773950"/>
              <a:ext cx="2153766" cy="646331"/>
              <a:chOff x="5253711" y="5754200"/>
              <a:chExt cx="2153766" cy="646331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3711" y="5802401"/>
                <a:ext cx="549930" cy="549930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5803641" y="5754200"/>
                <a:ext cx="16038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l-PL" dirty="0"/>
                  <a:t>Klucz publiczny</a:t>
                </a:r>
              </a:p>
              <a:p>
                <a:pPr algn="ctr"/>
                <a:r>
                  <a:rPr lang="en-US" dirty="0" err="1"/>
                  <a:t>Grażyny</a:t>
                </a:r>
                <a:endParaRPr lang="pl-PL" dirty="0"/>
              </a:p>
            </p:txBody>
          </p:sp>
        </p:grpSp>
        <p:cxnSp>
          <p:nvCxnSpPr>
            <p:cNvPr id="49" name="Curved Connector 48"/>
            <p:cNvCxnSpPr>
              <a:stCxn id="4" idx="0"/>
              <a:endCxn id="10" idx="0"/>
            </p:cNvCxnSpPr>
            <p:nvPr/>
          </p:nvCxnSpPr>
          <p:spPr>
            <a:xfrm rot="5400000" flipH="1" flipV="1">
              <a:off x="3678367" y="589747"/>
              <a:ext cx="215752" cy="4427866"/>
            </a:xfrm>
            <a:prstGeom prst="curvedConnector3">
              <a:avLst>
                <a:gd name="adj1" fmla="val 660048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000176" y="1725749"/>
            <a:ext cx="4626920" cy="1238097"/>
            <a:chOff x="6000176" y="1725749"/>
            <a:chExt cx="4626920" cy="1238097"/>
          </a:xfrm>
        </p:grpSpPr>
        <p:cxnSp>
          <p:nvCxnSpPr>
            <p:cNvPr id="56" name="Curved Connector 55"/>
            <p:cNvCxnSpPr>
              <a:stCxn id="3" idx="0"/>
              <a:endCxn id="10" idx="0"/>
            </p:cNvCxnSpPr>
            <p:nvPr/>
          </p:nvCxnSpPr>
          <p:spPr>
            <a:xfrm rot="16200000" flipV="1">
              <a:off x="8179615" y="516365"/>
              <a:ext cx="268042" cy="4626920"/>
            </a:xfrm>
            <a:prstGeom prst="curvedConnector3">
              <a:avLst>
                <a:gd name="adj1" fmla="val 543831"/>
              </a:avLst>
            </a:prstGeom>
            <a:ln w="762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7236753" y="1725749"/>
              <a:ext cx="2151651" cy="646331"/>
              <a:chOff x="5253711" y="5754200"/>
              <a:chExt cx="2151651" cy="646331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3711" y="5802401"/>
                <a:ext cx="549930" cy="549930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5805757" y="5754200"/>
                <a:ext cx="15996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l-PL" dirty="0"/>
                  <a:t>Klucz prywatny</a:t>
                </a:r>
              </a:p>
              <a:p>
                <a:pPr algn="ctr"/>
                <a:r>
                  <a:rPr lang="en-US" dirty="0" err="1"/>
                  <a:t>Grażyny</a:t>
                </a:r>
                <a:endParaRPr lang="pl-P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59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6705 0.04005 C 0.08099 0.04908 0.10195 0.05394 0.12396 0.05394 C 0.14896 0.05394 0.16901 0.04908 0.18294 0.04005 L 0.25 -1.48148E-6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B6A099-F802-4CA2-9E84-A1AE128700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66D6B2E7-9DA3-4D59-B194-F4ABE20FEDAF}"/>
              </a:ext>
            </a:extLst>
          </p:cNvPr>
          <p:cNvSpPr txBox="1"/>
          <p:nvPr/>
        </p:nvSpPr>
        <p:spPr>
          <a:xfrm>
            <a:off x="5384769" y="3200400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923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DRZEWO SKRÓTÓW</a:t>
            </a:r>
            <a:r>
              <a:rPr lang="en-US" dirty="0"/>
              <a:t> (</a:t>
            </a:r>
            <a:r>
              <a:rPr lang="pl-PL" dirty="0"/>
              <a:t>MERKLE TREE</a:t>
            </a:r>
            <a:r>
              <a:rPr lang="en-US" dirty="0"/>
              <a:t>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l-PL" dirty="0"/>
              <a:t>Rodzaj struktury danych, która zawiera drzewo z informacjami zbiorczymi na temat większego fragmentu danych. Drzewa skrótów są uogólnieniem listy skrótów i łańcucha skrótów, które z kolei są przedłużeniem haszowania.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228" y="2269728"/>
            <a:ext cx="5443035" cy="3463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F3DB39-B50E-4DC7-A3FB-14953CFD846D}"/>
              </a:ext>
            </a:extLst>
          </p:cNvPr>
          <p:cNvSpPr txBox="1"/>
          <p:nvPr/>
        </p:nvSpPr>
        <p:spPr>
          <a:xfrm>
            <a:off x="10600132" y="6467389"/>
            <a:ext cx="1507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Źródło</a:t>
            </a:r>
            <a:r>
              <a:rPr lang="pl-PL" sz="1200" dirty="0"/>
              <a:t>: wikipedia.org</a:t>
            </a:r>
          </a:p>
        </p:txBody>
      </p:sp>
    </p:spTree>
    <p:extLst>
      <p:ext uri="{BB962C8B-B14F-4D97-AF65-F5344CB8AC3E}">
        <p14:creationId xmlns:p14="http://schemas.microsoft.com/office/powerpoint/2010/main" val="371003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1A97-2616-4CE5-BA94-28F498D5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TRANSAKCJA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C72AD-F63C-4C33-B323-EC0FA4638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63" y="1338350"/>
            <a:ext cx="8917498" cy="5071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2229B-F04B-40B5-A026-307869AFD687}"/>
              </a:ext>
            </a:extLst>
          </p:cNvPr>
          <p:cNvSpPr txBox="1"/>
          <p:nvPr/>
        </p:nvSpPr>
        <p:spPr>
          <a:xfrm>
            <a:off x="10610611" y="6493118"/>
            <a:ext cx="1207983" cy="196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źródło</a:t>
            </a:r>
            <a:r>
              <a:rPr lang="en-US" sz="1200" dirty="0"/>
              <a:t>: </a:t>
            </a:r>
            <a:r>
              <a:rPr lang="en-US" sz="1200" dirty="0">
                <a:hlinkClick r:id="rId4"/>
              </a:rPr>
              <a:t>wikimedia.org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01614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B6A099-F802-4CA2-9E84-A1AE128700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66D6B2E7-9DA3-4D59-B194-F4ABE20FEDAF}"/>
              </a:ext>
            </a:extLst>
          </p:cNvPr>
          <p:cNvSpPr txBox="1"/>
          <p:nvPr/>
        </p:nvSpPr>
        <p:spPr>
          <a:xfrm>
            <a:off x="5384769" y="3200400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1392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DF1EF0-C8A7-4AC6-AC65-B60D26F26230}"/>
              </a:ext>
            </a:extLst>
          </p:cNvPr>
          <p:cNvSpPr/>
          <p:nvPr/>
        </p:nvSpPr>
        <p:spPr>
          <a:xfrm>
            <a:off x="1419525" y="3129900"/>
            <a:ext cx="1325563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BLOK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B4E9F4-EDF2-4388-AD15-0064DB34C6AC}"/>
              </a:ext>
            </a:extLst>
          </p:cNvPr>
          <p:cNvCxnSpPr>
            <a:cxnSpLocks/>
          </p:cNvCxnSpPr>
          <p:nvPr/>
        </p:nvCxnSpPr>
        <p:spPr>
          <a:xfrm flipV="1">
            <a:off x="2866570" y="1192496"/>
            <a:ext cx="2089448" cy="18250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26EDEA-545B-41EA-9E57-D0C4E0C3929E}"/>
              </a:ext>
            </a:extLst>
          </p:cNvPr>
          <p:cNvCxnSpPr>
            <a:cxnSpLocks/>
          </p:cNvCxnSpPr>
          <p:nvPr/>
        </p:nvCxnSpPr>
        <p:spPr>
          <a:xfrm>
            <a:off x="2866570" y="4567001"/>
            <a:ext cx="2109068" cy="2040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ket 41">
            <a:extLst>
              <a:ext uri="{FF2B5EF4-FFF2-40B4-BE49-F238E27FC236}">
                <a16:creationId xmlns:a16="http://schemas.microsoft.com/office/drawing/2014/main" id="{6EB33554-8289-4669-8A8F-6E09A1B9446F}"/>
              </a:ext>
            </a:extLst>
          </p:cNvPr>
          <p:cNvSpPr/>
          <p:nvPr/>
        </p:nvSpPr>
        <p:spPr>
          <a:xfrm>
            <a:off x="8356600" y="1192495"/>
            <a:ext cx="720436" cy="202082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47E8095-4346-4990-9B56-19CCE1B57318}"/>
              </a:ext>
            </a:extLst>
          </p:cNvPr>
          <p:cNvGrpSpPr/>
          <p:nvPr/>
        </p:nvGrpSpPr>
        <p:grpSpPr>
          <a:xfrm>
            <a:off x="5066143" y="3317072"/>
            <a:ext cx="3193473" cy="3290454"/>
            <a:chOff x="8333509" y="3138056"/>
            <a:chExt cx="3422073" cy="32904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84464A-EF46-406F-96A7-905E5A3DAB5A}"/>
                </a:ext>
              </a:extLst>
            </p:cNvPr>
            <p:cNvSpPr/>
            <p:nvPr/>
          </p:nvSpPr>
          <p:spPr>
            <a:xfrm>
              <a:off x="8465125" y="3665177"/>
              <a:ext cx="3193473" cy="3110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2D44A3-C56A-44E7-BFED-AEB2F4B0E5BD}"/>
                </a:ext>
              </a:extLst>
            </p:cNvPr>
            <p:cNvSpPr/>
            <p:nvPr/>
          </p:nvSpPr>
          <p:spPr>
            <a:xfrm>
              <a:off x="8465125" y="4048666"/>
              <a:ext cx="3193473" cy="3110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45E000-BCD0-43A0-9CC1-84B972E9DCDD}"/>
                </a:ext>
              </a:extLst>
            </p:cNvPr>
            <p:cNvSpPr/>
            <p:nvPr/>
          </p:nvSpPr>
          <p:spPr>
            <a:xfrm>
              <a:off x="8465125" y="4421439"/>
              <a:ext cx="3193473" cy="3110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0CC142-F153-4EAF-B9DE-73F40135493B}"/>
                </a:ext>
              </a:extLst>
            </p:cNvPr>
            <p:cNvSpPr/>
            <p:nvPr/>
          </p:nvSpPr>
          <p:spPr>
            <a:xfrm>
              <a:off x="8465125" y="4804928"/>
              <a:ext cx="3193473" cy="3110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5097E5-8265-4555-B5E8-190754C65807}"/>
                </a:ext>
              </a:extLst>
            </p:cNvPr>
            <p:cNvSpPr/>
            <p:nvPr/>
          </p:nvSpPr>
          <p:spPr>
            <a:xfrm>
              <a:off x="8465125" y="5599076"/>
              <a:ext cx="3193473" cy="3110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F402AEF-0A3F-4A29-B6BA-BC00081FF2B6}"/>
                </a:ext>
              </a:extLst>
            </p:cNvPr>
            <p:cNvSpPr/>
            <p:nvPr/>
          </p:nvSpPr>
          <p:spPr>
            <a:xfrm>
              <a:off x="8465125" y="5982565"/>
              <a:ext cx="3193473" cy="3110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pl-PL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02BE25-64D8-4388-A3A3-EE91187EF013}"/>
                </a:ext>
              </a:extLst>
            </p:cNvPr>
            <p:cNvGrpSpPr/>
            <p:nvPr/>
          </p:nvGrpSpPr>
          <p:grpSpPr>
            <a:xfrm>
              <a:off x="10030255" y="5215587"/>
              <a:ext cx="63212" cy="260963"/>
              <a:chOff x="10836419" y="3298518"/>
              <a:chExt cx="63212" cy="26096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A982234-1DB3-4E9F-9354-CB89884539D5}"/>
                  </a:ext>
                </a:extLst>
              </p:cNvPr>
              <p:cNvSpPr/>
              <p:nvPr/>
            </p:nvSpPr>
            <p:spPr>
              <a:xfrm>
                <a:off x="10841182" y="3399775"/>
                <a:ext cx="58449" cy="584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9DC1A69-6F30-45E7-9453-B54E7B767763}"/>
                  </a:ext>
                </a:extLst>
              </p:cNvPr>
              <p:cNvSpPr/>
              <p:nvPr/>
            </p:nvSpPr>
            <p:spPr>
              <a:xfrm>
                <a:off x="10836419" y="3501032"/>
                <a:ext cx="58449" cy="584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33C9D89-DE5E-45E8-8278-D91F58C14A9C}"/>
                  </a:ext>
                </a:extLst>
              </p:cNvPr>
              <p:cNvSpPr/>
              <p:nvPr/>
            </p:nvSpPr>
            <p:spPr>
              <a:xfrm>
                <a:off x="10841182" y="3298518"/>
                <a:ext cx="58449" cy="584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709262C-6B60-45F4-BC0F-DB2185B0C1D8}"/>
                </a:ext>
              </a:extLst>
            </p:cNvPr>
            <p:cNvSpPr/>
            <p:nvPr/>
          </p:nvSpPr>
          <p:spPr>
            <a:xfrm>
              <a:off x="8333509" y="3138056"/>
              <a:ext cx="3422073" cy="32904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14D35B-F5AE-46DB-BB92-45F29BA76E0D}"/>
                </a:ext>
              </a:extLst>
            </p:cNvPr>
            <p:cNvSpPr txBox="1"/>
            <p:nvPr/>
          </p:nvSpPr>
          <p:spPr>
            <a:xfrm>
              <a:off x="9405985" y="3244334"/>
              <a:ext cx="1365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TRANSAKCJE</a:t>
              </a:r>
              <a:endParaRPr lang="pl-PL" dirty="0"/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C54209B-DE0C-408D-ADDA-B8EE67C2E29E}"/>
              </a:ext>
            </a:extLst>
          </p:cNvPr>
          <p:cNvCxnSpPr>
            <a:stCxn id="45" idx="1"/>
          </p:cNvCxnSpPr>
          <p:nvPr/>
        </p:nvCxnSpPr>
        <p:spPr>
          <a:xfrm rot="10800000">
            <a:off x="5066143" y="2837721"/>
            <a:ext cx="12700" cy="2124579"/>
          </a:xfrm>
          <a:prstGeom prst="bentConnector3">
            <a:avLst>
              <a:gd name="adj1" fmla="val 45272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81DB2F8-2178-4398-AF21-3A3E5554635A}"/>
              </a:ext>
            </a:extLst>
          </p:cNvPr>
          <p:cNvSpPr txBox="1"/>
          <p:nvPr/>
        </p:nvSpPr>
        <p:spPr>
          <a:xfrm>
            <a:off x="3785622" y="371534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  <a:endParaRPr lang="pl-P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D437F6-A778-4E61-BE7D-3E4DA25AC1F6}"/>
              </a:ext>
            </a:extLst>
          </p:cNvPr>
          <p:cNvSpPr txBox="1"/>
          <p:nvPr/>
        </p:nvSpPr>
        <p:spPr>
          <a:xfrm>
            <a:off x="9077036" y="1952198"/>
            <a:ext cx="2366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HASH DOWÓDU PRACY</a:t>
            </a:r>
          </a:p>
          <a:p>
            <a:pPr algn="ctr"/>
            <a:r>
              <a:rPr lang="en-US" dirty="0"/>
              <a:t>(</a:t>
            </a:r>
            <a:r>
              <a:rPr lang="pl-PL" dirty="0"/>
              <a:t>PROOF</a:t>
            </a:r>
            <a:r>
              <a:rPr lang="en-US" dirty="0"/>
              <a:t>-</a:t>
            </a:r>
            <a:r>
              <a:rPr lang="pl-PL" dirty="0"/>
              <a:t>OF</a:t>
            </a:r>
            <a:r>
              <a:rPr lang="en-US" dirty="0"/>
              <a:t>-</a:t>
            </a:r>
            <a:r>
              <a:rPr lang="pl-PL" dirty="0"/>
              <a:t>WORK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PROOF-OF-STAKE)</a:t>
            </a:r>
            <a:endParaRPr lang="pl-PL" dirty="0"/>
          </a:p>
        </p:txBody>
      </p:sp>
      <p:grpSp>
        <p:nvGrpSpPr>
          <p:cNvPr id="2" name="Group 1"/>
          <p:cNvGrpSpPr/>
          <p:nvPr/>
        </p:nvGrpSpPr>
        <p:grpSpPr>
          <a:xfrm>
            <a:off x="5080079" y="600425"/>
            <a:ext cx="3193473" cy="2612900"/>
            <a:chOff x="8496315" y="2846855"/>
            <a:chExt cx="3193473" cy="202871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47E8095-4346-4990-9B56-19CCE1B57318}"/>
                </a:ext>
              </a:extLst>
            </p:cNvPr>
            <p:cNvGrpSpPr/>
            <p:nvPr/>
          </p:nvGrpSpPr>
          <p:grpSpPr>
            <a:xfrm>
              <a:off x="8496315" y="2846855"/>
              <a:ext cx="3193473" cy="2028716"/>
              <a:chOff x="8333509" y="3138056"/>
              <a:chExt cx="3422073" cy="32904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709262C-6B60-45F4-BC0F-DB2185B0C1D8}"/>
                  </a:ext>
                </a:extLst>
              </p:cNvPr>
              <p:cNvSpPr/>
              <p:nvPr/>
            </p:nvSpPr>
            <p:spPr>
              <a:xfrm>
                <a:off x="8333509" y="3138056"/>
                <a:ext cx="3422073" cy="32904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14D35B-F5AE-46DB-BB92-45F29BA76E0D}"/>
                  </a:ext>
                </a:extLst>
              </p:cNvPr>
              <p:cNvSpPr txBox="1"/>
              <p:nvPr/>
            </p:nvSpPr>
            <p:spPr>
              <a:xfrm>
                <a:off x="9405985" y="3244334"/>
                <a:ext cx="1390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/>
                  <a:t>NAGŁÓWEK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A1CF054-102B-4A82-9976-B650B190215E}"/>
                </a:ext>
              </a:extLst>
            </p:cNvPr>
            <p:cNvSpPr/>
            <p:nvPr/>
          </p:nvSpPr>
          <p:spPr>
            <a:xfrm>
              <a:off x="8596887" y="3363836"/>
              <a:ext cx="2977156" cy="4537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 NAGŁÓWKA POPRZEDNIEGO BLOKU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A1CF054-102B-4A82-9976-B650B190215E}"/>
              </a:ext>
            </a:extLst>
          </p:cNvPr>
          <p:cNvSpPr/>
          <p:nvPr/>
        </p:nvSpPr>
        <p:spPr>
          <a:xfrm>
            <a:off x="5180651" y="1893428"/>
            <a:ext cx="2977156" cy="5843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NONCE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1CF054-102B-4A82-9976-B650B190215E}"/>
              </a:ext>
            </a:extLst>
          </p:cNvPr>
          <p:cNvSpPr/>
          <p:nvPr/>
        </p:nvSpPr>
        <p:spPr>
          <a:xfrm>
            <a:off x="5180651" y="2531887"/>
            <a:ext cx="2977156" cy="5843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MERKLE ROOT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7DDF326-0214-4905-A990-F9CA16F0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29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4" grpId="0"/>
      <p:bldP spid="55" grpId="0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35B8-EAAB-4E19-BB78-C5AD6690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KONSENSUS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1C0F-F888-4320-A9DD-7DE1F3EC80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l-PL" dirty="0"/>
              <a:t>PROOF-OF</a:t>
            </a:r>
            <a:r>
              <a:rPr lang="en-US" dirty="0"/>
              <a:t>-</a:t>
            </a:r>
            <a:r>
              <a:rPr lang="pl-PL" dirty="0"/>
              <a:t>WORK</a:t>
            </a:r>
            <a:r>
              <a:rPr lang="en-US" dirty="0"/>
              <a:t> </a:t>
            </a:r>
            <a:r>
              <a:rPr lang="pl-PL" dirty="0"/>
              <a:t>(</a:t>
            </a:r>
            <a:r>
              <a:rPr lang="pl-PL" dirty="0" err="1"/>
              <a:t>PoW</a:t>
            </a:r>
            <a:r>
              <a:rPr lang="pl-PL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bitcoin, </a:t>
            </a:r>
            <a:r>
              <a:rPr lang="pl-PL" dirty="0"/>
              <a:t>2009</a:t>
            </a:r>
            <a:endParaRPr lang="en-US" dirty="0"/>
          </a:p>
          <a:p>
            <a:r>
              <a:rPr lang="en-US" dirty="0" err="1"/>
              <a:t>algorytm</a:t>
            </a:r>
            <a:r>
              <a:rPr lang="en-US" dirty="0"/>
              <a:t> </a:t>
            </a:r>
            <a:r>
              <a:rPr lang="en-US" dirty="0" err="1"/>
              <a:t>wynagradza</a:t>
            </a:r>
            <a:r>
              <a:rPr lang="en-US" dirty="0"/>
              <a:t> </a:t>
            </a:r>
            <a:r>
              <a:rPr lang="en-US" dirty="0" err="1"/>
              <a:t>górników</a:t>
            </a:r>
            <a:r>
              <a:rPr lang="en-US" dirty="0"/>
              <a:t> </a:t>
            </a:r>
            <a:r>
              <a:rPr lang="en-US" dirty="0" err="1"/>
              <a:t>którzy</a:t>
            </a:r>
            <a:r>
              <a:rPr lang="en-US" dirty="0"/>
              <a:t> </a:t>
            </a:r>
            <a:r>
              <a:rPr lang="en-US" dirty="0" err="1"/>
              <a:t>rozwiążą</a:t>
            </a:r>
            <a:r>
              <a:rPr lang="en-US" dirty="0"/>
              <a:t> </a:t>
            </a:r>
            <a:r>
              <a:rPr lang="en-US" dirty="0" err="1"/>
              <a:t>matematyczny</a:t>
            </a:r>
            <a:r>
              <a:rPr lang="en-US" dirty="0"/>
              <a:t> problem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F087A-96D6-4F3D-8D8C-1FA3B8303C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l-PL" dirty="0"/>
              <a:t>PROOF-OF-STAKE (POS)</a:t>
            </a:r>
            <a:endParaRPr lang="en-US" dirty="0"/>
          </a:p>
          <a:p>
            <a:pPr algn="ctr"/>
            <a:endParaRPr lang="en-US" dirty="0"/>
          </a:p>
          <a:p>
            <a:r>
              <a:rPr lang="pl-PL" dirty="0" err="1"/>
              <a:t>bitcointalk</a:t>
            </a:r>
            <a:r>
              <a:rPr lang="pl-PL" dirty="0"/>
              <a:t> forum</a:t>
            </a:r>
            <a:r>
              <a:rPr lang="en-US" dirty="0"/>
              <a:t> – 2011</a:t>
            </a:r>
          </a:p>
          <a:p>
            <a:r>
              <a:rPr lang="en-US" dirty="0"/>
              <a:t>p</a:t>
            </a:r>
            <a:r>
              <a:rPr lang="pl-PL" dirty="0" err="1"/>
              <a:t>eercoin</a:t>
            </a:r>
            <a:r>
              <a:rPr lang="pl-PL" dirty="0"/>
              <a:t> </a:t>
            </a:r>
            <a:r>
              <a:rPr lang="en-US" dirty="0"/>
              <a:t>–</a:t>
            </a:r>
            <a:r>
              <a:rPr lang="pl-PL" dirty="0"/>
              <a:t> 2012</a:t>
            </a:r>
            <a:endParaRPr lang="en-US" dirty="0"/>
          </a:p>
          <a:p>
            <a:r>
              <a:rPr lang="en-US" dirty="0" err="1"/>
              <a:t>twórca</a:t>
            </a:r>
            <a:r>
              <a:rPr lang="en-US" dirty="0"/>
              <a:t> </a:t>
            </a:r>
            <a:r>
              <a:rPr lang="en-US" dirty="0" err="1"/>
              <a:t>nowego</a:t>
            </a:r>
            <a:r>
              <a:rPr lang="en-US" dirty="0"/>
              <a:t> </a:t>
            </a:r>
            <a:r>
              <a:rPr lang="en-US" dirty="0" err="1"/>
              <a:t>bloku</a:t>
            </a:r>
            <a:r>
              <a:rPr lang="en-US" dirty="0"/>
              <a:t> </a:t>
            </a:r>
            <a:r>
              <a:rPr lang="en-US" dirty="0" err="1"/>
              <a:t>wybierany</a:t>
            </a:r>
            <a:r>
              <a:rPr lang="en-US" dirty="0"/>
              <a:t> jest </a:t>
            </a:r>
            <a:r>
              <a:rPr lang="en-US" dirty="0" err="1"/>
              <a:t>deterministycznie</a:t>
            </a:r>
            <a:r>
              <a:rPr lang="en-US" dirty="0"/>
              <a:t>, </a:t>
            </a:r>
            <a:r>
              <a:rPr lang="en-US" dirty="0" err="1"/>
              <a:t>zależnie</a:t>
            </a:r>
            <a:r>
              <a:rPr lang="en-US" dirty="0"/>
              <a:t> od </a:t>
            </a:r>
            <a:r>
              <a:rPr lang="en-US" dirty="0" err="1"/>
              <a:t>ilości</a:t>
            </a:r>
            <a:r>
              <a:rPr lang="en-US" dirty="0"/>
              <a:t> </a:t>
            </a:r>
            <a:r>
              <a:rPr lang="en-US" dirty="0" err="1"/>
              <a:t>posiadanej</a:t>
            </a:r>
            <a:r>
              <a:rPr lang="en-US" dirty="0"/>
              <a:t> </a:t>
            </a:r>
            <a:r>
              <a:rPr lang="en-US" dirty="0" err="1"/>
              <a:t>waluty</a:t>
            </a:r>
            <a:endParaRPr lang="en-US" dirty="0"/>
          </a:p>
          <a:p>
            <a:r>
              <a:rPr lang="en-US" dirty="0"/>
              <a:t>nie ma </a:t>
            </a:r>
            <a:r>
              <a:rPr lang="en-US" dirty="0" err="1"/>
              <a:t>nagrody</a:t>
            </a:r>
            <a:r>
              <a:rPr lang="en-US" dirty="0"/>
              <a:t> za </a:t>
            </a:r>
            <a:r>
              <a:rPr lang="en-US" dirty="0" err="1"/>
              <a:t>wygenerowany</a:t>
            </a:r>
            <a:r>
              <a:rPr lang="en-US" dirty="0"/>
              <a:t> </a:t>
            </a:r>
            <a:r>
              <a:rPr lang="en-US" dirty="0" err="1"/>
              <a:t>blok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290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079B1-904D-4512-B268-80964E33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KONSENSUS</a:t>
            </a:r>
            <a:endParaRPr lang="pl-P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D6F49D-C459-48EB-8B64-26466797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pl-PL" dirty="0"/>
              <a:t>jedna transakcja na </a:t>
            </a:r>
            <a:r>
              <a:rPr lang="pl-PL" dirty="0" err="1"/>
              <a:t>bitcoinie</a:t>
            </a:r>
            <a:r>
              <a:rPr lang="pl-PL" dirty="0"/>
              <a:t> </a:t>
            </a:r>
            <a:r>
              <a:rPr lang="en-US" dirty="0"/>
              <a:t>=</a:t>
            </a:r>
            <a:r>
              <a:rPr lang="pl-PL" dirty="0"/>
              <a:t> 398 KWh</a:t>
            </a:r>
          </a:p>
          <a:p>
            <a:r>
              <a:rPr lang="pl-PL" dirty="0"/>
              <a:t>398 KWh </a:t>
            </a:r>
            <a:r>
              <a:rPr lang="en-US" dirty="0" err="1"/>
              <a:t>zasili</a:t>
            </a:r>
            <a:r>
              <a:rPr lang="pl-PL" dirty="0"/>
              <a:t> 13.45 gospodarstw domowych przez jeden dzień</a:t>
            </a:r>
          </a:p>
          <a:p>
            <a:r>
              <a:rPr lang="en-US" dirty="0" err="1"/>
              <a:t>wydobycie</a:t>
            </a:r>
            <a:r>
              <a:rPr lang="en-US" dirty="0"/>
              <a:t> </a:t>
            </a:r>
            <a:r>
              <a:rPr lang="pl-PL" dirty="0" err="1"/>
              <a:t>bitcoina</a:t>
            </a:r>
            <a:r>
              <a:rPr lang="pl-PL" dirty="0"/>
              <a:t> mógł</a:t>
            </a:r>
            <a:r>
              <a:rPr lang="en-US" dirty="0"/>
              <a:t>o</a:t>
            </a:r>
            <a:r>
              <a:rPr lang="pl-PL" dirty="0"/>
              <a:t>by zasilić 4</a:t>
            </a:r>
            <a:r>
              <a:rPr lang="en-US" dirty="0"/>
              <a:t> </a:t>
            </a:r>
            <a:r>
              <a:rPr lang="pl-PL" dirty="0"/>
              <a:t>075</a:t>
            </a:r>
            <a:r>
              <a:rPr lang="en-US" dirty="0"/>
              <a:t> </a:t>
            </a:r>
            <a:r>
              <a:rPr lang="pl-PL" dirty="0"/>
              <a:t>602</a:t>
            </a:r>
            <a:r>
              <a:rPr lang="en-US" dirty="0"/>
              <a:t> </a:t>
            </a:r>
            <a:r>
              <a:rPr lang="en-US" dirty="0" err="1"/>
              <a:t>domy</a:t>
            </a:r>
            <a:endParaRPr lang="pl-PL" dirty="0"/>
          </a:p>
          <a:p>
            <a:r>
              <a:rPr lang="en-US" dirty="0"/>
              <a:t>b</a:t>
            </a:r>
            <a:r>
              <a:rPr lang="pl-PL" dirty="0" err="1"/>
              <a:t>itcoin</a:t>
            </a:r>
            <a:r>
              <a:rPr lang="pl-PL" dirty="0"/>
              <a:t> </a:t>
            </a:r>
            <a:r>
              <a:rPr lang="en-US" dirty="0"/>
              <a:t>= </a:t>
            </a:r>
            <a:r>
              <a:rPr lang="pl-PL" dirty="0"/>
              <a:t>0.20%</a:t>
            </a:r>
            <a:r>
              <a:rPr lang="en-US" dirty="0"/>
              <a:t> </a:t>
            </a:r>
            <a:r>
              <a:rPr lang="pl-PL" dirty="0"/>
              <a:t>globalnej konsumpcji energii elektrycznej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miesięczny</a:t>
            </a:r>
            <a:r>
              <a:rPr lang="en-US" dirty="0"/>
              <a:t> </a:t>
            </a:r>
            <a:r>
              <a:rPr lang="en-US" dirty="0" err="1"/>
              <a:t>wzrost</a:t>
            </a:r>
            <a:r>
              <a:rPr lang="en-US" dirty="0"/>
              <a:t> 21%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AB446-B253-4452-80A3-B77FC7BFCF7E}"/>
              </a:ext>
            </a:extLst>
          </p:cNvPr>
          <p:cNvSpPr txBox="1"/>
          <p:nvPr/>
        </p:nvSpPr>
        <p:spPr>
          <a:xfrm>
            <a:off x="9834432" y="6482592"/>
            <a:ext cx="2357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22.01.2018, https://goo.gl/9DZa7q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19642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07D4C5-28B2-4305-99AA-0B6A6D0F749C}"/>
              </a:ext>
            </a:extLst>
          </p:cNvPr>
          <p:cNvSpPr/>
          <p:nvPr/>
        </p:nvSpPr>
        <p:spPr>
          <a:xfrm>
            <a:off x="7762310" y="321154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pl-PL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BD229-888D-4B93-ABA6-089AB004AFF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HISTORIA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PODSTAWY</a:t>
            </a:r>
          </a:p>
          <a:p>
            <a:pPr algn="ctr"/>
            <a:endParaRPr lang="pl-PL" sz="2800" dirty="0"/>
          </a:p>
          <a:p>
            <a:pPr algn="ctr"/>
            <a:r>
              <a:rPr lang="pl-PL" sz="2800" dirty="0"/>
              <a:t>CO TO JEST BLOCKCHAIN?</a:t>
            </a:r>
            <a:endParaRPr lang="en-US" sz="2800" dirty="0"/>
          </a:p>
          <a:p>
            <a:pPr algn="ctr"/>
            <a:endParaRPr lang="pl-PL" sz="2800" dirty="0"/>
          </a:p>
          <a:p>
            <a:pPr algn="ctr"/>
            <a:r>
              <a:rPr lang="pl-PL" sz="2800" dirty="0"/>
              <a:t>JAK DZIAŁA?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BLOCKCHAIN 2.0</a:t>
            </a:r>
          </a:p>
          <a:p>
            <a:pPr algn="ctr"/>
            <a:endParaRPr lang="pl-PL" sz="2800" dirty="0"/>
          </a:p>
          <a:p>
            <a:pPr algn="ctr"/>
            <a:r>
              <a:rPr lang="en-US" sz="2800" dirty="0"/>
              <a:t>CASE STUDIES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567992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B6A099-F802-4CA2-9E84-A1AE128700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66D6B2E7-9DA3-4D59-B194-F4ABE20FEDAF}"/>
              </a:ext>
            </a:extLst>
          </p:cNvPr>
          <p:cNvSpPr txBox="1"/>
          <p:nvPr/>
        </p:nvSpPr>
        <p:spPr>
          <a:xfrm>
            <a:off x="5384769" y="3200400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7994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009EA0F-8F03-4ECA-8BC5-73C6704F2053}"/>
              </a:ext>
            </a:extLst>
          </p:cNvPr>
          <p:cNvGrpSpPr/>
          <p:nvPr/>
        </p:nvGrpSpPr>
        <p:grpSpPr>
          <a:xfrm>
            <a:off x="2845626" y="2794354"/>
            <a:ext cx="2243439" cy="1325563"/>
            <a:chOff x="-158750" y="2841079"/>
            <a:chExt cx="2243439" cy="1325563"/>
          </a:xfrm>
          <a:solidFill>
            <a:schemeClr val="bg1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4169DE-7F04-4271-87B6-25FE6925C186}"/>
                </a:ext>
              </a:extLst>
            </p:cNvPr>
            <p:cNvSpPr/>
            <p:nvPr/>
          </p:nvSpPr>
          <p:spPr>
            <a:xfrm>
              <a:off x="759126" y="2841079"/>
              <a:ext cx="1325563" cy="13255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BLOK </a:t>
              </a:r>
              <a:r>
                <a:rPr lang="pl-PL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F412A9-827A-4BEC-B028-1A688AE3A1EC}"/>
                </a:ext>
              </a:extLst>
            </p:cNvPr>
            <p:cNvSpPr txBox="1"/>
            <p:nvPr/>
          </p:nvSpPr>
          <p:spPr>
            <a:xfrm>
              <a:off x="796099" y="3613785"/>
              <a:ext cx="1241977" cy="50783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HASH 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POPRZEDNIEGO BLOKU</a:t>
              </a:r>
              <a:endParaRPr lang="pl-PL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82609C6B-3BC4-4B08-9D6C-D1B2F143FD19}"/>
                </a:ext>
              </a:extLst>
            </p:cNvPr>
            <p:cNvCxnSpPr>
              <a:cxnSpLocks/>
            </p:cNvCxnSpPr>
            <p:nvPr/>
          </p:nvCxnSpPr>
          <p:spPr>
            <a:xfrm>
              <a:off x="-158750" y="3136900"/>
              <a:ext cx="1073912" cy="74363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8" name="Connector: Elbow 34">
            <a:extLst>
              <a:ext uri="{FF2B5EF4-FFF2-40B4-BE49-F238E27FC236}">
                <a16:creationId xmlns:a16="http://schemas.microsoft.com/office/drawing/2014/main" id="{BF0C1DC8-01B0-4E8D-8F10-6C6686C78019}"/>
              </a:ext>
            </a:extLst>
          </p:cNvPr>
          <p:cNvCxnSpPr>
            <a:cxnSpLocks/>
          </p:cNvCxnSpPr>
          <p:nvPr/>
        </p:nvCxnSpPr>
        <p:spPr>
          <a:xfrm>
            <a:off x="9600218" y="3115902"/>
            <a:ext cx="917874" cy="7853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09EA0F-8F03-4ECA-8BC5-73C6704F2053}"/>
              </a:ext>
            </a:extLst>
          </p:cNvPr>
          <p:cNvGrpSpPr/>
          <p:nvPr/>
        </p:nvGrpSpPr>
        <p:grpSpPr>
          <a:xfrm>
            <a:off x="5079425" y="2812555"/>
            <a:ext cx="2243439" cy="1325563"/>
            <a:chOff x="-158750" y="2841079"/>
            <a:chExt cx="2243439" cy="1325563"/>
          </a:xfrm>
          <a:solidFill>
            <a:schemeClr val="bg1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4169DE-7F04-4271-87B6-25FE6925C186}"/>
                </a:ext>
              </a:extLst>
            </p:cNvPr>
            <p:cNvSpPr/>
            <p:nvPr/>
          </p:nvSpPr>
          <p:spPr>
            <a:xfrm>
              <a:off x="759126" y="2841079"/>
              <a:ext cx="1325563" cy="13255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BLOK 2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F412A9-827A-4BEC-B028-1A688AE3A1EC}"/>
                </a:ext>
              </a:extLst>
            </p:cNvPr>
            <p:cNvSpPr txBox="1"/>
            <p:nvPr/>
          </p:nvSpPr>
          <p:spPr>
            <a:xfrm>
              <a:off x="796099" y="3613785"/>
              <a:ext cx="1241977" cy="50783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HASH 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POPRZEDNIEGO BLOKU</a:t>
              </a:r>
              <a:endParaRPr lang="pl-PL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Connector: Elbow 26">
              <a:extLst>
                <a:ext uri="{FF2B5EF4-FFF2-40B4-BE49-F238E27FC236}">
                  <a16:creationId xmlns:a16="http://schemas.microsoft.com/office/drawing/2014/main" id="{82609C6B-3BC4-4B08-9D6C-D1B2F143FD19}"/>
                </a:ext>
              </a:extLst>
            </p:cNvPr>
            <p:cNvCxnSpPr>
              <a:cxnSpLocks/>
            </p:cNvCxnSpPr>
            <p:nvPr/>
          </p:nvCxnSpPr>
          <p:spPr>
            <a:xfrm>
              <a:off x="-158750" y="3136900"/>
              <a:ext cx="1073912" cy="74363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09EA0F-8F03-4ECA-8BC5-73C6704F2053}"/>
              </a:ext>
            </a:extLst>
          </p:cNvPr>
          <p:cNvGrpSpPr/>
          <p:nvPr/>
        </p:nvGrpSpPr>
        <p:grpSpPr>
          <a:xfrm>
            <a:off x="7339821" y="2812555"/>
            <a:ext cx="2243439" cy="1325563"/>
            <a:chOff x="-158750" y="2841079"/>
            <a:chExt cx="2243439" cy="1325563"/>
          </a:xfrm>
          <a:solidFill>
            <a:schemeClr val="bg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4169DE-7F04-4271-87B6-25FE6925C186}"/>
                </a:ext>
              </a:extLst>
            </p:cNvPr>
            <p:cNvSpPr/>
            <p:nvPr/>
          </p:nvSpPr>
          <p:spPr>
            <a:xfrm>
              <a:off x="759126" y="2841079"/>
              <a:ext cx="1325563" cy="13255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BLOK </a:t>
              </a:r>
              <a:r>
                <a:rPr lang="pl-PL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F412A9-827A-4BEC-B028-1A688AE3A1EC}"/>
                </a:ext>
              </a:extLst>
            </p:cNvPr>
            <p:cNvSpPr txBox="1"/>
            <p:nvPr/>
          </p:nvSpPr>
          <p:spPr>
            <a:xfrm>
              <a:off x="796099" y="3613785"/>
              <a:ext cx="1241977" cy="50783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HASH 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POPRZEDNIEGO BLOKU</a:t>
              </a:r>
              <a:endParaRPr lang="pl-PL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Connector: Elbow 26">
              <a:extLst>
                <a:ext uri="{FF2B5EF4-FFF2-40B4-BE49-F238E27FC236}">
                  <a16:creationId xmlns:a16="http://schemas.microsoft.com/office/drawing/2014/main" id="{82609C6B-3BC4-4B08-9D6C-D1B2F143FD19}"/>
                </a:ext>
              </a:extLst>
            </p:cNvPr>
            <p:cNvCxnSpPr>
              <a:cxnSpLocks/>
            </p:cNvCxnSpPr>
            <p:nvPr/>
          </p:nvCxnSpPr>
          <p:spPr>
            <a:xfrm>
              <a:off x="-158750" y="3136900"/>
              <a:ext cx="1073912" cy="74363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09EA0F-8F03-4ECA-8BC5-73C6704F2053}"/>
              </a:ext>
            </a:extLst>
          </p:cNvPr>
          <p:cNvGrpSpPr/>
          <p:nvPr/>
        </p:nvGrpSpPr>
        <p:grpSpPr>
          <a:xfrm>
            <a:off x="1529703" y="2811129"/>
            <a:ext cx="1325563" cy="1325563"/>
            <a:chOff x="759126" y="2841079"/>
            <a:chExt cx="1325563" cy="1325563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4169DE-7F04-4271-87B6-25FE6925C186}"/>
                </a:ext>
              </a:extLst>
            </p:cNvPr>
            <p:cNvSpPr/>
            <p:nvPr/>
          </p:nvSpPr>
          <p:spPr>
            <a:xfrm>
              <a:off x="759126" y="2841079"/>
              <a:ext cx="1325563" cy="13255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BLOK</a:t>
              </a:r>
              <a:r>
                <a:rPr lang="pl-PL" dirty="0">
                  <a:solidFill>
                    <a:schemeClr val="tx1"/>
                  </a:solidFill>
                </a:rPr>
                <a:t> 0</a:t>
              </a:r>
            </a:p>
            <a:p>
              <a:pPr algn="ctr"/>
              <a:endParaRPr lang="pl-PL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F412A9-827A-4BEC-B028-1A688AE3A1EC}"/>
                </a:ext>
              </a:extLst>
            </p:cNvPr>
            <p:cNvSpPr txBox="1"/>
            <p:nvPr/>
          </p:nvSpPr>
          <p:spPr>
            <a:xfrm>
              <a:off x="796099" y="3613785"/>
              <a:ext cx="1241977" cy="46166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l-PL" sz="800" dirty="0">
                  <a:solidFill>
                    <a:schemeClr val="tx1"/>
                  </a:solidFill>
                </a:rPr>
                <a:t>000000000000000000000000000000000000000000000000000000000000</a:t>
              </a: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9AC9160-1E50-46A1-9C53-C56EFC9D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BLCKCHAIN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12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B11FF70-1A0D-4747-B867-A10E127CE910}"/>
              </a:ext>
            </a:extLst>
          </p:cNvPr>
          <p:cNvGrpSpPr/>
          <p:nvPr/>
        </p:nvGrpSpPr>
        <p:grpSpPr>
          <a:xfrm>
            <a:off x="4099772" y="4593609"/>
            <a:ext cx="884648" cy="1365250"/>
            <a:chOff x="755650" y="1498600"/>
            <a:chExt cx="1320800" cy="20383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19C210-5FC8-4EEF-B188-F25DC7E5F0C6}"/>
                </a:ext>
              </a:extLst>
            </p:cNvPr>
            <p:cNvSpPr/>
            <p:nvPr/>
          </p:nvSpPr>
          <p:spPr>
            <a:xfrm>
              <a:off x="831850" y="16383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4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4FEA26-D83A-426E-BC86-9435C2DCEE19}"/>
                </a:ext>
              </a:extLst>
            </p:cNvPr>
            <p:cNvSpPr/>
            <p:nvPr/>
          </p:nvSpPr>
          <p:spPr>
            <a:xfrm>
              <a:off x="831850" y="200025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21276F-C248-4965-A002-0F905E96DDA3}"/>
                </a:ext>
              </a:extLst>
            </p:cNvPr>
            <p:cNvSpPr/>
            <p:nvPr/>
          </p:nvSpPr>
          <p:spPr>
            <a:xfrm>
              <a:off x="831850" y="23622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2E97EEA-7CCC-4E60-8B28-4D56F4F28DCF}"/>
                </a:ext>
              </a:extLst>
            </p:cNvPr>
            <p:cNvSpPr/>
            <p:nvPr/>
          </p:nvSpPr>
          <p:spPr>
            <a:xfrm>
              <a:off x="831850" y="272415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052A30-B4E6-4ACA-8ACE-EFFF9ECCCB66}"/>
                </a:ext>
              </a:extLst>
            </p:cNvPr>
            <p:cNvSpPr/>
            <p:nvPr/>
          </p:nvSpPr>
          <p:spPr>
            <a:xfrm>
              <a:off x="831850" y="30861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D61A64-D0FA-4C94-9327-717C6CDE68B4}"/>
                </a:ext>
              </a:extLst>
            </p:cNvPr>
            <p:cNvSpPr/>
            <p:nvPr/>
          </p:nvSpPr>
          <p:spPr>
            <a:xfrm>
              <a:off x="755650" y="1498600"/>
              <a:ext cx="1320800" cy="203835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DC8AEF-9717-4FDF-B8DF-A407A740A535}"/>
              </a:ext>
            </a:extLst>
          </p:cNvPr>
          <p:cNvCxnSpPr>
            <a:cxnSpLocks/>
            <a:stCxn id="65" idx="2"/>
            <a:endCxn id="70" idx="0"/>
          </p:cNvCxnSpPr>
          <p:nvPr/>
        </p:nvCxnSpPr>
        <p:spPr>
          <a:xfrm flipH="1">
            <a:off x="1506585" y="3534383"/>
            <a:ext cx="957053" cy="1350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9AC89C-ED8F-4EB6-9E66-2339CA71897E}"/>
              </a:ext>
            </a:extLst>
          </p:cNvPr>
          <p:cNvCxnSpPr>
            <a:stCxn id="67" idx="3"/>
            <a:endCxn id="82" idx="1"/>
          </p:cNvCxnSpPr>
          <p:nvPr/>
        </p:nvCxnSpPr>
        <p:spPr>
          <a:xfrm flipV="1">
            <a:off x="2910215" y="2693594"/>
            <a:ext cx="3013389" cy="21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120F680-C2AC-4B90-9BE1-90EDC1E50A39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2850671" y="2928314"/>
            <a:ext cx="4237828" cy="238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FE4F212-09FA-47B6-91B2-06195DAD6BE8}"/>
              </a:ext>
            </a:extLst>
          </p:cNvPr>
          <p:cNvCxnSpPr>
            <a:cxnSpLocks/>
            <a:stCxn id="24" idx="3"/>
            <a:endCxn id="99" idx="1"/>
          </p:cNvCxnSpPr>
          <p:nvPr/>
        </p:nvCxnSpPr>
        <p:spPr>
          <a:xfrm flipV="1">
            <a:off x="4984420" y="3593926"/>
            <a:ext cx="3013389" cy="1682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631BA81-01E0-4DDD-802E-DC0A6BC76033}"/>
              </a:ext>
            </a:extLst>
          </p:cNvPr>
          <p:cNvCxnSpPr>
            <a:cxnSpLocks/>
            <a:stCxn id="96" idx="3"/>
            <a:endCxn id="104" idx="1"/>
          </p:cNvCxnSpPr>
          <p:nvPr/>
        </p:nvCxnSpPr>
        <p:spPr>
          <a:xfrm flipV="1">
            <a:off x="8822913" y="1812354"/>
            <a:ext cx="1306537" cy="1798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9085AE3-6747-4105-990B-D88929364509}"/>
              </a:ext>
            </a:extLst>
          </p:cNvPr>
          <p:cNvCxnSpPr>
            <a:cxnSpLocks/>
            <a:stCxn id="98" idx="2"/>
            <a:endCxn id="92" idx="3"/>
          </p:cNvCxnSpPr>
          <p:nvPr/>
        </p:nvCxnSpPr>
        <p:spPr>
          <a:xfrm flipH="1">
            <a:off x="7973147" y="4217008"/>
            <a:ext cx="462733" cy="160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167F35-2CD0-4BEF-AE3F-CA6FF605FBA1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 flipV="1">
            <a:off x="6757215" y="1812354"/>
            <a:ext cx="3372235" cy="864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11FF70-1A0D-4747-B867-A10E127CE910}"/>
              </a:ext>
            </a:extLst>
          </p:cNvPr>
          <p:cNvGrpSpPr/>
          <p:nvPr/>
        </p:nvGrpSpPr>
        <p:grpSpPr>
          <a:xfrm>
            <a:off x="2025567" y="2228676"/>
            <a:ext cx="884648" cy="1365250"/>
            <a:chOff x="755650" y="1498600"/>
            <a:chExt cx="1320800" cy="203835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19C210-5FC8-4EEF-B188-F25DC7E5F0C6}"/>
                </a:ext>
              </a:extLst>
            </p:cNvPr>
            <p:cNvSpPr/>
            <p:nvPr/>
          </p:nvSpPr>
          <p:spPr>
            <a:xfrm>
              <a:off x="831850" y="16383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4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A4FEA26-D83A-426E-BC86-9435C2DCEE19}"/>
                </a:ext>
              </a:extLst>
            </p:cNvPr>
            <p:cNvSpPr/>
            <p:nvPr/>
          </p:nvSpPr>
          <p:spPr>
            <a:xfrm>
              <a:off x="831850" y="200025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B21276F-C248-4965-A002-0F905E96DDA3}"/>
                </a:ext>
              </a:extLst>
            </p:cNvPr>
            <p:cNvSpPr/>
            <p:nvPr/>
          </p:nvSpPr>
          <p:spPr>
            <a:xfrm>
              <a:off x="831850" y="23622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E97EEA-7CCC-4E60-8B28-4D56F4F28DCF}"/>
                </a:ext>
              </a:extLst>
            </p:cNvPr>
            <p:cNvSpPr/>
            <p:nvPr/>
          </p:nvSpPr>
          <p:spPr>
            <a:xfrm>
              <a:off x="831850" y="272415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C052A30-B4E6-4ACA-8ACE-EFFF9ECCCB66}"/>
                </a:ext>
              </a:extLst>
            </p:cNvPr>
            <p:cNvSpPr/>
            <p:nvPr/>
          </p:nvSpPr>
          <p:spPr>
            <a:xfrm>
              <a:off x="831850" y="30861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D61A64-D0FA-4C94-9327-717C6CDE68B4}"/>
                </a:ext>
              </a:extLst>
            </p:cNvPr>
            <p:cNvSpPr/>
            <p:nvPr/>
          </p:nvSpPr>
          <p:spPr>
            <a:xfrm>
              <a:off x="755650" y="1498600"/>
              <a:ext cx="1320800" cy="203835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11FF70-1A0D-4747-B867-A10E127CE910}"/>
              </a:ext>
            </a:extLst>
          </p:cNvPr>
          <p:cNvGrpSpPr/>
          <p:nvPr/>
        </p:nvGrpSpPr>
        <p:grpSpPr>
          <a:xfrm>
            <a:off x="1068514" y="4791379"/>
            <a:ext cx="884648" cy="1365250"/>
            <a:chOff x="755650" y="1498600"/>
            <a:chExt cx="1320800" cy="203835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219C210-5FC8-4EEF-B188-F25DC7E5F0C6}"/>
                </a:ext>
              </a:extLst>
            </p:cNvPr>
            <p:cNvSpPr/>
            <p:nvPr/>
          </p:nvSpPr>
          <p:spPr>
            <a:xfrm>
              <a:off x="831850" y="16383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4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A4FEA26-D83A-426E-BC86-9435C2DCEE19}"/>
                </a:ext>
              </a:extLst>
            </p:cNvPr>
            <p:cNvSpPr/>
            <p:nvPr/>
          </p:nvSpPr>
          <p:spPr>
            <a:xfrm>
              <a:off x="831850" y="200025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3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B21276F-C248-4965-A002-0F905E96DDA3}"/>
                </a:ext>
              </a:extLst>
            </p:cNvPr>
            <p:cNvSpPr/>
            <p:nvPr/>
          </p:nvSpPr>
          <p:spPr>
            <a:xfrm>
              <a:off x="831850" y="23622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2E97EEA-7CCC-4E60-8B28-4D56F4F28DCF}"/>
                </a:ext>
              </a:extLst>
            </p:cNvPr>
            <p:cNvSpPr/>
            <p:nvPr/>
          </p:nvSpPr>
          <p:spPr>
            <a:xfrm>
              <a:off x="831850" y="272415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C052A30-B4E6-4ACA-8ACE-EFFF9ECCCB66}"/>
                </a:ext>
              </a:extLst>
            </p:cNvPr>
            <p:cNvSpPr/>
            <p:nvPr/>
          </p:nvSpPr>
          <p:spPr>
            <a:xfrm>
              <a:off x="831850" y="30861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9D61A64-D0FA-4C94-9327-717C6CDE68B4}"/>
                </a:ext>
              </a:extLst>
            </p:cNvPr>
            <p:cNvSpPr/>
            <p:nvPr/>
          </p:nvSpPr>
          <p:spPr>
            <a:xfrm>
              <a:off x="755650" y="1498600"/>
              <a:ext cx="1320800" cy="203835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B11FF70-1A0D-4747-B867-A10E127CE910}"/>
              </a:ext>
            </a:extLst>
          </p:cNvPr>
          <p:cNvGrpSpPr/>
          <p:nvPr/>
        </p:nvGrpSpPr>
        <p:grpSpPr>
          <a:xfrm>
            <a:off x="5872567" y="1993956"/>
            <a:ext cx="884648" cy="1365250"/>
            <a:chOff x="755650" y="1498600"/>
            <a:chExt cx="1320800" cy="203835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219C210-5FC8-4EEF-B188-F25DC7E5F0C6}"/>
                </a:ext>
              </a:extLst>
            </p:cNvPr>
            <p:cNvSpPr/>
            <p:nvPr/>
          </p:nvSpPr>
          <p:spPr>
            <a:xfrm>
              <a:off x="831850" y="16383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A4FEA26-D83A-426E-BC86-9435C2DCEE19}"/>
                </a:ext>
              </a:extLst>
            </p:cNvPr>
            <p:cNvSpPr/>
            <p:nvPr/>
          </p:nvSpPr>
          <p:spPr>
            <a:xfrm>
              <a:off x="831850" y="200025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B21276F-C248-4965-A002-0F905E96DDA3}"/>
                </a:ext>
              </a:extLst>
            </p:cNvPr>
            <p:cNvSpPr/>
            <p:nvPr/>
          </p:nvSpPr>
          <p:spPr>
            <a:xfrm>
              <a:off x="831850" y="23622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2E97EEA-7CCC-4E60-8B28-4D56F4F28DCF}"/>
                </a:ext>
              </a:extLst>
            </p:cNvPr>
            <p:cNvSpPr/>
            <p:nvPr/>
          </p:nvSpPr>
          <p:spPr>
            <a:xfrm>
              <a:off x="831850" y="272415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1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052A30-B4E6-4ACA-8ACE-EFFF9ECCCB66}"/>
                </a:ext>
              </a:extLst>
            </p:cNvPr>
            <p:cNvSpPr/>
            <p:nvPr/>
          </p:nvSpPr>
          <p:spPr>
            <a:xfrm>
              <a:off x="831850" y="30861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9D61A64-D0FA-4C94-9327-717C6CDE68B4}"/>
                </a:ext>
              </a:extLst>
            </p:cNvPr>
            <p:cNvSpPr/>
            <p:nvPr/>
          </p:nvSpPr>
          <p:spPr>
            <a:xfrm>
              <a:off x="755650" y="1498600"/>
              <a:ext cx="1320800" cy="203835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11FF70-1A0D-4747-B867-A10E127CE910}"/>
              </a:ext>
            </a:extLst>
          </p:cNvPr>
          <p:cNvGrpSpPr/>
          <p:nvPr/>
        </p:nvGrpSpPr>
        <p:grpSpPr>
          <a:xfrm>
            <a:off x="7088499" y="5138008"/>
            <a:ext cx="884648" cy="1365250"/>
            <a:chOff x="755650" y="1498600"/>
            <a:chExt cx="1320800" cy="203835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219C210-5FC8-4EEF-B188-F25DC7E5F0C6}"/>
                </a:ext>
              </a:extLst>
            </p:cNvPr>
            <p:cNvSpPr/>
            <p:nvPr/>
          </p:nvSpPr>
          <p:spPr>
            <a:xfrm>
              <a:off x="831850" y="16383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4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A4FEA26-D83A-426E-BC86-9435C2DCEE19}"/>
                </a:ext>
              </a:extLst>
            </p:cNvPr>
            <p:cNvSpPr/>
            <p:nvPr/>
          </p:nvSpPr>
          <p:spPr>
            <a:xfrm>
              <a:off x="831850" y="200025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3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B21276F-C248-4965-A002-0F905E96DDA3}"/>
                </a:ext>
              </a:extLst>
            </p:cNvPr>
            <p:cNvSpPr/>
            <p:nvPr/>
          </p:nvSpPr>
          <p:spPr>
            <a:xfrm>
              <a:off x="831850" y="23622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2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2E97EEA-7CCC-4E60-8B28-4D56F4F28DCF}"/>
                </a:ext>
              </a:extLst>
            </p:cNvPr>
            <p:cNvSpPr/>
            <p:nvPr/>
          </p:nvSpPr>
          <p:spPr>
            <a:xfrm>
              <a:off x="831850" y="272415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C052A30-B4E6-4ACA-8ACE-EFFF9ECCCB66}"/>
                </a:ext>
              </a:extLst>
            </p:cNvPr>
            <p:cNvSpPr/>
            <p:nvPr/>
          </p:nvSpPr>
          <p:spPr>
            <a:xfrm>
              <a:off x="831850" y="30861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9D61A64-D0FA-4C94-9327-717C6CDE68B4}"/>
                </a:ext>
              </a:extLst>
            </p:cNvPr>
            <p:cNvSpPr/>
            <p:nvPr/>
          </p:nvSpPr>
          <p:spPr>
            <a:xfrm>
              <a:off x="755650" y="1498600"/>
              <a:ext cx="1320800" cy="203835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B11FF70-1A0D-4747-B867-A10E127CE910}"/>
              </a:ext>
            </a:extLst>
          </p:cNvPr>
          <p:cNvGrpSpPr/>
          <p:nvPr/>
        </p:nvGrpSpPr>
        <p:grpSpPr>
          <a:xfrm>
            <a:off x="7997809" y="2911301"/>
            <a:ext cx="884648" cy="1365250"/>
            <a:chOff x="755650" y="1498600"/>
            <a:chExt cx="1320800" cy="203835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219C210-5FC8-4EEF-B188-F25DC7E5F0C6}"/>
                </a:ext>
              </a:extLst>
            </p:cNvPr>
            <p:cNvSpPr/>
            <p:nvPr/>
          </p:nvSpPr>
          <p:spPr>
            <a:xfrm>
              <a:off x="831850" y="16383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4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A4FEA26-D83A-426E-BC86-9435C2DCEE19}"/>
                </a:ext>
              </a:extLst>
            </p:cNvPr>
            <p:cNvSpPr/>
            <p:nvPr/>
          </p:nvSpPr>
          <p:spPr>
            <a:xfrm>
              <a:off x="831850" y="200025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3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B21276F-C248-4965-A002-0F905E96DDA3}"/>
                </a:ext>
              </a:extLst>
            </p:cNvPr>
            <p:cNvSpPr/>
            <p:nvPr/>
          </p:nvSpPr>
          <p:spPr>
            <a:xfrm>
              <a:off x="831850" y="23622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2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2E97EEA-7CCC-4E60-8B28-4D56F4F28DCF}"/>
                </a:ext>
              </a:extLst>
            </p:cNvPr>
            <p:cNvSpPr/>
            <p:nvPr/>
          </p:nvSpPr>
          <p:spPr>
            <a:xfrm>
              <a:off x="831850" y="272415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C052A30-B4E6-4ACA-8ACE-EFFF9ECCCB66}"/>
                </a:ext>
              </a:extLst>
            </p:cNvPr>
            <p:cNvSpPr/>
            <p:nvPr/>
          </p:nvSpPr>
          <p:spPr>
            <a:xfrm>
              <a:off x="831850" y="30861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0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9D61A64-D0FA-4C94-9327-717C6CDE68B4}"/>
                </a:ext>
              </a:extLst>
            </p:cNvPr>
            <p:cNvSpPr/>
            <p:nvPr/>
          </p:nvSpPr>
          <p:spPr>
            <a:xfrm>
              <a:off x="755650" y="1498600"/>
              <a:ext cx="1320800" cy="203835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B11FF70-1A0D-4747-B867-A10E127CE910}"/>
              </a:ext>
            </a:extLst>
          </p:cNvPr>
          <p:cNvGrpSpPr/>
          <p:nvPr/>
        </p:nvGrpSpPr>
        <p:grpSpPr>
          <a:xfrm>
            <a:off x="10078413" y="1355144"/>
            <a:ext cx="884648" cy="1365250"/>
            <a:chOff x="755650" y="1498600"/>
            <a:chExt cx="1320800" cy="203835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219C210-5FC8-4EEF-B188-F25DC7E5F0C6}"/>
                </a:ext>
              </a:extLst>
            </p:cNvPr>
            <p:cNvSpPr/>
            <p:nvPr/>
          </p:nvSpPr>
          <p:spPr>
            <a:xfrm>
              <a:off x="831850" y="16383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4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A4FEA26-D83A-426E-BC86-9435C2DCEE19}"/>
                </a:ext>
              </a:extLst>
            </p:cNvPr>
            <p:cNvSpPr/>
            <p:nvPr/>
          </p:nvSpPr>
          <p:spPr>
            <a:xfrm>
              <a:off x="831850" y="200025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3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B21276F-C248-4965-A002-0F905E96DDA3}"/>
                </a:ext>
              </a:extLst>
            </p:cNvPr>
            <p:cNvSpPr/>
            <p:nvPr/>
          </p:nvSpPr>
          <p:spPr>
            <a:xfrm>
              <a:off x="831850" y="23622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2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2E97EEA-7CCC-4E60-8B28-4D56F4F28DCF}"/>
                </a:ext>
              </a:extLst>
            </p:cNvPr>
            <p:cNvSpPr/>
            <p:nvPr/>
          </p:nvSpPr>
          <p:spPr>
            <a:xfrm>
              <a:off x="831850" y="272415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C052A30-B4E6-4ACA-8ACE-EFFF9ECCCB66}"/>
                </a:ext>
              </a:extLst>
            </p:cNvPr>
            <p:cNvSpPr/>
            <p:nvPr/>
          </p:nvSpPr>
          <p:spPr>
            <a:xfrm>
              <a:off x="831850" y="3086100"/>
              <a:ext cx="1155700" cy="361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9D61A64-D0FA-4C94-9327-717C6CDE68B4}"/>
                </a:ext>
              </a:extLst>
            </p:cNvPr>
            <p:cNvSpPr/>
            <p:nvPr/>
          </p:nvSpPr>
          <p:spPr>
            <a:xfrm>
              <a:off x="755650" y="1498600"/>
              <a:ext cx="1320800" cy="203835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19C210-5FC8-4EEF-B188-F25DC7E5F0C6}"/>
              </a:ext>
            </a:extLst>
          </p:cNvPr>
          <p:cNvSpPr/>
          <p:nvPr/>
        </p:nvSpPr>
        <p:spPr>
          <a:xfrm>
            <a:off x="5923604" y="1834802"/>
            <a:ext cx="774067" cy="2424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219C210-5FC8-4EEF-B188-F25DC7E5F0C6}"/>
              </a:ext>
            </a:extLst>
          </p:cNvPr>
          <p:cNvSpPr/>
          <p:nvPr/>
        </p:nvSpPr>
        <p:spPr>
          <a:xfrm>
            <a:off x="8048845" y="2753584"/>
            <a:ext cx="774067" cy="2424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219C210-5FC8-4EEF-B188-F25DC7E5F0C6}"/>
              </a:ext>
            </a:extLst>
          </p:cNvPr>
          <p:cNvSpPr/>
          <p:nvPr/>
        </p:nvSpPr>
        <p:spPr>
          <a:xfrm>
            <a:off x="10124128" y="1197601"/>
            <a:ext cx="774067" cy="2424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5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631BA81-01E0-4DDD-802E-DC0A6BC76033}"/>
              </a:ext>
            </a:extLst>
          </p:cNvPr>
          <p:cNvCxnSpPr>
            <a:cxnSpLocks/>
            <a:stCxn id="82" idx="3"/>
            <a:endCxn id="99" idx="1"/>
          </p:cNvCxnSpPr>
          <p:nvPr/>
        </p:nvCxnSpPr>
        <p:spPr>
          <a:xfrm>
            <a:off x="6697671" y="2693594"/>
            <a:ext cx="1300138" cy="90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219C210-5FC8-4EEF-B188-F25DC7E5F0C6}"/>
              </a:ext>
            </a:extLst>
          </p:cNvPr>
          <p:cNvSpPr/>
          <p:nvPr/>
        </p:nvSpPr>
        <p:spPr>
          <a:xfrm>
            <a:off x="1119551" y="4626426"/>
            <a:ext cx="774067" cy="24242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219C210-5FC8-4EEF-B188-F25DC7E5F0C6}"/>
              </a:ext>
            </a:extLst>
          </p:cNvPr>
          <p:cNvSpPr/>
          <p:nvPr/>
        </p:nvSpPr>
        <p:spPr>
          <a:xfrm>
            <a:off x="2076604" y="2060811"/>
            <a:ext cx="762697" cy="2453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9085AE3-6747-4105-990B-D88929364509}"/>
              </a:ext>
            </a:extLst>
          </p:cNvPr>
          <p:cNvCxnSpPr>
            <a:cxnSpLocks/>
            <a:stCxn id="92" idx="1"/>
            <a:endCxn id="24" idx="3"/>
          </p:cNvCxnSpPr>
          <p:nvPr/>
        </p:nvCxnSpPr>
        <p:spPr>
          <a:xfrm flipH="1" flipV="1">
            <a:off x="4984420" y="5276234"/>
            <a:ext cx="2104079" cy="54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219C210-5FC8-4EEF-B188-F25DC7E5F0C6}"/>
              </a:ext>
            </a:extLst>
          </p:cNvPr>
          <p:cNvSpPr/>
          <p:nvPr/>
        </p:nvSpPr>
        <p:spPr>
          <a:xfrm>
            <a:off x="2076604" y="1806090"/>
            <a:ext cx="774067" cy="24242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6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120F680-C2AC-4B90-9BE1-90EDC1E50A39}"/>
              </a:ext>
            </a:extLst>
          </p:cNvPr>
          <p:cNvCxnSpPr>
            <a:stCxn id="63" idx="3"/>
            <a:endCxn id="21" idx="1"/>
          </p:cNvCxnSpPr>
          <p:nvPr/>
        </p:nvCxnSpPr>
        <p:spPr>
          <a:xfrm>
            <a:off x="2850671" y="2928314"/>
            <a:ext cx="1300138" cy="2364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4150808" y="4185289"/>
            <a:ext cx="774067" cy="490540"/>
            <a:chOff x="3151933" y="3097952"/>
            <a:chExt cx="774067" cy="49054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219C210-5FC8-4EEF-B188-F25DC7E5F0C6}"/>
                </a:ext>
              </a:extLst>
            </p:cNvPr>
            <p:cNvSpPr/>
            <p:nvPr/>
          </p:nvSpPr>
          <p:spPr>
            <a:xfrm>
              <a:off x="3151933" y="3352673"/>
              <a:ext cx="774067" cy="2358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5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219C210-5FC8-4EEF-B188-F25DC7E5F0C6}"/>
                </a:ext>
              </a:extLst>
            </p:cNvPr>
            <p:cNvSpPr/>
            <p:nvPr/>
          </p:nvSpPr>
          <p:spPr>
            <a:xfrm>
              <a:off x="3151933" y="3097952"/>
              <a:ext cx="774067" cy="24242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6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918686" y="1580689"/>
            <a:ext cx="774067" cy="490540"/>
            <a:chOff x="3151933" y="3097952"/>
            <a:chExt cx="774067" cy="49054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219C210-5FC8-4EEF-B188-F25DC7E5F0C6}"/>
                </a:ext>
              </a:extLst>
            </p:cNvPr>
            <p:cNvSpPr/>
            <p:nvPr/>
          </p:nvSpPr>
          <p:spPr>
            <a:xfrm>
              <a:off x="3151933" y="3352673"/>
              <a:ext cx="774067" cy="2358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5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219C210-5FC8-4EEF-B188-F25DC7E5F0C6}"/>
                </a:ext>
              </a:extLst>
            </p:cNvPr>
            <p:cNvSpPr/>
            <p:nvPr/>
          </p:nvSpPr>
          <p:spPr>
            <a:xfrm>
              <a:off x="3151933" y="3097952"/>
              <a:ext cx="774067" cy="24242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6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148043" y="4734155"/>
            <a:ext cx="774067" cy="490540"/>
            <a:chOff x="3151933" y="3097952"/>
            <a:chExt cx="774067" cy="49054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219C210-5FC8-4EEF-B188-F25DC7E5F0C6}"/>
                </a:ext>
              </a:extLst>
            </p:cNvPr>
            <p:cNvSpPr/>
            <p:nvPr/>
          </p:nvSpPr>
          <p:spPr>
            <a:xfrm>
              <a:off x="3151933" y="3352673"/>
              <a:ext cx="774067" cy="2358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5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219C210-5FC8-4EEF-B188-F25DC7E5F0C6}"/>
                </a:ext>
              </a:extLst>
            </p:cNvPr>
            <p:cNvSpPr/>
            <p:nvPr/>
          </p:nvSpPr>
          <p:spPr>
            <a:xfrm>
              <a:off x="3151933" y="3097952"/>
              <a:ext cx="774067" cy="24242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6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8048404" y="2523389"/>
            <a:ext cx="774067" cy="490540"/>
            <a:chOff x="3151933" y="3097952"/>
            <a:chExt cx="774067" cy="49054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219C210-5FC8-4EEF-B188-F25DC7E5F0C6}"/>
                </a:ext>
              </a:extLst>
            </p:cNvPr>
            <p:cNvSpPr/>
            <p:nvPr/>
          </p:nvSpPr>
          <p:spPr>
            <a:xfrm>
              <a:off x="3151933" y="3352673"/>
              <a:ext cx="774067" cy="2358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5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219C210-5FC8-4EEF-B188-F25DC7E5F0C6}"/>
                </a:ext>
              </a:extLst>
            </p:cNvPr>
            <p:cNvSpPr/>
            <p:nvPr/>
          </p:nvSpPr>
          <p:spPr>
            <a:xfrm>
              <a:off x="3151933" y="3097952"/>
              <a:ext cx="774067" cy="24242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6</a:t>
              </a:r>
            </a:p>
          </p:txBody>
        </p:sp>
      </p:grpSp>
      <p:sp>
        <p:nvSpPr>
          <p:cNvPr id="100" name="Title 1">
            <a:extLst>
              <a:ext uri="{FF2B5EF4-FFF2-40B4-BE49-F238E27FC236}">
                <a16:creationId xmlns:a16="http://schemas.microsoft.com/office/drawing/2014/main" id="{7323E28A-7F97-46A3-94C0-2D72A0AC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BLCKCHAIN – GENEROWANIE BLOKÓW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817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24" grpId="0" animBg="1"/>
      <p:bldP spid="125" grpId="0" animBg="1"/>
      <p:bldP spid="1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E4BD-0A07-449C-A39C-2058864F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3FFFAF-6EF0-4DBE-B758-BD7AB964975A}"/>
              </a:ext>
            </a:extLst>
          </p:cNvPr>
          <p:cNvSpPr/>
          <p:nvPr/>
        </p:nvSpPr>
        <p:spPr>
          <a:xfrm>
            <a:off x="1626940" y="26628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BFE5D4-6784-47BB-A3F4-39EFAD0F5B13}"/>
              </a:ext>
            </a:extLst>
          </p:cNvPr>
          <p:cNvSpPr/>
          <p:nvPr/>
        </p:nvSpPr>
        <p:spPr>
          <a:xfrm>
            <a:off x="3178321" y="26628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545394-63D3-4BE5-8E29-25340C32D1FE}"/>
              </a:ext>
            </a:extLst>
          </p:cNvPr>
          <p:cNvSpPr/>
          <p:nvPr/>
        </p:nvSpPr>
        <p:spPr>
          <a:xfrm>
            <a:off x="4729702" y="26628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24A17-BD29-4088-9AA1-B824B4C442FE}"/>
              </a:ext>
            </a:extLst>
          </p:cNvPr>
          <p:cNvSpPr/>
          <p:nvPr/>
        </p:nvSpPr>
        <p:spPr>
          <a:xfrm>
            <a:off x="6281083" y="26628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422B05-236E-4672-B5AB-2C0F0856B822}"/>
              </a:ext>
            </a:extLst>
          </p:cNvPr>
          <p:cNvSpPr/>
          <p:nvPr/>
        </p:nvSpPr>
        <p:spPr>
          <a:xfrm>
            <a:off x="7832464" y="26628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5F2D09-969B-4176-ACEF-CEF69142591A}"/>
              </a:ext>
            </a:extLst>
          </p:cNvPr>
          <p:cNvSpPr/>
          <p:nvPr/>
        </p:nvSpPr>
        <p:spPr>
          <a:xfrm>
            <a:off x="9383845" y="26628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94C807-BE91-458F-B1C2-602470D5D6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41340" y="3120006"/>
            <a:ext cx="6369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524B9C-A840-490E-AD69-51A517E1666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092721" y="3120006"/>
            <a:ext cx="6369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FCE741-5D0D-44DA-8DFD-1541CFBD471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644102" y="3120006"/>
            <a:ext cx="6369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960FE9-44C3-4736-A02E-76A32192B2D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195483" y="3120006"/>
            <a:ext cx="6369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A6CF70-F6FA-43D9-9680-9D19D8C9BBA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746864" y="3120006"/>
            <a:ext cx="6369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C21F129-A577-4EE8-AACE-A661D389E560}"/>
              </a:ext>
            </a:extLst>
          </p:cNvPr>
          <p:cNvSpPr/>
          <p:nvPr/>
        </p:nvSpPr>
        <p:spPr>
          <a:xfrm>
            <a:off x="6281083" y="4266635"/>
            <a:ext cx="9144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464666-8339-4A4A-BB7D-5D8A17CBD2EF}"/>
              </a:ext>
            </a:extLst>
          </p:cNvPr>
          <p:cNvSpPr/>
          <p:nvPr/>
        </p:nvSpPr>
        <p:spPr>
          <a:xfrm>
            <a:off x="7832464" y="4266635"/>
            <a:ext cx="9144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5D9756-570E-4611-9AF0-8ED1ED6CE6DB}"/>
              </a:ext>
            </a:extLst>
          </p:cNvPr>
          <p:cNvSpPr/>
          <p:nvPr/>
        </p:nvSpPr>
        <p:spPr>
          <a:xfrm>
            <a:off x="9372411" y="4266635"/>
            <a:ext cx="9144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52C538-80DB-404A-89C2-FF7054C3FB4A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7195483" y="4723835"/>
            <a:ext cx="6369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6290B1-52E6-4C29-9CCD-5DFEE4A7722E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8746864" y="4723835"/>
            <a:ext cx="62554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A61156-CFB6-4726-879E-94BA276F05C5}"/>
              </a:ext>
            </a:extLst>
          </p:cNvPr>
          <p:cNvCxnSpPr>
            <a:cxnSpLocks/>
            <a:stCxn id="6" idx="2"/>
            <a:endCxn id="24" idx="1"/>
          </p:cNvCxnSpPr>
          <p:nvPr/>
        </p:nvCxnSpPr>
        <p:spPr>
          <a:xfrm>
            <a:off x="5186902" y="3577206"/>
            <a:ext cx="1094181" cy="11466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64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B6A099-F802-4CA2-9E84-A1AE12870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D6B2E7-9DA3-4D59-B194-F4ABE20FEDAF}"/>
              </a:ext>
            </a:extLst>
          </p:cNvPr>
          <p:cNvSpPr txBox="1"/>
          <p:nvPr/>
        </p:nvSpPr>
        <p:spPr>
          <a:xfrm>
            <a:off x="4221886" y="3200400"/>
            <a:ext cx="3990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BLOCKCHAIN 2.0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229804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2.0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1.0 – niezmienna funkcjonalność, spełnia pojedyńcze przypadki użycia</a:t>
            </a:r>
          </a:p>
          <a:p>
            <a:pPr marL="0" indent="0">
              <a:buNone/>
            </a:pPr>
            <a:r>
              <a:rPr lang="pl-PL" dirty="0"/>
              <a:t>	Bitcoin – wartość, forma płatności</a:t>
            </a:r>
          </a:p>
          <a:p>
            <a:pPr marL="0" indent="0">
              <a:buNone/>
            </a:pPr>
            <a:r>
              <a:rPr lang="pl-PL" dirty="0"/>
              <a:t>	Namecoin – zdecentralizowany DNS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2.0 – kompletność Turinga,</a:t>
            </a:r>
          </a:p>
          <a:p>
            <a:pPr marL="0" indent="0">
              <a:buNone/>
            </a:pPr>
            <a:r>
              <a:rPr lang="pl-PL" dirty="0"/>
              <a:t>	może hostować wszystkie blockchainy 1.0,</a:t>
            </a:r>
          </a:p>
          <a:p>
            <a:pPr marL="0" indent="0">
              <a:buNone/>
            </a:pPr>
            <a:r>
              <a:rPr lang="pl-PL" dirty="0"/>
              <a:t>	DApp = frontend + contracts</a:t>
            </a:r>
          </a:p>
        </p:txBody>
      </p:sp>
    </p:spTree>
    <p:extLst>
      <p:ext uri="{BB962C8B-B14F-4D97-AF65-F5344CB8AC3E}">
        <p14:creationId xmlns:p14="http://schemas.microsoft.com/office/powerpoint/2010/main" val="1443313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2.0  - SMART</a:t>
            </a:r>
            <a:r>
              <a:rPr lang="en-US" dirty="0"/>
              <a:t>-</a:t>
            </a:r>
            <a:r>
              <a:rPr lang="pl-PL" dirty="0"/>
              <a:t>CONTRACT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6385" y="4400721"/>
            <a:ext cx="1468220" cy="1889182"/>
            <a:chOff x="1128676" y="1690688"/>
            <a:chExt cx="1468220" cy="188918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76" y="1690688"/>
              <a:ext cx="1468220" cy="146822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466908" y="3210538"/>
              <a:ext cx="791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Janusz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29512" y="4400721"/>
            <a:ext cx="1559594" cy="1889182"/>
            <a:chOff x="1082990" y="1690688"/>
            <a:chExt cx="1559594" cy="18891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76" y="1690688"/>
              <a:ext cx="1468220" cy="146822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82990" y="3210538"/>
              <a:ext cx="1559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dirty="0"/>
                <a:t>Janusz biznesu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05" y="3834238"/>
            <a:ext cx="1300593" cy="130059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890790" y="1661815"/>
            <a:ext cx="1468220" cy="1889182"/>
            <a:chOff x="1128676" y="1690688"/>
            <a:chExt cx="1468220" cy="188918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76" y="1690688"/>
              <a:ext cx="1468220" cy="146822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325655" y="3210538"/>
              <a:ext cx="1074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dirty="0"/>
                <a:t>Notariusz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1292092" y="3128283"/>
            <a:ext cx="650296" cy="113646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20579" y="3128283"/>
            <a:ext cx="537129" cy="107502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21934" y="1723919"/>
            <a:ext cx="1551652" cy="1556378"/>
            <a:chOff x="4009308" y="1956957"/>
            <a:chExt cx="1551652" cy="155637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2E6A09-57FD-4FB2-A276-1AB8DCC77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308" y="1956957"/>
              <a:ext cx="1367263" cy="136726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856" y="2743231"/>
              <a:ext cx="770104" cy="770104"/>
            </a:xfrm>
            <a:prstGeom prst="rect">
              <a:avLst/>
            </a:prstGeom>
          </p:spPr>
        </p:pic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A0CD1E-C2FA-4E38-9D8E-CFDE812E5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726" y="1690688"/>
            <a:ext cx="6885772" cy="4351338"/>
          </a:xfrm>
        </p:spPr>
        <p:txBody>
          <a:bodyPr anchor="ctr"/>
          <a:lstStyle/>
          <a:p>
            <a:r>
              <a:rPr lang="pl-PL" dirty="0" err="1"/>
              <a:t>p</a:t>
            </a:r>
            <a:r>
              <a:rPr lang="en-US" dirty="0" err="1"/>
              <a:t>rzyczyna</a:t>
            </a:r>
            <a:r>
              <a:rPr lang="en-US" dirty="0"/>
              <a:t> </a:t>
            </a:r>
            <a:r>
              <a:rPr lang="en-US" dirty="0" err="1"/>
              <a:t>powstania</a:t>
            </a:r>
            <a:r>
              <a:rPr lang="en-US" dirty="0"/>
              <a:t>: </a:t>
            </a:r>
            <a:r>
              <a:rPr lang="en-US" dirty="0" err="1"/>
              <a:t>brak</a:t>
            </a:r>
            <a:r>
              <a:rPr lang="en-US" dirty="0"/>
              <a:t> </a:t>
            </a:r>
            <a:r>
              <a:rPr lang="en-US" dirty="0" err="1"/>
              <a:t>zaufania</a:t>
            </a:r>
            <a:endParaRPr lang="pl-PL" dirty="0"/>
          </a:p>
          <a:p>
            <a:r>
              <a:rPr lang="pl-PL" dirty="0"/>
              <a:t>koncept: Nick Szabo</a:t>
            </a:r>
            <a:r>
              <a:rPr lang="en-US" dirty="0"/>
              <a:t> (</a:t>
            </a:r>
            <a:r>
              <a:rPr lang="pl-PL" dirty="0"/>
              <a:t>1994</a:t>
            </a:r>
            <a:r>
              <a:rPr lang="en-US" dirty="0"/>
              <a:t>)</a:t>
            </a:r>
          </a:p>
          <a:p>
            <a:r>
              <a:rPr lang="pl-PL" dirty="0"/>
              <a:t>są to skrypty w formie „jeżeli coś to zrób to”</a:t>
            </a:r>
          </a:p>
          <a:p>
            <a:r>
              <a:rPr lang="pl-PL" dirty="0"/>
              <a:t>blockchain zapewnia przejrzystość, pewność, bezpieczeństwo i słuszność inteligentnego wykonania umowy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2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B6A099-F802-4CA2-9E84-A1AE128700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66D6B2E7-9DA3-4D59-B194-F4ABE20FEDAF}"/>
              </a:ext>
            </a:extLst>
          </p:cNvPr>
          <p:cNvSpPr txBox="1"/>
          <p:nvPr/>
        </p:nvSpPr>
        <p:spPr>
          <a:xfrm>
            <a:off x="5057093" y="2828925"/>
            <a:ext cx="20778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/>
              <a:t>DEMO</a:t>
            </a:r>
            <a:r>
              <a:rPr lang="en-US" sz="4400" dirty="0"/>
              <a:t> 1</a:t>
            </a:r>
            <a:endParaRPr lang="pl-PL" sz="4400" dirty="0"/>
          </a:p>
        </p:txBody>
      </p:sp>
      <p:sp>
        <p:nvSpPr>
          <p:cNvPr id="4" name="TextBox 3">
            <a:hlinkClick r:id="rId5"/>
            <a:extLst>
              <a:ext uri="{FF2B5EF4-FFF2-40B4-BE49-F238E27FC236}">
                <a16:creationId xmlns:a16="http://schemas.microsoft.com/office/drawing/2014/main" id="{7190F274-36FE-48EB-A53C-D3FFA13DCF29}"/>
              </a:ext>
            </a:extLst>
          </p:cNvPr>
          <p:cNvSpPr txBox="1"/>
          <p:nvPr/>
        </p:nvSpPr>
        <p:spPr>
          <a:xfrm>
            <a:off x="5057093" y="3429000"/>
            <a:ext cx="20778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/>
              <a:t>DEMO</a:t>
            </a:r>
            <a:r>
              <a:rPr lang="en-US" sz="4400" dirty="0"/>
              <a:t> 2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279897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2.0 - PLATFORMY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Ethereum (</a:t>
            </a:r>
            <a:r>
              <a:rPr lang="pl-PL" dirty="0">
                <a:hlinkClick r:id="rId2"/>
              </a:rPr>
              <a:t>https://ethereum.org/</a:t>
            </a:r>
            <a:r>
              <a:rPr lang="pl-PL" dirty="0"/>
              <a:t>)</a:t>
            </a:r>
          </a:p>
          <a:p>
            <a:r>
              <a:rPr lang="pl-PL" dirty="0"/>
              <a:t>Corda R3 (</a:t>
            </a:r>
            <a:r>
              <a:rPr lang="pl-PL" dirty="0">
                <a:hlinkClick r:id="rId3"/>
              </a:rPr>
              <a:t>https://www.r3.com/</a:t>
            </a:r>
            <a:r>
              <a:rPr lang="pl-PL" dirty="0"/>
              <a:t>)</a:t>
            </a:r>
          </a:p>
          <a:p>
            <a:r>
              <a:rPr lang="pl-PL" dirty="0"/>
              <a:t>Hyperledger (</a:t>
            </a:r>
            <a:r>
              <a:rPr lang="pl-PL" dirty="0">
                <a:hlinkClick r:id="rId4"/>
              </a:rPr>
              <a:t>www.hyperledger.org</a:t>
            </a:r>
            <a:r>
              <a:rPr lang="pl-PL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441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2.0 - ATOMIC SWAPS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81300" y="3753408"/>
            <a:ext cx="1468220" cy="1889182"/>
            <a:chOff x="1128676" y="1690688"/>
            <a:chExt cx="1468220" cy="188918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76" y="1690688"/>
              <a:ext cx="1468220" cy="146822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466908" y="3210538"/>
              <a:ext cx="791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Janusz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51341" y="3787158"/>
            <a:ext cx="1559594" cy="1889182"/>
            <a:chOff x="1082990" y="1690688"/>
            <a:chExt cx="1559594" cy="18891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76" y="1690688"/>
              <a:ext cx="1468220" cy="146822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82990" y="3210538"/>
              <a:ext cx="1559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dirty="0"/>
                <a:t>Janusz biznesu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51" y="4859221"/>
            <a:ext cx="715611" cy="715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88" y="4818122"/>
            <a:ext cx="824468" cy="82446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227989" y="1720481"/>
            <a:ext cx="1300593" cy="1709834"/>
            <a:chOff x="5227989" y="1720481"/>
            <a:chExt cx="1300593" cy="17098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7989" y="1720481"/>
              <a:ext cx="1300593" cy="130059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525437" y="3060983"/>
              <a:ext cx="872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GIEŁDA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760142" y="3021074"/>
            <a:ext cx="1833629" cy="10872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113836" y="2889360"/>
            <a:ext cx="1698171" cy="12189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649520" y="2796501"/>
            <a:ext cx="1714534" cy="9906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92517" y="2664005"/>
            <a:ext cx="1693511" cy="12049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E6A09-57FD-4FB2-A276-1AB8DCC772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17" y="3671395"/>
            <a:ext cx="962025" cy="9620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B2E6A09-57FD-4FB2-A276-1AB8DCC772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502" y="3753408"/>
            <a:ext cx="962025" cy="962025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3897086" y="4521268"/>
            <a:ext cx="387531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06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49427 0.0006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14" y="2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L -0.49649 -0.0018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0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B6A099-F802-4CA2-9E84-A1AE128700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D6B2E7-9DA3-4D59-B194-F4ABE20FEDAF}"/>
              </a:ext>
            </a:extLst>
          </p:cNvPr>
          <p:cNvSpPr txBox="1"/>
          <p:nvPr/>
        </p:nvSpPr>
        <p:spPr>
          <a:xfrm>
            <a:off x="5045222" y="3200400"/>
            <a:ext cx="2343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HISTORIA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3296581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B6A099-F802-4CA2-9E84-A1AE12870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D6B2E7-9DA3-4D59-B194-F4ABE20FEDAF}"/>
              </a:ext>
            </a:extLst>
          </p:cNvPr>
          <p:cNvSpPr txBox="1"/>
          <p:nvPr/>
        </p:nvSpPr>
        <p:spPr>
          <a:xfrm>
            <a:off x="3698347" y="3200400"/>
            <a:ext cx="5037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/>
              <a:t>BLOCKCHAIN WORLD</a:t>
            </a:r>
          </a:p>
        </p:txBody>
      </p:sp>
    </p:spTree>
    <p:extLst>
      <p:ext uri="{BB962C8B-B14F-4D97-AF65-F5344CB8AC3E}">
        <p14:creationId xmlns:p14="http://schemas.microsoft.com/office/powerpoint/2010/main" val="3973788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FD5677-B81F-46BB-B134-0FFC999BB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766" y="2748904"/>
            <a:ext cx="4635315" cy="1360192"/>
          </a:xfrm>
          <a:prstGeom prst="rect">
            <a:avLst/>
          </a:prstGeom>
        </p:spPr>
      </p:pic>
      <p:pic>
        <p:nvPicPr>
          <p:cNvPr id="11" name="Picture 10">
            <a:hlinkClick r:id="rId4"/>
            <a:extLst>
              <a:ext uri="{FF2B5EF4-FFF2-40B4-BE49-F238E27FC236}">
                <a16:creationId xmlns:a16="http://schemas.microsoft.com/office/drawing/2014/main" id="{DF2B5524-8DD5-46CC-B93B-2BFD23B75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0" y="1299266"/>
            <a:ext cx="2381250" cy="1066800"/>
          </a:xfrm>
          <a:prstGeom prst="rect">
            <a:avLst/>
          </a:prstGeom>
        </p:spPr>
      </p:pic>
      <p:pic>
        <p:nvPicPr>
          <p:cNvPr id="13" name="Picture 12">
            <a:hlinkClick r:id="rId6"/>
            <a:extLst>
              <a:ext uri="{FF2B5EF4-FFF2-40B4-BE49-F238E27FC236}">
                <a16:creationId xmlns:a16="http://schemas.microsoft.com/office/drawing/2014/main" id="{1971EEF8-7CE1-4209-8A26-FAF04BE1E3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8" y="1996723"/>
            <a:ext cx="3313019" cy="866481"/>
          </a:xfrm>
          <a:prstGeom prst="rect">
            <a:avLst/>
          </a:prstGeom>
        </p:spPr>
      </p:pic>
      <p:pic>
        <p:nvPicPr>
          <p:cNvPr id="15" name="Picture 14">
            <a:hlinkClick r:id="rId8"/>
            <a:extLst>
              <a:ext uri="{FF2B5EF4-FFF2-40B4-BE49-F238E27FC236}">
                <a16:creationId xmlns:a16="http://schemas.microsoft.com/office/drawing/2014/main" id="{C21FC397-077A-4E30-B750-3607824A2B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8154"/>
            <a:ext cx="3574626" cy="1870721"/>
          </a:xfrm>
          <a:prstGeom prst="rect">
            <a:avLst/>
          </a:prstGeom>
        </p:spPr>
      </p:pic>
      <p:pic>
        <p:nvPicPr>
          <p:cNvPr id="17" name="Picture 16">
            <a:hlinkClick r:id="rId10"/>
            <a:extLst>
              <a:ext uri="{FF2B5EF4-FFF2-40B4-BE49-F238E27FC236}">
                <a16:creationId xmlns:a16="http://schemas.microsoft.com/office/drawing/2014/main" id="{BBEE736F-36DD-4B8E-B559-D9F02FE3701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99" y="4676776"/>
            <a:ext cx="3914776" cy="1113908"/>
          </a:xfrm>
          <a:prstGeom prst="rect">
            <a:avLst/>
          </a:prstGeom>
        </p:spPr>
      </p:pic>
      <p:pic>
        <p:nvPicPr>
          <p:cNvPr id="21" name="Picture 20">
            <a:hlinkClick r:id="rId13"/>
            <a:extLst>
              <a:ext uri="{FF2B5EF4-FFF2-40B4-BE49-F238E27FC236}">
                <a16:creationId xmlns:a16="http://schemas.microsoft.com/office/drawing/2014/main" id="{A1A27896-1CA5-48D6-9801-DA1CA5EDC379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85" y="417309"/>
            <a:ext cx="1763915" cy="1763915"/>
          </a:xfrm>
          <a:prstGeom prst="rect">
            <a:avLst/>
          </a:prstGeom>
        </p:spPr>
      </p:pic>
      <p:pic>
        <p:nvPicPr>
          <p:cNvPr id="3" name="Picture 2">
            <a:hlinkClick r:id="rId16"/>
            <a:extLst>
              <a:ext uri="{FF2B5EF4-FFF2-40B4-BE49-F238E27FC236}">
                <a16:creationId xmlns:a16="http://schemas.microsoft.com/office/drawing/2014/main" id="{FAF6AD8B-896A-48EA-A092-6C0A7A9B7DC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06" y="4840527"/>
            <a:ext cx="1360192" cy="13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96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B6A099-F802-4CA2-9E84-A1AE12870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D6B2E7-9DA3-4D59-B194-F4ABE20FEDAF}"/>
              </a:ext>
            </a:extLst>
          </p:cNvPr>
          <p:cNvSpPr txBox="1"/>
          <p:nvPr/>
        </p:nvSpPr>
        <p:spPr>
          <a:xfrm>
            <a:off x="3990255" y="3200400"/>
            <a:ext cx="44532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/>
              <a:t>BLOCKCHAIN </a:t>
            </a:r>
            <a:r>
              <a:rPr lang="en-US" sz="4400" dirty="0"/>
              <a:t>MITY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666703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powinien być tylko jeden blockchain (bitcoin)</a:t>
            </a:r>
          </a:p>
          <a:p>
            <a:r>
              <a:rPr lang="pl-PL" dirty="0"/>
              <a:t>blockchain musi być publiczny</a:t>
            </a:r>
          </a:p>
          <a:p>
            <a:r>
              <a:rPr lang="pl-PL" dirty="0"/>
              <a:t>blockchain musi być transparentny</a:t>
            </a:r>
          </a:p>
          <a:p>
            <a:r>
              <a:rPr lang="pl-PL" dirty="0"/>
              <a:t>blockchain musi opierać się na „proof of work”</a:t>
            </a:r>
          </a:p>
        </p:txBody>
      </p:sp>
    </p:spTree>
    <p:extLst>
      <p:ext uri="{BB962C8B-B14F-4D97-AF65-F5344CB8AC3E}">
        <p14:creationId xmlns:p14="http://schemas.microsoft.com/office/powerpoint/2010/main" val="2525059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B6A099-F802-4CA2-9E84-A1AE128700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D6B2E7-9DA3-4D59-B194-F4ABE20FEDAF}"/>
              </a:ext>
            </a:extLst>
          </p:cNvPr>
          <p:cNvSpPr txBox="1"/>
          <p:nvPr/>
        </p:nvSpPr>
        <p:spPr>
          <a:xfrm>
            <a:off x="3747400" y="3200400"/>
            <a:ext cx="4938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DZIEKUJĘ ZA UWAGĘ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342634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181818"/>
              </a:clrFrom>
              <a:clrTo>
                <a:srgbClr val="18181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20244" y="2231330"/>
            <a:ext cx="1439333" cy="7450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ounded Rectangle 6"/>
          <p:cNvSpPr/>
          <p:nvPr/>
        </p:nvSpPr>
        <p:spPr>
          <a:xfrm>
            <a:off x="6400800" y="2231330"/>
            <a:ext cx="1018903" cy="7450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ounded Rectangle 8"/>
          <p:cNvSpPr/>
          <p:nvPr/>
        </p:nvSpPr>
        <p:spPr>
          <a:xfrm>
            <a:off x="9427029" y="1639147"/>
            <a:ext cx="2225040" cy="1350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ounded Rectangle 9"/>
          <p:cNvSpPr/>
          <p:nvPr/>
        </p:nvSpPr>
        <p:spPr>
          <a:xfrm>
            <a:off x="9292045" y="3803227"/>
            <a:ext cx="2725783" cy="1350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11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B6A099-F802-4CA2-9E84-A1AE12870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D6B2E7-9DA3-4D59-B194-F4ABE20FEDAF}"/>
              </a:ext>
            </a:extLst>
          </p:cNvPr>
          <p:cNvSpPr txBox="1"/>
          <p:nvPr/>
        </p:nvSpPr>
        <p:spPr>
          <a:xfrm>
            <a:off x="3113314" y="3200400"/>
            <a:ext cx="62071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CO TO JEST BLOCKCHAIN ?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18528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37C7-08E3-4780-A3D0-30A4F7E69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718" y="3145915"/>
            <a:ext cx="8084910" cy="5661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3600" dirty="0"/>
              <a:t> zdecentralizowana i rozproszona baza danych 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E6A09-57FD-4FB2-A276-1AB8DCC77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93" y="2466975"/>
            <a:ext cx="19240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1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7724-E975-4A29-B05A-9FBE3973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BLOCKCHAIN != BITCOIN</a:t>
            </a:r>
            <a:endParaRPr lang="pl-PL" sz="8000" dirty="0"/>
          </a:p>
        </p:txBody>
      </p:sp>
    </p:spTree>
    <p:extLst>
      <p:ext uri="{BB962C8B-B14F-4D97-AF65-F5344CB8AC3E}">
        <p14:creationId xmlns:p14="http://schemas.microsoft.com/office/powerpoint/2010/main" val="386189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7724-E975-4A29-B05A-9FBE3973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BLOCKCHAIN &gt; BITCOIN</a:t>
            </a:r>
            <a:endParaRPr lang="pl-PL" sz="8000" dirty="0"/>
          </a:p>
        </p:txBody>
      </p:sp>
    </p:spTree>
    <p:extLst>
      <p:ext uri="{BB962C8B-B14F-4D97-AF65-F5344CB8AC3E}">
        <p14:creationId xmlns:p14="http://schemas.microsoft.com/office/powerpoint/2010/main" val="260067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B6A099-F802-4CA2-9E84-A1AE12870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D6B2E7-9DA3-4D59-B194-F4ABE20FEDAF}"/>
              </a:ext>
            </a:extLst>
          </p:cNvPr>
          <p:cNvSpPr txBox="1"/>
          <p:nvPr/>
        </p:nvSpPr>
        <p:spPr>
          <a:xfrm>
            <a:off x="3102028" y="3200400"/>
            <a:ext cx="6229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JAK DZIAŁA BLOCKCHAIN ?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427113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20143</TotalTime>
  <Words>479</Words>
  <Application>Microsoft Office PowerPoint</Application>
  <PresentationFormat>Panoramiczny</PresentationFormat>
  <Paragraphs>198</Paragraphs>
  <Slides>34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Dubai Light</vt:lpstr>
      <vt:lpstr>Office Theme</vt:lpstr>
      <vt:lpstr>BLOCKCHAIN  WPROWADZENIE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HASH</vt:lpstr>
      <vt:lpstr>Prezentacja programu PowerPoint</vt:lpstr>
      <vt:lpstr>KLUCZ PRYWATNY/PUBLICZNY</vt:lpstr>
      <vt:lpstr>Prezentacja programu PowerPoint</vt:lpstr>
      <vt:lpstr>DRZEWO SKRÓTÓW (MERKLE TREE)</vt:lpstr>
      <vt:lpstr>TRANSAKCJA</vt:lpstr>
      <vt:lpstr>Prezentacja programu PowerPoint</vt:lpstr>
      <vt:lpstr>BLOK</vt:lpstr>
      <vt:lpstr>KONSENSUS</vt:lpstr>
      <vt:lpstr>KONSENSUS</vt:lpstr>
      <vt:lpstr>Prezentacja programu PowerPoint</vt:lpstr>
      <vt:lpstr>BLCKCHAIN</vt:lpstr>
      <vt:lpstr>BLCKCHAIN – GENEROWANIE BLOKÓW</vt:lpstr>
      <vt:lpstr>FORK</vt:lpstr>
      <vt:lpstr>Prezentacja programu PowerPoint</vt:lpstr>
      <vt:lpstr>BLOCKCHAIN 2.0</vt:lpstr>
      <vt:lpstr>BLOCKCHAIN 2.0  - SMART-CONTRACT</vt:lpstr>
      <vt:lpstr>Prezentacja programu PowerPoint</vt:lpstr>
      <vt:lpstr>BLOCKCHAIN 2.0 - PLATFORMY</vt:lpstr>
      <vt:lpstr>BLOCKCHAIN 2.0 - ATOMIC SWAPS</vt:lpstr>
      <vt:lpstr>Prezentacja programu PowerPoint</vt:lpstr>
      <vt:lpstr>Prezentacja programu PowerPoint</vt:lpstr>
      <vt:lpstr>Prezentacja programu PowerPoint</vt:lpstr>
      <vt:lpstr>MITY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- WPROWADZENIE</dc:title>
  <dc:creator>Mariusz Skarupiński</dc:creator>
  <cp:lastModifiedBy>Mariusz Skarupiński</cp:lastModifiedBy>
  <cp:revision>104</cp:revision>
  <dcterms:created xsi:type="dcterms:W3CDTF">2017-11-13T08:56:30Z</dcterms:created>
  <dcterms:modified xsi:type="dcterms:W3CDTF">2018-03-01T13:19:47Z</dcterms:modified>
</cp:coreProperties>
</file>