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30566" y="1702675"/>
            <a:ext cx="7840717" cy="2683055"/>
          </a:xfrm>
        </p:spPr>
        <p:txBody>
          <a:bodyPr anchor="b">
            <a:no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0565" y="4385732"/>
            <a:ext cx="7840717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36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>
            <a:lvl1pPr>
              <a:defRPr sz="2800"/>
            </a:lvl1pPr>
          </a:lstStyle>
          <a:p>
            <a:fld id="{B61BEF0D-F0BB-DE4B-95CE-6DB70DBA9567}" type="datetimeFigureOut">
              <a:rPr lang="en-US" smtClean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nchs/data-linkage/mortality-public.htm" TargetMode="External"/><Relationship Id="rId2" Type="http://schemas.openxmlformats.org/officeDocument/2006/relationships/hyperlink" Target="https://wwwn.cdc.gov/nchs/nhanes/nhanes3/DataFiles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igshare.com/articles/adult_csv/6210263" TargetMode="External"/><Relationship Id="rId2" Type="http://schemas.openxmlformats.org/officeDocument/2006/relationships/hyperlink" Target="https://wwwn.cdc.gov/nchs/nhanes/nhanes3/DataFiles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skar/nhane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3870" y="2201476"/>
            <a:ext cx="6887737" cy="147002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Lethal Cancer Risk Factors in NHANES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1578" y="3771203"/>
            <a:ext cx="8040029" cy="2496014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dirty="0"/>
              <a:t>Multidimensional Analysis of  </a:t>
            </a:r>
            <a:br>
              <a:rPr lang="pl-PL" dirty="0"/>
            </a:br>
            <a:r>
              <a:rPr dirty="0"/>
              <a:t>Potential Cancer Mortality Risk Factors in the</a:t>
            </a:r>
            <a:br>
              <a:rPr lang="pl-PL" dirty="0"/>
            </a:br>
            <a:r>
              <a:rPr dirty="0"/>
              <a:t> National Health and Nutrition Examination Survey</a:t>
            </a:r>
            <a:br>
              <a:rPr dirty="0"/>
            </a:br>
            <a:endParaRPr lang="pl-PL" dirty="0"/>
          </a:p>
          <a:p>
            <a:pPr marL="0" lvl="0" indent="0">
              <a:buNone/>
            </a:pPr>
            <a:r>
              <a:rPr lang="pl-PL" dirty="0"/>
              <a:t>Martin Skarzynski</a:t>
            </a:r>
          </a:p>
          <a:p>
            <a:pPr marL="0" lvl="0" indent="0">
              <a:buNone/>
            </a:pPr>
            <a:r>
              <a:rPr lang="en-US" dirty="0"/>
              <a:t>Statistical Methods in Public Health IV (140.624)</a:t>
            </a:r>
          </a:p>
          <a:p>
            <a:r>
              <a:rPr lang="en-US" dirty="0"/>
              <a:t>Johns Hopkins Bloomberg School of Public Health</a:t>
            </a:r>
          </a:p>
          <a:p>
            <a:pPr marL="0" lvl="0" indent="0">
              <a:buNone/>
            </a:pP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06937" y="6078304"/>
            <a:ext cx="2414670" cy="37782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May 15,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1233247"/>
            <a:ext cx="4798604" cy="5549053"/>
          </a:xfrm>
          <a:prstGeom prst="rect">
            <a:avLst/>
          </a:prstGeom>
          <a:noFill/>
        </p:spPr>
        <p:txBody>
          <a:bodyPr/>
          <a:lstStyle/>
          <a:p>
            <a:pPr marL="0" lvl="0" indent="0">
              <a:buNone/>
            </a:pPr>
            <a:r>
              <a:rPr dirty="0"/>
              <a:t>Lethal Cancer Risk Predictor Variables. </a:t>
            </a:r>
            <a:endParaRPr lang="pl-PL" dirty="0"/>
          </a:p>
          <a:p>
            <a:pPr marL="0" lvl="0" indent="0">
              <a:buNone/>
            </a:pPr>
            <a:r>
              <a:rPr dirty="0"/>
              <a:t>Each point in the volcano plot represents a predictor variable (n = 98787) from a Cox proportional hazards model (n = 3789) trained on NHANES III data. Variables are considered to be highly significant when their negative log10 p-values (y-axis) are above 10 (black horizontal line), regardless of their log2 hazard ratios (x-axis). The shapes of points correspond to whether ridge penalties were applied (triangle) or not (circle). The colors of points describe the model each variable come from as in Figure 1.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3F3264-A640-C04F-B0F7-C8AE4AAA5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604" y="0"/>
            <a:ext cx="7393396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A296E51-8C5C-BE40-9B2F-9196E64A9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3749040" cy="1456267"/>
          </a:xfrm>
        </p:spPr>
        <p:txBody>
          <a:bodyPr/>
          <a:lstStyle/>
          <a:p>
            <a:pPr marL="0" lvl="0" indent="0">
              <a:buNone/>
            </a:pPr>
            <a:r>
              <a:rPr lang="pl-PL" dirty="0" err="1"/>
              <a:t>Figure</a:t>
            </a:r>
            <a:r>
              <a:rPr lang="pl-PL" dirty="0"/>
              <a:t> 2.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1233247"/>
            <a:ext cx="4752295" cy="4587177"/>
          </a:xfrm>
          <a:prstGeom prst="rect">
            <a:avLst/>
          </a:prstGeom>
          <a:noFill/>
        </p:spPr>
        <p:txBody>
          <a:bodyPr/>
          <a:lstStyle/>
          <a:p>
            <a:pPr marL="0" lvl="0" indent="0">
              <a:buNone/>
            </a:pPr>
            <a:r>
              <a:rPr dirty="0"/>
              <a:t>Highly Significant Predictor Variable Frequency. Each bar represents the number of times (x-axis) a variables (y-axis) appeared in the 3789 Cox proportional hazards models. The colors of bars correspond to the proportion of variables that </a:t>
            </a:r>
            <a:r>
              <a:rPr dirty="0" err="1"/>
              <a:t>orginiated</a:t>
            </a:r>
            <a:r>
              <a:rPr dirty="0"/>
              <a:t> from each of the four Group 1 subgroups (Groups 1A-D; green, cyan, blue, purple) and the subsequent iterations (Groups 2-3; orange, red), as in Figures 1 and 2.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AA50C-8EEB-F14C-B28A-C5ACBCF1C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604" y="0"/>
            <a:ext cx="7393396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2F9C6D1-4BEE-CF48-A20D-58658FD7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3749040" cy="1456267"/>
          </a:xfrm>
        </p:spPr>
        <p:txBody>
          <a:bodyPr/>
          <a:lstStyle/>
          <a:p>
            <a:pPr marL="0" lvl="0" indent="0">
              <a:buNone/>
            </a:pPr>
            <a:r>
              <a:rPr lang="pl-PL" dirty="0" err="1"/>
              <a:t>Figure</a:t>
            </a:r>
            <a:r>
              <a:rPr lang="pl-PL" dirty="0"/>
              <a:t> 3.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12192000" cy="1456267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Apply domain knowledge to the top variables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482696"/>
              </p:ext>
            </p:extLst>
          </p:nvPr>
        </p:nvGraphicFramePr>
        <p:xfrm>
          <a:off x="685800" y="2133600"/>
          <a:ext cx="10109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8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Median 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HSAGEIR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Age in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HAQ1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How would you describe the condition of your natural teeth (excellent, very good, good, fair or poor)?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HAT2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In the past month, did you jog or run?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HAT16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In the past month, did you lift weights?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HAB7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In the past 12 months, how many times were you in a nursing home?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DMAETHNR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Race/Ethnicity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HAK9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How many times per night do you usually get up to urinate?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HAP2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Do you use glasses, contacts, or both?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HAT10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In the past month, did you do other dancing?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HAR1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Have you smoked at least 100 cigarettes during your entire life?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Results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>
              <a:buAutoNum type="arabicPeriod"/>
            </a:pPr>
            <a:r>
              <a:t>The models with fewer randomized variables outperformed the fully randomized models in terms of concordance.</a:t>
            </a:r>
          </a:p>
          <a:p>
            <a:pPr lvl="1">
              <a:buAutoNum type="arabicPeriod"/>
            </a:pPr>
            <a:r>
              <a:t>Across all of the models, the ten variables that most frequently surpassed the p-value threshold were</a:t>
            </a:r>
          </a:p>
          <a:p>
            <a:pPr lvl="2"/>
            <a:r>
              <a:t>age,</a:t>
            </a:r>
          </a:p>
          <a:p>
            <a:pPr lvl="2"/>
            <a:r>
              <a:t>race/ethnicity,</a:t>
            </a:r>
          </a:p>
          <a:p>
            <a:pPr lvl="2"/>
            <a:r>
              <a:t>lifetime consumption of more than 100 cigarettes,</a:t>
            </a:r>
          </a:p>
          <a:p>
            <a:pPr lvl="2"/>
            <a:r>
              <a:t>3 variables that pertain to physical activity, and</a:t>
            </a:r>
          </a:p>
          <a:p>
            <a:pPr lvl="2"/>
            <a:r>
              <a:t>3 variables that may be related to aging.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>
              <a:buAutoNum type="arabicPeriod"/>
            </a:pPr>
            <a:r>
              <a:t>The work described here constitutes an exploratory analysis of the NHANES III dataset that employs an iterative strategy for the generation of cancer risk prediction models.</a:t>
            </a:r>
          </a:p>
          <a:p>
            <a:pPr lvl="1">
              <a:buAutoNum type="arabicPeriod"/>
            </a:pPr>
            <a:r>
              <a:t>Looking beyond this demonstration of a variable selection method, our ultimate goal is to build upon previously-described cancer risk factors towards</a:t>
            </a:r>
          </a:p>
          <a:p>
            <a:pPr lvl="2"/>
            <a:r>
              <a:t>the discovery of novel contributors to cancer risk,</a:t>
            </a:r>
          </a:p>
          <a:p>
            <a:pPr lvl="2"/>
            <a:r>
              <a:t>a deeper understanding of cancer etiology, and</a:t>
            </a:r>
          </a:p>
          <a:p>
            <a:pPr lvl="2"/>
            <a:r>
              <a:t>an improved ability to predict cancer incidence and mortality.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t>Large epidemiologic studies,</a:t>
            </a:r>
          </a:p>
          <a:p>
            <a:pPr lvl="1"/>
            <a:r>
              <a:t>such as the National Health and Nutrition Examination Survey (NHANES),</a:t>
            </a:r>
          </a:p>
          <a:p>
            <a:pPr lvl="1"/>
            <a:r>
              <a:t>collect copious high-dimensional data and</a:t>
            </a:r>
          </a:p>
          <a:p>
            <a:pPr lvl="1"/>
            <a:r>
              <a:t>allow for examination of multiple exposures in relation to a given outcome.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lang="pl-PL" dirty="0"/>
              <a:t> </a:t>
            </a:r>
            <a:r>
              <a:rPr dirty="0"/>
              <a:t>Explore the exposures measured in the Third </a:t>
            </a:r>
            <a:r>
              <a:rPr lang="pl-PL" dirty="0"/>
              <a:t>   </a:t>
            </a:r>
            <a:r>
              <a:rPr dirty="0"/>
              <a:t>NHANES (NHANES III) dataset</a:t>
            </a:r>
          </a:p>
          <a:p>
            <a:pPr lvl="1">
              <a:buAutoNum type="arabicPeriod"/>
            </a:pPr>
            <a:r>
              <a:rPr lang="pl-PL" dirty="0"/>
              <a:t> </a:t>
            </a:r>
            <a:r>
              <a:rPr dirty="0"/>
              <a:t>Search for factors associated with cancer mortality</a:t>
            </a:r>
          </a:p>
          <a:p>
            <a:pPr lvl="1">
              <a:buAutoNum type="arabicPeriod"/>
            </a:pPr>
            <a:r>
              <a:rPr lang="pl-PL" dirty="0"/>
              <a:t> </a:t>
            </a:r>
            <a:r>
              <a:rPr dirty="0"/>
              <a:t>Assess a variable selection method for cancer risk prediction models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Participants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dirty="0"/>
              <a:t>NHANES III collected data on 33,994 participants aged 2 months and older from 1988 to 1994 in the United States, including </a:t>
            </a:r>
            <a:r>
              <a:rPr dirty="0">
                <a:hlinkClick r:id="rId2"/>
              </a:rPr>
              <a:t>Interview, Medical Examination, and Laboratory components</a:t>
            </a:r>
            <a:r>
              <a:rPr dirty="0"/>
              <a:t>.</a:t>
            </a:r>
          </a:p>
          <a:p>
            <a:pPr marL="0" lvl="0" indent="0">
              <a:buNone/>
            </a:pPr>
            <a:r>
              <a:rPr dirty="0"/>
              <a:t>The National Center for Health Statistics (NCHS) linked NHANES III data with mortality data from the </a:t>
            </a:r>
            <a:r>
              <a:rPr dirty="0">
                <a:hlinkClick r:id="rId3"/>
              </a:rPr>
              <a:t>National Death Index (NDI)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C2A3E-858C-6D49-B9DD-8E9683CE54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643872"/>
                <a:ext cx="10621537" cy="3649133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3000" dirty="0"/>
                  <a:t>From the initial pool of participants, we selected 16,404 adult (</a:t>
                </a:r>
                <a14:m>
                  <m:oMath xmlns:m="http://schemas.openxmlformats.org/officeDocument/2006/math">
                    <m:r>
                      <a:rPr lang="en-US" sz="3000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≥18</m:t>
                    </m:r>
                  </m:oMath>
                </a14:m>
                <a:r>
                  <a:rPr lang="en-US" sz="3000" dirty="0"/>
                  <a:t>) participants who</a:t>
                </a:r>
              </a:p>
              <a:p>
                <a:pPr lvl="1"/>
                <a:r>
                  <a:rPr lang="en-US" sz="3000" dirty="0"/>
                  <a:t>were cancer-free at baseline and</a:t>
                </a:r>
              </a:p>
              <a:p>
                <a:pPr lvl="1"/>
                <a:r>
                  <a:rPr lang="en-US" sz="3000" dirty="0"/>
                  <a:t>had no missing values for</a:t>
                </a:r>
              </a:p>
              <a:p>
                <a:pPr lvl="2"/>
                <a:r>
                  <a:rPr lang="en-US" sz="3000" dirty="0"/>
                  <a:t>follow-up time since interview,</a:t>
                </a:r>
              </a:p>
              <a:p>
                <a:pPr lvl="2"/>
                <a:r>
                  <a:rPr lang="en-US" sz="3000" dirty="0"/>
                  <a:t>NDI mortality,</a:t>
                </a:r>
              </a:p>
              <a:p>
                <a:pPr lvl="2"/>
                <a:r>
                  <a:rPr lang="en-US" sz="3000" dirty="0"/>
                  <a:t>primary sampling units (PSU),</a:t>
                </a:r>
              </a:p>
              <a:p>
                <a:pPr lvl="2"/>
                <a:r>
                  <a:rPr lang="en-US" sz="3000" dirty="0"/>
                  <a:t>stratification, and</a:t>
                </a:r>
              </a:p>
              <a:p>
                <a:pPr lvl="2"/>
                <a:r>
                  <a:rPr lang="en-US" sz="3000" dirty="0"/>
                  <a:t>sampling weight variables.</a:t>
                </a:r>
              </a:p>
              <a:p>
                <a:endParaRPr lang="en-US" sz="3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C2A3E-858C-6D49-B9DD-8E9683CE5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643872"/>
                <a:ext cx="10621537" cy="3649133"/>
              </a:xfrm>
              <a:blipFill>
                <a:blip r:embed="rId2"/>
                <a:stretch>
                  <a:fillRect l="-1195" t="-29412" b="-16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3765422-6113-4C4C-BD0B-C32F679D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Participants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77810E-4873-964D-BCBC-625BD3738E6F}"/>
              </a:ext>
            </a:extLst>
          </p:cNvPr>
          <p:cNvSpPr/>
          <p:nvPr/>
        </p:nvSpPr>
        <p:spPr>
          <a:xfrm>
            <a:off x="7118196" y="5739007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200" dirty="0"/>
              <a:t>Among the 16,404 participants, there were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964 cancer deaths and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280,891 total years of follow-up.</a:t>
            </a:r>
          </a:p>
        </p:txBody>
      </p:sp>
    </p:spTree>
    <p:extLst>
      <p:ext uri="{BB962C8B-B14F-4D97-AF65-F5344CB8AC3E}">
        <p14:creationId xmlns:p14="http://schemas.microsoft.com/office/powerpoint/2010/main" val="427672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767" y="2554662"/>
            <a:ext cx="10131425" cy="364913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000" dirty="0"/>
              <a:t>The initial publicly available dataset contained 3,544 exposures from the Interview, Medical Examination, Laboratory, and Mortality components.</a:t>
            </a:r>
          </a:p>
          <a:p>
            <a:pPr marL="0" lvl="0" indent="0">
              <a:buNone/>
            </a:pPr>
            <a:r>
              <a:rPr sz="3000" dirty="0"/>
              <a:t>We obtained the final set of 243 exposures, after removing variables that were</a:t>
            </a:r>
          </a:p>
          <a:p>
            <a:pPr lvl="1"/>
            <a:r>
              <a:rPr sz="3000" dirty="0"/>
              <a:t>non-numeric,</a:t>
            </a:r>
          </a:p>
          <a:p>
            <a:pPr lvl="1"/>
            <a:r>
              <a:rPr sz="3000" dirty="0"/>
              <a:t>missing any values,</a:t>
            </a:r>
          </a:p>
          <a:p>
            <a:pPr lvl="1"/>
            <a:r>
              <a:rPr sz="3000" dirty="0"/>
              <a:t>correlated to another variable greater than 0.9, or</a:t>
            </a:r>
          </a:p>
          <a:p>
            <a:pPr lvl="1"/>
            <a:r>
              <a:rPr sz="3000" dirty="0"/>
              <a:t>only had one unique value.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We modified the </a:t>
            </a:r>
            <a:r>
              <a:rPr dirty="0">
                <a:hlinkClick r:id="rId2"/>
              </a:rPr>
              <a:t>SAS code provided by NCHS</a:t>
            </a:r>
            <a:r>
              <a:rPr dirty="0"/>
              <a:t> to save the data as comma-separated-value (</a:t>
            </a:r>
            <a:r>
              <a:rPr dirty="0">
                <a:latin typeface="Courier"/>
              </a:rPr>
              <a:t>.csv</a:t>
            </a:r>
            <a:r>
              <a:rPr dirty="0"/>
              <a:t>) files, which are available on </a:t>
            </a:r>
            <a:r>
              <a:rPr dirty="0">
                <a:hlinkClick r:id="rId3"/>
              </a:rPr>
              <a:t>FigShare</a:t>
            </a:r>
            <a:r>
              <a:rPr dirty="0"/>
              <a:t>. The SAS code files (</a:t>
            </a:r>
            <a:r>
              <a:rPr dirty="0">
                <a:latin typeface="Courier"/>
              </a:rPr>
              <a:t>.</a:t>
            </a:r>
            <a:r>
              <a:rPr dirty="0" err="1">
                <a:latin typeface="Courier"/>
              </a:rPr>
              <a:t>sas</a:t>
            </a:r>
            <a:r>
              <a:rPr dirty="0"/>
              <a:t>) and analogous </a:t>
            </a:r>
            <a:r>
              <a:rPr dirty="0" err="1"/>
              <a:t>Jupyter</a:t>
            </a:r>
            <a:r>
              <a:rPr dirty="0"/>
              <a:t> Notebook files (</a:t>
            </a:r>
            <a:r>
              <a:rPr dirty="0">
                <a:latin typeface="Courier"/>
              </a:rPr>
              <a:t>.</a:t>
            </a:r>
            <a:r>
              <a:rPr dirty="0" err="1">
                <a:latin typeface="Courier"/>
              </a:rPr>
              <a:t>ipynb</a:t>
            </a:r>
            <a:r>
              <a:rPr dirty="0"/>
              <a:t>) are available on </a:t>
            </a:r>
            <a:r>
              <a:rPr dirty="0">
                <a:hlinkClick r:id="rId4"/>
              </a:rPr>
              <a:t>GitHub</a:t>
            </a:r>
            <a:r>
              <a:rPr dirty="0"/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>
              <a:buAutoNum type="arabicPeriod"/>
            </a:pPr>
            <a:r>
              <a:t>We fit thousands of Cox proportional hazards models with and without ridge penalties to randomly selected subsets of up to 50 variables.</a:t>
            </a:r>
          </a:p>
          <a:p>
            <a:pPr lvl="1">
              <a:buAutoNum type="arabicPeriod"/>
            </a:pPr>
            <a:r>
              <a:t>We analyzed the descriptions of NHANES III variables provided by the National Center for Health Statistics (NCHS) and selected 3 variables known to be related to cancer risk (age, sex and race/ethnicity) to include in all future models.</a:t>
            </a:r>
          </a:p>
          <a:p>
            <a:pPr lvl="1">
              <a:buAutoNum type="arabicPeriod"/>
            </a:pPr>
            <a:r>
              <a:t>We then compared highly significant variables (p &lt; 10</a:t>
            </a:r>
            <a:r>
              <a:rPr baseline="30000"/>
              <a:t>-10</a:t>
            </a:r>
            <a:r>
              <a:t>) that appeared most frequently in the Cox models and selected 5 high-frequency highly significant variables that we used to train a new group of models with fewer randomized variables.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3749040" cy="1456267"/>
          </a:xfrm>
        </p:spPr>
        <p:txBody>
          <a:bodyPr/>
          <a:lstStyle/>
          <a:p>
            <a:pPr marL="0" lvl="0" indent="0">
              <a:buNone/>
            </a:pPr>
            <a:r>
              <a:rPr lang="pl-PL" dirty="0" err="1"/>
              <a:t>Figure</a:t>
            </a:r>
            <a:r>
              <a:rPr lang="pl-PL" dirty="0"/>
              <a:t> 1.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33247"/>
            <a:ext cx="4798604" cy="868680"/>
          </a:xfrm>
          <a:prstGeom prst="rect">
            <a:avLst/>
          </a:prstGeom>
          <a:noFill/>
        </p:spPr>
        <p:txBody>
          <a:bodyPr/>
          <a:lstStyle/>
          <a:p>
            <a:pPr marL="0" lvl="0" indent="0">
              <a:buNone/>
            </a:pPr>
            <a:r>
              <a:rPr dirty="0"/>
              <a:t>Cancer Mortality Risk Prediction Models. </a:t>
            </a:r>
            <a:endParaRPr lang="pl-PL" dirty="0"/>
          </a:p>
          <a:p>
            <a:pPr marL="0" lvl="0" indent="0">
              <a:buNone/>
            </a:pPr>
            <a:r>
              <a:rPr dirty="0"/>
              <a:t>Each point in the scatter plot represents a Cox proportional hazards model (n = 3789). The sizes of the points are relative to the number of variables (maximum = 50) in each the model, while the shapes correspond to whether ridge penalties were applied (triangle) or not (circle). The colors of points distinguish between models that had 0 (Groups 1A-D; green, cyan, blue, purple), 3 (Group 2; orange) or 8 (Group 3; red) non-randomized predictor variables. Additionally, Group 1 models are further color coded by quadrants based on concordance and Akaike Information Criterion (AIC) values as follows: high-concordance and low-AIC (Group 1A; green), high-concordance and high-AIC (Group 1B; cyan), low-concordance and low-AIC (Group 1C; blue), low-concordance and high-AIC (Group 1D; purple). All Group 3 models have concordance values of 84 or higher (black horizontal line).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57B680-3ACB-E447-A874-14DB13B24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604" y="0"/>
            <a:ext cx="7393396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1093</Words>
  <Application>Microsoft Macintosh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</vt:lpstr>
      <vt:lpstr>Celestial</vt:lpstr>
      <vt:lpstr>Lethal Cancer Risk Factors in NHANES</vt:lpstr>
      <vt:lpstr>Context</vt:lpstr>
      <vt:lpstr>Goals</vt:lpstr>
      <vt:lpstr>Participants</vt:lpstr>
      <vt:lpstr>Participants</vt:lpstr>
      <vt:lpstr>Exposures</vt:lpstr>
      <vt:lpstr>Data Processing</vt:lpstr>
      <vt:lpstr>Methods</vt:lpstr>
      <vt:lpstr>Figure 1.</vt:lpstr>
      <vt:lpstr>Figure 2.</vt:lpstr>
      <vt:lpstr>Figure 3.</vt:lpstr>
      <vt:lpstr>Apply domain knowledge to the top variables</vt:lpstr>
      <vt:lpstr>Results Summary</vt:lpstr>
      <vt:lpstr>Conclusions</vt:lpstr>
    </vt:vector>
  </TitlesOfParts>
  <LinksUpToDate>false</LinksUpToDate>
  <SharedDoc>false</SharedDoc>
  <HyperlinksChanged>false</HyperlinksChanged>
  <AppVersion>16.0013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Celestial</Template>
  <TotalTime>5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Lethal Cancer Risk Factors in NHANES</dc:title>
  <dc:creator>Martin Skarzynski;Capstone Advisor: Professor Elizabeth Platz</dc:creator>
  <cp:keywords/>
  <cp:lastModifiedBy>Martin Skarzynski</cp:lastModifiedBy>
  <cp:revision>5</cp:revision>
  <dcterms:created xsi:type="dcterms:W3CDTF">2018-05-16T01:17:35Z</dcterms:created>
  <dcterms:modified xsi:type="dcterms:W3CDTF">2018-05-16T01:46:37Z</dcterms:modified>
</cp:coreProperties>
</file>