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9" autoAdjust="0"/>
    <p:restoredTop sz="94660"/>
  </p:normalViewPr>
  <p:slideViewPr>
    <p:cSldViewPr snapToGrid="0">
      <p:cViewPr varScale="1">
        <p:scale>
          <a:sx n="119" d="100"/>
          <a:sy n="119" d="100"/>
        </p:scale>
        <p:origin x="208" y="352"/>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a:solidFill>
            <a:schemeClr val="bg1">
              <a:lumMod val="95000"/>
              <a:lumOff val="5000"/>
            </a:schemeClr>
          </a:solidFill>
        </p:spPr>
      </p:pic>
      <p:sp>
        <p:nvSpPr>
          <p:cNvPr id="2" name="Title 1"/>
          <p:cNvSpPr>
            <a:spLocks noGrp="1"/>
          </p:cNvSpPr>
          <p:nvPr>
            <p:ph type="ctrTitle"/>
          </p:nvPr>
        </p:nvSpPr>
        <p:spPr>
          <a:xfrm>
            <a:off x="490654" y="0"/>
            <a:ext cx="10669471" cy="2829261"/>
          </a:xfrm>
        </p:spPr>
        <p:txBody>
          <a:bodyPr anchor="b">
            <a:no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490654" y="2829262"/>
            <a:ext cx="10669471" cy="2961938"/>
          </a:xfrm>
        </p:spPr>
        <p:txBody>
          <a:bodyPr anchor="t">
            <a:normAutofit/>
          </a:bodyPr>
          <a:lstStyle>
            <a:lvl1pPr marL="0" indent="0" algn="r">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normAutofit/>
          </a:bodyPr>
          <a:lstStyle>
            <a:lvl1pPr>
              <a:defRPr sz="3600"/>
            </a:lvl1pPr>
            <a:lvl2pPr>
              <a:defRPr sz="3600"/>
            </a:lvl2pPr>
            <a:lvl3pPr>
              <a:defRPr sz="3600"/>
            </a:lvl3pPr>
            <a:lvl4pPr>
              <a:defRPr sz="3600"/>
            </a:lvl4pPr>
            <a:lvl5pP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4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a:solidFill>
            <a:schemeClr val="bg1">
              <a:lumMod val="95000"/>
              <a:lumOff val="5000"/>
            </a:schemeClr>
          </a:solidFill>
        </p:spPr>
      </p:pic>
      <p:sp>
        <p:nvSpPr>
          <p:cNvPr id="2" name="Title 1"/>
          <p:cNvSpPr>
            <a:spLocks noGrp="1"/>
          </p:cNvSpPr>
          <p:nvPr>
            <p:ph type="ctrTitle"/>
          </p:nvPr>
        </p:nvSpPr>
        <p:spPr>
          <a:xfrm>
            <a:off x="490654" y="0"/>
            <a:ext cx="10669471" cy="2829261"/>
          </a:xfrm>
        </p:spPr>
        <p:txBody>
          <a:bodyPr/>
          <a:lstStyle/>
          <a:p>
            <a:pPr lvl="0" marL="0" indent="0">
              <a:buNone/>
            </a:pPr>
            <a:r>
              <a:rPr/>
              <a:t>HPV</a:t>
            </a:r>
            <a:r>
              <a:rPr/>
              <a:t> </a:t>
            </a:r>
            <a:r>
              <a:rPr/>
              <a:t>vaccination</a:t>
            </a:r>
            <a:r>
              <a:rPr/>
              <a:t> </a:t>
            </a:r>
            <a:r>
              <a:rPr/>
              <a:t>in</a:t>
            </a:r>
            <a:r>
              <a:rPr/>
              <a:t> </a:t>
            </a:r>
            <a:r>
              <a:rPr/>
              <a:t>India</a:t>
            </a:r>
          </a:p>
        </p:txBody>
      </p:sp>
      <p:sp>
        <p:nvSpPr>
          <p:cNvPr id="3" name="Subtitle 2"/>
          <p:cNvSpPr>
            <a:spLocks noGrp="1"/>
          </p:cNvSpPr>
          <p:nvPr>
            <p:ph type="subTitle" idx="1"/>
          </p:nvPr>
        </p:nvSpPr>
        <p:spPr>
          <a:xfrm>
            <a:off x="490654" y="2829262"/>
            <a:ext cx="10669471" cy="2961938"/>
          </a:xfrm>
        </p:spPr>
        <p:txBody>
          <a:bodyPr/>
          <a:lstStyle/>
          <a:p>
            <a:pPr lvl="0" marL="0" indent="0">
              <a:buNone/>
            </a:pPr>
            <a:r>
              <a:rPr/>
              <a:t>A</a:t>
            </a:r>
            <a:r>
              <a:rPr/>
              <a:t> </a:t>
            </a:r>
            <a:r>
              <a:rPr/>
              <a:t>case</a:t>
            </a:r>
            <a:r>
              <a:rPr/>
              <a:t> </a:t>
            </a:r>
            <a:r>
              <a:rPr/>
              <a:t>study</a:t>
            </a:r>
            <a:r>
              <a:rPr/>
              <a:t> </a:t>
            </a:r>
            <a:r>
              <a:rPr/>
              <a:t>for</a:t>
            </a:r>
            <a:r>
              <a:rPr/>
              <a:t> </a:t>
            </a:r>
            <a:r>
              <a:rPr/>
              <a:t>Summer</a:t>
            </a:r>
            <a:r>
              <a:rPr/>
              <a:t> </a:t>
            </a:r>
            <a:r>
              <a:rPr/>
              <a:t>Curriculum</a:t>
            </a:r>
            <a:br/>
            <a:br/>
            <a:r>
              <a:rPr/>
              <a:t>Mukesh</a:t>
            </a:r>
            <a:r>
              <a:rPr/>
              <a:t> </a:t>
            </a:r>
            <a:r>
              <a:rPr/>
              <a:t>Shanthilal</a:t>
            </a:r>
            <a:br/>
            <a:r>
              <a:rPr/>
              <a:t>Olusegun</a:t>
            </a:r>
            <a:r>
              <a:rPr/>
              <a:t> </a:t>
            </a:r>
            <a:r>
              <a:rPr/>
              <a:t>Biyi-Olutunde</a:t>
            </a:r>
            <a:br/>
            <a:r>
              <a:rPr/>
              <a:t>LeAnn</a:t>
            </a:r>
            <a:r>
              <a:rPr/>
              <a:t> </a:t>
            </a:r>
            <a:r>
              <a:rPr/>
              <a:t>Perkins</a:t>
            </a:r>
            <a:br/>
            <a:r>
              <a:rPr/>
              <a:t>Marisa</a:t>
            </a:r>
            <a:r>
              <a:rPr/>
              <a:t> </a:t>
            </a:r>
            <a:r>
              <a:rPr/>
              <a:t>Nimrod</a:t>
            </a:r>
            <a:br/>
            <a:r>
              <a:rPr/>
              <a:t>Martin</a:t>
            </a:r>
            <a:r>
              <a:rPr/>
              <a:t> </a:t>
            </a:r>
            <a:r>
              <a:rPr/>
              <a:t>Skarzynski</a:t>
            </a:r>
            <a:br/>
            <a:r>
              <a:rPr/>
              <a:t>Jarrett</a:t>
            </a:r>
            <a:r>
              <a:rPr/>
              <a:t> </a:t>
            </a:r>
            <a:r>
              <a:rPr/>
              <a:t>Johnson</a:t>
            </a:r>
          </a:p>
        </p:txBody>
      </p:sp>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pPr lvl="0" marL="0" indent="0">
              <a:buNone/>
            </a:pPr>
            <a:r>
              <a:rPr/>
              <a:t>Table of Contents</a:t>
            </a:r>
          </a:p>
        </p:txBody>
      </p:sp>
      <p:sp>
        <p:nvSpPr>
          <p:cNvPr id="3" name="Content Placeholder 2"/>
          <p:cNvSpPr>
            <a:spLocks noGrp="1"/>
          </p:cNvSpPr>
          <p:nvPr>
            <p:ph idx="1"/>
          </p:nvPr>
        </p:nvSpPr>
        <p:spPr/>
        <p:txBody>
          <a:bodyPr/>
          <a:lstStyle/>
          <a:p>
            <a:pPr lvl="1"/>
            <a:r>
              <a:rPr>
                <a:hlinkClick r:id="rId2" action="ppaction://hlinksldjump"/>
              </a:rPr>
              <a:t>Context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pPr lvl="0" marL="0" indent="0">
              <a:buNone/>
            </a:pPr>
            <a:r>
              <a:rPr/>
              <a:t>Context</a:t>
            </a:r>
          </a:p>
        </p:txBody>
      </p:sp>
      <p:sp>
        <p:nvSpPr>
          <p:cNvPr id="3" name="Content Placeholder 2"/>
          <p:cNvSpPr>
            <a:spLocks noGrp="1"/>
          </p:cNvSpPr>
          <p:nvPr>
            <p:ph idx="1"/>
          </p:nvPr>
        </p:nvSpPr>
        <p:spPr/>
        <p:txBody>
          <a:bodyPr/>
          <a:lstStyle/>
          <a:p>
            <a:pPr lvl="0" marL="0" indent="0">
              <a:buNone/>
            </a:pPr>
            <a:r>
              <a:rPr/>
              <a:t>Learning Objectives PRIMARY PREVENTION CASE STUDY 1. Understand key aspects of primary cancer prevention 2. Incorporate and synthesize information gained from the lectures Person: 11-12 years old Place: School</a:t>
            </a:r>
          </a:p>
          <a:p>
            <a:pPr lvl="0" marL="0" indent="0">
              <a:buNone/>
            </a:pPr>
            <a:r>
              <a:rPr/>
              <a:t>Introduction (15 minutes): Primary prevention measures are designed to prevent the onset of a targeted condition or disease. Primary cancer prevention strategies are undertaken to reduce population and individual risks of developing cancer. To reduce the global burden of cancer, it is important to emphasize prevention strategies that will result in decreased cancer incidence (and ultimately mortality) rather than rely on clinical medicine alone. Primary cancer prevention strategies target known and probable cancer risk factors, which may include: (1) Modifiableriskfactors(withinanindividual’scontrol)suchasdiet,physicalactivity,ortobaccouse; (2) InfectionssuchasHPV,HepBandC,H.pylori;and (3) Environmentalriskfactorssuchasionizingradiation,radon,asbestos,orsecond-handtobaccosmoke. Background (10 minutes): Imagine that you are an international cancer researcher/clinician working in the field of cancer prevention and that you have gathered some of your colleagues to develop a primary cancer prevention strategy. Your goal is to design the intervention in one country with the idea that it could later be adapted to other countries. Your first step is to select a country and a topic to focus on. We suggest that you identify a non-United States country that is represented in your group. Any country or topic you choose will have relevance to all countries and types of cancer, but choosing a specific country and topic will enable you to better contextualize your primary cancer prevention strategy. A. Choose one country and one of the following three scenarios to focus on: (1) IncreasingHPVvaccinationratesforcervicalcancerprevention (2) Increasingphysicalactivitylevelsforbreastcancerprevention (3) Reducingairpollutionlevelsforlungcancerprevention Your objective is to devise and implement a national cancer prevention program that is multi-tiered and focused on both intervention and policy. You will present your findings to the rest of the participants at the end of the case study. Please create one slide per question in addition to a title slide (7 slides total). An effective national prevention program will be composed of strategies to reduce cancer incidence and mortality that incorporate program evaluation, are sustainable in the long-term and cost-effective, and benefit as much of the population as possible. We have provided an example scenario in italics throughout the case study: Reducing sun exposure for melanoma prevention in Australia. B. Questions: 1. Who are the relevant stakeholders? What roles will they play? Possibilities to consider include national and local political leadership, health infrastructure, non-governmental organizations, academic medical centers, international consultants, or any others relevant to your program. (10 minutes)</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Celestial</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HPV vaccination in India</dc:title>
  <dc:creator>Mukesh Shanthilal;Olusegun Biyi-Olutunde;LeAnn Perkins;Marisa Nimrod;Martin Skarzynski;Jarrett Johnson</dc:creator>
  <cp:keywords/>
  <dcterms:created xsi:type="dcterms:W3CDTF">2018-07-30T13:38:49Z</dcterms:created>
  <dcterms:modified xsi:type="dcterms:W3CDTF">2018-07-30T13:38:49Z</dcterms:modified>
</cp:coreProperties>
</file>