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6" r:id="rId2"/>
    <p:sldId id="307" r:id="rId3"/>
    <p:sldId id="306" r:id="rId4"/>
    <p:sldId id="297" r:id="rId5"/>
    <p:sldId id="303" r:id="rId6"/>
    <p:sldId id="308" r:id="rId7"/>
    <p:sldId id="298" r:id="rId8"/>
    <p:sldId id="299" r:id="rId9"/>
    <p:sldId id="325" r:id="rId10"/>
    <p:sldId id="312" r:id="rId11"/>
    <p:sldId id="326" r:id="rId12"/>
    <p:sldId id="300" r:id="rId13"/>
    <p:sldId id="327" r:id="rId14"/>
    <p:sldId id="301" r:id="rId15"/>
    <p:sldId id="328" r:id="rId16"/>
    <p:sldId id="302" r:id="rId17"/>
    <p:sldId id="333" r:id="rId18"/>
    <p:sldId id="309" r:id="rId19"/>
    <p:sldId id="329" r:id="rId20"/>
    <p:sldId id="310" r:id="rId21"/>
    <p:sldId id="311" r:id="rId22"/>
    <p:sldId id="331" r:id="rId23"/>
    <p:sldId id="313" r:id="rId24"/>
    <p:sldId id="318" r:id="rId25"/>
    <p:sldId id="334" r:id="rId26"/>
    <p:sldId id="319" r:id="rId27"/>
    <p:sldId id="324" r:id="rId28"/>
    <p:sldId id="317" r:id="rId29"/>
    <p:sldId id="336" r:id="rId30"/>
    <p:sldId id="335" r:id="rId31"/>
    <p:sldId id="33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09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1" d="100"/>
          <a:sy n="101" d="100"/>
        </p:scale>
        <p:origin x="91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C8790-61E2-4328-9C65-EEB8226235BC}" type="doc">
      <dgm:prSet loTypeId="urn:diagrams.loki3.com/BracketList" loCatId="list" qsTypeId="urn:microsoft.com/office/officeart/2005/8/quickstyle/simple1" qsCatId="simple" csTypeId="urn:microsoft.com/office/officeart/2005/8/colors/accent5_5" csCatId="accent5" phldr="1"/>
      <dgm:spPr/>
      <dgm:t>
        <a:bodyPr/>
        <a:lstStyle/>
        <a:p>
          <a:endParaRPr lang="en-IN"/>
        </a:p>
      </dgm:t>
    </dgm:pt>
    <dgm:pt modelId="{609BE538-E96B-408C-A35A-099881131F2C}">
      <dgm:prSet phldrT="[Text]" custT="1"/>
      <dgm:spPr/>
      <dgm:t>
        <a:bodyPr/>
        <a:lstStyle/>
        <a:p>
          <a:r>
            <a:rPr lang="en-IN" sz="2000" dirty="0"/>
            <a:t>Meta Characters</a:t>
          </a:r>
        </a:p>
      </dgm:t>
    </dgm:pt>
    <dgm:pt modelId="{F2C89E77-E118-4842-ADB2-2C8A004400A0}" type="parTrans" cxnId="{91D5ACBF-2DED-4759-8FC8-E2D8F3D4D465}">
      <dgm:prSet/>
      <dgm:spPr/>
      <dgm:t>
        <a:bodyPr/>
        <a:lstStyle/>
        <a:p>
          <a:endParaRPr lang="en-IN" sz="1200"/>
        </a:p>
      </dgm:t>
    </dgm:pt>
    <dgm:pt modelId="{DF537560-233B-422E-84E0-5AE8721D381D}" type="sibTrans" cxnId="{91D5ACBF-2DED-4759-8FC8-E2D8F3D4D465}">
      <dgm:prSet/>
      <dgm:spPr/>
      <dgm:t>
        <a:bodyPr/>
        <a:lstStyle/>
        <a:p>
          <a:endParaRPr lang="en-IN" sz="1200"/>
        </a:p>
      </dgm:t>
    </dgm:pt>
    <dgm:pt modelId="{17EF80C7-8C3D-4032-A766-BCC526FBD4F4}">
      <dgm:prSet phldrT="[Text]" custT="1"/>
      <dgm:spPr>
        <a:solidFill>
          <a:srgbClr val="0009C4">
            <a:alpha val="90000"/>
          </a:srgbClr>
        </a:solidFill>
      </dgm:spPr>
      <dgm:t>
        <a:bodyPr/>
        <a:lstStyle/>
        <a:p>
          <a:r>
            <a:rPr lang="en-IN" sz="2000" dirty="0"/>
            <a:t>Special Characters</a:t>
          </a:r>
        </a:p>
      </dgm:t>
    </dgm:pt>
    <dgm:pt modelId="{2E13B4A4-0D7D-49CF-83A9-726424A107FE}" type="parTrans" cxnId="{AF91F33C-0DCB-4D63-934E-26AC901D0D5F}">
      <dgm:prSet/>
      <dgm:spPr/>
      <dgm:t>
        <a:bodyPr/>
        <a:lstStyle/>
        <a:p>
          <a:endParaRPr lang="en-IN" sz="1200"/>
        </a:p>
      </dgm:t>
    </dgm:pt>
    <dgm:pt modelId="{C3CE0DF1-C2B9-49B1-9F65-C0CFD3D970B5}" type="sibTrans" cxnId="{AF91F33C-0DCB-4D63-934E-26AC901D0D5F}">
      <dgm:prSet/>
      <dgm:spPr/>
      <dgm:t>
        <a:bodyPr/>
        <a:lstStyle/>
        <a:p>
          <a:endParaRPr lang="en-IN" sz="1200"/>
        </a:p>
      </dgm:t>
    </dgm:pt>
    <dgm:pt modelId="{061F8865-4C34-4824-BD53-6939AD80B4F1}">
      <dgm:prSet phldrT="[Text]" custT="1"/>
      <dgm:spPr>
        <a:solidFill>
          <a:srgbClr val="0009C4">
            <a:alpha val="90000"/>
          </a:srgbClr>
        </a:solidFill>
      </dgm:spPr>
      <dgm:t>
        <a:bodyPr/>
        <a:lstStyle/>
        <a:p>
          <a:r>
            <a:rPr lang="en-IN" sz="2000" dirty="0"/>
            <a:t>Search for a match something more than a direct match.</a:t>
          </a:r>
        </a:p>
      </dgm:t>
    </dgm:pt>
    <dgm:pt modelId="{08EB7C05-0F65-456D-9E83-FB82DD10AFC8}" type="parTrans" cxnId="{958F029D-B904-4FED-8789-AB514A108CBB}">
      <dgm:prSet/>
      <dgm:spPr/>
      <dgm:t>
        <a:bodyPr/>
        <a:lstStyle/>
        <a:p>
          <a:endParaRPr lang="en-IN" sz="1200"/>
        </a:p>
      </dgm:t>
    </dgm:pt>
    <dgm:pt modelId="{1356FB2E-3304-427B-A637-112EBC4045A7}" type="sibTrans" cxnId="{958F029D-B904-4FED-8789-AB514A108CBB}">
      <dgm:prSet/>
      <dgm:spPr/>
      <dgm:t>
        <a:bodyPr/>
        <a:lstStyle/>
        <a:p>
          <a:endParaRPr lang="en-IN" sz="1200"/>
        </a:p>
      </dgm:t>
    </dgm:pt>
    <dgm:pt modelId="{4D354E4F-7284-4AD6-9122-BB1466698CA7}">
      <dgm:prSet phldrT="[Text]" custT="1"/>
      <dgm:spPr/>
      <dgm:t>
        <a:bodyPr/>
        <a:lstStyle/>
        <a:p>
          <a:r>
            <a:rPr lang="en-IN" sz="2000" dirty="0"/>
            <a:t>Special Sequence</a:t>
          </a:r>
        </a:p>
      </dgm:t>
    </dgm:pt>
    <dgm:pt modelId="{7FE9F718-9A7B-42B5-8044-5ECC23DAE48A}" type="parTrans" cxnId="{6045283B-5189-41FC-AAA0-41CB5655A658}">
      <dgm:prSet/>
      <dgm:spPr/>
      <dgm:t>
        <a:bodyPr/>
        <a:lstStyle/>
        <a:p>
          <a:endParaRPr lang="en-IN" sz="1200"/>
        </a:p>
      </dgm:t>
    </dgm:pt>
    <dgm:pt modelId="{2693BE14-48D1-4ED3-A34F-22A7CB360E57}" type="sibTrans" cxnId="{6045283B-5189-41FC-AAA0-41CB5655A658}">
      <dgm:prSet/>
      <dgm:spPr/>
      <dgm:t>
        <a:bodyPr/>
        <a:lstStyle/>
        <a:p>
          <a:endParaRPr lang="en-IN" sz="1200"/>
        </a:p>
      </dgm:t>
    </dgm:pt>
    <dgm:pt modelId="{E050B618-98B6-4EBC-9871-6D8C0EB286B1}">
      <dgm:prSet phldrT="[Text]" custT="1"/>
      <dgm:spPr>
        <a:solidFill>
          <a:srgbClr val="00FFFF">
            <a:alpha val="50000"/>
          </a:srgbClr>
        </a:solidFill>
      </dgm:spPr>
      <dgm:t>
        <a:bodyPr/>
        <a:lstStyle/>
        <a:p>
          <a:r>
            <a:rPr lang="en-IN" sz="2000" dirty="0">
              <a:solidFill>
                <a:schemeClr val="tx1"/>
              </a:solidFill>
            </a:rPr>
            <a:t>Escaping Characters</a:t>
          </a:r>
        </a:p>
      </dgm:t>
    </dgm:pt>
    <dgm:pt modelId="{0FAE9180-B07C-43EF-91ED-18008EFF6F16}" type="parTrans" cxnId="{73F22E19-A04F-477B-B08A-0B6C1D07B734}">
      <dgm:prSet/>
      <dgm:spPr/>
      <dgm:t>
        <a:bodyPr/>
        <a:lstStyle/>
        <a:p>
          <a:endParaRPr lang="en-IN" sz="1200"/>
        </a:p>
      </dgm:t>
    </dgm:pt>
    <dgm:pt modelId="{6F22C9B7-6160-4DDB-BA90-5251542151ED}" type="sibTrans" cxnId="{73F22E19-A04F-477B-B08A-0B6C1D07B734}">
      <dgm:prSet/>
      <dgm:spPr/>
      <dgm:t>
        <a:bodyPr/>
        <a:lstStyle/>
        <a:p>
          <a:endParaRPr lang="en-IN" sz="1200"/>
        </a:p>
      </dgm:t>
    </dgm:pt>
    <dgm:pt modelId="{461F0855-804A-4888-82BD-4ADD892E3FF7}">
      <dgm:prSet phldrT="[Text]" custT="1"/>
      <dgm:spPr>
        <a:solidFill>
          <a:srgbClr val="00FFFF">
            <a:alpha val="50000"/>
          </a:srgbClr>
        </a:solidFill>
      </dgm:spPr>
      <dgm:t>
        <a:bodyPr/>
        <a:lstStyle/>
        <a:p>
          <a:r>
            <a:rPr lang="en-IN" sz="2000" dirty="0">
              <a:solidFill>
                <a:schemeClr val="tx1"/>
              </a:solidFill>
            </a:rPr>
            <a:t>These characters search for a match something specific characters</a:t>
          </a:r>
        </a:p>
      </dgm:t>
    </dgm:pt>
    <dgm:pt modelId="{0E9B99BA-339C-41E6-AEB1-A22432F99A76}" type="parTrans" cxnId="{88D64E9A-1EE7-4182-950A-EF6FAF84E9BB}">
      <dgm:prSet/>
      <dgm:spPr/>
      <dgm:t>
        <a:bodyPr/>
        <a:lstStyle/>
        <a:p>
          <a:endParaRPr lang="en-IN"/>
        </a:p>
      </dgm:t>
    </dgm:pt>
    <dgm:pt modelId="{866EB085-6518-4E55-B1B3-2B95A9006683}" type="sibTrans" cxnId="{88D64E9A-1EE7-4182-950A-EF6FAF84E9BB}">
      <dgm:prSet/>
      <dgm:spPr/>
      <dgm:t>
        <a:bodyPr/>
        <a:lstStyle/>
        <a:p>
          <a:endParaRPr lang="en-IN"/>
        </a:p>
      </dgm:t>
    </dgm:pt>
    <dgm:pt modelId="{E5FABDAA-F3DE-40BE-86FF-5B5B0F700546}" type="pres">
      <dgm:prSet presAssocID="{44DC8790-61E2-4328-9C65-EEB8226235BC}" presName="Name0" presStyleCnt="0">
        <dgm:presLayoutVars>
          <dgm:dir/>
          <dgm:animLvl val="lvl"/>
          <dgm:resizeHandles val="exact"/>
        </dgm:presLayoutVars>
      </dgm:prSet>
      <dgm:spPr/>
    </dgm:pt>
    <dgm:pt modelId="{01EC9AB6-63DF-48D2-8465-3BE27A358BF5}" type="pres">
      <dgm:prSet presAssocID="{609BE538-E96B-408C-A35A-099881131F2C}" presName="linNode" presStyleCnt="0"/>
      <dgm:spPr/>
    </dgm:pt>
    <dgm:pt modelId="{78A44DBB-B0E6-4E30-AF65-4FAA209D47E9}" type="pres">
      <dgm:prSet presAssocID="{609BE538-E96B-408C-A35A-099881131F2C}" presName="parTx" presStyleLbl="revTx" presStyleIdx="0" presStyleCnt="2">
        <dgm:presLayoutVars>
          <dgm:chMax val="1"/>
          <dgm:bulletEnabled val="1"/>
        </dgm:presLayoutVars>
      </dgm:prSet>
      <dgm:spPr/>
    </dgm:pt>
    <dgm:pt modelId="{1EFE9B1B-A0C0-4E86-88BD-182AD66F39C6}" type="pres">
      <dgm:prSet presAssocID="{609BE538-E96B-408C-A35A-099881131F2C}" presName="bracket" presStyleLbl="parChTrans1D1" presStyleIdx="0" presStyleCnt="2"/>
      <dgm:spPr>
        <a:ln>
          <a:solidFill>
            <a:srgbClr val="0009C4"/>
          </a:solidFill>
        </a:ln>
      </dgm:spPr>
    </dgm:pt>
    <dgm:pt modelId="{54703A37-4421-45FE-8EC4-1CBE567586DE}" type="pres">
      <dgm:prSet presAssocID="{609BE538-E96B-408C-A35A-099881131F2C}" presName="spH" presStyleCnt="0"/>
      <dgm:spPr/>
    </dgm:pt>
    <dgm:pt modelId="{2E85942A-4D6E-4A33-BBBD-4DC766BBA1B9}" type="pres">
      <dgm:prSet presAssocID="{609BE538-E96B-408C-A35A-099881131F2C}" presName="desTx" presStyleLbl="node1" presStyleIdx="0" presStyleCnt="2">
        <dgm:presLayoutVars>
          <dgm:bulletEnabled val="1"/>
        </dgm:presLayoutVars>
      </dgm:prSet>
      <dgm:spPr/>
    </dgm:pt>
    <dgm:pt modelId="{29D3F0F3-1ED2-4292-8AAC-03A340B514F1}" type="pres">
      <dgm:prSet presAssocID="{DF537560-233B-422E-84E0-5AE8721D381D}" presName="spV" presStyleCnt="0"/>
      <dgm:spPr/>
    </dgm:pt>
    <dgm:pt modelId="{7344B422-DD5A-44AD-BDAD-7ABF9834ECAE}" type="pres">
      <dgm:prSet presAssocID="{4D354E4F-7284-4AD6-9122-BB1466698CA7}" presName="linNode" presStyleCnt="0"/>
      <dgm:spPr/>
    </dgm:pt>
    <dgm:pt modelId="{5E1802D2-BAC7-481B-B04A-1CD03F4EF817}" type="pres">
      <dgm:prSet presAssocID="{4D354E4F-7284-4AD6-9122-BB1466698CA7}" presName="parTx" presStyleLbl="revTx" presStyleIdx="1" presStyleCnt="2">
        <dgm:presLayoutVars>
          <dgm:chMax val="1"/>
          <dgm:bulletEnabled val="1"/>
        </dgm:presLayoutVars>
      </dgm:prSet>
      <dgm:spPr/>
    </dgm:pt>
    <dgm:pt modelId="{42AB723C-6C1A-4BD3-9801-DD2BEF4D9C9F}" type="pres">
      <dgm:prSet presAssocID="{4D354E4F-7284-4AD6-9122-BB1466698CA7}" presName="bracket" presStyleLbl="parChTrans1D1" presStyleIdx="1" presStyleCnt="2"/>
      <dgm:spPr>
        <a:ln>
          <a:solidFill>
            <a:srgbClr val="0009C4"/>
          </a:solidFill>
        </a:ln>
      </dgm:spPr>
    </dgm:pt>
    <dgm:pt modelId="{AE2A91FD-F353-4F40-A45C-D4BF7C1F4AEB}" type="pres">
      <dgm:prSet presAssocID="{4D354E4F-7284-4AD6-9122-BB1466698CA7}" presName="spH" presStyleCnt="0"/>
      <dgm:spPr/>
    </dgm:pt>
    <dgm:pt modelId="{B56709C1-1AE6-44B1-868E-1C98D0FBD511}" type="pres">
      <dgm:prSet presAssocID="{4D354E4F-7284-4AD6-9122-BB1466698CA7}" presName="desTx" presStyleLbl="node1" presStyleIdx="1" presStyleCnt="2">
        <dgm:presLayoutVars>
          <dgm:bulletEnabled val="1"/>
        </dgm:presLayoutVars>
      </dgm:prSet>
      <dgm:spPr/>
    </dgm:pt>
  </dgm:ptLst>
  <dgm:cxnLst>
    <dgm:cxn modelId="{B9384905-546A-4268-B72C-2C0827B5E9D1}" type="presOf" srcId="{061F8865-4C34-4824-BD53-6939AD80B4F1}" destId="{2E85942A-4D6E-4A33-BBBD-4DC766BBA1B9}" srcOrd="0" destOrd="1" presId="urn:diagrams.loki3.com/BracketList"/>
    <dgm:cxn modelId="{725EAB06-49DF-4DD2-A96B-31361844FC3E}" type="presOf" srcId="{4D354E4F-7284-4AD6-9122-BB1466698CA7}" destId="{5E1802D2-BAC7-481B-B04A-1CD03F4EF817}" srcOrd="0" destOrd="0" presId="urn:diagrams.loki3.com/BracketList"/>
    <dgm:cxn modelId="{73F22E19-A04F-477B-B08A-0B6C1D07B734}" srcId="{4D354E4F-7284-4AD6-9122-BB1466698CA7}" destId="{E050B618-98B6-4EBC-9871-6D8C0EB286B1}" srcOrd="0" destOrd="0" parTransId="{0FAE9180-B07C-43EF-91ED-18008EFF6F16}" sibTransId="{6F22C9B7-6160-4DDB-BA90-5251542151ED}"/>
    <dgm:cxn modelId="{6045283B-5189-41FC-AAA0-41CB5655A658}" srcId="{44DC8790-61E2-4328-9C65-EEB8226235BC}" destId="{4D354E4F-7284-4AD6-9122-BB1466698CA7}" srcOrd="1" destOrd="0" parTransId="{7FE9F718-9A7B-42B5-8044-5ECC23DAE48A}" sibTransId="{2693BE14-48D1-4ED3-A34F-22A7CB360E57}"/>
    <dgm:cxn modelId="{AF91F33C-0DCB-4D63-934E-26AC901D0D5F}" srcId="{609BE538-E96B-408C-A35A-099881131F2C}" destId="{17EF80C7-8C3D-4032-A766-BCC526FBD4F4}" srcOrd="0" destOrd="0" parTransId="{2E13B4A4-0D7D-49CF-83A9-726424A107FE}" sibTransId="{C3CE0DF1-C2B9-49B1-9F65-C0CFD3D970B5}"/>
    <dgm:cxn modelId="{7518135B-D804-4B82-A87B-9D5EA645F62D}" type="presOf" srcId="{E050B618-98B6-4EBC-9871-6D8C0EB286B1}" destId="{B56709C1-1AE6-44B1-868E-1C98D0FBD511}" srcOrd="0" destOrd="0" presId="urn:diagrams.loki3.com/BracketList"/>
    <dgm:cxn modelId="{D2E2A897-437D-4BBF-9E61-240D0FADA027}" type="presOf" srcId="{17EF80C7-8C3D-4032-A766-BCC526FBD4F4}" destId="{2E85942A-4D6E-4A33-BBBD-4DC766BBA1B9}" srcOrd="0" destOrd="0" presId="urn:diagrams.loki3.com/BracketList"/>
    <dgm:cxn modelId="{88D64E9A-1EE7-4182-950A-EF6FAF84E9BB}" srcId="{4D354E4F-7284-4AD6-9122-BB1466698CA7}" destId="{461F0855-804A-4888-82BD-4ADD892E3FF7}" srcOrd="1" destOrd="0" parTransId="{0E9B99BA-339C-41E6-AEB1-A22432F99A76}" sibTransId="{866EB085-6518-4E55-B1B3-2B95A9006683}"/>
    <dgm:cxn modelId="{958F029D-B904-4FED-8789-AB514A108CBB}" srcId="{609BE538-E96B-408C-A35A-099881131F2C}" destId="{061F8865-4C34-4824-BD53-6939AD80B4F1}" srcOrd="1" destOrd="0" parTransId="{08EB7C05-0F65-456D-9E83-FB82DD10AFC8}" sibTransId="{1356FB2E-3304-427B-A637-112EBC4045A7}"/>
    <dgm:cxn modelId="{41DC1CA3-1556-4027-8991-82CD4231075F}" type="presOf" srcId="{461F0855-804A-4888-82BD-4ADD892E3FF7}" destId="{B56709C1-1AE6-44B1-868E-1C98D0FBD511}" srcOrd="0" destOrd="1" presId="urn:diagrams.loki3.com/BracketList"/>
    <dgm:cxn modelId="{1D9425AB-CA58-4685-AB7A-0E491712C757}" type="presOf" srcId="{44DC8790-61E2-4328-9C65-EEB8226235BC}" destId="{E5FABDAA-F3DE-40BE-86FF-5B5B0F700546}" srcOrd="0" destOrd="0" presId="urn:diagrams.loki3.com/BracketList"/>
    <dgm:cxn modelId="{91D5ACBF-2DED-4759-8FC8-E2D8F3D4D465}" srcId="{44DC8790-61E2-4328-9C65-EEB8226235BC}" destId="{609BE538-E96B-408C-A35A-099881131F2C}" srcOrd="0" destOrd="0" parTransId="{F2C89E77-E118-4842-ADB2-2C8A004400A0}" sibTransId="{DF537560-233B-422E-84E0-5AE8721D381D}"/>
    <dgm:cxn modelId="{1A49CDC0-BAF5-4F6A-A2A1-FAB6232F1260}" type="presOf" srcId="{609BE538-E96B-408C-A35A-099881131F2C}" destId="{78A44DBB-B0E6-4E30-AF65-4FAA209D47E9}" srcOrd="0" destOrd="0" presId="urn:diagrams.loki3.com/BracketList"/>
    <dgm:cxn modelId="{2D053851-7502-4EA1-9015-EBC4F92D214C}" type="presParOf" srcId="{E5FABDAA-F3DE-40BE-86FF-5B5B0F700546}" destId="{01EC9AB6-63DF-48D2-8465-3BE27A358BF5}" srcOrd="0" destOrd="0" presId="urn:diagrams.loki3.com/BracketList"/>
    <dgm:cxn modelId="{44FCB01D-A561-48B5-AE67-124DDA82F2EB}" type="presParOf" srcId="{01EC9AB6-63DF-48D2-8465-3BE27A358BF5}" destId="{78A44DBB-B0E6-4E30-AF65-4FAA209D47E9}" srcOrd="0" destOrd="0" presId="urn:diagrams.loki3.com/BracketList"/>
    <dgm:cxn modelId="{6963197E-9C8D-4B96-95E9-A5A8EEF20DA1}" type="presParOf" srcId="{01EC9AB6-63DF-48D2-8465-3BE27A358BF5}" destId="{1EFE9B1B-A0C0-4E86-88BD-182AD66F39C6}" srcOrd="1" destOrd="0" presId="urn:diagrams.loki3.com/BracketList"/>
    <dgm:cxn modelId="{A999D943-499A-466E-B3C6-CDA82137F729}" type="presParOf" srcId="{01EC9AB6-63DF-48D2-8465-3BE27A358BF5}" destId="{54703A37-4421-45FE-8EC4-1CBE567586DE}" srcOrd="2" destOrd="0" presId="urn:diagrams.loki3.com/BracketList"/>
    <dgm:cxn modelId="{1F068275-7379-4BBE-8F2C-5AFD41381880}" type="presParOf" srcId="{01EC9AB6-63DF-48D2-8465-3BE27A358BF5}" destId="{2E85942A-4D6E-4A33-BBBD-4DC766BBA1B9}" srcOrd="3" destOrd="0" presId="urn:diagrams.loki3.com/BracketList"/>
    <dgm:cxn modelId="{0EE24B5F-6019-40AB-813F-73D4A063A02E}" type="presParOf" srcId="{E5FABDAA-F3DE-40BE-86FF-5B5B0F700546}" destId="{29D3F0F3-1ED2-4292-8AAC-03A340B514F1}" srcOrd="1" destOrd="0" presId="urn:diagrams.loki3.com/BracketList"/>
    <dgm:cxn modelId="{BB1D0479-4700-4518-967F-582B244B9881}" type="presParOf" srcId="{E5FABDAA-F3DE-40BE-86FF-5B5B0F700546}" destId="{7344B422-DD5A-44AD-BDAD-7ABF9834ECAE}" srcOrd="2" destOrd="0" presId="urn:diagrams.loki3.com/BracketList"/>
    <dgm:cxn modelId="{57E77FF1-BEB2-485B-814E-2CCFCDDDB3CA}" type="presParOf" srcId="{7344B422-DD5A-44AD-BDAD-7ABF9834ECAE}" destId="{5E1802D2-BAC7-481B-B04A-1CD03F4EF817}" srcOrd="0" destOrd="0" presId="urn:diagrams.loki3.com/BracketList"/>
    <dgm:cxn modelId="{2977526B-78E2-449E-BAC2-C1D88E07230F}" type="presParOf" srcId="{7344B422-DD5A-44AD-BDAD-7ABF9834ECAE}" destId="{42AB723C-6C1A-4BD3-9801-DD2BEF4D9C9F}" srcOrd="1" destOrd="0" presId="urn:diagrams.loki3.com/BracketList"/>
    <dgm:cxn modelId="{5B9C5884-1B07-44CC-AE00-FF3DBCF716A9}" type="presParOf" srcId="{7344B422-DD5A-44AD-BDAD-7ABF9834ECAE}" destId="{AE2A91FD-F353-4F40-A45C-D4BF7C1F4AEB}" srcOrd="2" destOrd="0" presId="urn:diagrams.loki3.com/BracketList"/>
    <dgm:cxn modelId="{B22439C8-7106-4318-864F-7C24FC5C7DF3}" type="presParOf" srcId="{7344B422-DD5A-44AD-BDAD-7ABF9834ECAE}" destId="{B56709C1-1AE6-44B1-868E-1C98D0FBD511}" srcOrd="3" destOrd="0" presId="urn:diagrams.loki3.com/Bracket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44DBB-B0E6-4E30-AF65-4FAA209D47E9}">
      <dsp:nvSpPr>
        <dsp:cNvPr id="0" name=""/>
        <dsp:cNvSpPr/>
      </dsp:nvSpPr>
      <dsp:spPr>
        <a:xfrm>
          <a:off x="0" y="354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Meta Characters</a:t>
          </a:r>
        </a:p>
      </dsp:txBody>
      <dsp:txXfrm>
        <a:off x="0" y="354950"/>
        <a:ext cx="2405062" cy="1287000"/>
      </dsp:txXfrm>
    </dsp:sp>
    <dsp:sp modelId="{1EFE9B1B-A0C0-4E86-88BD-182AD66F39C6}">
      <dsp:nvSpPr>
        <dsp:cNvPr id="0" name=""/>
        <dsp:cNvSpPr/>
      </dsp:nvSpPr>
      <dsp:spPr>
        <a:xfrm>
          <a:off x="2405062" y="354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2E85942A-4D6E-4A33-BBBD-4DC766BBA1B9}">
      <dsp:nvSpPr>
        <dsp:cNvPr id="0" name=""/>
        <dsp:cNvSpPr/>
      </dsp:nvSpPr>
      <dsp:spPr>
        <a:xfrm>
          <a:off x="3078480" y="354950"/>
          <a:ext cx="6541770" cy="1287000"/>
        </a:xfrm>
        <a:prstGeom prst="rect">
          <a:avLst/>
        </a:prstGeom>
        <a:solidFill>
          <a:srgbClr val="0009C4">
            <a:alpha val="9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Special Characters</a:t>
          </a:r>
        </a:p>
        <a:p>
          <a:pPr marL="228600" lvl="1" indent="-228600" algn="l" defTabSz="889000">
            <a:lnSpc>
              <a:spcPct val="90000"/>
            </a:lnSpc>
            <a:spcBef>
              <a:spcPct val="0"/>
            </a:spcBef>
            <a:spcAft>
              <a:spcPct val="15000"/>
            </a:spcAft>
            <a:buChar char="•"/>
          </a:pPr>
          <a:r>
            <a:rPr lang="en-IN" sz="2000" kern="1200" dirty="0"/>
            <a:t>Search for a match something more than a direct match.</a:t>
          </a:r>
        </a:p>
      </dsp:txBody>
      <dsp:txXfrm>
        <a:off x="3078480" y="354950"/>
        <a:ext cx="6541770" cy="1287000"/>
      </dsp:txXfrm>
    </dsp:sp>
    <dsp:sp modelId="{5E1802D2-BAC7-481B-B04A-1CD03F4EF817}">
      <dsp:nvSpPr>
        <dsp:cNvPr id="0" name=""/>
        <dsp:cNvSpPr/>
      </dsp:nvSpPr>
      <dsp:spPr>
        <a:xfrm>
          <a:off x="0" y="1875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Special Sequence</a:t>
          </a:r>
        </a:p>
      </dsp:txBody>
      <dsp:txXfrm>
        <a:off x="0" y="1875950"/>
        <a:ext cx="2405062" cy="1287000"/>
      </dsp:txXfrm>
    </dsp:sp>
    <dsp:sp modelId="{42AB723C-6C1A-4BD3-9801-DD2BEF4D9C9F}">
      <dsp:nvSpPr>
        <dsp:cNvPr id="0" name=""/>
        <dsp:cNvSpPr/>
      </dsp:nvSpPr>
      <dsp:spPr>
        <a:xfrm>
          <a:off x="2405062" y="1875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B56709C1-1AE6-44B1-868E-1C98D0FBD511}">
      <dsp:nvSpPr>
        <dsp:cNvPr id="0" name=""/>
        <dsp:cNvSpPr/>
      </dsp:nvSpPr>
      <dsp:spPr>
        <a:xfrm>
          <a:off x="3078480" y="1875950"/>
          <a:ext cx="6541770" cy="1287000"/>
        </a:xfrm>
        <a:prstGeom prst="rect">
          <a:avLst/>
        </a:prstGeom>
        <a:solidFill>
          <a:srgbClr val="00FFFF">
            <a:alpha val="5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solidFill>
                <a:schemeClr val="tx1"/>
              </a:solidFill>
            </a:rPr>
            <a:t>Escaping Characters</a:t>
          </a:r>
        </a:p>
        <a:p>
          <a:pPr marL="228600" lvl="1" indent="-228600" algn="l" defTabSz="889000">
            <a:lnSpc>
              <a:spcPct val="90000"/>
            </a:lnSpc>
            <a:spcBef>
              <a:spcPct val="0"/>
            </a:spcBef>
            <a:spcAft>
              <a:spcPct val="15000"/>
            </a:spcAft>
            <a:buChar char="•"/>
          </a:pPr>
          <a:r>
            <a:rPr lang="en-IN" sz="2000" kern="1200" dirty="0">
              <a:solidFill>
                <a:schemeClr val="tx1"/>
              </a:solidFill>
            </a:rPr>
            <a:t>These characters search for a match something specific characters</a:t>
          </a:r>
        </a:p>
      </dsp:txBody>
      <dsp:txXfrm>
        <a:off x="3078480" y="1875950"/>
        <a:ext cx="6541770" cy="12870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28C1B-AA06-457D-9A0D-406F5399BD63}" type="datetimeFigureOut">
              <a:rPr lang="en-IN" smtClean="0"/>
              <a:t>15-03-2025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8D180-CB0E-4610-898E-D524F46D3D21}" type="slidenum">
              <a:rPr lang="en-IN" smtClean="0"/>
              <a:t>‹#›</a:t>
            </a:fld>
            <a:endParaRPr lang="en-IN"/>
          </a:p>
        </p:txBody>
      </p:sp>
    </p:spTree>
    <p:extLst>
      <p:ext uri="{BB962C8B-B14F-4D97-AF65-F5344CB8AC3E}">
        <p14:creationId xmlns:p14="http://schemas.microsoft.com/office/powerpoint/2010/main" val="387157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12</a:t>
            </a:fld>
            <a:endParaRPr lang="en-IN"/>
          </a:p>
        </p:txBody>
      </p:sp>
    </p:spTree>
    <p:extLst>
      <p:ext uri="{BB962C8B-B14F-4D97-AF65-F5344CB8AC3E}">
        <p14:creationId xmlns:p14="http://schemas.microsoft.com/office/powerpoint/2010/main" val="291019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878D180-CB0E-4610-898E-D524F46D3D21}" type="slidenum">
              <a:rPr lang="en-IN" smtClean="0"/>
              <a:t>14</a:t>
            </a:fld>
            <a:endParaRPr lang="en-IN"/>
          </a:p>
        </p:txBody>
      </p:sp>
    </p:spTree>
    <p:extLst>
      <p:ext uri="{BB962C8B-B14F-4D97-AF65-F5344CB8AC3E}">
        <p14:creationId xmlns:p14="http://schemas.microsoft.com/office/powerpoint/2010/main" val="34998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A4E0-AC19-ED55-79C4-148283272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FB51BC-2956-0893-53EC-C67526A26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8EEE7B-8112-808D-27EF-49346404FF00}"/>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5" name="Footer Placeholder 4">
            <a:extLst>
              <a:ext uri="{FF2B5EF4-FFF2-40B4-BE49-F238E27FC236}">
                <a16:creationId xmlns:a16="http://schemas.microsoft.com/office/drawing/2014/main" id="{5C026688-332E-9C48-33BB-86477AA4B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B9049-D52F-D4D5-E17F-4D97BDA4C2A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89998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866F-5EF2-F5BD-6A1B-EB91BD1AAF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C31A1-31AF-3021-5DE7-B31CF02C5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26932-7D2D-713C-CF8D-3A995161133D}"/>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5" name="Footer Placeholder 4">
            <a:extLst>
              <a:ext uri="{FF2B5EF4-FFF2-40B4-BE49-F238E27FC236}">
                <a16:creationId xmlns:a16="http://schemas.microsoft.com/office/drawing/2014/main" id="{0B567BC4-C6A3-B590-26C5-C4CBFA2CF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05B1A-FD94-57C6-BB7C-BDB14930E95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9425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89D87-6392-92BD-B259-E81D0800B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D1023-D188-15B6-B4CC-9BD072C1C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AC4AC-77B4-5211-2898-45C973E8AF05}"/>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5" name="Footer Placeholder 4">
            <a:extLst>
              <a:ext uri="{FF2B5EF4-FFF2-40B4-BE49-F238E27FC236}">
                <a16:creationId xmlns:a16="http://schemas.microsoft.com/office/drawing/2014/main" id="{D8296A0D-B727-FEFD-4E7E-0D1A19ED7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775CA6-90AC-D803-1CEE-2E76F3C8284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01713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73E2-29D2-0718-E2A4-81EEF55733AF}"/>
              </a:ext>
            </a:extLst>
          </p:cNvPr>
          <p:cNvSpPr>
            <a:spLocks noGrp="1"/>
          </p:cNvSpPr>
          <p:nvPr>
            <p:ph type="ctrTitle"/>
          </p:nvPr>
        </p:nvSpPr>
        <p:spPr>
          <a:xfrm>
            <a:off x="1524000" y="1453965"/>
            <a:ext cx="9144000" cy="2387600"/>
          </a:xfrm>
        </p:spPr>
        <p:txBody>
          <a:bodyPr anchor="b"/>
          <a:lstStyle>
            <a:lvl1pPr algn="ctr">
              <a:defRPr sz="6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172894AC-D54E-8B1C-C48A-AD3C1012853D}"/>
              </a:ext>
            </a:extLst>
          </p:cNvPr>
          <p:cNvSpPr>
            <a:spLocks noGrp="1"/>
          </p:cNvSpPr>
          <p:nvPr>
            <p:ph type="dt" sz="half" idx="10"/>
          </p:nvPr>
        </p:nvSpPr>
        <p:spPr/>
        <p:txBody>
          <a:bodyPr/>
          <a:lstStyle/>
          <a:p>
            <a:fld id="{9B073F18-9953-4E5B-8E85-90653346B04A}" type="datetimeFigureOut">
              <a:rPr lang="en-IN" smtClean="0"/>
              <a:t>15-03-2025</a:t>
            </a:fld>
            <a:endParaRPr lang="en-IN"/>
          </a:p>
        </p:txBody>
      </p:sp>
      <p:sp>
        <p:nvSpPr>
          <p:cNvPr id="5" name="Footer Placeholder 4">
            <a:extLst>
              <a:ext uri="{FF2B5EF4-FFF2-40B4-BE49-F238E27FC236}">
                <a16:creationId xmlns:a16="http://schemas.microsoft.com/office/drawing/2014/main" id="{38ADAC1F-47B1-9D6A-CD72-251954DED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4B626-5C93-352D-88F4-8CA6E6BB7FF6}"/>
              </a:ext>
            </a:extLst>
          </p:cNvPr>
          <p:cNvSpPr>
            <a:spLocks noGrp="1"/>
          </p:cNvSpPr>
          <p:nvPr>
            <p:ph type="sldNum" sz="quarter" idx="12"/>
          </p:nvPr>
        </p:nvSpPr>
        <p:spPr/>
        <p:txBody>
          <a:bodyPr/>
          <a:lstStyle/>
          <a:p>
            <a:fld id="{5125FD80-ADD3-45DA-8DEC-AEDD57C4C4F9}" type="slidenum">
              <a:rPr lang="en-IN" smtClean="0"/>
              <a:t>‹#›</a:t>
            </a:fld>
            <a:endParaRPr lang="en-IN"/>
          </a:p>
        </p:txBody>
      </p:sp>
    </p:spTree>
    <p:extLst>
      <p:ext uri="{BB962C8B-B14F-4D97-AF65-F5344CB8AC3E}">
        <p14:creationId xmlns:p14="http://schemas.microsoft.com/office/powerpoint/2010/main" val="9723317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05BD-44E8-D036-527A-6962A76A3CEB}"/>
              </a:ext>
            </a:extLst>
          </p:cNvPr>
          <p:cNvSpPr>
            <a:spLocks noGrp="1"/>
          </p:cNvSpPr>
          <p:nvPr>
            <p:ph type="title"/>
          </p:nvPr>
        </p:nvSpPr>
        <p:spPr/>
        <p:txBody>
          <a:bodyPr/>
          <a:lstStyle>
            <a:lvl1pPr>
              <a:defRPr>
                <a:solidFill>
                  <a:srgbClr val="0009C4"/>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AF1B0-049E-167E-DC0E-80B2F0652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E3CBA-1AA3-599D-360C-43E9C29D1933}"/>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5" name="Footer Placeholder 4">
            <a:extLst>
              <a:ext uri="{FF2B5EF4-FFF2-40B4-BE49-F238E27FC236}">
                <a16:creationId xmlns:a16="http://schemas.microsoft.com/office/drawing/2014/main" id="{D7B7E3EC-89B6-79B1-703C-7130ACF4E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6B8D7-CEA7-3FB3-1B2B-70F14C6D87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1871131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B47E-62DC-AE7A-3AA7-060EB1B00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DCDE07-674D-3F2F-C714-7B401099EA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F6D4C8-7B63-DA1E-08B3-A73353B8CF8B}"/>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5" name="Footer Placeholder 4">
            <a:extLst>
              <a:ext uri="{FF2B5EF4-FFF2-40B4-BE49-F238E27FC236}">
                <a16:creationId xmlns:a16="http://schemas.microsoft.com/office/drawing/2014/main" id="{03DDE86D-F103-C7A2-FCAD-66E02EC66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570D5F-71B6-FC2D-E2E5-436FE94878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4378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C9C8-7574-BDBA-B2DD-07B434C66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C152A7-61A5-9E6E-6A57-AE60C84C7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62E79A-0D46-1D33-2B01-4A276C270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609BA1-889F-703C-CBF1-831562493742}"/>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6" name="Footer Placeholder 5">
            <a:extLst>
              <a:ext uri="{FF2B5EF4-FFF2-40B4-BE49-F238E27FC236}">
                <a16:creationId xmlns:a16="http://schemas.microsoft.com/office/drawing/2014/main" id="{092A1152-2C79-88B9-FA82-02AE59A29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FA58D-8ED0-B771-F086-51D8B15D8CB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98168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B5B5-113F-4994-D7E1-3CA224103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048B29-F405-E783-7F94-B46B50175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F83E2-E262-9EDB-2673-9BCA0DE6D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B30BD3-3B02-F220-0671-2358D4A55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ACEC5-EF05-2D92-9954-43D52B8E7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44A632-4C88-96EC-E114-38817C5F7F73}"/>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8" name="Footer Placeholder 7">
            <a:extLst>
              <a:ext uri="{FF2B5EF4-FFF2-40B4-BE49-F238E27FC236}">
                <a16:creationId xmlns:a16="http://schemas.microsoft.com/office/drawing/2014/main" id="{5F27AD7B-BAAD-46AD-E349-32984D3639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C54BC-3B8B-D599-EBB8-BFCF366F84AE}"/>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01923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B466-E0AB-6F66-15EE-E0E1E545EB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E43FEE-FEBF-693E-6DB9-F2A13D168D9E}"/>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4" name="Footer Placeholder 3">
            <a:extLst>
              <a:ext uri="{FF2B5EF4-FFF2-40B4-BE49-F238E27FC236}">
                <a16:creationId xmlns:a16="http://schemas.microsoft.com/office/drawing/2014/main" id="{402FB458-97F7-F249-64A6-F767788B8C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B4B5A3-3E54-00D0-EE1C-01D1BFDDA476}"/>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6790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65A42-CEFF-9749-F994-346583984C09}"/>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3" name="Footer Placeholder 2">
            <a:extLst>
              <a:ext uri="{FF2B5EF4-FFF2-40B4-BE49-F238E27FC236}">
                <a16:creationId xmlns:a16="http://schemas.microsoft.com/office/drawing/2014/main" id="{D5760FCC-23C5-5DE0-5137-1283E9B749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042D5F-7B26-8F76-2A66-C787EA940F3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8344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883D-73B9-582B-D189-0C7B06B4D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C2452D-9736-1B7D-B1A0-6504EF7AE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CF644-E94D-742B-7323-9BF9FB3A8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B0FE7-0FAB-83FF-566C-0E7D14547BF1}"/>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6" name="Footer Placeholder 5">
            <a:extLst>
              <a:ext uri="{FF2B5EF4-FFF2-40B4-BE49-F238E27FC236}">
                <a16:creationId xmlns:a16="http://schemas.microsoft.com/office/drawing/2014/main" id="{B03B0914-77E3-1782-627C-ABA871B7BB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4F5E7-565E-A992-8C4D-6DDFFF661D1C}"/>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26228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B93A-C19C-454F-709E-D5495122C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9E6D43-B18D-03FE-6F08-8F4CA4C17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935A5-984B-82F9-9154-04E2C205E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4107F-B679-445F-B06B-E05330FBC349}"/>
              </a:ext>
            </a:extLst>
          </p:cNvPr>
          <p:cNvSpPr>
            <a:spLocks noGrp="1"/>
          </p:cNvSpPr>
          <p:nvPr>
            <p:ph type="dt" sz="half" idx="10"/>
          </p:nvPr>
        </p:nvSpPr>
        <p:spPr/>
        <p:txBody>
          <a:bodyPr/>
          <a:lstStyle/>
          <a:p>
            <a:fld id="{9B10575C-25FF-42DA-9E86-AD5BEE55A682}" type="datetimeFigureOut">
              <a:rPr lang="en-IN" smtClean="0"/>
              <a:t>15-03-2025</a:t>
            </a:fld>
            <a:endParaRPr lang="en-IN"/>
          </a:p>
        </p:txBody>
      </p:sp>
      <p:sp>
        <p:nvSpPr>
          <p:cNvPr id="6" name="Footer Placeholder 5">
            <a:extLst>
              <a:ext uri="{FF2B5EF4-FFF2-40B4-BE49-F238E27FC236}">
                <a16:creationId xmlns:a16="http://schemas.microsoft.com/office/drawing/2014/main" id="{87C4B3E8-D236-F2B7-5EC0-EA0444559F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5729F-0022-DE1A-B161-FC96B5AA391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58319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1BCE6-8B91-B785-5625-35733361E1F9}"/>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B1ECB-A90E-9AF7-5EFE-264E44F7C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D6CB31-C54C-5551-A601-1AB7B42C7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10575C-25FF-42DA-9E86-AD5BEE55A682}" type="datetimeFigureOut">
              <a:rPr lang="en-IN" smtClean="0"/>
              <a:t>15-03-2025</a:t>
            </a:fld>
            <a:endParaRPr lang="en-IN"/>
          </a:p>
        </p:txBody>
      </p:sp>
      <p:sp>
        <p:nvSpPr>
          <p:cNvPr id="5" name="Footer Placeholder 4">
            <a:extLst>
              <a:ext uri="{FF2B5EF4-FFF2-40B4-BE49-F238E27FC236}">
                <a16:creationId xmlns:a16="http://schemas.microsoft.com/office/drawing/2014/main" id="{9A138677-F054-03B4-F047-FAD238BC5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99FB50E-BE04-3B2B-BEF4-F51A436A2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5AC52D-EB3D-495F-9BFC-2EAB54707F47}" type="slidenum">
              <a:rPr lang="en-IN" smtClean="0"/>
              <a:t>‹#›</a:t>
            </a:fld>
            <a:endParaRPr lang="en-IN"/>
          </a:p>
        </p:txBody>
      </p:sp>
    </p:spTree>
    <p:extLst>
      <p:ext uri="{BB962C8B-B14F-4D97-AF65-F5344CB8AC3E}">
        <p14:creationId xmlns:p14="http://schemas.microsoft.com/office/powerpoint/2010/main" val="348881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1CE4-F85A-DA0E-F2A8-A75E95EF6A2E}"/>
              </a:ext>
            </a:extLst>
          </p:cNvPr>
          <p:cNvSpPr>
            <a:spLocks noGrp="1"/>
          </p:cNvSpPr>
          <p:nvPr>
            <p:ph type="ctrTitle"/>
          </p:nvPr>
        </p:nvSpPr>
        <p:spPr>
          <a:xfrm>
            <a:off x="1524000" y="2235200"/>
            <a:ext cx="9144000" cy="2387600"/>
          </a:xfrm>
        </p:spPr>
        <p:txBody>
          <a:bodyPr anchor="ctr">
            <a:normAutofit/>
          </a:bodyPr>
          <a:lstStyle/>
          <a:p>
            <a:r>
              <a:rPr lang="en-IN" sz="8000" dirty="0">
                <a:solidFill>
                  <a:srgbClr val="0009C4"/>
                </a:solidFill>
              </a:rPr>
              <a:t>Regex</a:t>
            </a:r>
            <a:br>
              <a:rPr lang="en-IN" sz="8000" dirty="0">
                <a:solidFill>
                  <a:srgbClr val="0009C4"/>
                </a:solidFill>
              </a:rPr>
            </a:br>
            <a:r>
              <a:rPr lang="en-IN" sz="3200" dirty="0">
                <a:solidFill>
                  <a:srgbClr val="0009C4"/>
                </a:solidFill>
              </a:rPr>
              <a:t>(regular expression)</a:t>
            </a:r>
            <a:endParaRPr lang="en-IN" sz="8000" dirty="0">
              <a:solidFill>
                <a:srgbClr val="0009C4"/>
              </a:solidFill>
            </a:endParaRPr>
          </a:p>
        </p:txBody>
      </p:sp>
    </p:spTree>
    <p:extLst>
      <p:ext uri="{BB962C8B-B14F-4D97-AF65-F5344CB8AC3E}">
        <p14:creationId xmlns:p14="http://schemas.microsoft.com/office/powerpoint/2010/main" val="1181244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E106D-CF11-069E-2A19-8EF100DD8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21C6C-CA79-C569-8A76-6B7F0B078031}"/>
              </a:ext>
            </a:extLst>
          </p:cNvPr>
          <p:cNvSpPr>
            <a:spLocks noGrp="1"/>
          </p:cNvSpPr>
          <p:nvPr>
            <p:ph type="title"/>
          </p:nvPr>
        </p:nvSpPr>
        <p:spPr>
          <a:xfrm>
            <a:off x="445363" y="2923126"/>
            <a:ext cx="11301273" cy="727969"/>
          </a:xfrm>
        </p:spPr>
        <p:txBody>
          <a:bodyPr/>
          <a:lstStyle/>
          <a:p>
            <a:pPr algn="ctr"/>
            <a:r>
              <a:rPr lang="en-IN" dirty="0"/>
              <a:t>/</a:t>
            </a:r>
            <a:r>
              <a:rPr lang="en-IN" dirty="0" err="1">
                <a:solidFill>
                  <a:schemeClr val="accent2"/>
                </a:solidFill>
              </a:rPr>
              <a:t>cat</a:t>
            </a:r>
            <a:r>
              <a:rPr lang="en-IN" b="1" dirty="0" err="1">
                <a:solidFill>
                  <a:schemeClr val="accent2"/>
                </a:solidFill>
              </a:rPr>
              <a:t>|</a:t>
            </a:r>
            <a:r>
              <a:rPr lang="en-IN" dirty="0" err="1">
                <a:solidFill>
                  <a:schemeClr val="accent2"/>
                </a:solidFill>
              </a:rPr>
              <a:t>cherry</a:t>
            </a:r>
            <a:r>
              <a:rPr lang="en-IN" dirty="0"/>
              <a:t>/</a:t>
            </a:r>
          </a:p>
        </p:txBody>
      </p:sp>
      <p:sp>
        <p:nvSpPr>
          <p:cNvPr id="3" name="TextBox 2">
            <a:extLst>
              <a:ext uri="{FF2B5EF4-FFF2-40B4-BE49-F238E27FC236}">
                <a16:creationId xmlns:a16="http://schemas.microsoft.com/office/drawing/2014/main" id="{9D5AC1DC-2B79-1F42-4D5C-75167791DF9E}"/>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b="1" dirty="0">
                <a:solidFill>
                  <a:schemeClr val="accent2"/>
                </a:solidFill>
              </a:rPr>
              <a:t>cat</a:t>
            </a:r>
            <a:r>
              <a:rPr lang="en-IN" sz="3600" dirty="0"/>
              <a:t>” or “</a:t>
            </a:r>
            <a:r>
              <a:rPr lang="en-IN" sz="3600" b="1" dirty="0">
                <a:solidFill>
                  <a:schemeClr val="accent2"/>
                </a:solidFill>
              </a:rPr>
              <a:t>cherry</a:t>
            </a:r>
            <a:r>
              <a:rPr lang="en-IN" sz="3600" dirty="0"/>
              <a:t>”</a:t>
            </a:r>
          </a:p>
          <a:p>
            <a:r>
              <a:rPr lang="en-IN" sz="3600" dirty="0"/>
              <a:t>Return which range this pattern exists</a:t>
            </a:r>
          </a:p>
        </p:txBody>
      </p:sp>
      <p:sp>
        <p:nvSpPr>
          <p:cNvPr id="4" name="Title 1">
            <a:extLst>
              <a:ext uri="{FF2B5EF4-FFF2-40B4-BE49-F238E27FC236}">
                <a16:creationId xmlns:a16="http://schemas.microsoft.com/office/drawing/2014/main" id="{8AC73DA4-1649-BB5B-504C-6F70C02F13A5}"/>
              </a:ext>
            </a:extLst>
          </p:cNvPr>
          <p:cNvSpPr txBox="1">
            <a:spLocks/>
          </p:cNvSpPr>
          <p:nvPr/>
        </p:nvSpPr>
        <p:spPr>
          <a:xfrm>
            <a:off x="327107" y="-229257"/>
            <a:ext cx="3549568" cy="2215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4800" b="1" dirty="0">
                <a:solidFill>
                  <a:schemeClr val="accent2"/>
                </a:solidFill>
              </a:rPr>
              <a:t>|</a:t>
            </a:r>
            <a:r>
              <a:rPr lang="en-IN" dirty="0"/>
              <a:t> </a:t>
            </a:r>
            <a:r>
              <a:rPr lang="en-IN" sz="2400" dirty="0">
                <a:solidFill>
                  <a:schemeClr val="tx1"/>
                </a:solidFill>
              </a:rPr>
              <a:t>(pipe)</a:t>
            </a:r>
            <a:endParaRPr lang="en-IN" dirty="0">
              <a:solidFill>
                <a:schemeClr val="tx1"/>
              </a:solidFill>
            </a:endParaRPr>
          </a:p>
        </p:txBody>
      </p:sp>
    </p:spTree>
    <p:extLst>
      <p:ext uri="{BB962C8B-B14F-4D97-AF65-F5344CB8AC3E}">
        <p14:creationId xmlns:p14="http://schemas.microsoft.com/office/powerpoint/2010/main" val="403239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EDA05-F82E-B1BD-86D2-59A303E8F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81295-CE49-15AD-2A95-5936308C231B}"/>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03893A0C-87FA-83F8-1D15-9334DFD8E467}"/>
              </a:ext>
            </a:extLst>
          </p:cNvPr>
          <p:cNvGraphicFramePr>
            <a:graphicFrameLocks noGrp="1"/>
          </p:cNvGraphicFramePr>
          <p:nvPr>
            <p:ph idx="1"/>
            <p:extLst>
              <p:ext uri="{D42A27DB-BD31-4B8C-83A1-F6EECF244321}">
                <p14:modId xmlns:p14="http://schemas.microsoft.com/office/powerpoint/2010/main" val="34125187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tc>
                <a:tc>
                  <a:txBody>
                    <a:bodyPr/>
                    <a:lstStyle/>
                    <a:p>
                      <a:r>
                        <a:rPr lang="en-IN" sz="1200" dirty="0"/>
                        <a:t>Any character (one) except new line</a:t>
                      </a:r>
                    </a:p>
                  </a:txBody>
                  <a:tcPr/>
                </a:tc>
                <a:tc>
                  <a:txBody>
                    <a:bodyPr/>
                    <a:lstStyle/>
                    <a:p>
                      <a:r>
                        <a:rPr lang="en-IN" sz="1200" dirty="0"/>
                        <a:t>“</a:t>
                      </a:r>
                      <a:r>
                        <a:rPr lang="en-IN" sz="1200" dirty="0" err="1"/>
                        <a:t>he..lo</a:t>
                      </a:r>
                      <a:r>
                        <a:rPr lang="en-IN" sz="1200" dirty="0"/>
                        <a:t>”</a:t>
                      </a:r>
                    </a:p>
                  </a:txBody>
                  <a:tcPr/>
                </a:tc>
                <a:tc>
                  <a:txBody>
                    <a:bodyPr/>
                    <a:lstStyle/>
                    <a:p>
                      <a:r>
                        <a:rPr lang="en-IN" sz="1200" dirty="0"/>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168033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D5AB4-CEEF-8E42-3F8E-9F6F85AD0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A754A-724D-BA75-7B16-4414EAFFF15A}"/>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c.t</a:t>
            </a:r>
            <a:r>
              <a:rPr lang="en-IN" dirty="0"/>
              <a:t>/</a:t>
            </a:r>
          </a:p>
        </p:txBody>
      </p:sp>
      <p:sp>
        <p:nvSpPr>
          <p:cNvPr id="3" name="TextBox 2">
            <a:extLst>
              <a:ext uri="{FF2B5EF4-FFF2-40B4-BE49-F238E27FC236}">
                <a16:creationId xmlns:a16="http://schemas.microsoft.com/office/drawing/2014/main" id="{1990CF37-A8D4-35FA-C9B0-DB196C153FFD}"/>
              </a:ext>
            </a:extLst>
          </p:cNvPr>
          <p:cNvSpPr txBox="1"/>
          <p:nvPr/>
        </p:nvSpPr>
        <p:spPr>
          <a:xfrm>
            <a:off x="1403131" y="4587764"/>
            <a:ext cx="5395195" cy="830997"/>
          </a:xfrm>
          <a:prstGeom prst="rect">
            <a:avLst/>
          </a:prstGeom>
          <a:noFill/>
        </p:spPr>
        <p:txBody>
          <a:bodyPr wrap="none" rtlCol="0">
            <a:spAutoFit/>
          </a:bodyPr>
          <a:lstStyle/>
          <a:p>
            <a:r>
              <a:rPr lang="en-IN" sz="2400" dirty="0"/>
              <a:t>match the pattern “</a:t>
            </a:r>
            <a:r>
              <a:rPr lang="en-IN" sz="2400" dirty="0">
                <a:solidFill>
                  <a:schemeClr val="accent2"/>
                </a:solidFill>
              </a:rPr>
              <a:t>c&lt;any character&gt;t</a:t>
            </a:r>
            <a:r>
              <a:rPr lang="en-IN" sz="2400" dirty="0"/>
              <a:t>”</a:t>
            </a:r>
          </a:p>
          <a:p>
            <a:r>
              <a:rPr lang="en-IN" sz="2400" dirty="0"/>
              <a:t>Return which range this pattern exists</a:t>
            </a:r>
          </a:p>
        </p:txBody>
      </p:sp>
      <p:sp>
        <p:nvSpPr>
          <p:cNvPr id="4" name="Title 1">
            <a:extLst>
              <a:ext uri="{FF2B5EF4-FFF2-40B4-BE49-F238E27FC236}">
                <a16:creationId xmlns:a16="http://schemas.microsoft.com/office/drawing/2014/main" id="{C9BAA76B-E659-5B86-BCB3-F94D0F308B61}"/>
              </a:ext>
            </a:extLst>
          </p:cNvPr>
          <p:cNvSpPr txBox="1">
            <a:spLocks/>
          </p:cNvSpPr>
          <p:nvPr/>
        </p:nvSpPr>
        <p:spPr>
          <a:xfrm>
            <a:off x="212807" y="-781050"/>
            <a:ext cx="3549568" cy="221571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16400" dirty="0">
                <a:solidFill>
                  <a:schemeClr val="accent2"/>
                </a:solidFill>
              </a:rPr>
              <a:t>.</a:t>
            </a:r>
            <a:r>
              <a:rPr lang="en-IN" dirty="0"/>
              <a:t> </a:t>
            </a:r>
            <a:r>
              <a:rPr lang="en-IN" sz="2400" dirty="0">
                <a:solidFill>
                  <a:schemeClr val="tx1"/>
                </a:solidFill>
              </a:rPr>
              <a:t>(dot)</a:t>
            </a:r>
            <a:endParaRPr lang="en-IN" dirty="0">
              <a:solidFill>
                <a:schemeClr val="tx1"/>
              </a:solidFill>
            </a:endParaRPr>
          </a:p>
        </p:txBody>
      </p:sp>
      <p:sp>
        <p:nvSpPr>
          <p:cNvPr id="5" name="TextBox 4">
            <a:extLst>
              <a:ext uri="{FF2B5EF4-FFF2-40B4-BE49-F238E27FC236}">
                <a16:creationId xmlns:a16="http://schemas.microsoft.com/office/drawing/2014/main" id="{CC809C90-6236-9CDB-EFA7-0A6A2EA7D8FF}"/>
              </a:ext>
            </a:extLst>
          </p:cNvPr>
          <p:cNvSpPr txBox="1"/>
          <p:nvPr/>
        </p:nvSpPr>
        <p:spPr>
          <a:xfrm>
            <a:off x="1403131" y="1234609"/>
            <a:ext cx="5185459" cy="400110"/>
          </a:xfrm>
          <a:prstGeom prst="rect">
            <a:avLst/>
          </a:prstGeom>
          <a:noFill/>
        </p:spPr>
        <p:txBody>
          <a:bodyPr wrap="none" rtlCol="0">
            <a:spAutoFit/>
          </a:bodyPr>
          <a:lstStyle/>
          <a:p>
            <a:r>
              <a:rPr lang="en-IN" sz="2000" dirty="0"/>
              <a:t>Matches any character (</a:t>
            </a:r>
            <a:r>
              <a:rPr lang="en-IN" sz="2000" dirty="0">
                <a:solidFill>
                  <a:schemeClr val="accent2"/>
                </a:solidFill>
              </a:rPr>
              <a:t>one</a:t>
            </a:r>
            <a:r>
              <a:rPr lang="en-IN" sz="2000" dirty="0"/>
              <a:t>) expect new line</a:t>
            </a:r>
          </a:p>
        </p:txBody>
      </p:sp>
      <p:sp>
        <p:nvSpPr>
          <p:cNvPr id="6" name="Speech Bubble: Rectangle with Corners Rounded 5">
            <a:extLst>
              <a:ext uri="{FF2B5EF4-FFF2-40B4-BE49-F238E27FC236}">
                <a16:creationId xmlns:a16="http://schemas.microsoft.com/office/drawing/2014/main" id="{0337BD78-729A-F6B1-06FF-B17D64B54E37}"/>
              </a:ext>
            </a:extLst>
          </p:cNvPr>
          <p:cNvSpPr/>
          <p:nvPr/>
        </p:nvSpPr>
        <p:spPr>
          <a:xfrm>
            <a:off x="2592077" y="1744673"/>
            <a:ext cx="3381376" cy="868444"/>
          </a:xfrm>
          <a:prstGeom prst="wedgeRoundRectCallout">
            <a:avLst>
              <a:gd name="adj1" fmla="val -22607"/>
              <a:gd name="adj2" fmla="val -73497"/>
              <a:gd name="adj3" fmla="val 16667"/>
            </a:avLst>
          </a:prstGeom>
          <a:solidFill>
            <a:srgbClr val="0009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Courier New" panose="02070309020205020404" pitchFamily="49" charset="0"/>
              <a:buChar char="o"/>
            </a:pPr>
            <a:r>
              <a:rPr lang="en-IN" sz="1100" dirty="0">
                <a:solidFill>
                  <a:schemeClr val="bg1"/>
                </a:solidFill>
              </a:rPr>
              <a:t>Alphabets</a:t>
            </a:r>
          </a:p>
          <a:p>
            <a:pPr marL="171450" indent="-171450">
              <a:buFont typeface="Courier New" panose="02070309020205020404" pitchFamily="49" charset="0"/>
              <a:buChar char="o"/>
            </a:pPr>
            <a:r>
              <a:rPr lang="en-IN" sz="1100" dirty="0">
                <a:solidFill>
                  <a:schemeClr val="bg1"/>
                </a:solidFill>
              </a:rPr>
              <a:t>Special characters</a:t>
            </a:r>
          </a:p>
          <a:p>
            <a:pPr marL="171450" indent="-171450">
              <a:buFont typeface="Courier New" panose="02070309020205020404" pitchFamily="49" charset="0"/>
              <a:buChar char="o"/>
            </a:pPr>
            <a:r>
              <a:rPr lang="en-IN" sz="1100" dirty="0">
                <a:solidFill>
                  <a:schemeClr val="bg1"/>
                </a:solidFill>
              </a:rPr>
              <a:t>Numbers </a:t>
            </a:r>
          </a:p>
          <a:p>
            <a:pPr marL="171450" indent="-171450">
              <a:buFont typeface="Courier New" panose="02070309020205020404" pitchFamily="49" charset="0"/>
              <a:buChar char="o"/>
            </a:pPr>
            <a:r>
              <a:rPr lang="en-IN" sz="1100" dirty="0">
                <a:solidFill>
                  <a:schemeClr val="bg1"/>
                </a:solidFill>
              </a:rPr>
              <a:t>Escape characters (except new line [\n])</a:t>
            </a:r>
          </a:p>
        </p:txBody>
      </p:sp>
    </p:spTree>
    <p:extLst>
      <p:ext uri="{BB962C8B-B14F-4D97-AF65-F5344CB8AC3E}">
        <p14:creationId xmlns:p14="http://schemas.microsoft.com/office/powerpoint/2010/main" val="164593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 presetClass="entr" presetSubtype="0" fill="hold" grpId="0" nodeType="withEffect">
                                  <p:stCondLst>
                                    <p:cond delay="100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20141-E479-D7C8-A1B5-5508CC9B8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F0E3F-A968-4400-1341-4C7C6BD0301A}"/>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1ED5CC4B-1F19-A0B5-D432-6BB85CF8C441}"/>
              </a:ext>
            </a:extLst>
          </p:cNvPr>
          <p:cNvGraphicFramePr>
            <a:graphicFrameLocks noGrp="1"/>
          </p:cNvGraphicFramePr>
          <p:nvPr>
            <p:ph idx="1"/>
            <p:extLst>
              <p:ext uri="{D42A27DB-BD31-4B8C-83A1-F6EECF244321}">
                <p14:modId xmlns:p14="http://schemas.microsoft.com/office/powerpoint/2010/main" val="2415594388"/>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tc>
                <a:tc>
                  <a:txBody>
                    <a:bodyPr/>
                    <a:lstStyle/>
                    <a:p>
                      <a:r>
                        <a:rPr lang="en-IN" sz="1200" dirty="0"/>
                        <a:t>Exactly the specified number of occurrence</a:t>
                      </a:r>
                    </a:p>
                  </a:txBody>
                  <a:tcPr/>
                </a:tc>
                <a:tc>
                  <a:txBody>
                    <a:bodyPr/>
                    <a:lstStyle/>
                    <a:p>
                      <a:r>
                        <a:rPr lang="en-IN" sz="1200" dirty="0"/>
                        <a:t>“he.{2}o”</a:t>
                      </a:r>
                    </a:p>
                  </a:txBody>
                  <a:tcPr/>
                </a:tc>
                <a:tc>
                  <a:txBody>
                    <a:bodyPr/>
                    <a:lstStyle/>
                    <a:p>
                      <a:endParaRPr lang="en-IN" sz="1200" dirty="0"/>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387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41216-F866-CB97-9D0F-73B6CA7951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E1C9F5-2092-3CF3-819E-AE0559E04122}"/>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c.{5}t</a:t>
            </a:r>
            <a:r>
              <a:rPr lang="en-IN" dirty="0"/>
              <a:t>/</a:t>
            </a:r>
          </a:p>
        </p:txBody>
      </p:sp>
      <p:sp>
        <p:nvSpPr>
          <p:cNvPr id="3" name="TextBox 2">
            <a:extLst>
              <a:ext uri="{FF2B5EF4-FFF2-40B4-BE49-F238E27FC236}">
                <a16:creationId xmlns:a16="http://schemas.microsoft.com/office/drawing/2014/main" id="{E63E3913-6DF9-2E51-392D-5DC47C5F069F}"/>
              </a:ext>
            </a:extLst>
          </p:cNvPr>
          <p:cNvSpPr txBox="1"/>
          <p:nvPr/>
        </p:nvSpPr>
        <p:spPr>
          <a:xfrm>
            <a:off x="1403131" y="4587764"/>
            <a:ext cx="5778826" cy="830997"/>
          </a:xfrm>
          <a:prstGeom prst="rect">
            <a:avLst/>
          </a:prstGeom>
          <a:noFill/>
        </p:spPr>
        <p:txBody>
          <a:bodyPr wrap="none" rtlCol="0">
            <a:spAutoFit/>
          </a:bodyPr>
          <a:lstStyle/>
          <a:p>
            <a:r>
              <a:rPr lang="en-IN" sz="2400" dirty="0"/>
              <a:t>match the pattern “</a:t>
            </a:r>
            <a:r>
              <a:rPr lang="en-IN" sz="2400" dirty="0">
                <a:solidFill>
                  <a:schemeClr val="accent2"/>
                </a:solidFill>
              </a:rPr>
              <a:t>c&lt;any 5 characters&gt;t</a:t>
            </a:r>
            <a:r>
              <a:rPr lang="en-IN" sz="2400" dirty="0"/>
              <a:t>”</a:t>
            </a:r>
          </a:p>
          <a:p>
            <a:r>
              <a:rPr lang="en-IN" sz="2400" dirty="0"/>
              <a:t>Return which range this pattern exists</a:t>
            </a:r>
          </a:p>
        </p:txBody>
      </p:sp>
      <p:sp>
        <p:nvSpPr>
          <p:cNvPr id="4" name="Title 1">
            <a:extLst>
              <a:ext uri="{FF2B5EF4-FFF2-40B4-BE49-F238E27FC236}">
                <a16:creationId xmlns:a16="http://schemas.microsoft.com/office/drawing/2014/main" id="{2F8FCD2B-B92C-E8C5-6F95-38EA6C72A50D}"/>
              </a:ext>
            </a:extLst>
          </p:cNvPr>
          <p:cNvSpPr txBox="1">
            <a:spLocks/>
          </p:cNvSpPr>
          <p:nvPr/>
        </p:nvSpPr>
        <p:spPr>
          <a:xfrm>
            <a:off x="1132315" y="383138"/>
            <a:ext cx="3349543" cy="8497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r>
              <a:rPr lang="en-IN" sz="5400" b="1" dirty="0">
                <a:solidFill>
                  <a:schemeClr val="accent2"/>
                </a:solidFill>
              </a:rPr>
              <a:t>{ }</a:t>
            </a:r>
            <a:r>
              <a:rPr lang="en-IN" sz="1600" b="1" dirty="0">
                <a:solidFill>
                  <a:schemeClr val="accent2"/>
                </a:solidFill>
              </a:rPr>
              <a:t> </a:t>
            </a:r>
            <a:endParaRPr lang="en-IN" b="1" dirty="0">
              <a:solidFill>
                <a:schemeClr val="accent2"/>
              </a:solidFill>
            </a:endParaRPr>
          </a:p>
        </p:txBody>
      </p:sp>
      <p:sp>
        <p:nvSpPr>
          <p:cNvPr id="5" name="TextBox 4">
            <a:extLst>
              <a:ext uri="{FF2B5EF4-FFF2-40B4-BE49-F238E27FC236}">
                <a16:creationId xmlns:a16="http://schemas.microsoft.com/office/drawing/2014/main" id="{188FD738-6F3A-D61C-CFD6-54CEF08248E4}"/>
              </a:ext>
            </a:extLst>
          </p:cNvPr>
          <p:cNvSpPr txBox="1"/>
          <p:nvPr/>
        </p:nvSpPr>
        <p:spPr>
          <a:xfrm>
            <a:off x="1403131" y="1234609"/>
            <a:ext cx="5500224" cy="400110"/>
          </a:xfrm>
          <a:prstGeom prst="rect">
            <a:avLst/>
          </a:prstGeom>
          <a:noFill/>
        </p:spPr>
        <p:txBody>
          <a:bodyPr wrap="none" rtlCol="0">
            <a:spAutoFit/>
          </a:bodyPr>
          <a:lstStyle/>
          <a:p>
            <a:r>
              <a:rPr lang="en-IN" sz="2000" dirty="0"/>
              <a:t>Exactly specify the number of characters</a:t>
            </a:r>
          </a:p>
        </p:txBody>
      </p:sp>
    </p:spTree>
    <p:extLst>
      <p:ext uri="{BB962C8B-B14F-4D97-AF65-F5344CB8AC3E}">
        <p14:creationId xmlns:p14="http://schemas.microsoft.com/office/powerpoint/2010/main" val="218995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0E2E0-72A5-6EEA-999A-AE56FE539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4F18BB-0652-9E21-759E-D05A10EE0B05}"/>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FBAAAE7A-5AFF-8F31-5DB5-31C5BE043D6A}"/>
              </a:ext>
            </a:extLst>
          </p:cNvPr>
          <p:cNvGraphicFramePr>
            <a:graphicFrameLocks noGrp="1"/>
          </p:cNvGraphicFramePr>
          <p:nvPr>
            <p:ph idx="1"/>
            <p:extLst>
              <p:ext uri="{D42A27DB-BD31-4B8C-83A1-F6EECF244321}">
                <p14:modId xmlns:p14="http://schemas.microsoft.com/office/powerpoint/2010/main" val="1148831476"/>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tc>
                <a:tc>
                  <a:txBody>
                    <a:bodyPr/>
                    <a:lstStyle/>
                    <a:p>
                      <a:r>
                        <a:rPr lang="en-IN" sz="1200" dirty="0"/>
                        <a:t>Zero or more occurrence</a:t>
                      </a:r>
                    </a:p>
                  </a:txBody>
                  <a:tcPr/>
                </a:tc>
                <a:tc>
                  <a:txBody>
                    <a:bodyPr/>
                    <a:lstStyle/>
                    <a:p>
                      <a:r>
                        <a:rPr lang="en-IN" sz="1200" dirty="0"/>
                        <a:t>“he.*o”</a:t>
                      </a:r>
                    </a:p>
                  </a:txBody>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4164948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D6A6A-4277-7735-82C6-7E17A33835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ABF98-7DC2-9954-1E1E-8CB01B8E1966}"/>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c.*t</a:t>
            </a:r>
            <a:r>
              <a:rPr lang="en-IN" dirty="0"/>
              <a:t>/</a:t>
            </a:r>
          </a:p>
        </p:txBody>
      </p:sp>
      <p:sp>
        <p:nvSpPr>
          <p:cNvPr id="3" name="TextBox 2">
            <a:extLst>
              <a:ext uri="{FF2B5EF4-FFF2-40B4-BE49-F238E27FC236}">
                <a16:creationId xmlns:a16="http://schemas.microsoft.com/office/drawing/2014/main" id="{DDE556FC-4582-B4F8-3146-5E0A5BECD90B}"/>
              </a:ext>
            </a:extLst>
          </p:cNvPr>
          <p:cNvSpPr txBox="1"/>
          <p:nvPr/>
        </p:nvSpPr>
        <p:spPr>
          <a:xfrm>
            <a:off x="1238631" y="4424134"/>
            <a:ext cx="9744078" cy="1569660"/>
          </a:xfrm>
          <a:prstGeom prst="rect">
            <a:avLst/>
          </a:prstGeom>
          <a:noFill/>
        </p:spPr>
        <p:txBody>
          <a:bodyPr wrap="none" rtlCol="0">
            <a:spAutoFit/>
          </a:bodyPr>
          <a:lstStyle/>
          <a:p>
            <a:r>
              <a:rPr lang="en-IN" sz="2400" dirty="0"/>
              <a:t>match the zero or more occurrence of character between </a:t>
            </a:r>
            <a:r>
              <a:rPr lang="en-IN" sz="2400" dirty="0">
                <a:solidFill>
                  <a:schemeClr val="accent2"/>
                </a:solidFill>
              </a:rPr>
              <a:t>c </a:t>
            </a:r>
            <a:r>
              <a:rPr lang="en-IN" sz="2400" dirty="0"/>
              <a:t>and</a:t>
            </a:r>
            <a:r>
              <a:rPr lang="en-IN" sz="2400" dirty="0">
                <a:solidFill>
                  <a:schemeClr val="accent2"/>
                </a:solidFill>
              </a:rPr>
              <a:t> t</a:t>
            </a:r>
          </a:p>
          <a:p>
            <a:r>
              <a:rPr lang="en-IN" sz="2400" dirty="0"/>
              <a:t>Return which range this pattern exists</a:t>
            </a:r>
          </a:p>
          <a:p>
            <a:pPr marL="342900" indent="-342900">
              <a:buFont typeface="Arial" panose="020B0604020202020204" pitchFamily="34" charset="0"/>
              <a:buChar char="•"/>
            </a:pPr>
            <a:r>
              <a:rPr lang="en-IN" sz="2400" dirty="0"/>
              <a:t>It could be any string between </a:t>
            </a:r>
            <a:r>
              <a:rPr lang="en-IN" sz="2400" b="1" dirty="0">
                <a:solidFill>
                  <a:schemeClr val="accent2">
                    <a:lumMod val="75000"/>
                  </a:schemeClr>
                </a:solidFill>
              </a:rPr>
              <a:t>c </a:t>
            </a:r>
            <a:r>
              <a:rPr lang="en-IN" sz="2400" dirty="0"/>
              <a:t>and</a:t>
            </a:r>
            <a:r>
              <a:rPr lang="en-IN" sz="2400" b="1" dirty="0">
                <a:solidFill>
                  <a:schemeClr val="accent2">
                    <a:lumMod val="75000"/>
                  </a:schemeClr>
                </a:solidFill>
              </a:rPr>
              <a:t> t </a:t>
            </a:r>
          </a:p>
          <a:p>
            <a:pPr marL="342900" indent="-342900">
              <a:buFont typeface="Arial" panose="020B0604020202020204" pitchFamily="34" charset="0"/>
              <a:buChar char="•"/>
            </a:pPr>
            <a:r>
              <a:rPr lang="en-IN" sz="2400" dirty="0"/>
              <a:t>Where as this does not look into word where string between </a:t>
            </a:r>
            <a:r>
              <a:rPr lang="en-IN" sz="2400" b="1" dirty="0">
                <a:solidFill>
                  <a:schemeClr val="accent2">
                    <a:lumMod val="75000"/>
                  </a:schemeClr>
                </a:solidFill>
              </a:rPr>
              <a:t>c</a:t>
            </a:r>
            <a:r>
              <a:rPr lang="en-IN" sz="2400" dirty="0"/>
              <a:t> and </a:t>
            </a:r>
            <a:r>
              <a:rPr lang="en-IN" sz="2400" b="1" dirty="0">
                <a:solidFill>
                  <a:schemeClr val="accent2">
                    <a:lumMod val="75000"/>
                  </a:schemeClr>
                </a:solidFill>
              </a:rPr>
              <a:t>t</a:t>
            </a:r>
          </a:p>
        </p:txBody>
      </p:sp>
      <p:sp>
        <p:nvSpPr>
          <p:cNvPr id="4" name="Title 1">
            <a:extLst>
              <a:ext uri="{FF2B5EF4-FFF2-40B4-BE49-F238E27FC236}">
                <a16:creationId xmlns:a16="http://schemas.microsoft.com/office/drawing/2014/main" id="{E23A7B18-3E1D-2F1D-3887-6D50DA29845F}"/>
              </a:ext>
            </a:extLst>
          </p:cNvPr>
          <p:cNvSpPr txBox="1">
            <a:spLocks/>
          </p:cNvSpPr>
          <p:nvPr/>
        </p:nvSpPr>
        <p:spPr>
          <a:xfrm>
            <a:off x="152222" y="513540"/>
            <a:ext cx="3225718" cy="15255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13500" dirty="0">
                <a:solidFill>
                  <a:schemeClr val="accent2"/>
                </a:solidFill>
              </a:rPr>
              <a:t>*</a:t>
            </a:r>
            <a:endParaRPr lang="en-IN" dirty="0">
              <a:solidFill>
                <a:schemeClr val="accent2"/>
              </a:solidFill>
            </a:endParaRPr>
          </a:p>
        </p:txBody>
      </p:sp>
      <p:sp>
        <p:nvSpPr>
          <p:cNvPr id="5" name="TextBox 4">
            <a:extLst>
              <a:ext uri="{FF2B5EF4-FFF2-40B4-BE49-F238E27FC236}">
                <a16:creationId xmlns:a16="http://schemas.microsoft.com/office/drawing/2014/main" id="{26EAE821-0172-F28C-E8D7-CBA169F79569}"/>
              </a:ext>
            </a:extLst>
          </p:cNvPr>
          <p:cNvSpPr txBox="1"/>
          <p:nvPr/>
        </p:nvSpPr>
        <p:spPr>
          <a:xfrm>
            <a:off x="1403131" y="1234609"/>
            <a:ext cx="3393878" cy="400110"/>
          </a:xfrm>
          <a:prstGeom prst="rect">
            <a:avLst/>
          </a:prstGeom>
          <a:noFill/>
        </p:spPr>
        <p:txBody>
          <a:bodyPr wrap="none" rtlCol="0">
            <a:spAutoFit/>
          </a:bodyPr>
          <a:lstStyle/>
          <a:p>
            <a:r>
              <a:rPr lang="en-IN" sz="2000" dirty="0"/>
              <a:t>Zero or more occurrence</a:t>
            </a:r>
          </a:p>
        </p:txBody>
      </p:sp>
    </p:spTree>
    <p:extLst>
      <p:ext uri="{BB962C8B-B14F-4D97-AF65-F5344CB8AC3E}">
        <p14:creationId xmlns:p14="http://schemas.microsoft.com/office/powerpoint/2010/main" val="157875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BB6A6-BF98-3204-674B-C7B4920B8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F3A20-60F1-9C2F-8EE5-D9CA71BE4D95}"/>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89FEE08E-A47E-0066-B21A-8F0673A54D56}"/>
              </a:ext>
            </a:extLst>
          </p:cNvPr>
          <p:cNvGraphicFramePr>
            <a:graphicFrameLocks noGrp="1"/>
          </p:cNvGraphicFramePr>
          <p:nvPr>
            <p:ph idx="1"/>
            <p:extLst>
              <p:ext uri="{D42A27DB-BD31-4B8C-83A1-F6EECF244321}">
                <p14:modId xmlns:p14="http://schemas.microsoft.com/office/powerpoint/2010/main" val="1184341511"/>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r>
                        <a:rPr lang="en-IN" sz="1200" dirty="0"/>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r>
                        <a:rPr lang="en-IN" sz="1200" dirty="0"/>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bg1">
                              <a:lumMod val="50000"/>
                            </a:schemeClr>
                          </a:solidFill>
                        </a:rPr>
                        <a:t>\b</a:t>
                      </a:r>
                    </a:p>
                  </a:txBody>
                  <a:tcPr anchor="ctr"/>
                </a:tc>
                <a:tc>
                  <a:txBody>
                    <a:bodyPr/>
                    <a:lstStyle/>
                    <a:p>
                      <a:r>
                        <a:rPr lang="en-IN" sz="1200" dirty="0">
                          <a:solidFill>
                            <a:schemeClr val="bg1">
                              <a:lumMod val="50000"/>
                            </a:schemeClr>
                          </a:solidFill>
                        </a:rPr>
                        <a:t>Returns a match where the specified characters are at the beginning or at the end of a word.</a:t>
                      </a:r>
                    </a:p>
                  </a:txBody>
                  <a:tcPr/>
                </a:tc>
                <a:tc>
                  <a:txBody>
                    <a:bodyPr/>
                    <a:lstStyle/>
                    <a:p>
                      <a:r>
                        <a:rPr lang="en-IN" sz="1200" dirty="0">
                          <a:solidFill>
                            <a:schemeClr val="bg1">
                              <a:lumMod val="50000"/>
                            </a:schemeClr>
                          </a:solidFill>
                        </a:rPr>
                        <a:t>r“\bello”</a:t>
                      </a:r>
                    </a:p>
                    <a:p>
                      <a:endParaRPr lang="en-IN" sz="1200" dirty="0">
                        <a:solidFill>
                          <a:schemeClr val="bg1">
                            <a:lumMod val="50000"/>
                          </a:schemeClr>
                        </a:solidFill>
                      </a:endParaRPr>
                    </a:p>
                    <a:p>
                      <a:r>
                        <a:rPr lang="en-IN" sz="1200" dirty="0" err="1">
                          <a:solidFill>
                            <a:schemeClr val="bg1">
                              <a:lumMod val="50000"/>
                            </a:schemeClr>
                          </a:solidFill>
                        </a:rPr>
                        <a:t>r”ello</a:t>
                      </a:r>
                      <a:r>
                        <a:rPr lang="en-IN" sz="1200" dirty="0">
                          <a:solidFill>
                            <a:schemeClr val="bg1">
                              <a:lumMod val="50000"/>
                            </a:schemeClr>
                          </a:solidFill>
                        </a:rPr>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bg1">
                              <a:lumMod val="50000"/>
                            </a:schemeClr>
                          </a:solidFill>
                        </a:rPr>
                        <a:t>\B</a:t>
                      </a:r>
                    </a:p>
                  </a:txBody>
                  <a:tcPr anchor="ctr"/>
                </a:tc>
                <a:tc>
                  <a:txBody>
                    <a:bodyPr/>
                    <a:lstStyle/>
                    <a:p>
                      <a:r>
                        <a:rPr lang="en-IN" sz="1200" dirty="0">
                          <a:solidFill>
                            <a:schemeClr val="bg1">
                              <a:lumMod val="50000"/>
                            </a:schemeClr>
                          </a:solidFill>
                        </a:rPr>
                        <a:t>Returns a match where the specified characters are present, but </a:t>
                      </a:r>
                      <a:r>
                        <a:rPr lang="en-IN" sz="1200" b="1" dirty="0">
                          <a:solidFill>
                            <a:schemeClr val="bg1">
                              <a:lumMod val="50000"/>
                            </a:schemeClr>
                          </a:solidFill>
                        </a:rPr>
                        <a:t>NOT</a:t>
                      </a:r>
                      <a:r>
                        <a:rPr lang="en-IN" sz="1200" dirty="0">
                          <a:solidFill>
                            <a:schemeClr val="bg1">
                              <a:lumMod val="50000"/>
                            </a:schemeClr>
                          </a:solidFill>
                        </a:rPr>
                        <a:t> as the beginning of a word (or at the end) </a:t>
                      </a:r>
                    </a:p>
                  </a:txBody>
                  <a:tcPr/>
                </a:tc>
                <a:tc>
                  <a:txBody>
                    <a:bodyPr/>
                    <a:lstStyle/>
                    <a:p>
                      <a:r>
                        <a:rPr lang="en-IN" sz="1200" dirty="0">
                          <a:solidFill>
                            <a:schemeClr val="bg1">
                              <a:lumMod val="50000"/>
                            </a:schemeClr>
                          </a:solidFill>
                        </a:rPr>
                        <a:t>r“\Bello”</a:t>
                      </a:r>
                    </a:p>
                    <a:p>
                      <a:endParaRPr lang="en-IN" sz="1200" dirty="0">
                        <a:solidFill>
                          <a:schemeClr val="bg1">
                            <a:lumMod val="50000"/>
                          </a:schemeClr>
                        </a:solidFill>
                      </a:endParaRPr>
                    </a:p>
                    <a:p>
                      <a:r>
                        <a:rPr lang="en-IN" sz="1200" dirty="0" err="1">
                          <a:solidFill>
                            <a:schemeClr val="bg1">
                              <a:lumMod val="50000"/>
                            </a:schemeClr>
                          </a:solidFill>
                        </a:rPr>
                        <a:t>r”ello</a:t>
                      </a:r>
                      <a:r>
                        <a:rPr lang="en-IN" sz="1200" dirty="0">
                          <a:solidFill>
                            <a:schemeClr val="bg1">
                              <a:lumMod val="50000"/>
                            </a:schemeClr>
                          </a:solidFill>
                        </a:rPr>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bg1">
                              <a:lumMod val="50000"/>
                            </a:schemeClr>
                          </a:solidFill>
                        </a:rPr>
                        <a:t>\d</a:t>
                      </a:r>
                    </a:p>
                  </a:txBody>
                  <a:tcPr/>
                </a:tc>
                <a:tc>
                  <a:txBody>
                    <a:bodyPr/>
                    <a:lstStyle/>
                    <a:p>
                      <a:r>
                        <a:rPr lang="en-IN" sz="1200" dirty="0">
                          <a:solidFill>
                            <a:schemeClr val="bg1">
                              <a:lumMod val="50000"/>
                            </a:schemeClr>
                          </a:solidFill>
                        </a:rPr>
                        <a:t>Returns a match where the string contains digits</a:t>
                      </a:r>
                    </a:p>
                    <a:p>
                      <a:r>
                        <a:rPr lang="en-IN" sz="1200" dirty="0">
                          <a:solidFill>
                            <a:schemeClr val="bg1">
                              <a:lumMod val="50000"/>
                            </a:schemeClr>
                          </a:solidFill>
                        </a:rPr>
                        <a:t> (number from 0-9)</a:t>
                      </a:r>
                    </a:p>
                  </a:txBody>
                  <a:tcPr/>
                </a:tc>
                <a:tc>
                  <a:txBody>
                    <a:bodyPr/>
                    <a:lstStyle/>
                    <a:p>
                      <a:r>
                        <a:rPr lang="en-IN" sz="1200" dirty="0">
                          <a:solidFill>
                            <a:schemeClr val="bg1">
                              <a:lumMod val="50000"/>
                            </a:schemeClr>
                          </a:solidFill>
                        </a:rPr>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bg1">
                              <a:lumMod val="50000"/>
                            </a:schemeClr>
                          </a:solidFill>
                        </a:rPr>
                        <a:t>\D</a:t>
                      </a:r>
                    </a:p>
                  </a:txBody>
                  <a:tcPr/>
                </a:tc>
                <a:tc>
                  <a:txBody>
                    <a:bodyPr/>
                    <a:lstStyle/>
                    <a:p>
                      <a:r>
                        <a:rPr lang="en-IN" sz="1200" dirty="0">
                          <a:solidFill>
                            <a:schemeClr val="bg1">
                              <a:lumMod val="50000"/>
                            </a:schemeClr>
                          </a:solidFill>
                        </a:rPr>
                        <a:t>Returns a match where the string </a:t>
                      </a:r>
                      <a:r>
                        <a:rPr lang="en-IN" sz="1200" b="1" dirty="0">
                          <a:solidFill>
                            <a:schemeClr val="bg1">
                              <a:lumMod val="50000"/>
                            </a:schemeClr>
                          </a:solidFill>
                        </a:rPr>
                        <a:t>DOES NOT</a:t>
                      </a:r>
                      <a:r>
                        <a:rPr lang="en-IN" sz="1200" dirty="0">
                          <a:solidFill>
                            <a:schemeClr val="bg1">
                              <a:lumMod val="50000"/>
                            </a:schemeClr>
                          </a:solidFill>
                        </a:rPr>
                        <a:t> contains digits</a:t>
                      </a:r>
                    </a:p>
                  </a:txBody>
                  <a:tcPr/>
                </a:tc>
                <a:tc>
                  <a:txBody>
                    <a:bodyPr/>
                    <a:lstStyle/>
                    <a:p>
                      <a:r>
                        <a:rPr lang="en-IN" sz="1200" dirty="0">
                          <a:solidFill>
                            <a:schemeClr val="bg1">
                              <a:lumMod val="50000"/>
                            </a:schemeClr>
                          </a:solidFill>
                        </a:rPr>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bg1">
                              <a:lumMod val="50000"/>
                            </a:schemeClr>
                          </a:solidFill>
                        </a:rPr>
                        <a:t>\s</a:t>
                      </a:r>
                    </a:p>
                  </a:txBody>
                  <a:tcPr/>
                </a:tc>
                <a:tc>
                  <a:txBody>
                    <a:bodyPr/>
                    <a:lstStyle/>
                    <a:p>
                      <a:r>
                        <a:rPr lang="en-IN" sz="1200" dirty="0">
                          <a:solidFill>
                            <a:schemeClr val="bg1">
                              <a:lumMod val="50000"/>
                            </a:schemeClr>
                          </a:solidFill>
                        </a:rPr>
                        <a:t>Returns a match where the string contains a white space characters</a:t>
                      </a:r>
                    </a:p>
                  </a:txBody>
                  <a:tcPr/>
                </a:tc>
                <a:tc>
                  <a:txBody>
                    <a:bodyPr/>
                    <a:lstStyle/>
                    <a:p>
                      <a:r>
                        <a:rPr lang="en-IN" sz="1200" dirty="0">
                          <a:solidFill>
                            <a:schemeClr val="bg1">
                              <a:lumMod val="50000"/>
                            </a:schemeClr>
                          </a:solidFill>
                        </a:rPr>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bg1">
                              <a:lumMod val="50000"/>
                            </a:schemeClr>
                          </a:solidFill>
                        </a:rPr>
                        <a:t>\S</a:t>
                      </a:r>
                    </a:p>
                  </a:txBody>
                  <a:tcPr/>
                </a:tc>
                <a:tc>
                  <a:txBody>
                    <a:bodyPr/>
                    <a:lstStyle/>
                    <a:p>
                      <a:r>
                        <a:rPr lang="en-IN" sz="1200" dirty="0">
                          <a:solidFill>
                            <a:schemeClr val="bg1">
                              <a:lumMod val="50000"/>
                            </a:schemeClr>
                          </a:solidFill>
                        </a:rPr>
                        <a:t>Return a match where the string </a:t>
                      </a:r>
                      <a:r>
                        <a:rPr lang="en-IN" sz="1200" b="1" dirty="0">
                          <a:solidFill>
                            <a:schemeClr val="bg1">
                              <a:lumMod val="50000"/>
                            </a:schemeClr>
                          </a:solidFill>
                        </a:rPr>
                        <a:t>DOES NOT</a:t>
                      </a:r>
                      <a:r>
                        <a:rPr lang="en-IN" sz="1200" dirty="0">
                          <a:solidFill>
                            <a:schemeClr val="bg1">
                              <a:lumMod val="50000"/>
                            </a:schemeClr>
                          </a:solidFill>
                        </a:rPr>
                        <a:t> contains a white space characters</a:t>
                      </a:r>
                    </a:p>
                  </a:txBody>
                  <a:tcPr/>
                </a:tc>
                <a:tc>
                  <a:txBody>
                    <a:bodyPr/>
                    <a:lstStyle/>
                    <a:p>
                      <a:r>
                        <a:rPr lang="en-IN" sz="1200" dirty="0">
                          <a:solidFill>
                            <a:schemeClr val="bg1">
                              <a:lumMod val="50000"/>
                            </a:schemeClr>
                          </a:solidFill>
                        </a:rPr>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bg1">
                              <a:lumMod val="50000"/>
                            </a:schemeClr>
                          </a:solidFill>
                        </a:rPr>
                        <a:t>\A</a:t>
                      </a:r>
                    </a:p>
                  </a:txBody>
                  <a:tcPr anchor="ctr"/>
                </a:tc>
                <a:tc>
                  <a:txBody>
                    <a:bodyPr/>
                    <a:lstStyle/>
                    <a:p>
                      <a:r>
                        <a:rPr lang="en-IN" sz="1200" dirty="0">
                          <a:solidFill>
                            <a:schemeClr val="bg1">
                              <a:lumMod val="50000"/>
                            </a:schemeClr>
                          </a:solidFill>
                        </a:rPr>
                        <a:t>Returns a match if specified characters are at the beginning of the string.</a:t>
                      </a:r>
                    </a:p>
                  </a:txBody>
                  <a:tcPr/>
                </a:tc>
                <a:tc>
                  <a:txBody>
                    <a:bodyPr/>
                    <a:lstStyle/>
                    <a:p>
                      <a:r>
                        <a:rPr lang="en-IN" sz="1200" dirty="0">
                          <a:solidFill>
                            <a:schemeClr val="bg1">
                              <a:lumMod val="50000"/>
                            </a:schemeClr>
                          </a:solidFill>
                        </a:rPr>
                        <a:t>r“\</a:t>
                      </a:r>
                      <a:r>
                        <a:rPr lang="en-IN" sz="1200" dirty="0" err="1">
                          <a:solidFill>
                            <a:schemeClr val="bg1">
                              <a:lumMod val="50000"/>
                            </a:schemeClr>
                          </a:solidFill>
                        </a:rPr>
                        <a:t>AThe</a:t>
                      </a:r>
                      <a:r>
                        <a:rPr lang="en-IN" sz="1200" dirty="0">
                          <a:solidFill>
                            <a:schemeClr val="bg1">
                              <a:lumMod val="50000"/>
                            </a:schemeClr>
                          </a:solidFill>
                        </a:rPr>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bg1">
                              <a:lumMod val="50000"/>
                            </a:schemeClr>
                          </a:solidFill>
                        </a:rPr>
                        <a:t>\Z</a:t>
                      </a:r>
                    </a:p>
                  </a:txBody>
                  <a:tcPr/>
                </a:tc>
                <a:tc>
                  <a:txBody>
                    <a:bodyPr/>
                    <a:lstStyle/>
                    <a:p>
                      <a:r>
                        <a:rPr lang="en-IN" sz="1200" dirty="0">
                          <a:solidFill>
                            <a:schemeClr val="bg1">
                              <a:lumMod val="50000"/>
                            </a:schemeClr>
                          </a:solidFill>
                        </a:rPr>
                        <a:t>Returns a match if the specified characters are at the end of the string</a:t>
                      </a:r>
                    </a:p>
                  </a:txBody>
                  <a:tcPr/>
                </a:tc>
                <a:tc>
                  <a:txBody>
                    <a:bodyPr/>
                    <a:lstStyle/>
                    <a:p>
                      <a:r>
                        <a:rPr lang="en-IN" sz="1200" dirty="0">
                          <a:solidFill>
                            <a:schemeClr val="bg1">
                              <a:lumMod val="50000"/>
                            </a:schemeClr>
                          </a:solidFill>
                        </a:rPr>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3566770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0E61E-94AB-6DD0-ACA2-B5656A2EE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C11E3-6253-16A5-FAA9-D0F86E2B2668}"/>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
            </a:r>
            <a:r>
              <a:rPr lang="en-IN" b="1" dirty="0"/>
              <a:t>\w</a:t>
            </a:r>
            <a:r>
              <a:rPr lang="en-IN" dirty="0">
                <a:solidFill>
                  <a:schemeClr val="accent2">
                    <a:lumMod val="75000"/>
                  </a:schemeClr>
                </a:solidFill>
              </a:rPr>
              <a:t>*</a:t>
            </a:r>
            <a:r>
              <a:rPr lang="en-IN" dirty="0">
                <a:solidFill>
                  <a:schemeClr val="accent2"/>
                </a:solidFill>
              </a:rPr>
              <a:t>t</a:t>
            </a:r>
            <a:r>
              <a:rPr lang="en-IN" dirty="0"/>
              <a:t>/</a:t>
            </a:r>
          </a:p>
        </p:txBody>
      </p:sp>
      <p:sp>
        <p:nvSpPr>
          <p:cNvPr id="3" name="TextBox 2">
            <a:extLst>
              <a:ext uri="{FF2B5EF4-FFF2-40B4-BE49-F238E27FC236}">
                <a16:creationId xmlns:a16="http://schemas.microsoft.com/office/drawing/2014/main" id="{87696773-9116-1E0C-4611-5369A975941E}"/>
              </a:ext>
            </a:extLst>
          </p:cNvPr>
          <p:cNvSpPr txBox="1"/>
          <p:nvPr/>
        </p:nvSpPr>
        <p:spPr>
          <a:xfrm>
            <a:off x="1238631" y="4424134"/>
            <a:ext cx="10380555" cy="830997"/>
          </a:xfrm>
          <a:prstGeom prst="rect">
            <a:avLst/>
          </a:prstGeom>
          <a:noFill/>
        </p:spPr>
        <p:txBody>
          <a:bodyPr wrap="square" rtlCol="0">
            <a:spAutoFit/>
          </a:bodyPr>
          <a:lstStyle/>
          <a:p>
            <a:r>
              <a:rPr lang="en-IN" sz="2400" dirty="0"/>
              <a:t>match the zero or more occurrence of character between </a:t>
            </a:r>
            <a:r>
              <a:rPr lang="en-IN" sz="2400" b="1" dirty="0">
                <a:solidFill>
                  <a:schemeClr val="accent2"/>
                </a:solidFill>
              </a:rPr>
              <a:t>c</a:t>
            </a:r>
            <a:r>
              <a:rPr lang="en-IN" sz="2400" dirty="0">
                <a:solidFill>
                  <a:schemeClr val="accent2"/>
                </a:solidFill>
              </a:rPr>
              <a:t> </a:t>
            </a:r>
            <a:r>
              <a:rPr lang="en-IN" sz="2400" dirty="0"/>
              <a:t>and</a:t>
            </a:r>
            <a:r>
              <a:rPr lang="en-IN" sz="2400" dirty="0">
                <a:solidFill>
                  <a:schemeClr val="accent2"/>
                </a:solidFill>
              </a:rPr>
              <a:t> </a:t>
            </a:r>
            <a:r>
              <a:rPr lang="en-IN" sz="2400" b="1" dirty="0">
                <a:solidFill>
                  <a:schemeClr val="accent2"/>
                </a:solidFill>
              </a:rPr>
              <a:t>t</a:t>
            </a:r>
            <a:r>
              <a:rPr lang="en-IN" sz="2400" dirty="0">
                <a:solidFill>
                  <a:schemeClr val="accent2"/>
                </a:solidFill>
              </a:rPr>
              <a:t> </a:t>
            </a:r>
          </a:p>
          <a:p>
            <a:pPr marL="342900" indent="-342900">
              <a:buFont typeface="Arial" panose="020B0604020202020204" pitchFamily="34" charset="0"/>
              <a:buChar char="•"/>
            </a:pPr>
            <a:r>
              <a:rPr lang="en-IN" sz="2400" dirty="0"/>
              <a:t>in a word for a string.</a:t>
            </a:r>
          </a:p>
        </p:txBody>
      </p:sp>
      <p:sp>
        <p:nvSpPr>
          <p:cNvPr id="4" name="Title 1">
            <a:extLst>
              <a:ext uri="{FF2B5EF4-FFF2-40B4-BE49-F238E27FC236}">
                <a16:creationId xmlns:a16="http://schemas.microsoft.com/office/drawing/2014/main" id="{899185B8-8B38-3B06-CF7E-5B26FAA0E295}"/>
              </a:ext>
            </a:extLst>
          </p:cNvPr>
          <p:cNvSpPr txBox="1">
            <a:spLocks/>
          </p:cNvSpPr>
          <p:nvPr/>
        </p:nvSpPr>
        <p:spPr>
          <a:xfrm>
            <a:off x="152222" y="513541"/>
            <a:ext cx="3142771" cy="5900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b="1" dirty="0">
                <a:solidFill>
                  <a:schemeClr val="accent2"/>
                </a:solidFill>
              </a:rPr>
              <a:t>\w</a:t>
            </a:r>
          </a:p>
        </p:txBody>
      </p:sp>
      <p:sp>
        <p:nvSpPr>
          <p:cNvPr id="5" name="TextBox 4">
            <a:extLst>
              <a:ext uri="{FF2B5EF4-FFF2-40B4-BE49-F238E27FC236}">
                <a16:creationId xmlns:a16="http://schemas.microsoft.com/office/drawing/2014/main" id="{59D7B90D-C8DE-47F0-5507-4BFC8771BDF7}"/>
              </a:ext>
            </a:extLst>
          </p:cNvPr>
          <p:cNvSpPr txBox="1"/>
          <p:nvPr/>
        </p:nvSpPr>
        <p:spPr>
          <a:xfrm>
            <a:off x="1403131" y="1234609"/>
            <a:ext cx="6268447" cy="400110"/>
          </a:xfrm>
          <a:prstGeom prst="rect">
            <a:avLst/>
          </a:prstGeom>
          <a:noFill/>
        </p:spPr>
        <p:txBody>
          <a:bodyPr wrap="none" rtlCol="0">
            <a:spAutoFit/>
          </a:bodyPr>
          <a:lstStyle/>
          <a:p>
            <a:r>
              <a:rPr lang="en-IN" sz="2000" dirty="0"/>
              <a:t>Return a match where string contains word characters</a:t>
            </a:r>
          </a:p>
        </p:txBody>
      </p:sp>
    </p:spTree>
    <p:extLst>
      <p:ext uri="{BB962C8B-B14F-4D97-AF65-F5344CB8AC3E}">
        <p14:creationId xmlns:p14="http://schemas.microsoft.com/office/powerpoint/2010/main" val="383150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C3AAB-B466-1CD5-58BF-87D1EC2C6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03099-095E-EF4B-C9EF-34072195C60E}"/>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2B7C68EA-835E-5832-A051-33A71BC3F7A4}"/>
              </a:ext>
            </a:extLst>
          </p:cNvPr>
          <p:cNvGraphicFramePr>
            <a:graphicFrameLocks noGrp="1"/>
          </p:cNvGraphicFramePr>
          <p:nvPr>
            <p:ph idx="1"/>
            <p:extLst>
              <p:ext uri="{D42A27DB-BD31-4B8C-83A1-F6EECF244321}">
                <p14:modId xmlns:p14="http://schemas.microsoft.com/office/powerpoint/2010/main" val="2427933555"/>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tc>
                <a:tc>
                  <a:txBody>
                    <a:bodyPr/>
                    <a:lstStyle/>
                    <a:p>
                      <a:r>
                        <a:rPr lang="en-IN" sz="1200" dirty="0"/>
                        <a:t>Zero or more occurrence</a:t>
                      </a:r>
                    </a:p>
                  </a:txBody>
                  <a:tcPr/>
                </a:tc>
                <a:tc>
                  <a:txBody>
                    <a:bodyPr/>
                    <a:lstStyle/>
                    <a:p>
                      <a:r>
                        <a:rPr lang="en-IN" sz="1200" dirty="0"/>
                        <a:t>“he.*o”</a:t>
                      </a:r>
                    </a:p>
                  </a:txBody>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tc>
                <a:tc>
                  <a:txBody>
                    <a:bodyPr/>
                    <a:lstStyle/>
                    <a:p>
                      <a:r>
                        <a:rPr lang="en-IN" sz="1200" dirty="0"/>
                        <a:t>one or more occurrence</a:t>
                      </a:r>
                    </a:p>
                  </a:txBody>
                  <a:tcPr/>
                </a:tc>
                <a:tc>
                  <a:txBody>
                    <a:bodyPr/>
                    <a:lstStyle/>
                    <a:p>
                      <a:r>
                        <a:rPr lang="en-IN" sz="1200" dirty="0"/>
                        <a:t>“</a:t>
                      </a:r>
                      <a:r>
                        <a:rPr lang="en-IN" sz="1200" dirty="0" err="1"/>
                        <a:t>he.+o</a:t>
                      </a:r>
                      <a:r>
                        <a:rPr lang="en-IN" sz="1200" dirty="0"/>
                        <a:t>”</a:t>
                      </a:r>
                    </a:p>
                  </a:txBody>
                  <a:tcPr/>
                </a:tc>
                <a:tc>
                  <a:txBody>
                    <a:bodyPr/>
                    <a:lstStyle/>
                    <a:p>
                      <a:r>
                        <a:rPr lang="en-US" sz="1200" dirty="0"/>
                        <a:t>Find the word that starts with 'he,' followed by one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tc>
                <a:tc>
                  <a:txBody>
                    <a:bodyPr/>
                    <a:lstStyle/>
                    <a:p>
                      <a:r>
                        <a:rPr lang="en-IN" sz="1200" dirty="0"/>
                        <a:t>Zero or one occurrence</a:t>
                      </a:r>
                    </a:p>
                  </a:txBody>
                  <a:tcPr/>
                </a:tc>
                <a:tc>
                  <a:txBody>
                    <a:bodyPr/>
                    <a:lstStyle/>
                    <a:p>
                      <a:r>
                        <a:rPr lang="en-IN" sz="1200" dirty="0"/>
                        <a:t>“</a:t>
                      </a:r>
                      <a:r>
                        <a:rPr lang="en-IN" sz="1200" dirty="0" err="1"/>
                        <a:t>he.?o</a:t>
                      </a:r>
                      <a:r>
                        <a:rPr lang="en-IN" sz="1200" dirty="0"/>
                        <a:t>”</a:t>
                      </a:r>
                    </a:p>
                  </a:txBody>
                  <a:tcPr/>
                </a:tc>
                <a:tc>
                  <a:txBody>
                    <a:bodyPr/>
                    <a:lstStyle/>
                    <a:p>
                      <a:r>
                        <a:rPr lang="en-IN" sz="1200" dirty="0" err="1"/>
                        <a:t>Eg.</a:t>
                      </a:r>
                      <a:r>
                        <a:rPr lang="en-IN" sz="1200" dirty="0"/>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63781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7220-C1EA-E3A0-15BD-B205E5A818A8}"/>
              </a:ext>
            </a:extLst>
          </p:cNvPr>
          <p:cNvSpPr>
            <a:spLocks noGrp="1"/>
          </p:cNvSpPr>
          <p:nvPr>
            <p:ph type="title"/>
          </p:nvPr>
        </p:nvSpPr>
        <p:spPr/>
        <p:txBody>
          <a:bodyPr>
            <a:noAutofit/>
          </a:bodyPr>
          <a:lstStyle/>
          <a:p>
            <a:r>
              <a:rPr lang="en-IN" dirty="0"/>
              <a:t>Regex</a:t>
            </a:r>
            <a:br>
              <a:rPr lang="en-IN" sz="4000" dirty="0"/>
            </a:br>
            <a:r>
              <a:rPr lang="en-IN" sz="1800" dirty="0"/>
              <a:t>(regular expression)</a:t>
            </a:r>
            <a:endParaRPr lang="en-IN" sz="2400" dirty="0"/>
          </a:p>
        </p:txBody>
      </p:sp>
      <p:sp>
        <p:nvSpPr>
          <p:cNvPr id="3" name="Content Placeholder 2">
            <a:extLst>
              <a:ext uri="{FF2B5EF4-FFF2-40B4-BE49-F238E27FC236}">
                <a16:creationId xmlns:a16="http://schemas.microsoft.com/office/drawing/2014/main" id="{4315ADB3-EFA6-FE03-C3CB-DE404E6B268C}"/>
              </a:ext>
            </a:extLst>
          </p:cNvPr>
          <p:cNvSpPr>
            <a:spLocks noGrp="1"/>
          </p:cNvSpPr>
          <p:nvPr>
            <p:ph idx="1"/>
          </p:nvPr>
        </p:nvSpPr>
        <p:spPr/>
        <p:txBody>
          <a:bodyPr/>
          <a:lstStyle/>
          <a:p>
            <a:r>
              <a:rPr lang="en-IN" dirty="0"/>
              <a:t>Regular expressions are </a:t>
            </a:r>
            <a:r>
              <a:rPr lang="en-IN" b="1" dirty="0">
                <a:solidFill>
                  <a:srgbClr val="FFC000"/>
                </a:solidFill>
                <a:highlight>
                  <a:srgbClr val="0009C4"/>
                </a:highlight>
              </a:rPr>
              <a:t>patterns</a:t>
            </a:r>
            <a:r>
              <a:rPr lang="en-IN" dirty="0">
                <a:solidFill>
                  <a:srgbClr val="FFC000"/>
                </a:solidFill>
              </a:rPr>
              <a:t> </a:t>
            </a:r>
            <a:r>
              <a:rPr lang="en-IN" dirty="0"/>
              <a:t>used to match character combinations in String. </a:t>
            </a:r>
          </a:p>
          <a:p>
            <a:pPr lvl="1"/>
            <a:r>
              <a:rPr lang="en-IN" b="1" dirty="0"/>
              <a:t>Pattern</a:t>
            </a:r>
            <a:r>
              <a:rPr lang="en-IN" dirty="0"/>
              <a:t> is composed of simple characters.</a:t>
            </a:r>
          </a:p>
          <a:p>
            <a:pPr lvl="2"/>
            <a:r>
              <a:rPr lang="en-IN" dirty="0" err="1"/>
              <a:t>Eg</a:t>
            </a:r>
            <a:r>
              <a:rPr lang="en-IN" dirty="0"/>
              <a:t>: /</a:t>
            </a:r>
            <a:r>
              <a:rPr lang="en-IN" dirty="0" err="1"/>
              <a:t>abc</a:t>
            </a:r>
            <a:r>
              <a:rPr lang="en-IN" dirty="0"/>
              <a:t>/</a:t>
            </a:r>
          </a:p>
          <a:p>
            <a:pPr lvl="1"/>
            <a:r>
              <a:rPr lang="en-IN" dirty="0"/>
              <a:t>Combination of </a:t>
            </a:r>
            <a:r>
              <a:rPr lang="en-IN" b="1" dirty="0"/>
              <a:t>simple</a:t>
            </a:r>
            <a:r>
              <a:rPr lang="en-IN" dirty="0"/>
              <a:t> and </a:t>
            </a:r>
            <a:r>
              <a:rPr lang="en-IN" b="1" dirty="0"/>
              <a:t>special</a:t>
            </a:r>
            <a:r>
              <a:rPr lang="en-IN" dirty="0"/>
              <a:t> characters.</a:t>
            </a:r>
          </a:p>
          <a:p>
            <a:pPr lvl="2"/>
            <a:r>
              <a:rPr lang="en-IN" dirty="0" err="1"/>
              <a:t>Eg</a:t>
            </a:r>
            <a:r>
              <a:rPr lang="en-IN" dirty="0"/>
              <a:t>: /ab*c/ </a:t>
            </a:r>
          </a:p>
        </p:txBody>
      </p:sp>
    </p:spTree>
    <p:extLst>
      <p:ext uri="{BB962C8B-B14F-4D97-AF65-F5344CB8AC3E}">
        <p14:creationId xmlns:p14="http://schemas.microsoft.com/office/powerpoint/2010/main" val="346723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78B88-AC5A-8068-B4ED-ACFEFDA2F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81612-070D-3910-2F0B-B01437017C16}"/>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
            </a:r>
            <a:r>
              <a:rPr lang="en-IN" dirty="0">
                <a:solidFill>
                  <a:schemeClr val="accent2">
                    <a:lumMod val="75000"/>
                  </a:schemeClr>
                </a:solidFill>
              </a:rPr>
              <a:t>\</a:t>
            </a:r>
            <a:r>
              <a:rPr lang="en-IN" dirty="0" err="1">
                <a:solidFill>
                  <a:schemeClr val="accent2">
                    <a:lumMod val="75000"/>
                  </a:schemeClr>
                </a:solidFill>
              </a:rPr>
              <a:t>w</a:t>
            </a:r>
            <a:r>
              <a:rPr lang="en-IN" b="1" dirty="0" err="1"/>
              <a:t>+</a:t>
            </a:r>
            <a:r>
              <a:rPr lang="en-IN" dirty="0" err="1">
                <a:solidFill>
                  <a:schemeClr val="accent2"/>
                </a:solidFill>
              </a:rPr>
              <a:t>t</a:t>
            </a:r>
            <a:r>
              <a:rPr lang="en-IN" dirty="0"/>
              <a:t>/</a:t>
            </a:r>
          </a:p>
        </p:txBody>
      </p:sp>
      <p:sp>
        <p:nvSpPr>
          <p:cNvPr id="3" name="TextBox 2">
            <a:extLst>
              <a:ext uri="{FF2B5EF4-FFF2-40B4-BE49-F238E27FC236}">
                <a16:creationId xmlns:a16="http://schemas.microsoft.com/office/drawing/2014/main" id="{CE25571B-3BDC-5436-49F0-889D08CD5CA0}"/>
              </a:ext>
            </a:extLst>
          </p:cNvPr>
          <p:cNvSpPr txBox="1"/>
          <p:nvPr/>
        </p:nvSpPr>
        <p:spPr>
          <a:xfrm>
            <a:off x="1238631" y="4424134"/>
            <a:ext cx="10380555" cy="830997"/>
          </a:xfrm>
          <a:prstGeom prst="rect">
            <a:avLst/>
          </a:prstGeom>
          <a:noFill/>
        </p:spPr>
        <p:txBody>
          <a:bodyPr wrap="square" rtlCol="0">
            <a:spAutoFit/>
          </a:bodyPr>
          <a:lstStyle/>
          <a:p>
            <a:r>
              <a:rPr lang="en-IN" sz="2400" dirty="0"/>
              <a:t>match the one or more occurrence of character between </a:t>
            </a:r>
            <a:r>
              <a:rPr lang="en-IN" sz="2400" b="1" dirty="0">
                <a:solidFill>
                  <a:schemeClr val="accent2"/>
                </a:solidFill>
              </a:rPr>
              <a:t>c</a:t>
            </a:r>
            <a:r>
              <a:rPr lang="en-IN" sz="2400" dirty="0">
                <a:solidFill>
                  <a:schemeClr val="accent2"/>
                </a:solidFill>
              </a:rPr>
              <a:t> </a:t>
            </a:r>
            <a:r>
              <a:rPr lang="en-IN" sz="2400" dirty="0"/>
              <a:t>and</a:t>
            </a:r>
            <a:r>
              <a:rPr lang="en-IN" sz="2400" dirty="0">
                <a:solidFill>
                  <a:schemeClr val="accent2"/>
                </a:solidFill>
              </a:rPr>
              <a:t> </a:t>
            </a:r>
            <a:r>
              <a:rPr lang="en-IN" sz="2400" b="1" dirty="0">
                <a:solidFill>
                  <a:schemeClr val="accent2"/>
                </a:solidFill>
              </a:rPr>
              <a:t>t</a:t>
            </a:r>
            <a:r>
              <a:rPr lang="en-IN" sz="2400" dirty="0">
                <a:solidFill>
                  <a:schemeClr val="accent2"/>
                </a:solidFill>
              </a:rPr>
              <a:t> </a:t>
            </a:r>
          </a:p>
          <a:p>
            <a:pPr marL="342900" indent="-342900">
              <a:buFont typeface="Arial" panose="020B0604020202020204" pitchFamily="34" charset="0"/>
              <a:buChar char="•"/>
            </a:pPr>
            <a:r>
              <a:rPr lang="en-IN" sz="2400" dirty="0"/>
              <a:t>in a word for a string.</a:t>
            </a:r>
          </a:p>
        </p:txBody>
      </p:sp>
      <p:sp>
        <p:nvSpPr>
          <p:cNvPr id="5" name="TextBox 4">
            <a:extLst>
              <a:ext uri="{FF2B5EF4-FFF2-40B4-BE49-F238E27FC236}">
                <a16:creationId xmlns:a16="http://schemas.microsoft.com/office/drawing/2014/main" id="{E83453D6-1289-68AF-71BB-8391CD3DAA19}"/>
              </a:ext>
            </a:extLst>
          </p:cNvPr>
          <p:cNvSpPr txBox="1"/>
          <p:nvPr/>
        </p:nvSpPr>
        <p:spPr>
          <a:xfrm>
            <a:off x="1403131" y="1234609"/>
            <a:ext cx="2947858" cy="400110"/>
          </a:xfrm>
          <a:prstGeom prst="rect">
            <a:avLst/>
          </a:prstGeom>
          <a:noFill/>
        </p:spPr>
        <p:txBody>
          <a:bodyPr wrap="none" rtlCol="0">
            <a:spAutoFit/>
          </a:bodyPr>
          <a:lstStyle/>
          <a:p>
            <a:r>
              <a:rPr lang="en-IN" sz="2000" dirty="0"/>
              <a:t>One or more occurrence</a:t>
            </a:r>
          </a:p>
        </p:txBody>
      </p:sp>
      <p:sp>
        <p:nvSpPr>
          <p:cNvPr id="6" name="Title 1">
            <a:extLst>
              <a:ext uri="{FF2B5EF4-FFF2-40B4-BE49-F238E27FC236}">
                <a16:creationId xmlns:a16="http://schemas.microsoft.com/office/drawing/2014/main" id="{466F0DC7-461F-1BA8-4352-292C9B99274C}"/>
              </a:ext>
            </a:extLst>
          </p:cNvPr>
          <p:cNvSpPr txBox="1">
            <a:spLocks/>
          </p:cNvSpPr>
          <p:nvPr/>
        </p:nvSpPr>
        <p:spPr>
          <a:xfrm>
            <a:off x="278346" y="-9473"/>
            <a:ext cx="3225718" cy="15255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9600" b="1" dirty="0">
                <a:solidFill>
                  <a:schemeClr val="accent2"/>
                </a:solidFill>
              </a:rPr>
              <a:t>+</a:t>
            </a:r>
            <a:endParaRPr lang="en-IN" sz="3600" b="1" dirty="0">
              <a:solidFill>
                <a:schemeClr val="accent2"/>
              </a:solidFill>
            </a:endParaRPr>
          </a:p>
        </p:txBody>
      </p:sp>
    </p:spTree>
    <p:extLst>
      <p:ext uri="{BB962C8B-B14F-4D97-AF65-F5344CB8AC3E}">
        <p14:creationId xmlns:p14="http://schemas.microsoft.com/office/powerpoint/2010/main" val="315025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2E4D-78F7-5F96-106A-9E3B8E1E4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04A0C-0630-4BEA-51F9-A6870DADA00C}"/>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
            </a:r>
            <a:r>
              <a:rPr lang="en-IN" dirty="0">
                <a:solidFill>
                  <a:schemeClr val="accent2">
                    <a:lumMod val="75000"/>
                  </a:schemeClr>
                </a:solidFill>
              </a:rPr>
              <a:t>\</a:t>
            </a:r>
            <a:r>
              <a:rPr lang="en-IN" dirty="0" err="1">
                <a:solidFill>
                  <a:schemeClr val="accent2">
                    <a:lumMod val="75000"/>
                  </a:schemeClr>
                </a:solidFill>
              </a:rPr>
              <a:t>w</a:t>
            </a:r>
            <a:r>
              <a:rPr lang="en-IN" b="1" dirty="0" err="1"/>
              <a:t>?</a:t>
            </a:r>
            <a:r>
              <a:rPr lang="en-IN" dirty="0" err="1">
                <a:solidFill>
                  <a:schemeClr val="accent2"/>
                </a:solidFill>
              </a:rPr>
              <a:t>t</a:t>
            </a:r>
            <a:r>
              <a:rPr lang="en-IN" dirty="0"/>
              <a:t>/</a:t>
            </a:r>
          </a:p>
        </p:txBody>
      </p:sp>
      <p:sp>
        <p:nvSpPr>
          <p:cNvPr id="3" name="TextBox 2">
            <a:extLst>
              <a:ext uri="{FF2B5EF4-FFF2-40B4-BE49-F238E27FC236}">
                <a16:creationId xmlns:a16="http://schemas.microsoft.com/office/drawing/2014/main" id="{D5D471D3-6A58-344F-C655-DC4DB38DE2C3}"/>
              </a:ext>
            </a:extLst>
          </p:cNvPr>
          <p:cNvSpPr txBox="1"/>
          <p:nvPr/>
        </p:nvSpPr>
        <p:spPr>
          <a:xfrm>
            <a:off x="1238631" y="4424134"/>
            <a:ext cx="10380555" cy="830997"/>
          </a:xfrm>
          <a:prstGeom prst="rect">
            <a:avLst/>
          </a:prstGeom>
          <a:noFill/>
        </p:spPr>
        <p:txBody>
          <a:bodyPr wrap="square" rtlCol="0">
            <a:spAutoFit/>
          </a:bodyPr>
          <a:lstStyle/>
          <a:p>
            <a:r>
              <a:rPr lang="en-IN" sz="2400" dirty="0"/>
              <a:t>match the zero or one occurrence of character between </a:t>
            </a:r>
            <a:r>
              <a:rPr lang="en-IN" sz="2400" b="1" dirty="0">
                <a:solidFill>
                  <a:schemeClr val="accent2"/>
                </a:solidFill>
              </a:rPr>
              <a:t>c</a:t>
            </a:r>
            <a:r>
              <a:rPr lang="en-IN" sz="2400" dirty="0">
                <a:solidFill>
                  <a:schemeClr val="accent2"/>
                </a:solidFill>
              </a:rPr>
              <a:t> </a:t>
            </a:r>
            <a:r>
              <a:rPr lang="en-IN" sz="2400" dirty="0"/>
              <a:t>and</a:t>
            </a:r>
            <a:r>
              <a:rPr lang="en-IN" sz="2400" dirty="0">
                <a:solidFill>
                  <a:schemeClr val="accent2"/>
                </a:solidFill>
              </a:rPr>
              <a:t> </a:t>
            </a:r>
            <a:r>
              <a:rPr lang="en-IN" sz="2400" b="1" dirty="0">
                <a:solidFill>
                  <a:schemeClr val="accent2"/>
                </a:solidFill>
              </a:rPr>
              <a:t>t</a:t>
            </a:r>
            <a:r>
              <a:rPr lang="en-IN" sz="2400" dirty="0">
                <a:solidFill>
                  <a:schemeClr val="accent2"/>
                </a:solidFill>
              </a:rPr>
              <a:t> </a:t>
            </a:r>
          </a:p>
          <a:p>
            <a:pPr marL="342900" indent="-342900">
              <a:buFont typeface="Arial" panose="020B0604020202020204" pitchFamily="34" charset="0"/>
              <a:buChar char="•"/>
            </a:pPr>
            <a:r>
              <a:rPr lang="en-IN" sz="2400" dirty="0"/>
              <a:t>in a word for a string.</a:t>
            </a:r>
          </a:p>
        </p:txBody>
      </p:sp>
      <p:sp>
        <p:nvSpPr>
          <p:cNvPr id="5" name="TextBox 4">
            <a:extLst>
              <a:ext uri="{FF2B5EF4-FFF2-40B4-BE49-F238E27FC236}">
                <a16:creationId xmlns:a16="http://schemas.microsoft.com/office/drawing/2014/main" id="{1635F725-631F-1EE2-F014-724ED203F013}"/>
              </a:ext>
            </a:extLst>
          </p:cNvPr>
          <p:cNvSpPr txBox="1"/>
          <p:nvPr/>
        </p:nvSpPr>
        <p:spPr>
          <a:xfrm>
            <a:off x="1403131" y="1234609"/>
            <a:ext cx="2829236" cy="400110"/>
          </a:xfrm>
          <a:prstGeom prst="rect">
            <a:avLst/>
          </a:prstGeom>
          <a:noFill/>
        </p:spPr>
        <p:txBody>
          <a:bodyPr wrap="none" rtlCol="0">
            <a:spAutoFit/>
          </a:bodyPr>
          <a:lstStyle/>
          <a:p>
            <a:r>
              <a:rPr lang="en-IN" sz="2000" dirty="0"/>
              <a:t>Zero or one occurrence</a:t>
            </a:r>
          </a:p>
        </p:txBody>
      </p:sp>
      <p:sp>
        <p:nvSpPr>
          <p:cNvPr id="6" name="Title 1">
            <a:extLst>
              <a:ext uri="{FF2B5EF4-FFF2-40B4-BE49-F238E27FC236}">
                <a16:creationId xmlns:a16="http://schemas.microsoft.com/office/drawing/2014/main" id="{63DE910F-C04B-E734-E960-322584821E80}"/>
              </a:ext>
            </a:extLst>
          </p:cNvPr>
          <p:cNvSpPr txBox="1">
            <a:spLocks/>
          </p:cNvSpPr>
          <p:nvPr/>
        </p:nvSpPr>
        <p:spPr>
          <a:xfrm>
            <a:off x="278346" y="-9473"/>
            <a:ext cx="3225718" cy="15255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7200" b="1" dirty="0">
                <a:solidFill>
                  <a:schemeClr val="accent2"/>
                </a:solidFill>
              </a:rPr>
              <a:t>?</a:t>
            </a:r>
            <a:endParaRPr lang="en-IN" sz="2400" b="1" dirty="0">
              <a:solidFill>
                <a:schemeClr val="accent2"/>
              </a:solidFill>
            </a:endParaRPr>
          </a:p>
        </p:txBody>
      </p:sp>
    </p:spTree>
    <p:extLst>
      <p:ext uri="{BB962C8B-B14F-4D97-AF65-F5344CB8AC3E}">
        <p14:creationId xmlns:p14="http://schemas.microsoft.com/office/powerpoint/2010/main" val="61729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C6CE3-6ED2-9C6E-FFE1-DC373A7054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D0BE0-AD26-1A49-8C4C-E960AB961C16}"/>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189D4319-4FB3-DBDA-4BBF-C6280EF67FBD}"/>
              </a:ext>
            </a:extLst>
          </p:cNvPr>
          <p:cNvGraphicFramePr>
            <a:graphicFrameLocks noGrp="1"/>
          </p:cNvGraphicFramePr>
          <p:nvPr>
            <p:ph idx="1"/>
            <p:extLst>
              <p:ext uri="{D42A27DB-BD31-4B8C-83A1-F6EECF244321}">
                <p14:modId xmlns:p14="http://schemas.microsoft.com/office/powerpoint/2010/main" val="2823973278"/>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61669">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accent2"/>
                          </a:solidFill>
                        </a:rPr>
                        <a:t>( )</a:t>
                      </a:r>
                    </a:p>
                  </a:txBody>
                  <a:tcPr/>
                </a:tc>
                <a:tc>
                  <a:txBody>
                    <a:bodyPr/>
                    <a:lstStyle/>
                    <a:p>
                      <a:r>
                        <a:rPr lang="en-IN" sz="1200" dirty="0"/>
                        <a:t>Capture and group</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accent2"/>
                          </a:solidFill>
                        </a:rPr>
                        <a:t>[ ]</a:t>
                      </a:r>
                    </a:p>
                  </a:txBody>
                  <a:tcPr anchor="ctr"/>
                </a:tc>
                <a:tc>
                  <a:txBody>
                    <a:bodyPr/>
                    <a:lstStyle/>
                    <a:p>
                      <a:r>
                        <a:rPr lang="en-IN" sz="1200" dirty="0"/>
                        <a:t>A set of characters</a:t>
                      </a:r>
                    </a:p>
                  </a:txBody>
                  <a:tcPr/>
                </a:tc>
                <a:tc>
                  <a:txBody>
                    <a:bodyPr/>
                    <a:lstStyle/>
                    <a:p>
                      <a:r>
                        <a:rPr lang="en-IN" sz="1200" dirty="0"/>
                        <a:t>“[a-z]”</a:t>
                      </a:r>
                    </a:p>
                  </a:txBody>
                  <a:tcPr/>
                </a:tc>
                <a:tc>
                  <a:txBody>
                    <a:bodyPr/>
                    <a:lstStyle/>
                    <a:p>
                      <a:r>
                        <a:rPr lang="en-IN" sz="1200" dirty="0" err="1"/>
                        <a:t>abcdefghijklmnopqrstuvwxyz</a:t>
                      </a:r>
                      <a:endParaRPr lang="en-IN" sz="1200" dirty="0"/>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116816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D3AD0-EFE0-9B09-03D6-D1462E19A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FF4FE-A46B-3DC7-45FA-23C5D284505C}"/>
              </a:ext>
            </a:extLst>
          </p:cNvPr>
          <p:cNvSpPr>
            <a:spLocks noGrp="1"/>
          </p:cNvSpPr>
          <p:nvPr>
            <p:ph type="title"/>
          </p:nvPr>
        </p:nvSpPr>
        <p:spPr>
          <a:xfrm>
            <a:off x="445363" y="2923126"/>
            <a:ext cx="11301273" cy="727969"/>
          </a:xfrm>
        </p:spPr>
        <p:txBody>
          <a:bodyPr/>
          <a:lstStyle/>
          <a:p>
            <a:pPr algn="ctr"/>
            <a:r>
              <a:rPr lang="en-IN" dirty="0"/>
              <a:t>/</a:t>
            </a:r>
            <a:r>
              <a:rPr lang="en-IN" b="1" dirty="0"/>
              <a:t>(</a:t>
            </a:r>
            <a:r>
              <a:rPr lang="en-IN" b="1" dirty="0" err="1">
                <a:solidFill>
                  <a:schemeClr val="accent2"/>
                </a:solidFill>
              </a:rPr>
              <a:t>a|c</a:t>
            </a:r>
            <a:r>
              <a:rPr lang="en-IN" b="1" dirty="0"/>
              <a:t>)</a:t>
            </a:r>
            <a:r>
              <a:rPr lang="en-IN" dirty="0">
                <a:solidFill>
                  <a:schemeClr val="accent2"/>
                </a:solidFill>
              </a:rPr>
              <a:t>\w</a:t>
            </a:r>
            <a:r>
              <a:rPr lang="en-IN" b="1" dirty="0">
                <a:solidFill>
                  <a:schemeClr val="accent2"/>
                </a:solidFill>
              </a:rPr>
              <a:t>*</a:t>
            </a:r>
            <a:r>
              <a:rPr lang="en-IN" dirty="0">
                <a:solidFill>
                  <a:schemeClr val="accent2"/>
                </a:solidFill>
              </a:rPr>
              <a:t>t</a:t>
            </a:r>
            <a:r>
              <a:rPr lang="en-IN" dirty="0"/>
              <a:t>/</a:t>
            </a:r>
          </a:p>
        </p:txBody>
      </p:sp>
      <p:sp>
        <p:nvSpPr>
          <p:cNvPr id="3" name="TextBox 2">
            <a:extLst>
              <a:ext uri="{FF2B5EF4-FFF2-40B4-BE49-F238E27FC236}">
                <a16:creationId xmlns:a16="http://schemas.microsoft.com/office/drawing/2014/main" id="{E75A20A4-499A-3A79-FD1F-D3D80D53DB49}"/>
              </a:ext>
            </a:extLst>
          </p:cNvPr>
          <p:cNvSpPr txBox="1"/>
          <p:nvPr/>
        </p:nvSpPr>
        <p:spPr>
          <a:xfrm>
            <a:off x="1238631" y="4424134"/>
            <a:ext cx="10380555" cy="461665"/>
          </a:xfrm>
          <a:prstGeom prst="rect">
            <a:avLst/>
          </a:prstGeom>
          <a:noFill/>
        </p:spPr>
        <p:txBody>
          <a:bodyPr wrap="square" rtlCol="0">
            <a:spAutoFit/>
          </a:bodyPr>
          <a:lstStyle/>
          <a:p>
            <a:r>
              <a:rPr lang="en-IN" sz="2400" dirty="0"/>
              <a:t>Group of character need to specify with the parentheses</a:t>
            </a:r>
          </a:p>
        </p:txBody>
      </p:sp>
      <p:sp>
        <p:nvSpPr>
          <p:cNvPr id="5" name="TextBox 4">
            <a:extLst>
              <a:ext uri="{FF2B5EF4-FFF2-40B4-BE49-F238E27FC236}">
                <a16:creationId xmlns:a16="http://schemas.microsoft.com/office/drawing/2014/main" id="{10EF6A9C-AFC3-BEF7-79EB-EDEEB663A887}"/>
              </a:ext>
            </a:extLst>
          </p:cNvPr>
          <p:cNvSpPr txBox="1"/>
          <p:nvPr/>
        </p:nvSpPr>
        <p:spPr>
          <a:xfrm>
            <a:off x="1403131" y="1234609"/>
            <a:ext cx="2329099" cy="400110"/>
          </a:xfrm>
          <a:prstGeom prst="rect">
            <a:avLst/>
          </a:prstGeom>
          <a:noFill/>
        </p:spPr>
        <p:txBody>
          <a:bodyPr wrap="none" rtlCol="0">
            <a:spAutoFit/>
          </a:bodyPr>
          <a:lstStyle/>
          <a:p>
            <a:r>
              <a:rPr lang="en-IN" sz="2000" dirty="0"/>
              <a:t>Capture and group</a:t>
            </a:r>
          </a:p>
        </p:txBody>
      </p:sp>
      <p:sp>
        <p:nvSpPr>
          <p:cNvPr id="6" name="Title 1">
            <a:extLst>
              <a:ext uri="{FF2B5EF4-FFF2-40B4-BE49-F238E27FC236}">
                <a16:creationId xmlns:a16="http://schemas.microsoft.com/office/drawing/2014/main" id="{CA234E9E-6522-23CF-03C2-6C47269E297A}"/>
              </a:ext>
            </a:extLst>
          </p:cNvPr>
          <p:cNvSpPr txBox="1">
            <a:spLocks/>
          </p:cNvSpPr>
          <p:nvPr/>
        </p:nvSpPr>
        <p:spPr>
          <a:xfrm>
            <a:off x="278346" y="-9473"/>
            <a:ext cx="3225718" cy="15255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7200" b="1" dirty="0">
                <a:solidFill>
                  <a:schemeClr val="accent2"/>
                </a:solidFill>
              </a:rPr>
              <a:t>( )</a:t>
            </a:r>
            <a:endParaRPr lang="en-IN" sz="2400" b="1" dirty="0">
              <a:solidFill>
                <a:schemeClr val="accent2"/>
              </a:solidFill>
            </a:endParaRPr>
          </a:p>
        </p:txBody>
      </p:sp>
    </p:spTree>
    <p:extLst>
      <p:ext uri="{BB962C8B-B14F-4D97-AF65-F5344CB8AC3E}">
        <p14:creationId xmlns:p14="http://schemas.microsoft.com/office/powerpoint/2010/main" val="40172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503E7-4D07-3F37-32EE-482A7A001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6926E-925C-ABE2-2854-FC07473D23AE}"/>
              </a:ext>
            </a:extLst>
          </p:cNvPr>
          <p:cNvSpPr>
            <a:spLocks noGrp="1"/>
          </p:cNvSpPr>
          <p:nvPr>
            <p:ph type="title"/>
          </p:nvPr>
        </p:nvSpPr>
        <p:spPr>
          <a:xfrm>
            <a:off x="445363" y="2923126"/>
            <a:ext cx="11301273" cy="727969"/>
          </a:xfrm>
        </p:spPr>
        <p:txBody>
          <a:bodyPr/>
          <a:lstStyle/>
          <a:p>
            <a:pPr algn="ctr"/>
            <a:r>
              <a:rPr lang="en-IN" dirty="0"/>
              <a:t>/</a:t>
            </a:r>
            <a:r>
              <a:rPr lang="en-IN" b="1" dirty="0"/>
              <a:t>[</a:t>
            </a:r>
            <a:r>
              <a:rPr lang="en-IN" b="1" dirty="0">
                <a:solidFill>
                  <a:schemeClr val="accent2"/>
                </a:solidFill>
              </a:rPr>
              <a:t>a-z</a:t>
            </a:r>
            <a:r>
              <a:rPr lang="en-IN" b="1" dirty="0"/>
              <a:t>]</a:t>
            </a:r>
            <a:r>
              <a:rPr lang="en-IN" dirty="0">
                <a:solidFill>
                  <a:schemeClr val="accent2"/>
                </a:solidFill>
              </a:rPr>
              <a:t>\w</a:t>
            </a:r>
            <a:r>
              <a:rPr lang="en-IN" b="1" dirty="0">
                <a:solidFill>
                  <a:schemeClr val="accent2"/>
                </a:solidFill>
              </a:rPr>
              <a:t>*</a:t>
            </a:r>
            <a:r>
              <a:rPr lang="en-IN" dirty="0">
                <a:solidFill>
                  <a:schemeClr val="accent2"/>
                </a:solidFill>
              </a:rPr>
              <a:t>t</a:t>
            </a:r>
            <a:r>
              <a:rPr lang="en-IN" dirty="0"/>
              <a:t>/</a:t>
            </a:r>
          </a:p>
        </p:txBody>
      </p:sp>
      <p:sp>
        <p:nvSpPr>
          <p:cNvPr id="3" name="TextBox 2">
            <a:extLst>
              <a:ext uri="{FF2B5EF4-FFF2-40B4-BE49-F238E27FC236}">
                <a16:creationId xmlns:a16="http://schemas.microsoft.com/office/drawing/2014/main" id="{7FAB3333-8647-FED7-23A8-9E657212802E}"/>
              </a:ext>
            </a:extLst>
          </p:cNvPr>
          <p:cNvSpPr txBox="1"/>
          <p:nvPr/>
        </p:nvSpPr>
        <p:spPr>
          <a:xfrm>
            <a:off x="1238631" y="4424134"/>
            <a:ext cx="10380555" cy="461665"/>
          </a:xfrm>
          <a:prstGeom prst="rect">
            <a:avLst/>
          </a:prstGeom>
          <a:noFill/>
        </p:spPr>
        <p:txBody>
          <a:bodyPr wrap="square" rtlCol="0">
            <a:spAutoFit/>
          </a:bodyPr>
          <a:lstStyle/>
          <a:p>
            <a:r>
              <a:rPr lang="en-IN" sz="2400" dirty="0"/>
              <a:t>Set of characters in the range a–z (</a:t>
            </a:r>
            <a:r>
              <a:rPr lang="en-IN" sz="2400" i="1" dirty="0" err="1"/>
              <a:t>abcdefghijklmnopqrstuvwxyz</a:t>
            </a:r>
            <a:r>
              <a:rPr lang="en-IN" sz="2400" dirty="0"/>
              <a:t>)  </a:t>
            </a:r>
          </a:p>
        </p:txBody>
      </p:sp>
      <p:sp>
        <p:nvSpPr>
          <p:cNvPr id="5" name="TextBox 4">
            <a:extLst>
              <a:ext uri="{FF2B5EF4-FFF2-40B4-BE49-F238E27FC236}">
                <a16:creationId xmlns:a16="http://schemas.microsoft.com/office/drawing/2014/main" id="{116030F2-F0BA-3AA3-07E2-2FDA359B36B3}"/>
              </a:ext>
            </a:extLst>
          </p:cNvPr>
          <p:cNvSpPr txBox="1"/>
          <p:nvPr/>
        </p:nvSpPr>
        <p:spPr>
          <a:xfrm>
            <a:off x="1403131" y="1234609"/>
            <a:ext cx="4060471" cy="400110"/>
          </a:xfrm>
          <a:prstGeom prst="rect">
            <a:avLst/>
          </a:prstGeom>
          <a:noFill/>
        </p:spPr>
        <p:txBody>
          <a:bodyPr wrap="none" rtlCol="0">
            <a:spAutoFit/>
          </a:bodyPr>
          <a:lstStyle/>
          <a:p>
            <a:r>
              <a:rPr lang="en-IN" sz="2000" dirty="0"/>
              <a:t>A set of characters matches, range</a:t>
            </a:r>
          </a:p>
        </p:txBody>
      </p:sp>
      <p:sp>
        <p:nvSpPr>
          <p:cNvPr id="6" name="Title 1">
            <a:extLst>
              <a:ext uri="{FF2B5EF4-FFF2-40B4-BE49-F238E27FC236}">
                <a16:creationId xmlns:a16="http://schemas.microsoft.com/office/drawing/2014/main" id="{5B79CBFE-F802-3B66-4D58-05F61377DBC0}"/>
              </a:ext>
            </a:extLst>
          </p:cNvPr>
          <p:cNvSpPr txBox="1">
            <a:spLocks/>
          </p:cNvSpPr>
          <p:nvPr/>
        </p:nvSpPr>
        <p:spPr>
          <a:xfrm>
            <a:off x="278346" y="-9473"/>
            <a:ext cx="3225718" cy="15255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7200" b="1" dirty="0">
                <a:solidFill>
                  <a:schemeClr val="accent2"/>
                </a:solidFill>
              </a:rPr>
              <a:t>[ ]</a:t>
            </a:r>
            <a:endParaRPr lang="en-IN" sz="2400" b="1" dirty="0">
              <a:solidFill>
                <a:schemeClr val="accent2"/>
              </a:solidFill>
            </a:endParaRPr>
          </a:p>
        </p:txBody>
      </p:sp>
    </p:spTree>
    <p:extLst>
      <p:ext uri="{BB962C8B-B14F-4D97-AF65-F5344CB8AC3E}">
        <p14:creationId xmlns:p14="http://schemas.microsoft.com/office/powerpoint/2010/main" val="73084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A2DA8-A15F-62BE-F385-863F7027A8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589767-F75B-3D46-147B-4995D49A9CA0}"/>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CFD05399-7C13-84B2-FCB0-0C3D92D97F7B}"/>
              </a:ext>
            </a:extLst>
          </p:cNvPr>
          <p:cNvGraphicFramePr>
            <a:graphicFrameLocks noGrp="1"/>
          </p:cNvGraphicFramePr>
          <p:nvPr>
            <p:ph idx="1"/>
            <p:extLst>
              <p:ext uri="{D42A27DB-BD31-4B8C-83A1-F6EECF244321}">
                <p14:modId xmlns:p14="http://schemas.microsoft.com/office/powerpoint/2010/main" val="1319939642"/>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bg1">
                              <a:lumMod val="50000"/>
                            </a:schemeClr>
                          </a:solidFill>
                        </a:rPr>
                        <a:t>\w</a:t>
                      </a:r>
                    </a:p>
                  </a:txBody>
                  <a:tcPr/>
                </a:tc>
                <a:tc>
                  <a:txBody>
                    <a:bodyPr/>
                    <a:lstStyle/>
                    <a:p>
                      <a:r>
                        <a:rPr lang="en-IN" sz="1200" dirty="0">
                          <a:solidFill>
                            <a:schemeClr val="bg1">
                              <a:lumMod val="50000"/>
                            </a:schemeClr>
                          </a:solidFill>
                        </a:rPr>
                        <a:t>Returns a match where the string contains any word characters (characters from a to z, digits from 0-9, and the underscore _ characters)</a:t>
                      </a:r>
                    </a:p>
                  </a:txBody>
                  <a:tcPr/>
                </a:tc>
                <a:tc>
                  <a:txBody>
                    <a:bodyPr/>
                    <a:lstStyle/>
                    <a:p>
                      <a:r>
                        <a:rPr lang="en-IN" sz="1200" dirty="0">
                          <a:solidFill>
                            <a:schemeClr val="bg1">
                              <a:lumMod val="50000"/>
                            </a:schemeClr>
                          </a:solidFill>
                        </a:rPr>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bg1">
                              <a:lumMod val="50000"/>
                            </a:schemeClr>
                          </a:solidFill>
                        </a:rPr>
                        <a:t>\W</a:t>
                      </a:r>
                    </a:p>
                  </a:txBody>
                  <a:tcPr/>
                </a:tc>
                <a:tc>
                  <a:txBody>
                    <a:bodyPr/>
                    <a:lstStyle/>
                    <a:p>
                      <a:r>
                        <a:rPr lang="en-IN" sz="1200" dirty="0">
                          <a:solidFill>
                            <a:schemeClr val="bg1">
                              <a:lumMod val="50000"/>
                            </a:schemeClr>
                          </a:solidFill>
                        </a:rPr>
                        <a:t>Returns a match where the string </a:t>
                      </a:r>
                      <a:r>
                        <a:rPr lang="en-IN" sz="1200" b="1" dirty="0">
                          <a:solidFill>
                            <a:schemeClr val="bg1">
                              <a:lumMod val="50000"/>
                            </a:schemeClr>
                          </a:solidFill>
                        </a:rPr>
                        <a:t>DOES NOT </a:t>
                      </a:r>
                      <a:r>
                        <a:rPr lang="en-IN" sz="1200" dirty="0">
                          <a:solidFill>
                            <a:schemeClr val="bg1">
                              <a:lumMod val="50000"/>
                            </a:schemeClr>
                          </a:solidFill>
                        </a:rPr>
                        <a:t>contain any word characters</a:t>
                      </a:r>
                    </a:p>
                  </a:txBody>
                  <a:tcPr/>
                </a:tc>
                <a:tc>
                  <a:txBody>
                    <a:bodyPr/>
                    <a:lstStyle/>
                    <a:p>
                      <a:r>
                        <a:rPr lang="en-IN" sz="1200" dirty="0">
                          <a:solidFill>
                            <a:schemeClr val="bg1">
                              <a:lumMod val="50000"/>
                            </a:schemeClr>
                          </a:solidFill>
                        </a:rPr>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at the beginning or at the end of a word.</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present, but </a:t>
                      </a:r>
                      <a:r>
                        <a:rPr lang="en-IN" sz="1200" b="1" dirty="0">
                          <a:solidFill>
                            <a:schemeClr val="accent2"/>
                          </a:solidFill>
                        </a:rPr>
                        <a:t>NOT</a:t>
                      </a:r>
                      <a:r>
                        <a:rPr lang="en-IN" sz="1200" dirty="0"/>
                        <a:t> as the beginning of a word (or at the end) </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bg1">
                              <a:lumMod val="50000"/>
                            </a:schemeClr>
                          </a:solidFill>
                        </a:rPr>
                        <a:t>\d</a:t>
                      </a:r>
                    </a:p>
                  </a:txBody>
                  <a:tcPr/>
                </a:tc>
                <a:tc>
                  <a:txBody>
                    <a:bodyPr/>
                    <a:lstStyle/>
                    <a:p>
                      <a:r>
                        <a:rPr lang="en-IN" sz="1200" dirty="0">
                          <a:solidFill>
                            <a:schemeClr val="bg1">
                              <a:lumMod val="50000"/>
                            </a:schemeClr>
                          </a:solidFill>
                        </a:rPr>
                        <a:t>Returns a match where the string contains digits</a:t>
                      </a:r>
                    </a:p>
                    <a:p>
                      <a:r>
                        <a:rPr lang="en-IN" sz="1200" dirty="0">
                          <a:solidFill>
                            <a:schemeClr val="bg1">
                              <a:lumMod val="50000"/>
                            </a:schemeClr>
                          </a:solidFill>
                        </a:rPr>
                        <a:t> (number from 0-9)</a:t>
                      </a:r>
                    </a:p>
                  </a:txBody>
                  <a:tcPr/>
                </a:tc>
                <a:tc>
                  <a:txBody>
                    <a:bodyPr/>
                    <a:lstStyle/>
                    <a:p>
                      <a:r>
                        <a:rPr lang="en-IN" sz="1200" dirty="0">
                          <a:solidFill>
                            <a:schemeClr val="bg1">
                              <a:lumMod val="50000"/>
                            </a:schemeClr>
                          </a:solidFill>
                        </a:rPr>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bg1">
                              <a:lumMod val="50000"/>
                            </a:schemeClr>
                          </a:solidFill>
                        </a:rPr>
                        <a:t>\D</a:t>
                      </a:r>
                    </a:p>
                  </a:txBody>
                  <a:tcPr/>
                </a:tc>
                <a:tc>
                  <a:txBody>
                    <a:bodyPr/>
                    <a:lstStyle/>
                    <a:p>
                      <a:r>
                        <a:rPr lang="en-IN" sz="1200" dirty="0">
                          <a:solidFill>
                            <a:schemeClr val="bg1">
                              <a:lumMod val="50000"/>
                            </a:schemeClr>
                          </a:solidFill>
                        </a:rPr>
                        <a:t>Returns a match where the string </a:t>
                      </a:r>
                      <a:r>
                        <a:rPr lang="en-IN" sz="1200" b="1" dirty="0">
                          <a:solidFill>
                            <a:schemeClr val="bg1">
                              <a:lumMod val="50000"/>
                            </a:schemeClr>
                          </a:solidFill>
                        </a:rPr>
                        <a:t>DOES NOT</a:t>
                      </a:r>
                      <a:r>
                        <a:rPr lang="en-IN" sz="1200" dirty="0">
                          <a:solidFill>
                            <a:schemeClr val="bg1">
                              <a:lumMod val="50000"/>
                            </a:schemeClr>
                          </a:solidFill>
                        </a:rPr>
                        <a:t> contains digits</a:t>
                      </a:r>
                    </a:p>
                  </a:txBody>
                  <a:tcPr/>
                </a:tc>
                <a:tc>
                  <a:txBody>
                    <a:bodyPr/>
                    <a:lstStyle/>
                    <a:p>
                      <a:r>
                        <a:rPr lang="en-IN" sz="1200" dirty="0">
                          <a:solidFill>
                            <a:schemeClr val="bg1">
                              <a:lumMod val="50000"/>
                            </a:schemeClr>
                          </a:solidFill>
                        </a:rPr>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bg1">
                              <a:lumMod val="50000"/>
                            </a:schemeClr>
                          </a:solidFill>
                        </a:rPr>
                        <a:t>\s</a:t>
                      </a:r>
                    </a:p>
                  </a:txBody>
                  <a:tcPr/>
                </a:tc>
                <a:tc>
                  <a:txBody>
                    <a:bodyPr/>
                    <a:lstStyle/>
                    <a:p>
                      <a:r>
                        <a:rPr lang="en-IN" sz="1200" dirty="0">
                          <a:solidFill>
                            <a:schemeClr val="bg1">
                              <a:lumMod val="50000"/>
                            </a:schemeClr>
                          </a:solidFill>
                        </a:rPr>
                        <a:t>Returns a match where the string contains a white space characters</a:t>
                      </a:r>
                    </a:p>
                  </a:txBody>
                  <a:tcPr/>
                </a:tc>
                <a:tc>
                  <a:txBody>
                    <a:bodyPr/>
                    <a:lstStyle/>
                    <a:p>
                      <a:r>
                        <a:rPr lang="en-IN" sz="1200" dirty="0">
                          <a:solidFill>
                            <a:schemeClr val="bg1">
                              <a:lumMod val="50000"/>
                            </a:schemeClr>
                          </a:solidFill>
                        </a:rPr>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bg1">
                              <a:lumMod val="50000"/>
                            </a:schemeClr>
                          </a:solidFill>
                        </a:rPr>
                        <a:t>\S</a:t>
                      </a:r>
                    </a:p>
                  </a:txBody>
                  <a:tcPr/>
                </a:tc>
                <a:tc>
                  <a:txBody>
                    <a:bodyPr/>
                    <a:lstStyle/>
                    <a:p>
                      <a:r>
                        <a:rPr lang="en-IN" sz="1200" dirty="0">
                          <a:solidFill>
                            <a:schemeClr val="bg1">
                              <a:lumMod val="50000"/>
                            </a:schemeClr>
                          </a:solidFill>
                        </a:rPr>
                        <a:t>Return a match where the string </a:t>
                      </a:r>
                      <a:r>
                        <a:rPr lang="en-IN" sz="1200" b="1" dirty="0">
                          <a:solidFill>
                            <a:schemeClr val="bg1">
                              <a:lumMod val="50000"/>
                            </a:schemeClr>
                          </a:solidFill>
                        </a:rPr>
                        <a:t>DOES NOT</a:t>
                      </a:r>
                      <a:r>
                        <a:rPr lang="en-IN" sz="1200" dirty="0">
                          <a:solidFill>
                            <a:schemeClr val="bg1">
                              <a:lumMod val="50000"/>
                            </a:schemeClr>
                          </a:solidFill>
                        </a:rPr>
                        <a:t> contains a white space characters</a:t>
                      </a:r>
                    </a:p>
                  </a:txBody>
                  <a:tcPr/>
                </a:tc>
                <a:tc>
                  <a:txBody>
                    <a:bodyPr/>
                    <a:lstStyle/>
                    <a:p>
                      <a:r>
                        <a:rPr lang="en-IN" sz="1200" dirty="0">
                          <a:solidFill>
                            <a:schemeClr val="bg1">
                              <a:lumMod val="50000"/>
                            </a:schemeClr>
                          </a:solidFill>
                        </a:rPr>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bg1">
                              <a:lumMod val="50000"/>
                            </a:schemeClr>
                          </a:solidFill>
                        </a:rPr>
                        <a:t>\A</a:t>
                      </a:r>
                    </a:p>
                  </a:txBody>
                  <a:tcPr anchor="ctr"/>
                </a:tc>
                <a:tc>
                  <a:txBody>
                    <a:bodyPr/>
                    <a:lstStyle/>
                    <a:p>
                      <a:r>
                        <a:rPr lang="en-IN" sz="1200" dirty="0">
                          <a:solidFill>
                            <a:schemeClr val="bg1">
                              <a:lumMod val="50000"/>
                            </a:schemeClr>
                          </a:solidFill>
                        </a:rPr>
                        <a:t>Returns a match if specified characters are at the beginning of the string.</a:t>
                      </a:r>
                    </a:p>
                  </a:txBody>
                  <a:tcPr/>
                </a:tc>
                <a:tc>
                  <a:txBody>
                    <a:bodyPr/>
                    <a:lstStyle/>
                    <a:p>
                      <a:r>
                        <a:rPr lang="en-IN" sz="1200" dirty="0">
                          <a:solidFill>
                            <a:schemeClr val="bg1">
                              <a:lumMod val="50000"/>
                            </a:schemeClr>
                          </a:solidFill>
                        </a:rPr>
                        <a:t>r“\</a:t>
                      </a:r>
                      <a:r>
                        <a:rPr lang="en-IN" sz="1200" dirty="0" err="1">
                          <a:solidFill>
                            <a:schemeClr val="bg1">
                              <a:lumMod val="50000"/>
                            </a:schemeClr>
                          </a:solidFill>
                        </a:rPr>
                        <a:t>AThe</a:t>
                      </a:r>
                      <a:r>
                        <a:rPr lang="en-IN" sz="1200" dirty="0">
                          <a:solidFill>
                            <a:schemeClr val="bg1">
                              <a:lumMod val="50000"/>
                            </a:schemeClr>
                          </a:solidFill>
                        </a:rPr>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bg1">
                              <a:lumMod val="50000"/>
                            </a:schemeClr>
                          </a:solidFill>
                        </a:rPr>
                        <a:t>\Z</a:t>
                      </a:r>
                    </a:p>
                  </a:txBody>
                  <a:tcPr/>
                </a:tc>
                <a:tc>
                  <a:txBody>
                    <a:bodyPr/>
                    <a:lstStyle/>
                    <a:p>
                      <a:r>
                        <a:rPr lang="en-IN" sz="1200" dirty="0">
                          <a:solidFill>
                            <a:schemeClr val="bg1">
                              <a:lumMod val="50000"/>
                            </a:schemeClr>
                          </a:solidFill>
                        </a:rPr>
                        <a:t>Returns a match if the specified characters are at the end of the string</a:t>
                      </a:r>
                    </a:p>
                  </a:txBody>
                  <a:tcPr/>
                </a:tc>
                <a:tc>
                  <a:txBody>
                    <a:bodyPr/>
                    <a:lstStyle/>
                    <a:p>
                      <a:r>
                        <a:rPr lang="en-IN" sz="1200" dirty="0">
                          <a:solidFill>
                            <a:schemeClr val="bg1">
                              <a:lumMod val="50000"/>
                            </a:schemeClr>
                          </a:solidFill>
                        </a:rPr>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974043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19D8F-4619-F0B7-0C38-44186F05B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31E8F-DCE1-14A8-6406-A33DBD2A08B8}"/>
              </a:ext>
            </a:extLst>
          </p:cNvPr>
          <p:cNvSpPr>
            <a:spLocks noGrp="1"/>
          </p:cNvSpPr>
          <p:nvPr>
            <p:ph type="title"/>
          </p:nvPr>
        </p:nvSpPr>
        <p:spPr>
          <a:xfrm>
            <a:off x="445363" y="2923126"/>
            <a:ext cx="11301273" cy="727969"/>
          </a:xfrm>
        </p:spPr>
        <p:txBody>
          <a:bodyPr/>
          <a:lstStyle/>
          <a:p>
            <a:pPr algn="ctr"/>
            <a:r>
              <a:rPr lang="en-IN" dirty="0"/>
              <a:t>/</a:t>
            </a:r>
            <a:r>
              <a:rPr lang="en-IN" b="1" dirty="0"/>
              <a:t>\b</a:t>
            </a:r>
            <a:r>
              <a:rPr lang="en-IN" dirty="0">
                <a:solidFill>
                  <a:schemeClr val="accent2"/>
                </a:solidFill>
              </a:rPr>
              <a:t>(</a:t>
            </a:r>
            <a:r>
              <a:rPr lang="en-IN" dirty="0" err="1">
                <a:solidFill>
                  <a:schemeClr val="accent2"/>
                </a:solidFill>
              </a:rPr>
              <a:t>a|c</a:t>
            </a:r>
            <a:r>
              <a:rPr lang="en-IN" dirty="0">
                <a:solidFill>
                  <a:schemeClr val="accent2"/>
                </a:solidFill>
              </a:rPr>
              <a:t>)\w</a:t>
            </a:r>
            <a:r>
              <a:rPr lang="en-IN" b="1" dirty="0">
                <a:solidFill>
                  <a:schemeClr val="accent2"/>
                </a:solidFill>
              </a:rPr>
              <a:t>*</a:t>
            </a:r>
            <a:r>
              <a:rPr lang="en-IN" dirty="0">
                <a:solidFill>
                  <a:schemeClr val="accent2"/>
                </a:solidFill>
              </a:rPr>
              <a:t>t</a:t>
            </a:r>
            <a:r>
              <a:rPr lang="en-IN" dirty="0"/>
              <a:t>/</a:t>
            </a:r>
          </a:p>
        </p:txBody>
      </p:sp>
      <p:sp>
        <p:nvSpPr>
          <p:cNvPr id="3" name="TextBox 2">
            <a:extLst>
              <a:ext uri="{FF2B5EF4-FFF2-40B4-BE49-F238E27FC236}">
                <a16:creationId xmlns:a16="http://schemas.microsoft.com/office/drawing/2014/main" id="{D08AEA5F-A252-1AF4-768A-41CFA4D8608D}"/>
              </a:ext>
            </a:extLst>
          </p:cNvPr>
          <p:cNvSpPr txBox="1"/>
          <p:nvPr/>
        </p:nvSpPr>
        <p:spPr>
          <a:xfrm>
            <a:off x="1238631" y="4424134"/>
            <a:ext cx="10380555" cy="461665"/>
          </a:xfrm>
          <a:prstGeom prst="rect">
            <a:avLst/>
          </a:prstGeom>
          <a:noFill/>
        </p:spPr>
        <p:txBody>
          <a:bodyPr wrap="square" rtlCol="0">
            <a:spAutoFit/>
          </a:bodyPr>
          <a:lstStyle/>
          <a:p>
            <a:r>
              <a:rPr lang="en-IN" sz="2400" dirty="0"/>
              <a:t>Find the word, where the word beginning with the pattern</a:t>
            </a:r>
          </a:p>
        </p:txBody>
      </p:sp>
      <p:sp>
        <p:nvSpPr>
          <p:cNvPr id="5" name="TextBox 4">
            <a:extLst>
              <a:ext uri="{FF2B5EF4-FFF2-40B4-BE49-F238E27FC236}">
                <a16:creationId xmlns:a16="http://schemas.microsoft.com/office/drawing/2014/main" id="{532D46AE-E67E-A0F9-4A02-D805A5F836A5}"/>
              </a:ext>
            </a:extLst>
          </p:cNvPr>
          <p:cNvSpPr txBox="1"/>
          <p:nvPr/>
        </p:nvSpPr>
        <p:spPr>
          <a:xfrm>
            <a:off x="1403131" y="1234609"/>
            <a:ext cx="8911670" cy="400110"/>
          </a:xfrm>
          <a:prstGeom prst="rect">
            <a:avLst/>
          </a:prstGeom>
          <a:noFill/>
        </p:spPr>
        <p:txBody>
          <a:bodyPr wrap="none" rtlCol="0">
            <a:spAutoFit/>
          </a:bodyPr>
          <a:lstStyle/>
          <a:p>
            <a:r>
              <a:rPr lang="en-IN" sz="2000" dirty="0"/>
              <a:t>Return the match where the specified character are at beginning of the word </a:t>
            </a:r>
          </a:p>
        </p:txBody>
      </p:sp>
      <p:sp>
        <p:nvSpPr>
          <p:cNvPr id="4" name="Title 1">
            <a:extLst>
              <a:ext uri="{FF2B5EF4-FFF2-40B4-BE49-F238E27FC236}">
                <a16:creationId xmlns:a16="http://schemas.microsoft.com/office/drawing/2014/main" id="{8648C8EA-D2C6-C4F4-F036-A08DE33BA226}"/>
              </a:ext>
            </a:extLst>
          </p:cNvPr>
          <p:cNvSpPr txBox="1">
            <a:spLocks/>
          </p:cNvSpPr>
          <p:nvPr/>
        </p:nvSpPr>
        <p:spPr>
          <a:xfrm>
            <a:off x="152222" y="513541"/>
            <a:ext cx="3142771" cy="5900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b="1" dirty="0">
                <a:solidFill>
                  <a:schemeClr val="accent2"/>
                </a:solidFill>
              </a:rPr>
              <a:t>\b</a:t>
            </a:r>
          </a:p>
        </p:txBody>
      </p:sp>
    </p:spTree>
    <p:extLst>
      <p:ext uri="{BB962C8B-B14F-4D97-AF65-F5344CB8AC3E}">
        <p14:creationId xmlns:p14="http://schemas.microsoft.com/office/powerpoint/2010/main" val="18809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46368-6B8E-D682-6D7D-9CBA277C4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BBDA08-2115-7D4C-166D-8992AAE9F2B9}"/>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a:t>
            </a:r>
            <a:r>
              <a:rPr lang="en-IN" dirty="0" err="1">
                <a:solidFill>
                  <a:schemeClr val="accent2"/>
                </a:solidFill>
              </a:rPr>
              <a:t>a|c</a:t>
            </a:r>
            <a:r>
              <a:rPr lang="en-IN" dirty="0">
                <a:solidFill>
                  <a:schemeClr val="accent2"/>
                </a:solidFill>
              </a:rPr>
              <a:t>)\w</a:t>
            </a:r>
            <a:r>
              <a:rPr lang="en-IN" b="1" dirty="0">
                <a:solidFill>
                  <a:schemeClr val="accent2"/>
                </a:solidFill>
              </a:rPr>
              <a:t>*</a:t>
            </a:r>
            <a:r>
              <a:rPr lang="en-IN" dirty="0">
                <a:solidFill>
                  <a:schemeClr val="accent2"/>
                </a:solidFill>
              </a:rPr>
              <a:t>t</a:t>
            </a:r>
            <a:r>
              <a:rPr lang="en-IN" b="1" dirty="0"/>
              <a:t>\b</a:t>
            </a:r>
            <a:r>
              <a:rPr lang="en-IN" dirty="0"/>
              <a:t>/</a:t>
            </a:r>
          </a:p>
        </p:txBody>
      </p:sp>
      <p:sp>
        <p:nvSpPr>
          <p:cNvPr id="3" name="TextBox 2">
            <a:extLst>
              <a:ext uri="{FF2B5EF4-FFF2-40B4-BE49-F238E27FC236}">
                <a16:creationId xmlns:a16="http://schemas.microsoft.com/office/drawing/2014/main" id="{810ABA8B-033D-4745-B2BB-19B1414B1F33}"/>
              </a:ext>
            </a:extLst>
          </p:cNvPr>
          <p:cNvSpPr txBox="1"/>
          <p:nvPr/>
        </p:nvSpPr>
        <p:spPr>
          <a:xfrm>
            <a:off x="1238631" y="4424134"/>
            <a:ext cx="10380555" cy="461665"/>
          </a:xfrm>
          <a:prstGeom prst="rect">
            <a:avLst/>
          </a:prstGeom>
          <a:noFill/>
        </p:spPr>
        <p:txBody>
          <a:bodyPr wrap="square" rtlCol="0">
            <a:spAutoFit/>
          </a:bodyPr>
          <a:lstStyle/>
          <a:p>
            <a:r>
              <a:rPr lang="en-IN" sz="2400" dirty="0"/>
              <a:t>Find the word, where the word end  with the pattern</a:t>
            </a:r>
          </a:p>
        </p:txBody>
      </p:sp>
      <p:sp>
        <p:nvSpPr>
          <p:cNvPr id="5" name="TextBox 4">
            <a:extLst>
              <a:ext uri="{FF2B5EF4-FFF2-40B4-BE49-F238E27FC236}">
                <a16:creationId xmlns:a16="http://schemas.microsoft.com/office/drawing/2014/main" id="{BCC7E05E-467D-7A46-2C7E-3D4DFE2024B3}"/>
              </a:ext>
            </a:extLst>
          </p:cNvPr>
          <p:cNvSpPr txBox="1"/>
          <p:nvPr/>
        </p:nvSpPr>
        <p:spPr>
          <a:xfrm>
            <a:off x="1403131" y="1234609"/>
            <a:ext cx="8911670" cy="400110"/>
          </a:xfrm>
          <a:prstGeom prst="rect">
            <a:avLst/>
          </a:prstGeom>
          <a:noFill/>
        </p:spPr>
        <p:txBody>
          <a:bodyPr wrap="none" rtlCol="0">
            <a:spAutoFit/>
          </a:bodyPr>
          <a:lstStyle/>
          <a:p>
            <a:r>
              <a:rPr lang="en-IN" sz="2000" dirty="0"/>
              <a:t>Return the match where the specified character are at beginning of the word </a:t>
            </a:r>
          </a:p>
        </p:txBody>
      </p:sp>
      <p:sp>
        <p:nvSpPr>
          <p:cNvPr id="4" name="Title 1">
            <a:extLst>
              <a:ext uri="{FF2B5EF4-FFF2-40B4-BE49-F238E27FC236}">
                <a16:creationId xmlns:a16="http://schemas.microsoft.com/office/drawing/2014/main" id="{41134911-CDBB-39EF-7120-F9C4CAFCB002}"/>
              </a:ext>
            </a:extLst>
          </p:cNvPr>
          <p:cNvSpPr txBox="1">
            <a:spLocks/>
          </p:cNvSpPr>
          <p:nvPr/>
        </p:nvSpPr>
        <p:spPr>
          <a:xfrm>
            <a:off x="152222" y="513541"/>
            <a:ext cx="3142771" cy="5900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b="1" dirty="0">
                <a:solidFill>
                  <a:schemeClr val="accent2"/>
                </a:solidFill>
              </a:rPr>
              <a:t>\b</a:t>
            </a:r>
          </a:p>
        </p:txBody>
      </p:sp>
    </p:spTree>
    <p:extLst>
      <p:ext uri="{BB962C8B-B14F-4D97-AF65-F5344CB8AC3E}">
        <p14:creationId xmlns:p14="http://schemas.microsoft.com/office/powerpoint/2010/main" val="46728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02F5-A911-1B9C-2DA1-0C6E83A8E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751374-4CAC-7A21-92B5-69ADC07E685D}"/>
              </a:ext>
            </a:extLst>
          </p:cNvPr>
          <p:cNvSpPr>
            <a:spLocks noGrp="1"/>
          </p:cNvSpPr>
          <p:nvPr>
            <p:ph type="title"/>
          </p:nvPr>
        </p:nvSpPr>
        <p:spPr>
          <a:xfrm>
            <a:off x="445363" y="2923126"/>
            <a:ext cx="11301273" cy="727969"/>
          </a:xfrm>
        </p:spPr>
        <p:txBody>
          <a:bodyPr/>
          <a:lstStyle/>
          <a:p>
            <a:pPr algn="ctr"/>
            <a:r>
              <a:rPr lang="en-IN" dirty="0"/>
              <a:t>/</a:t>
            </a:r>
            <a:r>
              <a:rPr lang="en-IN" b="1" dirty="0"/>
              <a:t>\B</a:t>
            </a:r>
            <a:r>
              <a:rPr lang="en-IN" dirty="0">
                <a:solidFill>
                  <a:schemeClr val="accent2"/>
                </a:solidFill>
              </a:rPr>
              <a:t>(</a:t>
            </a:r>
            <a:r>
              <a:rPr lang="en-IN" dirty="0" err="1">
                <a:solidFill>
                  <a:schemeClr val="accent2"/>
                </a:solidFill>
              </a:rPr>
              <a:t>a|c</a:t>
            </a:r>
            <a:r>
              <a:rPr lang="en-IN" dirty="0">
                <a:solidFill>
                  <a:schemeClr val="accent2"/>
                </a:solidFill>
              </a:rPr>
              <a:t>)\w</a:t>
            </a:r>
            <a:r>
              <a:rPr lang="en-IN" b="1" dirty="0">
                <a:solidFill>
                  <a:schemeClr val="accent2"/>
                </a:solidFill>
              </a:rPr>
              <a:t>*</a:t>
            </a:r>
            <a:r>
              <a:rPr lang="en-IN" dirty="0">
                <a:solidFill>
                  <a:schemeClr val="accent2"/>
                </a:solidFill>
              </a:rPr>
              <a:t>t</a:t>
            </a:r>
            <a:r>
              <a:rPr lang="en-IN" dirty="0"/>
              <a:t>/</a:t>
            </a:r>
          </a:p>
        </p:txBody>
      </p:sp>
      <p:sp>
        <p:nvSpPr>
          <p:cNvPr id="3" name="TextBox 2">
            <a:extLst>
              <a:ext uri="{FF2B5EF4-FFF2-40B4-BE49-F238E27FC236}">
                <a16:creationId xmlns:a16="http://schemas.microsoft.com/office/drawing/2014/main" id="{E61E7BF6-9C47-B308-0258-E8355A0BBD67}"/>
              </a:ext>
            </a:extLst>
          </p:cNvPr>
          <p:cNvSpPr txBox="1"/>
          <p:nvPr/>
        </p:nvSpPr>
        <p:spPr>
          <a:xfrm>
            <a:off x="1238631" y="4424134"/>
            <a:ext cx="10380555" cy="461665"/>
          </a:xfrm>
          <a:prstGeom prst="rect">
            <a:avLst/>
          </a:prstGeom>
          <a:noFill/>
        </p:spPr>
        <p:txBody>
          <a:bodyPr wrap="square" rtlCol="0">
            <a:spAutoFit/>
          </a:bodyPr>
          <a:lstStyle/>
          <a:p>
            <a:r>
              <a:rPr lang="en-IN" sz="2400" dirty="0"/>
              <a:t>Find the word, where the word does </a:t>
            </a:r>
            <a:r>
              <a:rPr lang="en-IN" sz="2400" b="1" dirty="0">
                <a:solidFill>
                  <a:schemeClr val="accent2"/>
                </a:solidFill>
              </a:rPr>
              <a:t>not</a:t>
            </a:r>
            <a:r>
              <a:rPr lang="en-IN" sz="2400" dirty="0"/>
              <a:t> beginning with pattern</a:t>
            </a:r>
          </a:p>
        </p:txBody>
      </p:sp>
      <p:sp>
        <p:nvSpPr>
          <p:cNvPr id="5" name="TextBox 4">
            <a:extLst>
              <a:ext uri="{FF2B5EF4-FFF2-40B4-BE49-F238E27FC236}">
                <a16:creationId xmlns:a16="http://schemas.microsoft.com/office/drawing/2014/main" id="{E59509A8-2A7F-7CC1-8C90-43516E42A008}"/>
              </a:ext>
            </a:extLst>
          </p:cNvPr>
          <p:cNvSpPr txBox="1"/>
          <p:nvPr/>
        </p:nvSpPr>
        <p:spPr>
          <a:xfrm>
            <a:off x="1403131" y="1234609"/>
            <a:ext cx="9491637" cy="400110"/>
          </a:xfrm>
          <a:prstGeom prst="rect">
            <a:avLst/>
          </a:prstGeom>
          <a:noFill/>
        </p:spPr>
        <p:txBody>
          <a:bodyPr wrap="none" rtlCol="0">
            <a:spAutoFit/>
          </a:bodyPr>
          <a:lstStyle/>
          <a:p>
            <a:r>
              <a:rPr lang="en-IN" sz="2000" dirty="0"/>
              <a:t>Return the match where the specified character are at </a:t>
            </a:r>
            <a:r>
              <a:rPr lang="en-IN" sz="2000" b="1" dirty="0">
                <a:solidFill>
                  <a:schemeClr val="accent2"/>
                </a:solidFill>
              </a:rPr>
              <a:t>NOT</a:t>
            </a:r>
            <a:r>
              <a:rPr lang="en-IN" sz="2000" dirty="0"/>
              <a:t> beginning of the word </a:t>
            </a:r>
          </a:p>
        </p:txBody>
      </p:sp>
      <p:sp>
        <p:nvSpPr>
          <p:cNvPr id="4" name="Title 1">
            <a:extLst>
              <a:ext uri="{FF2B5EF4-FFF2-40B4-BE49-F238E27FC236}">
                <a16:creationId xmlns:a16="http://schemas.microsoft.com/office/drawing/2014/main" id="{F9AB488F-25C7-F073-33AC-C2B7DFA84EB4}"/>
              </a:ext>
            </a:extLst>
          </p:cNvPr>
          <p:cNvSpPr txBox="1">
            <a:spLocks/>
          </p:cNvSpPr>
          <p:nvPr/>
        </p:nvSpPr>
        <p:spPr>
          <a:xfrm>
            <a:off x="152222" y="513541"/>
            <a:ext cx="3142771" cy="5900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b="1" dirty="0">
                <a:solidFill>
                  <a:schemeClr val="accent2"/>
                </a:solidFill>
              </a:rPr>
              <a:t>\B</a:t>
            </a:r>
          </a:p>
        </p:txBody>
      </p:sp>
    </p:spTree>
    <p:extLst>
      <p:ext uri="{BB962C8B-B14F-4D97-AF65-F5344CB8AC3E}">
        <p14:creationId xmlns:p14="http://schemas.microsoft.com/office/powerpoint/2010/main" val="424498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F3ABB-CB72-FDF8-2C97-1ABFEF7FC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37BE1F-3661-E41C-55C0-BE7691B1C155}"/>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a:t>
            </a:r>
            <a:r>
              <a:rPr lang="en-IN" dirty="0" err="1">
                <a:solidFill>
                  <a:schemeClr val="accent2"/>
                </a:solidFill>
              </a:rPr>
              <a:t>a|c</a:t>
            </a:r>
            <a:r>
              <a:rPr lang="en-IN" dirty="0">
                <a:solidFill>
                  <a:schemeClr val="accent2"/>
                </a:solidFill>
              </a:rPr>
              <a:t>)\w</a:t>
            </a:r>
            <a:r>
              <a:rPr lang="en-IN" b="1" dirty="0">
                <a:solidFill>
                  <a:schemeClr val="accent2"/>
                </a:solidFill>
              </a:rPr>
              <a:t>*</a:t>
            </a:r>
            <a:r>
              <a:rPr lang="en-IN" dirty="0">
                <a:solidFill>
                  <a:schemeClr val="accent2"/>
                </a:solidFill>
              </a:rPr>
              <a:t>t</a:t>
            </a:r>
            <a:r>
              <a:rPr lang="en-IN" b="1" dirty="0"/>
              <a:t>\B</a:t>
            </a:r>
            <a:r>
              <a:rPr lang="en-IN" dirty="0"/>
              <a:t>/</a:t>
            </a:r>
          </a:p>
        </p:txBody>
      </p:sp>
      <p:sp>
        <p:nvSpPr>
          <p:cNvPr id="3" name="TextBox 2">
            <a:extLst>
              <a:ext uri="{FF2B5EF4-FFF2-40B4-BE49-F238E27FC236}">
                <a16:creationId xmlns:a16="http://schemas.microsoft.com/office/drawing/2014/main" id="{D9E273E6-D410-72C7-EFD9-46D578BCA4D6}"/>
              </a:ext>
            </a:extLst>
          </p:cNvPr>
          <p:cNvSpPr txBox="1"/>
          <p:nvPr/>
        </p:nvSpPr>
        <p:spPr>
          <a:xfrm>
            <a:off x="1238631" y="4424134"/>
            <a:ext cx="10380555" cy="461665"/>
          </a:xfrm>
          <a:prstGeom prst="rect">
            <a:avLst/>
          </a:prstGeom>
          <a:noFill/>
        </p:spPr>
        <p:txBody>
          <a:bodyPr wrap="square" rtlCol="0">
            <a:spAutoFit/>
          </a:bodyPr>
          <a:lstStyle/>
          <a:p>
            <a:r>
              <a:rPr lang="en-IN" sz="2400" dirty="0"/>
              <a:t>Find the word, where the word does </a:t>
            </a:r>
            <a:r>
              <a:rPr lang="en-IN" sz="2400" b="1" dirty="0">
                <a:solidFill>
                  <a:schemeClr val="accent2"/>
                </a:solidFill>
              </a:rPr>
              <a:t>not</a:t>
            </a:r>
            <a:r>
              <a:rPr lang="en-IN" sz="2400" dirty="0"/>
              <a:t> end with pattern</a:t>
            </a:r>
          </a:p>
        </p:txBody>
      </p:sp>
      <p:sp>
        <p:nvSpPr>
          <p:cNvPr id="5" name="TextBox 4">
            <a:extLst>
              <a:ext uri="{FF2B5EF4-FFF2-40B4-BE49-F238E27FC236}">
                <a16:creationId xmlns:a16="http://schemas.microsoft.com/office/drawing/2014/main" id="{6DAC19C7-253D-0916-C8B9-26B46078F985}"/>
              </a:ext>
            </a:extLst>
          </p:cNvPr>
          <p:cNvSpPr txBox="1"/>
          <p:nvPr/>
        </p:nvSpPr>
        <p:spPr>
          <a:xfrm>
            <a:off x="1403131" y="1234609"/>
            <a:ext cx="9491637" cy="400110"/>
          </a:xfrm>
          <a:prstGeom prst="rect">
            <a:avLst/>
          </a:prstGeom>
          <a:noFill/>
        </p:spPr>
        <p:txBody>
          <a:bodyPr wrap="none" rtlCol="0">
            <a:spAutoFit/>
          </a:bodyPr>
          <a:lstStyle/>
          <a:p>
            <a:r>
              <a:rPr lang="en-IN" sz="2000" dirty="0"/>
              <a:t>Return the match where the specified character are at </a:t>
            </a:r>
            <a:r>
              <a:rPr lang="en-IN" sz="2000" b="1" dirty="0">
                <a:solidFill>
                  <a:schemeClr val="accent2"/>
                </a:solidFill>
              </a:rPr>
              <a:t>NOT</a:t>
            </a:r>
            <a:r>
              <a:rPr lang="en-IN" sz="2000" dirty="0"/>
              <a:t> beginning of the word </a:t>
            </a:r>
          </a:p>
        </p:txBody>
      </p:sp>
      <p:sp>
        <p:nvSpPr>
          <p:cNvPr id="4" name="Title 1">
            <a:extLst>
              <a:ext uri="{FF2B5EF4-FFF2-40B4-BE49-F238E27FC236}">
                <a16:creationId xmlns:a16="http://schemas.microsoft.com/office/drawing/2014/main" id="{7D137424-2382-9213-20A9-C791D410B7E8}"/>
              </a:ext>
            </a:extLst>
          </p:cNvPr>
          <p:cNvSpPr txBox="1">
            <a:spLocks/>
          </p:cNvSpPr>
          <p:nvPr/>
        </p:nvSpPr>
        <p:spPr>
          <a:xfrm>
            <a:off x="152222" y="513541"/>
            <a:ext cx="3142771" cy="5900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b="1" dirty="0">
                <a:solidFill>
                  <a:schemeClr val="accent2"/>
                </a:solidFill>
              </a:rPr>
              <a:t>\B</a:t>
            </a:r>
          </a:p>
        </p:txBody>
      </p:sp>
    </p:spTree>
    <p:extLst>
      <p:ext uri="{BB962C8B-B14F-4D97-AF65-F5344CB8AC3E}">
        <p14:creationId xmlns:p14="http://schemas.microsoft.com/office/powerpoint/2010/main" val="29611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EB33-B3FB-C379-18D7-3307F5BB4E6D}"/>
              </a:ext>
            </a:extLst>
          </p:cNvPr>
          <p:cNvSpPr>
            <a:spLocks noGrp="1"/>
          </p:cNvSpPr>
          <p:nvPr>
            <p:ph type="title"/>
          </p:nvPr>
        </p:nvSpPr>
        <p:spPr/>
        <p:txBody>
          <a:bodyPr>
            <a:noAutofit/>
          </a:bodyPr>
          <a:lstStyle/>
          <a:p>
            <a:r>
              <a:rPr lang="en-IN" dirty="0"/>
              <a:t>Regex</a:t>
            </a:r>
            <a:br>
              <a:rPr lang="en-IN" sz="3200" dirty="0"/>
            </a:br>
            <a:r>
              <a:rPr lang="en-IN" sz="1800" dirty="0"/>
              <a:t>(regular expression)</a:t>
            </a:r>
          </a:p>
        </p:txBody>
      </p:sp>
      <p:graphicFrame>
        <p:nvGraphicFramePr>
          <p:cNvPr id="4" name="Content Placeholder 3">
            <a:extLst>
              <a:ext uri="{FF2B5EF4-FFF2-40B4-BE49-F238E27FC236}">
                <a16:creationId xmlns:a16="http://schemas.microsoft.com/office/drawing/2014/main" id="{AA87E35D-DE16-DA66-2230-6E19515D1F20}"/>
              </a:ext>
            </a:extLst>
          </p:cNvPr>
          <p:cNvGraphicFramePr>
            <a:graphicFrameLocks noGrp="1"/>
          </p:cNvGraphicFramePr>
          <p:nvPr>
            <p:ph idx="1"/>
            <p:extLst>
              <p:ext uri="{D42A27DB-BD31-4B8C-83A1-F6EECF244321}">
                <p14:modId xmlns:p14="http://schemas.microsoft.com/office/powerpoint/2010/main" val="1830925974"/>
              </p:ext>
            </p:extLst>
          </p:nvPr>
        </p:nvGraphicFramePr>
        <p:xfrm>
          <a:off x="1104898" y="1919288"/>
          <a:ext cx="9620251" cy="351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400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9CF3A-4B01-E7D8-08AC-F03DE6E59D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44F2DA-A5FE-B70F-A775-18E68B5B9905}"/>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B013DBEE-906E-2535-F9B7-DC027FCAB560}"/>
              </a:ext>
            </a:extLst>
          </p:cNvPr>
          <p:cNvGraphicFramePr>
            <a:graphicFrameLocks noGrp="1"/>
          </p:cNvGraphicFramePr>
          <p:nvPr>
            <p:ph idx="1"/>
            <p:extLst>
              <p:ext uri="{D42A27DB-BD31-4B8C-83A1-F6EECF244321}">
                <p14:modId xmlns:p14="http://schemas.microsoft.com/office/powerpoint/2010/main" val="2153264339"/>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bg1">
                              <a:lumMod val="50000"/>
                            </a:schemeClr>
                          </a:solidFill>
                        </a:rPr>
                        <a:t>\w</a:t>
                      </a:r>
                    </a:p>
                  </a:txBody>
                  <a:tcPr/>
                </a:tc>
                <a:tc>
                  <a:txBody>
                    <a:bodyPr/>
                    <a:lstStyle/>
                    <a:p>
                      <a:r>
                        <a:rPr lang="en-IN" sz="1200" dirty="0">
                          <a:solidFill>
                            <a:schemeClr val="bg1">
                              <a:lumMod val="50000"/>
                            </a:schemeClr>
                          </a:solidFill>
                        </a:rPr>
                        <a:t>Returns a match where the string contains any word characters (characters from a to z, digits from 0-9, and the underscore _ characters)</a:t>
                      </a:r>
                    </a:p>
                  </a:txBody>
                  <a:tcPr/>
                </a:tc>
                <a:tc>
                  <a:txBody>
                    <a:bodyPr/>
                    <a:lstStyle/>
                    <a:p>
                      <a:r>
                        <a:rPr lang="en-IN" sz="1200" dirty="0">
                          <a:solidFill>
                            <a:schemeClr val="bg1">
                              <a:lumMod val="50000"/>
                            </a:schemeClr>
                          </a:solidFill>
                        </a:rPr>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bg1">
                              <a:lumMod val="50000"/>
                            </a:schemeClr>
                          </a:solidFill>
                        </a:rPr>
                        <a:t>\W</a:t>
                      </a:r>
                    </a:p>
                  </a:txBody>
                  <a:tcPr/>
                </a:tc>
                <a:tc>
                  <a:txBody>
                    <a:bodyPr/>
                    <a:lstStyle/>
                    <a:p>
                      <a:r>
                        <a:rPr lang="en-IN" sz="1200" dirty="0">
                          <a:solidFill>
                            <a:schemeClr val="bg1">
                              <a:lumMod val="50000"/>
                            </a:schemeClr>
                          </a:solidFill>
                        </a:rPr>
                        <a:t>Returns a match where the string </a:t>
                      </a:r>
                      <a:r>
                        <a:rPr lang="en-IN" sz="1200" b="1" dirty="0">
                          <a:solidFill>
                            <a:schemeClr val="bg1">
                              <a:lumMod val="50000"/>
                            </a:schemeClr>
                          </a:solidFill>
                        </a:rPr>
                        <a:t>DOES NOT </a:t>
                      </a:r>
                      <a:r>
                        <a:rPr lang="en-IN" sz="1200" dirty="0">
                          <a:solidFill>
                            <a:schemeClr val="bg1">
                              <a:lumMod val="50000"/>
                            </a:schemeClr>
                          </a:solidFill>
                        </a:rPr>
                        <a:t>contain any word characters</a:t>
                      </a:r>
                    </a:p>
                  </a:txBody>
                  <a:tcPr/>
                </a:tc>
                <a:tc>
                  <a:txBody>
                    <a:bodyPr/>
                    <a:lstStyle/>
                    <a:p>
                      <a:r>
                        <a:rPr lang="en-IN" sz="1200" dirty="0">
                          <a:solidFill>
                            <a:schemeClr val="bg1">
                              <a:lumMod val="50000"/>
                            </a:schemeClr>
                          </a:solidFill>
                        </a:rPr>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bg1">
                              <a:lumMod val="50000"/>
                            </a:schemeClr>
                          </a:solidFill>
                        </a:rPr>
                        <a:t>\b</a:t>
                      </a:r>
                    </a:p>
                  </a:txBody>
                  <a:tcPr anchor="ctr"/>
                </a:tc>
                <a:tc>
                  <a:txBody>
                    <a:bodyPr/>
                    <a:lstStyle/>
                    <a:p>
                      <a:r>
                        <a:rPr lang="en-IN" sz="1200" dirty="0">
                          <a:solidFill>
                            <a:schemeClr val="bg1">
                              <a:lumMod val="50000"/>
                            </a:schemeClr>
                          </a:solidFill>
                        </a:rPr>
                        <a:t>Returns a match where the specified characters are at the beginning or at the end of a word.</a:t>
                      </a:r>
                    </a:p>
                  </a:txBody>
                  <a:tcPr/>
                </a:tc>
                <a:tc>
                  <a:txBody>
                    <a:bodyPr/>
                    <a:lstStyle/>
                    <a:p>
                      <a:r>
                        <a:rPr lang="en-IN" sz="1200" dirty="0">
                          <a:solidFill>
                            <a:schemeClr val="bg1">
                              <a:lumMod val="50000"/>
                            </a:schemeClr>
                          </a:solidFill>
                        </a:rPr>
                        <a:t>r“\bello”</a:t>
                      </a:r>
                    </a:p>
                    <a:p>
                      <a:endParaRPr lang="en-IN" sz="1200" dirty="0">
                        <a:solidFill>
                          <a:schemeClr val="bg1">
                            <a:lumMod val="50000"/>
                          </a:schemeClr>
                        </a:solidFill>
                      </a:endParaRPr>
                    </a:p>
                    <a:p>
                      <a:r>
                        <a:rPr lang="en-IN" sz="1200" dirty="0" err="1">
                          <a:solidFill>
                            <a:schemeClr val="bg1">
                              <a:lumMod val="50000"/>
                            </a:schemeClr>
                          </a:solidFill>
                        </a:rPr>
                        <a:t>r”ello</a:t>
                      </a:r>
                      <a:r>
                        <a:rPr lang="en-IN" sz="1200" dirty="0">
                          <a:solidFill>
                            <a:schemeClr val="bg1">
                              <a:lumMod val="50000"/>
                            </a:schemeClr>
                          </a:solidFill>
                        </a:rPr>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bg1">
                              <a:lumMod val="50000"/>
                            </a:schemeClr>
                          </a:solidFill>
                        </a:rPr>
                        <a:t>\B</a:t>
                      </a:r>
                    </a:p>
                  </a:txBody>
                  <a:tcPr anchor="ctr"/>
                </a:tc>
                <a:tc>
                  <a:txBody>
                    <a:bodyPr/>
                    <a:lstStyle/>
                    <a:p>
                      <a:r>
                        <a:rPr lang="en-IN" sz="1200" dirty="0">
                          <a:solidFill>
                            <a:schemeClr val="bg1">
                              <a:lumMod val="50000"/>
                            </a:schemeClr>
                          </a:solidFill>
                        </a:rPr>
                        <a:t>Returns a match where the specified characters are present, but </a:t>
                      </a:r>
                      <a:r>
                        <a:rPr lang="en-IN" sz="1200" b="1" dirty="0">
                          <a:solidFill>
                            <a:schemeClr val="bg1">
                              <a:lumMod val="50000"/>
                            </a:schemeClr>
                          </a:solidFill>
                        </a:rPr>
                        <a:t>NOT</a:t>
                      </a:r>
                      <a:r>
                        <a:rPr lang="en-IN" sz="1200" dirty="0">
                          <a:solidFill>
                            <a:schemeClr val="bg1">
                              <a:lumMod val="50000"/>
                            </a:schemeClr>
                          </a:solidFill>
                        </a:rPr>
                        <a:t> as the beginning of a word (or at the end) </a:t>
                      </a:r>
                    </a:p>
                  </a:txBody>
                  <a:tcPr/>
                </a:tc>
                <a:tc>
                  <a:txBody>
                    <a:bodyPr/>
                    <a:lstStyle/>
                    <a:p>
                      <a:r>
                        <a:rPr lang="en-IN" sz="1200" dirty="0">
                          <a:solidFill>
                            <a:schemeClr val="bg1">
                              <a:lumMod val="50000"/>
                            </a:schemeClr>
                          </a:solidFill>
                        </a:rPr>
                        <a:t>r“\Bello”</a:t>
                      </a:r>
                    </a:p>
                    <a:p>
                      <a:endParaRPr lang="en-IN" sz="1200" dirty="0">
                        <a:solidFill>
                          <a:schemeClr val="bg1">
                            <a:lumMod val="50000"/>
                          </a:schemeClr>
                        </a:solidFill>
                      </a:endParaRPr>
                    </a:p>
                    <a:p>
                      <a:r>
                        <a:rPr lang="en-IN" sz="1200" dirty="0" err="1">
                          <a:solidFill>
                            <a:schemeClr val="bg1">
                              <a:lumMod val="50000"/>
                            </a:schemeClr>
                          </a:solidFill>
                        </a:rPr>
                        <a:t>r”ello</a:t>
                      </a:r>
                      <a:r>
                        <a:rPr lang="en-IN" sz="1200" dirty="0">
                          <a:solidFill>
                            <a:schemeClr val="bg1">
                              <a:lumMod val="50000"/>
                            </a:schemeClr>
                          </a:solidFill>
                        </a:rPr>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accent2"/>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r>
                        <a:rPr lang="en-IN" sz="1200" dirty="0"/>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accent2"/>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r>
                        <a:rPr lang="en-IN" sz="1200" dirty="0"/>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accent2"/>
                          </a:solidFill>
                        </a:rPr>
                        <a:t>\s</a:t>
                      </a:r>
                    </a:p>
                  </a:txBody>
                  <a:tcPr/>
                </a:tc>
                <a:tc>
                  <a:txBody>
                    <a:bodyPr/>
                    <a:lstStyle/>
                    <a:p>
                      <a:r>
                        <a:rPr lang="en-IN" sz="1200" dirty="0"/>
                        <a:t>Returns a match where the string contains a white space characters</a:t>
                      </a:r>
                    </a:p>
                  </a:txBody>
                  <a:tcPr/>
                </a:tc>
                <a:tc>
                  <a:txBody>
                    <a:bodyPr/>
                    <a:lstStyle/>
                    <a:p>
                      <a:r>
                        <a:rPr lang="en-IN" sz="1200" dirty="0"/>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accent2"/>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r>
                        <a:rPr lang="en-IN" sz="1200" dirty="0"/>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accent2"/>
                          </a:solidFill>
                        </a:rPr>
                        <a:t>\A</a:t>
                      </a:r>
                    </a:p>
                  </a:txBody>
                  <a:tcPr anchor="ctr"/>
                </a:tc>
                <a:tc>
                  <a:txBody>
                    <a:bodyPr/>
                    <a:lstStyle/>
                    <a:p>
                      <a:r>
                        <a:rPr lang="en-IN" sz="1200" dirty="0"/>
                        <a:t>Returns a match if specified characters are at the beginning of the string.</a:t>
                      </a:r>
                    </a:p>
                  </a:txBody>
                  <a:tcPr/>
                </a:tc>
                <a:tc>
                  <a:txBody>
                    <a:bodyPr/>
                    <a:lstStyle/>
                    <a:p>
                      <a:r>
                        <a:rPr lang="en-IN" sz="1200" dirty="0"/>
                        <a:t>r“\</a:t>
                      </a:r>
                      <a:r>
                        <a:rPr lang="en-IN" sz="1200" dirty="0" err="1"/>
                        <a:t>AThe</a:t>
                      </a:r>
                      <a:r>
                        <a:rPr lang="en-IN" sz="1200" dirty="0"/>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accent2"/>
                          </a:solidFill>
                        </a:rPr>
                        <a:t>\Z</a:t>
                      </a:r>
                    </a:p>
                  </a:txBody>
                  <a:tcPr/>
                </a:tc>
                <a:tc>
                  <a:txBody>
                    <a:bodyPr/>
                    <a:lstStyle/>
                    <a:p>
                      <a:r>
                        <a:rPr lang="en-IN" sz="1200" dirty="0"/>
                        <a:t>Returns a match if the specified characters are at the end of the string</a:t>
                      </a:r>
                    </a:p>
                  </a:txBody>
                  <a:tcPr/>
                </a:tc>
                <a:tc>
                  <a:txBody>
                    <a:bodyPr/>
                    <a:lstStyle/>
                    <a:p>
                      <a:r>
                        <a:rPr lang="en-IN" sz="1200" dirty="0"/>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2698005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17D6B-AA51-0EBA-663B-B7A12B034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E5A404-0084-9466-2ADB-E48654140944}"/>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29EFBEE1-86F6-ACBF-2163-A13B6B5E6A77}"/>
              </a:ext>
            </a:extLst>
          </p:cNvPr>
          <p:cNvGraphicFramePr>
            <a:graphicFrameLocks noGrp="1"/>
          </p:cNvGraphicFramePr>
          <p:nvPr>
            <p:ph idx="1"/>
            <p:extLst>
              <p:ext uri="{D42A27DB-BD31-4B8C-83A1-F6EECF244321}">
                <p14:modId xmlns:p14="http://schemas.microsoft.com/office/powerpoint/2010/main" val="1949898686"/>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tc>
                <a:tc>
                  <a:txBody>
                    <a:bodyPr/>
                    <a:lstStyle/>
                    <a:p>
                      <a:r>
                        <a:rPr lang="en-IN" sz="1200" dirty="0"/>
                        <a:t>Either or</a:t>
                      </a:r>
                    </a:p>
                  </a:txBody>
                  <a:tcPr/>
                </a:tc>
                <a:tc>
                  <a:txBody>
                    <a:bodyPr/>
                    <a:lstStyle/>
                    <a:p>
                      <a:r>
                        <a:rPr lang="en-IN" sz="1200" dirty="0"/>
                        <a:t>“</a:t>
                      </a:r>
                      <a:r>
                        <a:rPr lang="en-IN" sz="1200" dirty="0" err="1"/>
                        <a:t>cat|hello</a:t>
                      </a:r>
                      <a:endParaRPr lang="en-IN" sz="1200" dirty="0"/>
                    </a:p>
                  </a:txBody>
                  <a:tcPr/>
                </a:tc>
                <a:tc>
                  <a:txBody>
                    <a:bodyPr/>
                    <a:lstStyle/>
                    <a:p>
                      <a:endParaRPr lang="en-IN" sz="1200" dirty="0"/>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tc>
                <a:tc>
                  <a:txBody>
                    <a:bodyPr/>
                    <a:lstStyle/>
                    <a:p>
                      <a:r>
                        <a:rPr lang="en-IN" sz="1200" dirty="0"/>
                        <a:t>Any character (one) except new line</a:t>
                      </a:r>
                    </a:p>
                  </a:txBody>
                  <a:tcPr/>
                </a:tc>
                <a:tc>
                  <a:txBody>
                    <a:bodyPr/>
                    <a:lstStyle/>
                    <a:p>
                      <a:r>
                        <a:rPr lang="en-IN" sz="1200" dirty="0"/>
                        <a:t>“</a:t>
                      </a:r>
                      <a:r>
                        <a:rPr lang="en-IN" sz="1200" dirty="0" err="1"/>
                        <a:t>he..lo</a:t>
                      </a:r>
                      <a:r>
                        <a:rPr lang="en-IN" sz="1200" dirty="0"/>
                        <a:t>”</a:t>
                      </a:r>
                    </a:p>
                  </a:txBody>
                  <a:tcPr/>
                </a:tc>
                <a:tc>
                  <a:txBody>
                    <a:bodyPr/>
                    <a:lstStyle/>
                    <a:p>
                      <a:r>
                        <a:rPr lang="en-IN" sz="1200" dirty="0"/>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tc>
                <a:tc>
                  <a:txBody>
                    <a:bodyPr/>
                    <a:lstStyle/>
                    <a:p>
                      <a:r>
                        <a:rPr lang="en-IN" sz="1200" dirty="0"/>
                        <a:t>Exactly the specified number of occurrence</a:t>
                      </a:r>
                    </a:p>
                  </a:txBody>
                  <a:tcPr/>
                </a:tc>
                <a:tc>
                  <a:txBody>
                    <a:bodyPr/>
                    <a:lstStyle/>
                    <a:p>
                      <a:r>
                        <a:rPr lang="en-IN" sz="1200" dirty="0"/>
                        <a:t>“he.{2}o”</a:t>
                      </a:r>
                    </a:p>
                  </a:txBody>
                  <a:tcPr/>
                </a:tc>
                <a:tc>
                  <a:txBody>
                    <a:bodyPr/>
                    <a:lstStyle/>
                    <a:p>
                      <a:endParaRPr lang="en-IN" sz="1200" dirty="0"/>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tc>
                <a:tc>
                  <a:txBody>
                    <a:bodyPr/>
                    <a:lstStyle/>
                    <a:p>
                      <a:r>
                        <a:rPr lang="en-IN" sz="1200" dirty="0"/>
                        <a:t>Zero or more occurrence</a:t>
                      </a:r>
                    </a:p>
                  </a:txBody>
                  <a:tcPr/>
                </a:tc>
                <a:tc>
                  <a:txBody>
                    <a:bodyPr/>
                    <a:lstStyle/>
                    <a:p>
                      <a:r>
                        <a:rPr lang="en-IN" sz="1200" dirty="0"/>
                        <a:t>“he.*o”</a:t>
                      </a:r>
                    </a:p>
                  </a:txBody>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tc>
                <a:tc>
                  <a:txBody>
                    <a:bodyPr/>
                    <a:lstStyle/>
                    <a:p>
                      <a:r>
                        <a:rPr lang="en-IN" sz="1200" dirty="0"/>
                        <a:t>one or more occurrence</a:t>
                      </a:r>
                    </a:p>
                  </a:txBody>
                  <a:tcPr/>
                </a:tc>
                <a:tc>
                  <a:txBody>
                    <a:bodyPr/>
                    <a:lstStyle/>
                    <a:p>
                      <a:r>
                        <a:rPr lang="en-IN" sz="1200" dirty="0"/>
                        <a:t>“</a:t>
                      </a:r>
                      <a:r>
                        <a:rPr lang="en-IN" sz="1200" dirty="0" err="1"/>
                        <a:t>he.+o</a:t>
                      </a:r>
                      <a:r>
                        <a:rPr lang="en-IN" sz="1200" dirty="0"/>
                        <a:t>”</a:t>
                      </a:r>
                    </a:p>
                  </a:txBody>
                  <a:tcPr/>
                </a:tc>
                <a:tc>
                  <a:txBody>
                    <a:bodyPr/>
                    <a:lstStyle/>
                    <a:p>
                      <a:r>
                        <a:rPr lang="en-US" sz="1200" dirty="0"/>
                        <a:t>Find the word that starts with 'he,' followed by one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tc>
                <a:tc>
                  <a:txBody>
                    <a:bodyPr/>
                    <a:lstStyle/>
                    <a:p>
                      <a:r>
                        <a:rPr lang="en-IN" sz="1200" dirty="0"/>
                        <a:t>Zero or one occurrence</a:t>
                      </a:r>
                    </a:p>
                  </a:txBody>
                  <a:tcPr/>
                </a:tc>
                <a:tc>
                  <a:txBody>
                    <a:bodyPr/>
                    <a:lstStyle/>
                    <a:p>
                      <a:r>
                        <a:rPr lang="en-IN" sz="1200" dirty="0"/>
                        <a:t>“</a:t>
                      </a:r>
                      <a:r>
                        <a:rPr lang="en-IN" sz="1200" dirty="0" err="1"/>
                        <a:t>he.?o</a:t>
                      </a:r>
                      <a:r>
                        <a:rPr lang="en-IN" sz="1200" dirty="0"/>
                        <a:t>”</a:t>
                      </a:r>
                    </a:p>
                  </a:txBody>
                  <a:tcPr/>
                </a:tc>
                <a:tc>
                  <a:txBody>
                    <a:bodyPr/>
                    <a:lstStyle/>
                    <a:p>
                      <a:r>
                        <a:rPr lang="en-IN" sz="1200" dirty="0" err="1"/>
                        <a:t>Eg.</a:t>
                      </a:r>
                      <a:r>
                        <a:rPr lang="en-IN" sz="1200" dirty="0"/>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accent2"/>
                          </a:solidFill>
                        </a:rPr>
                        <a:t>( )</a:t>
                      </a:r>
                    </a:p>
                  </a:txBody>
                  <a:tcPr/>
                </a:tc>
                <a:tc>
                  <a:txBody>
                    <a:bodyPr/>
                    <a:lstStyle/>
                    <a:p>
                      <a:r>
                        <a:rPr lang="en-IN" sz="1200" dirty="0"/>
                        <a:t>Capture and group</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accent2"/>
                          </a:solidFill>
                        </a:rPr>
                        <a:t>[ ]</a:t>
                      </a:r>
                    </a:p>
                  </a:txBody>
                  <a:tcPr anchor="ctr"/>
                </a:tc>
                <a:tc>
                  <a:txBody>
                    <a:bodyPr/>
                    <a:lstStyle/>
                    <a:p>
                      <a:r>
                        <a:rPr lang="en-IN" sz="1200" dirty="0"/>
                        <a:t>A set of characters</a:t>
                      </a:r>
                    </a:p>
                  </a:txBody>
                  <a:tcPr/>
                </a:tc>
                <a:tc>
                  <a:txBody>
                    <a:bodyPr/>
                    <a:lstStyle/>
                    <a:p>
                      <a:r>
                        <a:rPr lang="en-IN" sz="1200" dirty="0"/>
                        <a:t>“[a-z]”</a:t>
                      </a:r>
                    </a:p>
                  </a:txBody>
                  <a:tcPr/>
                </a:tc>
                <a:tc>
                  <a:txBody>
                    <a:bodyPr/>
                    <a:lstStyle/>
                    <a:p>
                      <a:r>
                        <a:rPr lang="en-IN" sz="1200" dirty="0" err="1"/>
                        <a:t>abcdefghijklmnopqrstuvwxyz</a:t>
                      </a:r>
                      <a:endParaRPr lang="en-IN" sz="1200" dirty="0"/>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accent2"/>
                          </a:solidFill>
                        </a:rPr>
                        <a:t>^</a:t>
                      </a:r>
                    </a:p>
                  </a:txBody>
                  <a:tcPr/>
                </a:tc>
                <a:tc>
                  <a:txBody>
                    <a:bodyPr/>
                    <a:lstStyle/>
                    <a:p>
                      <a:r>
                        <a:rPr lang="en-IN" sz="1200" dirty="0"/>
                        <a:t>Starts with</a:t>
                      </a:r>
                    </a:p>
                  </a:txBody>
                  <a:tcPr/>
                </a:tc>
                <a:tc>
                  <a:txBody>
                    <a:bodyPr/>
                    <a:lstStyle/>
                    <a:p>
                      <a:r>
                        <a:rPr lang="en-IN" sz="1200" dirty="0"/>
                        <a:t>“^hello”</a:t>
                      </a:r>
                    </a:p>
                  </a:txBody>
                  <a:tcPr/>
                </a:tc>
                <a:tc>
                  <a:txBody>
                    <a:bodyPr/>
                    <a:lstStyle/>
                    <a:p>
                      <a:r>
                        <a:rPr lang="en-IN" sz="1200" dirty="0"/>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accent2"/>
                          </a:solidFill>
                        </a:rPr>
                        <a:t>$</a:t>
                      </a:r>
                    </a:p>
                  </a:txBody>
                  <a:tcPr/>
                </a:tc>
                <a:tc>
                  <a:txBody>
                    <a:bodyPr/>
                    <a:lstStyle/>
                    <a:p>
                      <a:r>
                        <a:rPr lang="en-IN" sz="1200" dirty="0"/>
                        <a:t>Ends with</a:t>
                      </a:r>
                    </a:p>
                  </a:txBody>
                  <a:tcPr/>
                </a:tc>
                <a:tc>
                  <a:txBody>
                    <a:bodyPr/>
                    <a:lstStyle/>
                    <a:p>
                      <a:r>
                        <a:rPr lang="en-IN" sz="1200" dirty="0"/>
                        <a:t>“world$”</a:t>
                      </a:r>
                    </a:p>
                  </a:txBody>
                  <a:tcPr/>
                </a:tc>
                <a:tc>
                  <a:txBody>
                    <a:bodyPr/>
                    <a:lstStyle/>
                    <a:p>
                      <a:r>
                        <a:rPr lang="en-IN" sz="1200" dirty="0"/>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accent2"/>
                          </a:solidFill>
                        </a:rPr>
                        <a:t>\</a:t>
                      </a:r>
                    </a:p>
                  </a:txBody>
                  <a:tcPr anchor="ctr"/>
                </a:tc>
                <a:tc>
                  <a:txBody>
                    <a:bodyPr/>
                    <a:lstStyle/>
                    <a:p>
                      <a:r>
                        <a:rPr lang="en-IN" sz="1200" dirty="0"/>
                        <a:t>Signals a special sequence (Can also be used to escape special characters)</a:t>
                      </a:r>
                    </a:p>
                  </a:txBody>
                  <a:tcPr/>
                </a:tc>
                <a:tc>
                  <a:txBody>
                    <a:bodyPr/>
                    <a:lstStyle/>
                    <a:p>
                      <a:r>
                        <a:rPr lang="en-IN" sz="1200" dirty="0"/>
                        <a:t>“\d”</a:t>
                      </a:r>
                    </a:p>
                  </a:txBody>
                  <a:tcPr/>
                </a:tc>
                <a:tc>
                  <a:txBody>
                    <a:bodyPr/>
                    <a:lstStyle/>
                    <a:p>
                      <a:r>
                        <a:rPr lang="en-IN" sz="1200" dirty="0"/>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116689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7955-22A7-68BD-2FEE-9160AD38F550}"/>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FDD8814A-90DA-8A40-1BC2-C48372C762BF}"/>
              </a:ext>
            </a:extLst>
          </p:cNvPr>
          <p:cNvGraphicFramePr>
            <a:graphicFrameLocks noGrp="1"/>
          </p:cNvGraphicFramePr>
          <p:nvPr>
            <p:ph idx="1"/>
            <p:extLst>
              <p:ext uri="{D42A27DB-BD31-4B8C-83A1-F6EECF244321}">
                <p14:modId xmlns:p14="http://schemas.microsoft.com/office/powerpoint/2010/main" val="1221539297"/>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Description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Match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Either or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cat|hello</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Any character (one) except new line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he..lo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the characters between e and l in the 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Exactly the specified number of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“he.{2}o”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one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one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one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Eg.</a:t>
                      </a:r>
                      <a:r>
                        <a:rPr lang="en-IN" sz="1200" dirty="0"/>
                        <a:t> Hero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27396418"/>
                  </a:ext>
                </a:extLst>
              </a:tr>
              <a:tr h="336852">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Capture and group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96197079"/>
                  </a:ext>
                </a:extLst>
              </a:tr>
              <a:tr h="336852">
                <a:tc>
                  <a:txBody>
                    <a:bodyPr/>
                    <a:lstStyle/>
                    <a:p>
                      <a:pPr algn="ctr"/>
                      <a:r>
                        <a:rPr lang="en-IN" sz="2000" b="1" dirty="0">
                          <a:solidFill>
                            <a:schemeClr val="accent2"/>
                          </a:solidFill>
                        </a:rPr>
                        <a: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 set of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“[a-z]”</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abcdefghijklmnopqrstuvwxyz</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81387196"/>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 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08158357"/>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Ends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Sentence ends with 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16360841"/>
                  </a:ext>
                </a:extLst>
              </a:tr>
              <a:tr h="336852">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Signals a special sequence (Can also be used to escape special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all integers in string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184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46538-61D2-9463-9C15-C104B1ACE5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47275-FD5F-352E-9A2B-9D5EF30826E5}"/>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A53704BE-C88C-BB0B-6314-ADF61D34D80A}"/>
              </a:ext>
            </a:extLst>
          </p:cNvPr>
          <p:cNvGraphicFramePr>
            <a:graphicFrameLocks noGrp="1"/>
          </p:cNvGraphicFramePr>
          <p:nvPr>
            <p:ph idx="1"/>
            <p:extLst>
              <p:ext uri="{D42A27DB-BD31-4B8C-83A1-F6EECF244321}">
                <p14:modId xmlns:p14="http://schemas.microsoft.com/office/powerpoint/2010/main" val="3968725359"/>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r>
                        <a:rPr lang="en-IN" sz="1200" dirty="0"/>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r>
                        <a:rPr lang="en-IN" sz="1200" dirty="0"/>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at the beginning or at the end of a word.</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present, but </a:t>
                      </a:r>
                      <a:r>
                        <a:rPr lang="en-IN" sz="1200" b="1" dirty="0">
                          <a:solidFill>
                            <a:schemeClr val="accent2"/>
                          </a:solidFill>
                        </a:rPr>
                        <a:t>NOT</a:t>
                      </a:r>
                      <a:r>
                        <a:rPr lang="en-IN" sz="1200" dirty="0"/>
                        <a:t> as the beginning of a word (or at the end) </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accent2"/>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r>
                        <a:rPr lang="en-IN" sz="1200" dirty="0"/>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accent2"/>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r>
                        <a:rPr lang="en-IN" sz="1200" dirty="0"/>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accent2"/>
                          </a:solidFill>
                        </a:rPr>
                        <a:t>\s</a:t>
                      </a:r>
                    </a:p>
                  </a:txBody>
                  <a:tcPr/>
                </a:tc>
                <a:tc>
                  <a:txBody>
                    <a:bodyPr/>
                    <a:lstStyle/>
                    <a:p>
                      <a:r>
                        <a:rPr lang="en-IN" sz="1200" dirty="0"/>
                        <a:t>Returns a match where the string contains a white space characters</a:t>
                      </a:r>
                    </a:p>
                  </a:txBody>
                  <a:tcPr/>
                </a:tc>
                <a:tc>
                  <a:txBody>
                    <a:bodyPr/>
                    <a:lstStyle/>
                    <a:p>
                      <a:r>
                        <a:rPr lang="en-IN" sz="1200" dirty="0"/>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accent2"/>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r>
                        <a:rPr lang="en-IN" sz="1200" dirty="0"/>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accent2"/>
                          </a:solidFill>
                        </a:rPr>
                        <a:t>\A</a:t>
                      </a:r>
                    </a:p>
                  </a:txBody>
                  <a:tcPr anchor="ctr"/>
                </a:tc>
                <a:tc>
                  <a:txBody>
                    <a:bodyPr/>
                    <a:lstStyle/>
                    <a:p>
                      <a:r>
                        <a:rPr lang="en-IN" sz="1200" dirty="0"/>
                        <a:t>Returns a match if specified characters are at the beginning of the string.</a:t>
                      </a:r>
                    </a:p>
                  </a:txBody>
                  <a:tcPr/>
                </a:tc>
                <a:tc>
                  <a:txBody>
                    <a:bodyPr/>
                    <a:lstStyle/>
                    <a:p>
                      <a:r>
                        <a:rPr lang="en-IN" sz="1200" dirty="0"/>
                        <a:t>r“\</a:t>
                      </a:r>
                      <a:r>
                        <a:rPr lang="en-IN" sz="1200" dirty="0" err="1"/>
                        <a:t>AThe</a:t>
                      </a:r>
                      <a:r>
                        <a:rPr lang="en-IN" sz="1200" dirty="0"/>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accent2"/>
                          </a:solidFill>
                        </a:rPr>
                        <a:t>\Z</a:t>
                      </a:r>
                    </a:p>
                  </a:txBody>
                  <a:tcPr/>
                </a:tc>
                <a:tc>
                  <a:txBody>
                    <a:bodyPr/>
                    <a:lstStyle/>
                    <a:p>
                      <a:r>
                        <a:rPr lang="en-IN" sz="1200" dirty="0"/>
                        <a:t>Returns a match if the specified characters are at the end of the string</a:t>
                      </a:r>
                    </a:p>
                  </a:txBody>
                  <a:tcPr/>
                </a:tc>
                <a:tc>
                  <a:txBody>
                    <a:bodyPr/>
                    <a:lstStyle/>
                    <a:p>
                      <a:r>
                        <a:rPr lang="en-IN" sz="1200" dirty="0"/>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103855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2FAF-CBF5-3A84-BC06-36E21D4F7101}"/>
              </a:ext>
            </a:extLst>
          </p:cNvPr>
          <p:cNvSpPr>
            <a:spLocks noGrp="1"/>
          </p:cNvSpPr>
          <p:nvPr>
            <p:ph type="title"/>
          </p:nvPr>
        </p:nvSpPr>
        <p:spPr/>
        <p:txBody>
          <a:bodyPr/>
          <a:lstStyle/>
          <a:p>
            <a:r>
              <a:rPr lang="en-IN" dirty="0"/>
              <a:t>Example String</a:t>
            </a:r>
          </a:p>
        </p:txBody>
      </p:sp>
      <p:sp>
        <p:nvSpPr>
          <p:cNvPr id="3" name="Content Placeholder 2">
            <a:extLst>
              <a:ext uri="{FF2B5EF4-FFF2-40B4-BE49-F238E27FC236}">
                <a16:creationId xmlns:a16="http://schemas.microsoft.com/office/drawing/2014/main" id="{803833FC-A21B-CE65-15F1-F4F6A7050B2C}"/>
              </a:ext>
            </a:extLst>
          </p:cNvPr>
          <p:cNvSpPr>
            <a:spLocks noGrp="1"/>
          </p:cNvSpPr>
          <p:nvPr>
            <p:ph idx="1"/>
          </p:nvPr>
        </p:nvSpPr>
        <p:spPr/>
        <p:txBody>
          <a:bodyPr/>
          <a:lstStyle/>
          <a:p>
            <a:pPr marL="0" indent="0">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Once upon a time in 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colorful</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town, a young coder started learning Regex. He practiced on words like apple, Banana, and cherry. His teacher said, ‘Numbers like 12345 and 42 are easy to match using special patterns.’ So, he tried a regex that found any digit. One day, he saw a sign that said Start here and wondered if regex could match words that start with something. Later, he found a note that ended with End here. and thought about matching the end of a sentence. He also learned that . could match any character, like in ‘cat’ or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cet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When testing, he noticed some words like hero, helicopter, he,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which made him curious about zero or more characters in between letters. He wrote a regex that could match one or more characters after a pattern. Another tricky test was checking if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colour could be matched with an optional letter. He then practiced with words like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hellooo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match exactly two ‘o’s. Finally, he saw two people falling and staying, so he tested an OR condition. His final challenge was repeating words like ‘repeated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repeated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checking if regex could capture and group them correctly. In the end, he mastered Regex and built powerful search tools!</a:t>
            </a:r>
          </a:p>
          <a:p>
            <a:pPr marL="0" indent="0">
              <a:buNone/>
            </a:pPr>
            <a:endParaRPr lang="en-IN" dirty="0"/>
          </a:p>
        </p:txBody>
      </p:sp>
    </p:spTree>
    <p:extLst>
      <p:ext uri="{BB962C8B-B14F-4D97-AF65-F5344CB8AC3E}">
        <p14:creationId xmlns:p14="http://schemas.microsoft.com/office/powerpoint/2010/main" val="296932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B854-7F03-2B9A-56CF-935DAC0A9286}"/>
              </a:ext>
            </a:extLst>
          </p:cNvPr>
          <p:cNvSpPr>
            <a:spLocks noGrp="1"/>
          </p:cNvSpPr>
          <p:nvPr>
            <p:ph type="title"/>
          </p:nvPr>
        </p:nvSpPr>
        <p:spPr>
          <a:xfrm>
            <a:off x="445363" y="2923126"/>
            <a:ext cx="11301273" cy="727969"/>
          </a:xfrm>
        </p:spPr>
        <p:txBody>
          <a:bodyPr/>
          <a:lstStyle/>
          <a:p>
            <a:pPr algn="ctr"/>
            <a:r>
              <a:rPr lang="en-IN" b="1" dirty="0"/>
              <a:t>/</a:t>
            </a:r>
            <a:r>
              <a:rPr lang="en-IN" dirty="0">
                <a:solidFill>
                  <a:schemeClr val="accent2"/>
                </a:solidFill>
              </a:rPr>
              <a:t>&lt;pattern&gt;</a:t>
            </a:r>
            <a:r>
              <a:rPr lang="en-IN" b="1" dirty="0"/>
              <a:t>/</a:t>
            </a:r>
          </a:p>
        </p:txBody>
      </p:sp>
      <p:sp>
        <p:nvSpPr>
          <p:cNvPr id="6" name="Callout: Bent Line 5">
            <a:extLst>
              <a:ext uri="{FF2B5EF4-FFF2-40B4-BE49-F238E27FC236}">
                <a16:creationId xmlns:a16="http://schemas.microsoft.com/office/drawing/2014/main" id="{6C1DC97A-2177-4295-B296-7105B5B0CF9C}"/>
              </a:ext>
            </a:extLst>
          </p:cNvPr>
          <p:cNvSpPr/>
          <p:nvPr/>
        </p:nvSpPr>
        <p:spPr>
          <a:xfrm>
            <a:off x="4038600" y="4573049"/>
            <a:ext cx="4857750" cy="1428750"/>
          </a:xfrm>
          <a:prstGeom prst="borderCallout2">
            <a:avLst>
              <a:gd name="adj1" fmla="val 18750"/>
              <a:gd name="adj2" fmla="val -8333"/>
              <a:gd name="adj3" fmla="val 18750"/>
              <a:gd name="adj4" fmla="val -16667"/>
              <a:gd name="adj5" fmla="val -73500"/>
              <a:gd name="adj6" fmla="val 10863"/>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In python</a:t>
            </a:r>
          </a:p>
          <a:p>
            <a:pPr algn="ctr"/>
            <a:r>
              <a:rPr lang="en-IN" sz="2800" dirty="0">
                <a:solidFill>
                  <a:srgbClr val="0009C4"/>
                </a:solidFill>
              </a:rPr>
              <a:t>r</a:t>
            </a:r>
            <a:r>
              <a:rPr lang="en-IN" sz="2800" b="1" dirty="0">
                <a:solidFill>
                  <a:srgbClr val="0009C4"/>
                </a:solidFill>
              </a:rPr>
              <a:t>”</a:t>
            </a:r>
            <a:r>
              <a:rPr lang="en-IN" sz="2800" dirty="0">
                <a:solidFill>
                  <a:schemeClr val="accent2"/>
                </a:solidFill>
              </a:rPr>
              <a:t>&lt;pattern&gt;</a:t>
            </a:r>
            <a:r>
              <a:rPr lang="en-IN" sz="2800" b="1" dirty="0">
                <a:solidFill>
                  <a:srgbClr val="0009C4"/>
                </a:solidFill>
              </a:rPr>
              <a:t>”</a:t>
            </a:r>
          </a:p>
        </p:txBody>
      </p:sp>
      <p:cxnSp>
        <p:nvCxnSpPr>
          <p:cNvPr id="8" name="Straight Connector 7">
            <a:extLst>
              <a:ext uri="{FF2B5EF4-FFF2-40B4-BE49-F238E27FC236}">
                <a16:creationId xmlns:a16="http://schemas.microsoft.com/office/drawing/2014/main" id="{214CADBA-0BAF-9172-CEA1-D51164C3E6D4}"/>
              </a:ext>
            </a:extLst>
          </p:cNvPr>
          <p:cNvCxnSpPr>
            <a:cxnSpLocks/>
          </p:cNvCxnSpPr>
          <p:nvPr/>
        </p:nvCxnSpPr>
        <p:spPr>
          <a:xfrm flipV="1">
            <a:off x="4038600" y="3429000"/>
            <a:ext cx="3362325" cy="590550"/>
          </a:xfrm>
          <a:prstGeom prst="line">
            <a:avLst/>
          </a:prstGeom>
          <a:ln>
            <a:solidFill>
              <a:srgbClr val="0009C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47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6317-E192-4BCA-5336-0A1CC031E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B7D99-F686-8519-BC57-EFE3E330DE68}"/>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a:t>
            </a:r>
            <a:r>
              <a:rPr lang="en-IN" dirty="0"/>
              <a:t>/</a:t>
            </a:r>
          </a:p>
        </p:txBody>
      </p:sp>
      <p:sp>
        <p:nvSpPr>
          <p:cNvPr id="3" name="TextBox 2">
            <a:extLst>
              <a:ext uri="{FF2B5EF4-FFF2-40B4-BE49-F238E27FC236}">
                <a16:creationId xmlns:a16="http://schemas.microsoft.com/office/drawing/2014/main" id="{6A116944-16F2-8AB8-8CAF-05F0E0142423}"/>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dirty="0">
                <a:solidFill>
                  <a:schemeClr val="accent2"/>
                </a:solidFill>
              </a:rPr>
              <a:t>cat</a:t>
            </a:r>
            <a:r>
              <a:rPr lang="en-IN" sz="3600" dirty="0"/>
              <a:t>”</a:t>
            </a:r>
          </a:p>
          <a:p>
            <a:r>
              <a:rPr lang="en-IN" sz="3600" dirty="0"/>
              <a:t>Return which range this pattern exists</a:t>
            </a:r>
          </a:p>
        </p:txBody>
      </p:sp>
    </p:spTree>
    <p:extLst>
      <p:ext uri="{BB962C8B-B14F-4D97-AF65-F5344CB8AC3E}">
        <p14:creationId xmlns:p14="http://schemas.microsoft.com/office/powerpoint/2010/main" val="419370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553E-7434-A88B-1C7C-FEB779F11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01B96-5595-72CA-4AB5-77E5EB1719D8}"/>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29EE52CC-D6E0-E8EC-E930-3F056D5A7E16}"/>
              </a:ext>
            </a:extLst>
          </p:cNvPr>
          <p:cNvGraphicFramePr>
            <a:graphicFrameLocks noGrp="1"/>
          </p:cNvGraphicFramePr>
          <p:nvPr>
            <p:ph idx="1"/>
            <p:extLst>
              <p:ext uri="{D42A27DB-BD31-4B8C-83A1-F6EECF244321}">
                <p14:modId xmlns:p14="http://schemas.microsoft.com/office/powerpoint/2010/main" val="30170850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tc>
                <a:tc>
                  <a:txBody>
                    <a:bodyPr/>
                    <a:lstStyle/>
                    <a:p>
                      <a:r>
                        <a:rPr lang="en-IN" sz="1200" dirty="0"/>
                        <a:t>Either or</a:t>
                      </a:r>
                    </a:p>
                  </a:txBody>
                  <a:tcPr/>
                </a:tc>
                <a:tc>
                  <a:txBody>
                    <a:bodyPr/>
                    <a:lstStyle/>
                    <a:p>
                      <a:r>
                        <a:rPr lang="en-IN" sz="1200" dirty="0"/>
                        <a:t>“</a:t>
                      </a:r>
                      <a:r>
                        <a:rPr lang="en-IN" sz="1200" dirty="0" err="1"/>
                        <a:t>cat|hello</a:t>
                      </a:r>
                      <a:endParaRPr lang="en-IN" sz="1200" dirty="0"/>
                    </a:p>
                  </a:txBody>
                  <a:tcPr/>
                </a:tc>
                <a:tc>
                  <a:txBody>
                    <a:bodyPr/>
                    <a:lstStyle/>
                    <a:p>
                      <a:endParaRPr lang="en-IN" sz="1200" dirty="0"/>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569698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leelawadee">
      <a:majorFont>
        <a:latin typeface="Leelawadee"/>
        <a:ea typeface=""/>
        <a:cs typeface=""/>
      </a:majorFont>
      <a:minorFont>
        <a:latin typeface="Leelawa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618</TotalTime>
  <Words>3325</Words>
  <Application>Microsoft Office PowerPoint</Application>
  <PresentationFormat>Widescreen</PresentationFormat>
  <Paragraphs>620</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Arial</vt:lpstr>
      <vt:lpstr>Courier New</vt:lpstr>
      <vt:lpstr>Leelawadee</vt:lpstr>
      <vt:lpstr>Office Theme</vt:lpstr>
      <vt:lpstr>Regex (regular expression)</vt:lpstr>
      <vt:lpstr>Regex (regular expression)</vt:lpstr>
      <vt:lpstr>Regex (regular expression)</vt:lpstr>
      <vt:lpstr>Meta Characters</vt:lpstr>
      <vt:lpstr>Special Sequences</vt:lpstr>
      <vt:lpstr>Example String</vt:lpstr>
      <vt:lpstr>/&lt;pattern&gt;/</vt:lpstr>
      <vt:lpstr>/cat/</vt:lpstr>
      <vt:lpstr>Meta Characters</vt:lpstr>
      <vt:lpstr>/cat|cherry/</vt:lpstr>
      <vt:lpstr>Meta Characters</vt:lpstr>
      <vt:lpstr>/c.t/</vt:lpstr>
      <vt:lpstr>Meta Characters</vt:lpstr>
      <vt:lpstr>/c.{5}t/</vt:lpstr>
      <vt:lpstr>Meta Characters</vt:lpstr>
      <vt:lpstr>/c.*t/</vt:lpstr>
      <vt:lpstr>Special Sequences</vt:lpstr>
      <vt:lpstr>/c\w*t/</vt:lpstr>
      <vt:lpstr>Meta Characters</vt:lpstr>
      <vt:lpstr>/c\w+t/</vt:lpstr>
      <vt:lpstr>/c\w?t/</vt:lpstr>
      <vt:lpstr>Meta Characters</vt:lpstr>
      <vt:lpstr>/(a|c)\w*t/</vt:lpstr>
      <vt:lpstr>/[a-z]\w*t/</vt:lpstr>
      <vt:lpstr>Special Sequences</vt:lpstr>
      <vt:lpstr>/\b(a|c)\w*t/</vt:lpstr>
      <vt:lpstr>/(a|c)\w*t\b/</vt:lpstr>
      <vt:lpstr>/\B(a|c)\w*t/</vt:lpstr>
      <vt:lpstr>/(a|c)\w*t\B/</vt:lpstr>
      <vt:lpstr>Special Sequences</vt:lpstr>
      <vt:lpstr>Meta Characters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3137</dc:creator>
  <cp:lastModifiedBy>3137</cp:lastModifiedBy>
  <cp:revision>55</cp:revision>
  <dcterms:created xsi:type="dcterms:W3CDTF">2025-03-02T07:16:29Z</dcterms:created>
  <dcterms:modified xsi:type="dcterms:W3CDTF">2025-03-15T12:19:01Z</dcterms:modified>
</cp:coreProperties>
</file>