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96" r:id="rId2"/>
    <p:sldId id="306" r:id="rId3"/>
    <p:sldId id="356" r:id="rId4"/>
    <p:sldId id="307" r:id="rId5"/>
    <p:sldId id="369" r:id="rId6"/>
    <p:sldId id="357" r:id="rId7"/>
    <p:sldId id="358" r:id="rId8"/>
    <p:sldId id="360" r:id="rId9"/>
    <p:sldId id="361" r:id="rId10"/>
    <p:sldId id="362" r:id="rId11"/>
    <p:sldId id="363" r:id="rId12"/>
    <p:sldId id="364" r:id="rId13"/>
    <p:sldId id="366" r:id="rId14"/>
    <p:sldId id="367" r:id="rId15"/>
    <p:sldId id="368" r:id="rId16"/>
    <p:sldId id="359" r:id="rId17"/>
    <p:sldId id="297" r:id="rId18"/>
    <p:sldId id="303" r:id="rId19"/>
    <p:sldId id="308" r:id="rId20"/>
    <p:sldId id="298" r:id="rId21"/>
    <p:sldId id="299" r:id="rId22"/>
    <p:sldId id="338" r:id="rId23"/>
    <p:sldId id="325" r:id="rId24"/>
    <p:sldId id="312" r:id="rId25"/>
    <p:sldId id="340" r:id="rId26"/>
    <p:sldId id="326" r:id="rId27"/>
    <p:sldId id="300" r:id="rId28"/>
    <p:sldId id="341" r:id="rId29"/>
    <p:sldId id="327" r:id="rId30"/>
    <p:sldId id="343" r:id="rId31"/>
    <p:sldId id="344" r:id="rId32"/>
    <p:sldId id="346" r:id="rId33"/>
    <p:sldId id="342" r:id="rId34"/>
    <p:sldId id="347" r:id="rId35"/>
    <p:sldId id="350" r:id="rId36"/>
    <p:sldId id="351" r:id="rId37"/>
    <p:sldId id="353" r:id="rId38"/>
    <p:sldId id="35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9C4"/>
    <a:srgbClr val="00FFFF"/>
    <a:srgbClr val="7178FF"/>
    <a:srgbClr val="E2E8E8"/>
    <a:srgbClr val="FF2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63" d="100"/>
          <a:sy n="63" d="100"/>
        </p:scale>
        <p:origin x="102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C8790-61E2-4328-9C65-EEB8226235BC}" type="doc">
      <dgm:prSet loTypeId="urn:diagrams.loki3.com/BracketList" loCatId="list" qsTypeId="urn:microsoft.com/office/officeart/2005/8/quickstyle/simple1" qsCatId="simple" csTypeId="urn:microsoft.com/office/officeart/2005/8/colors/accent5_5" csCatId="accent5" phldr="1"/>
      <dgm:spPr/>
      <dgm:t>
        <a:bodyPr/>
        <a:lstStyle/>
        <a:p>
          <a:endParaRPr lang="en-IN"/>
        </a:p>
      </dgm:t>
    </dgm:pt>
    <dgm:pt modelId="{609BE538-E96B-408C-A35A-099881131F2C}">
      <dgm:prSet phldrT="[Text]" custT="1"/>
      <dgm:spPr/>
      <dgm:t>
        <a:bodyPr/>
        <a:lstStyle/>
        <a:p>
          <a:r>
            <a:rPr lang="en-IN" sz="2000" dirty="0"/>
            <a:t>Meta Characters</a:t>
          </a:r>
        </a:p>
      </dgm:t>
    </dgm:pt>
    <dgm:pt modelId="{F2C89E77-E118-4842-ADB2-2C8A004400A0}" type="parTrans" cxnId="{91D5ACBF-2DED-4759-8FC8-E2D8F3D4D465}">
      <dgm:prSet/>
      <dgm:spPr/>
      <dgm:t>
        <a:bodyPr/>
        <a:lstStyle/>
        <a:p>
          <a:endParaRPr lang="en-IN" sz="1200"/>
        </a:p>
      </dgm:t>
    </dgm:pt>
    <dgm:pt modelId="{DF537560-233B-422E-84E0-5AE8721D381D}" type="sibTrans" cxnId="{91D5ACBF-2DED-4759-8FC8-E2D8F3D4D465}">
      <dgm:prSet/>
      <dgm:spPr/>
      <dgm:t>
        <a:bodyPr/>
        <a:lstStyle/>
        <a:p>
          <a:endParaRPr lang="en-IN" sz="1200"/>
        </a:p>
      </dgm:t>
    </dgm:pt>
    <dgm:pt modelId="{17EF80C7-8C3D-4032-A766-BCC526FBD4F4}">
      <dgm:prSet phldrT="[Text]" custT="1"/>
      <dgm:spPr>
        <a:solidFill>
          <a:srgbClr val="0009C4">
            <a:alpha val="90000"/>
          </a:srgbClr>
        </a:solidFill>
      </dgm:spPr>
      <dgm:t>
        <a:bodyPr/>
        <a:lstStyle/>
        <a:p>
          <a:r>
            <a:rPr lang="en-IN" sz="2000" dirty="0"/>
            <a:t>Special Characters</a:t>
          </a:r>
        </a:p>
      </dgm:t>
    </dgm:pt>
    <dgm:pt modelId="{2E13B4A4-0D7D-49CF-83A9-726424A107FE}" type="parTrans" cxnId="{AF91F33C-0DCB-4D63-934E-26AC901D0D5F}">
      <dgm:prSet/>
      <dgm:spPr/>
      <dgm:t>
        <a:bodyPr/>
        <a:lstStyle/>
        <a:p>
          <a:endParaRPr lang="en-IN" sz="1200"/>
        </a:p>
      </dgm:t>
    </dgm:pt>
    <dgm:pt modelId="{C3CE0DF1-C2B9-49B1-9F65-C0CFD3D970B5}" type="sibTrans" cxnId="{AF91F33C-0DCB-4D63-934E-26AC901D0D5F}">
      <dgm:prSet/>
      <dgm:spPr/>
      <dgm:t>
        <a:bodyPr/>
        <a:lstStyle/>
        <a:p>
          <a:endParaRPr lang="en-IN" sz="1200"/>
        </a:p>
      </dgm:t>
    </dgm:pt>
    <dgm:pt modelId="{061F8865-4C34-4824-BD53-6939AD80B4F1}">
      <dgm:prSet phldrT="[Text]" custT="1"/>
      <dgm:spPr>
        <a:solidFill>
          <a:srgbClr val="0009C4">
            <a:alpha val="90000"/>
          </a:srgbClr>
        </a:solidFill>
      </dgm:spPr>
      <dgm:t>
        <a:bodyPr/>
        <a:lstStyle/>
        <a:p>
          <a:r>
            <a:rPr lang="en-IN" sz="2000" dirty="0"/>
            <a:t>Search for a match something more than a direct match.</a:t>
          </a:r>
        </a:p>
      </dgm:t>
    </dgm:pt>
    <dgm:pt modelId="{08EB7C05-0F65-456D-9E83-FB82DD10AFC8}" type="parTrans" cxnId="{958F029D-B904-4FED-8789-AB514A108CBB}">
      <dgm:prSet/>
      <dgm:spPr/>
      <dgm:t>
        <a:bodyPr/>
        <a:lstStyle/>
        <a:p>
          <a:endParaRPr lang="en-IN" sz="1200"/>
        </a:p>
      </dgm:t>
    </dgm:pt>
    <dgm:pt modelId="{1356FB2E-3304-427B-A637-112EBC4045A7}" type="sibTrans" cxnId="{958F029D-B904-4FED-8789-AB514A108CBB}">
      <dgm:prSet/>
      <dgm:spPr/>
      <dgm:t>
        <a:bodyPr/>
        <a:lstStyle/>
        <a:p>
          <a:endParaRPr lang="en-IN" sz="1200"/>
        </a:p>
      </dgm:t>
    </dgm:pt>
    <dgm:pt modelId="{4D354E4F-7284-4AD6-9122-BB1466698CA7}">
      <dgm:prSet phldrT="[Text]" custT="1"/>
      <dgm:spPr/>
      <dgm:t>
        <a:bodyPr/>
        <a:lstStyle/>
        <a:p>
          <a:r>
            <a:rPr lang="en-IN" sz="2000" dirty="0"/>
            <a:t>Special Sequence</a:t>
          </a:r>
        </a:p>
      </dgm:t>
    </dgm:pt>
    <dgm:pt modelId="{7FE9F718-9A7B-42B5-8044-5ECC23DAE48A}" type="parTrans" cxnId="{6045283B-5189-41FC-AAA0-41CB5655A658}">
      <dgm:prSet/>
      <dgm:spPr/>
      <dgm:t>
        <a:bodyPr/>
        <a:lstStyle/>
        <a:p>
          <a:endParaRPr lang="en-IN" sz="1200"/>
        </a:p>
      </dgm:t>
    </dgm:pt>
    <dgm:pt modelId="{2693BE14-48D1-4ED3-A34F-22A7CB360E57}" type="sibTrans" cxnId="{6045283B-5189-41FC-AAA0-41CB5655A658}">
      <dgm:prSet/>
      <dgm:spPr/>
      <dgm:t>
        <a:bodyPr/>
        <a:lstStyle/>
        <a:p>
          <a:endParaRPr lang="en-IN" sz="1200"/>
        </a:p>
      </dgm:t>
    </dgm:pt>
    <dgm:pt modelId="{E050B618-98B6-4EBC-9871-6D8C0EB286B1}">
      <dgm:prSet phldrT="[Text]" custT="1"/>
      <dgm:spPr>
        <a:solidFill>
          <a:srgbClr val="00FFFF">
            <a:alpha val="50000"/>
          </a:srgbClr>
        </a:solidFill>
      </dgm:spPr>
      <dgm:t>
        <a:bodyPr/>
        <a:lstStyle/>
        <a:p>
          <a:r>
            <a:rPr lang="en-IN" sz="2000" dirty="0">
              <a:solidFill>
                <a:schemeClr val="tx1"/>
              </a:solidFill>
            </a:rPr>
            <a:t>Escaping Characters</a:t>
          </a:r>
        </a:p>
      </dgm:t>
    </dgm:pt>
    <dgm:pt modelId="{0FAE9180-B07C-43EF-91ED-18008EFF6F16}" type="parTrans" cxnId="{73F22E19-A04F-477B-B08A-0B6C1D07B734}">
      <dgm:prSet/>
      <dgm:spPr/>
      <dgm:t>
        <a:bodyPr/>
        <a:lstStyle/>
        <a:p>
          <a:endParaRPr lang="en-IN" sz="1200"/>
        </a:p>
      </dgm:t>
    </dgm:pt>
    <dgm:pt modelId="{6F22C9B7-6160-4DDB-BA90-5251542151ED}" type="sibTrans" cxnId="{73F22E19-A04F-477B-B08A-0B6C1D07B734}">
      <dgm:prSet/>
      <dgm:spPr/>
      <dgm:t>
        <a:bodyPr/>
        <a:lstStyle/>
        <a:p>
          <a:endParaRPr lang="en-IN" sz="1200"/>
        </a:p>
      </dgm:t>
    </dgm:pt>
    <dgm:pt modelId="{461F0855-804A-4888-82BD-4ADD892E3FF7}">
      <dgm:prSet phldrT="[Text]" custT="1"/>
      <dgm:spPr>
        <a:solidFill>
          <a:srgbClr val="00FFFF">
            <a:alpha val="50000"/>
          </a:srgbClr>
        </a:solidFill>
      </dgm:spPr>
      <dgm:t>
        <a:bodyPr/>
        <a:lstStyle/>
        <a:p>
          <a:r>
            <a:rPr lang="en-IN" sz="2000" dirty="0">
              <a:solidFill>
                <a:schemeClr val="tx1"/>
              </a:solidFill>
            </a:rPr>
            <a:t>These characters search for a match something specific characters</a:t>
          </a:r>
        </a:p>
      </dgm:t>
    </dgm:pt>
    <dgm:pt modelId="{0E9B99BA-339C-41E6-AEB1-A22432F99A76}" type="parTrans" cxnId="{88D64E9A-1EE7-4182-950A-EF6FAF84E9BB}">
      <dgm:prSet/>
      <dgm:spPr/>
      <dgm:t>
        <a:bodyPr/>
        <a:lstStyle/>
        <a:p>
          <a:endParaRPr lang="en-IN"/>
        </a:p>
      </dgm:t>
    </dgm:pt>
    <dgm:pt modelId="{866EB085-6518-4E55-B1B3-2B95A9006683}" type="sibTrans" cxnId="{88D64E9A-1EE7-4182-950A-EF6FAF84E9BB}">
      <dgm:prSet/>
      <dgm:spPr/>
      <dgm:t>
        <a:bodyPr/>
        <a:lstStyle/>
        <a:p>
          <a:endParaRPr lang="en-IN"/>
        </a:p>
      </dgm:t>
    </dgm:pt>
    <dgm:pt modelId="{E5FABDAA-F3DE-40BE-86FF-5B5B0F700546}" type="pres">
      <dgm:prSet presAssocID="{44DC8790-61E2-4328-9C65-EEB8226235BC}" presName="Name0" presStyleCnt="0">
        <dgm:presLayoutVars>
          <dgm:dir/>
          <dgm:animLvl val="lvl"/>
          <dgm:resizeHandles val="exact"/>
        </dgm:presLayoutVars>
      </dgm:prSet>
      <dgm:spPr/>
    </dgm:pt>
    <dgm:pt modelId="{01EC9AB6-63DF-48D2-8465-3BE27A358BF5}" type="pres">
      <dgm:prSet presAssocID="{609BE538-E96B-408C-A35A-099881131F2C}" presName="linNode" presStyleCnt="0"/>
      <dgm:spPr/>
    </dgm:pt>
    <dgm:pt modelId="{78A44DBB-B0E6-4E30-AF65-4FAA209D47E9}" type="pres">
      <dgm:prSet presAssocID="{609BE538-E96B-408C-A35A-099881131F2C}" presName="parTx" presStyleLbl="revTx" presStyleIdx="0" presStyleCnt="2">
        <dgm:presLayoutVars>
          <dgm:chMax val="1"/>
          <dgm:bulletEnabled val="1"/>
        </dgm:presLayoutVars>
      </dgm:prSet>
      <dgm:spPr/>
    </dgm:pt>
    <dgm:pt modelId="{1EFE9B1B-A0C0-4E86-88BD-182AD66F39C6}" type="pres">
      <dgm:prSet presAssocID="{609BE538-E96B-408C-A35A-099881131F2C}" presName="bracket" presStyleLbl="parChTrans1D1" presStyleIdx="0" presStyleCnt="2"/>
      <dgm:spPr>
        <a:ln>
          <a:solidFill>
            <a:srgbClr val="0009C4"/>
          </a:solidFill>
        </a:ln>
      </dgm:spPr>
    </dgm:pt>
    <dgm:pt modelId="{54703A37-4421-45FE-8EC4-1CBE567586DE}" type="pres">
      <dgm:prSet presAssocID="{609BE538-E96B-408C-A35A-099881131F2C}" presName="spH" presStyleCnt="0"/>
      <dgm:spPr/>
    </dgm:pt>
    <dgm:pt modelId="{2E85942A-4D6E-4A33-BBBD-4DC766BBA1B9}" type="pres">
      <dgm:prSet presAssocID="{609BE538-E96B-408C-A35A-099881131F2C}" presName="desTx" presStyleLbl="node1" presStyleIdx="0" presStyleCnt="2">
        <dgm:presLayoutVars>
          <dgm:bulletEnabled val="1"/>
        </dgm:presLayoutVars>
      </dgm:prSet>
      <dgm:spPr/>
    </dgm:pt>
    <dgm:pt modelId="{29D3F0F3-1ED2-4292-8AAC-03A340B514F1}" type="pres">
      <dgm:prSet presAssocID="{DF537560-233B-422E-84E0-5AE8721D381D}" presName="spV" presStyleCnt="0"/>
      <dgm:spPr/>
    </dgm:pt>
    <dgm:pt modelId="{7344B422-DD5A-44AD-BDAD-7ABF9834ECAE}" type="pres">
      <dgm:prSet presAssocID="{4D354E4F-7284-4AD6-9122-BB1466698CA7}" presName="linNode" presStyleCnt="0"/>
      <dgm:spPr/>
    </dgm:pt>
    <dgm:pt modelId="{5E1802D2-BAC7-481B-B04A-1CD03F4EF817}" type="pres">
      <dgm:prSet presAssocID="{4D354E4F-7284-4AD6-9122-BB1466698CA7}" presName="parTx" presStyleLbl="revTx" presStyleIdx="1" presStyleCnt="2">
        <dgm:presLayoutVars>
          <dgm:chMax val="1"/>
          <dgm:bulletEnabled val="1"/>
        </dgm:presLayoutVars>
      </dgm:prSet>
      <dgm:spPr/>
    </dgm:pt>
    <dgm:pt modelId="{42AB723C-6C1A-4BD3-9801-DD2BEF4D9C9F}" type="pres">
      <dgm:prSet presAssocID="{4D354E4F-7284-4AD6-9122-BB1466698CA7}" presName="bracket" presStyleLbl="parChTrans1D1" presStyleIdx="1" presStyleCnt="2"/>
      <dgm:spPr>
        <a:ln>
          <a:solidFill>
            <a:srgbClr val="0009C4"/>
          </a:solidFill>
        </a:ln>
      </dgm:spPr>
    </dgm:pt>
    <dgm:pt modelId="{AE2A91FD-F353-4F40-A45C-D4BF7C1F4AEB}" type="pres">
      <dgm:prSet presAssocID="{4D354E4F-7284-4AD6-9122-BB1466698CA7}" presName="spH" presStyleCnt="0"/>
      <dgm:spPr/>
    </dgm:pt>
    <dgm:pt modelId="{B56709C1-1AE6-44B1-868E-1C98D0FBD511}" type="pres">
      <dgm:prSet presAssocID="{4D354E4F-7284-4AD6-9122-BB1466698CA7}" presName="desTx" presStyleLbl="node1" presStyleIdx="1" presStyleCnt="2">
        <dgm:presLayoutVars>
          <dgm:bulletEnabled val="1"/>
        </dgm:presLayoutVars>
      </dgm:prSet>
      <dgm:spPr/>
    </dgm:pt>
  </dgm:ptLst>
  <dgm:cxnLst>
    <dgm:cxn modelId="{B9384905-546A-4268-B72C-2C0827B5E9D1}" type="presOf" srcId="{061F8865-4C34-4824-BD53-6939AD80B4F1}" destId="{2E85942A-4D6E-4A33-BBBD-4DC766BBA1B9}" srcOrd="0" destOrd="1" presId="urn:diagrams.loki3.com/BracketList"/>
    <dgm:cxn modelId="{725EAB06-49DF-4DD2-A96B-31361844FC3E}" type="presOf" srcId="{4D354E4F-7284-4AD6-9122-BB1466698CA7}" destId="{5E1802D2-BAC7-481B-B04A-1CD03F4EF817}" srcOrd="0" destOrd="0" presId="urn:diagrams.loki3.com/BracketList"/>
    <dgm:cxn modelId="{73F22E19-A04F-477B-B08A-0B6C1D07B734}" srcId="{4D354E4F-7284-4AD6-9122-BB1466698CA7}" destId="{E050B618-98B6-4EBC-9871-6D8C0EB286B1}" srcOrd="0" destOrd="0" parTransId="{0FAE9180-B07C-43EF-91ED-18008EFF6F16}" sibTransId="{6F22C9B7-6160-4DDB-BA90-5251542151ED}"/>
    <dgm:cxn modelId="{6045283B-5189-41FC-AAA0-41CB5655A658}" srcId="{44DC8790-61E2-4328-9C65-EEB8226235BC}" destId="{4D354E4F-7284-4AD6-9122-BB1466698CA7}" srcOrd="1" destOrd="0" parTransId="{7FE9F718-9A7B-42B5-8044-5ECC23DAE48A}" sibTransId="{2693BE14-48D1-4ED3-A34F-22A7CB360E57}"/>
    <dgm:cxn modelId="{AF91F33C-0DCB-4D63-934E-26AC901D0D5F}" srcId="{609BE538-E96B-408C-A35A-099881131F2C}" destId="{17EF80C7-8C3D-4032-A766-BCC526FBD4F4}" srcOrd="0" destOrd="0" parTransId="{2E13B4A4-0D7D-49CF-83A9-726424A107FE}" sibTransId="{C3CE0DF1-C2B9-49B1-9F65-C0CFD3D970B5}"/>
    <dgm:cxn modelId="{7518135B-D804-4B82-A87B-9D5EA645F62D}" type="presOf" srcId="{E050B618-98B6-4EBC-9871-6D8C0EB286B1}" destId="{B56709C1-1AE6-44B1-868E-1C98D0FBD511}" srcOrd="0" destOrd="0" presId="urn:diagrams.loki3.com/BracketList"/>
    <dgm:cxn modelId="{D2E2A897-437D-4BBF-9E61-240D0FADA027}" type="presOf" srcId="{17EF80C7-8C3D-4032-A766-BCC526FBD4F4}" destId="{2E85942A-4D6E-4A33-BBBD-4DC766BBA1B9}" srcOrd="0" destOrd="0" presId="urn:diagrams.loki3.com/BracketList"/>
    <dgm:cxn modelId="{88D64E9A-1EE7-4182-950A-EF6FAF84E9BB}" srcId="{4D354E4F-7284-4AD6-9122-BB1466698CA7}" destId="{461F0855-804A-4888-82BD-4ADD892E3FF7}" srcOrd="1" destOrd="0" parTransId="{0E9B99BA-339C-41E6-AEB1-A22432F99A76}" sibTransId="{866EB085-6518-4E55-B1B3-2B95A9006683}"/>
    <dgm:cxn modelId="{958F029D-B904-4FED-8789-AB514A108CBB}" srcId="{609BE538-E96B-408C-A35A-099881131F2C}" destId="{061F8865-4C34-4824-BD53-6939AD80B4F1}" srcOrd="1" destOrd="0" parTransId="{08EB7C05-0F65-456D-9E83-FB82DD10AFC8}" sibTransId="{1356FB2E-3304-427B-A637-112EBC4045A7}"/>
    <dgm:cxn modelId="{41DC1CA3-1556-4027-8991-82CD4231075F}" type="presOf" srcId="{461F0855-804A-4888-82BD-4ADD892E3FF7}" destId="{B56709C1-1AE6-44B1-868E-1C98D0FBD511}" srcOrd="0" destOrd="1" presId="urn:diagrams.loki3.com/BracketList"/>
    <dgm:cxn modelId="{1D9425AB-CA58-4685-AB7A-0E491712C757}" type="presOf" srcId="{44DC8790-61E2-4328-9C65-EEB8226235BC}" destId="{E5FABDAA-F3DE-40BE-86FF-5B5B0F700546}" srcOrd="0" destOrd="0" presId="urn:diagrams.loki3.com/BracketList"/>
    <dgm:cxn modelId="{91D5ACBF-2DED-4759-8FC8-E2D8F3D4D465}" srcId="{44DC8790-61E2-4328-9C65-EEB8226235BC}" destId="{609BE538-E96B-408C-A35A-099881131F2C}" srcOrd="0" destOrd="0" parTransId="{F2C89E77-E118-4842-ADB2-2C8A004400A0}" sibTransId="{DF537560-233B-422E-84E0-5AE8721D381D}"/>
    <dgm:cxn modelId="{1A49CDC0-BAF5-4F6A-A2A1-FAB6232F1260}" type="presOf" srcId="{609BE538-E96B-408C-A35A-099881131F2C}" destId="{78A44DBB-B0E6-4E30-AF65-4FAA209D47E9}" srcOrd="0" destOrd="0" presId="urn:diagrams.loki3.com/BracketList"/>
    <dgm:cxn modelId="{2D053851-7502-4EA1-9015-EBC4F92D214C}" type="presParOf" srcId="{E5FABDAA-F3DE-40BE-86FF-5B5B0F700546}" destId="{01EC9AB6-63DF-48D2-8465-3BE27A358BF5}" srcOrd="0" destOrd="0" presId="urn:diagrams.loki3.com/BracketList"/>
    <dgm:cxn modelId="{44FCB01D-A561-48B5-AE67-124DDA82F2EB}" type="presParOf" srcId="{01EC9AB6-63DF-48D2-8465-3BE27A358BF5}" destId="{78A44DBB-B0E6-4E30-AF65-4FAA209D47E9}" srcOrd="0" destOrd="0" presId="urn:diagrams.loki3.com/BracketList"/>
    <dgm:cxn modelId="{6963197E-9C8D-4B96-95E9-A5A8EEF20DA1}" type="presParOf" srcId="{01EC9AB6-63DF-48D2-8465-3BE27A358BF5}" destId="{1EFE9B1B-A0C0-4E86-88BD-182AD66F39C6}" srcOrd="1" destOrd="0" presId="urn:diagrams.loki3.com/BracketList"/>
    <dgm:cxn modelId="{A999D943-499A-466E-B3C6-CDA82137F729}" type="presParOf" srcId="{01EC9AB6-63DF-48D2-8465-3BE27A358BF5}" destId="{54703A37-4421-45FE-8EC4-1CBE567586DE}" srcOrd="2" destOrd="0" presId="urn:diagrams.loki3.com/BracketList"/>
    <dgm:cxn modelId="{1F068275-7379-4BBE-8F2C-5AFD41381880}" type="presParOf" srcId="{01EC9AB6-63DF-48D2-8465-3BE27A358BF5}" destId="{2E85942A-4D6E-4A33-BBBD-4DC766BBA1B9}" srcOrd="3" destOrd="0" presId="urn:diagrams.loki3.com/BracketList"/>
    <dgm:cxn modelId="{0EE24B5F-6019-40AB-813F-73D4A063A02E}" type="presParOf" srcId="{E5FABDAA-F3DE-40BE-86FF-5B5B0F700546}" destId="{29D3F0F3-1ED2-4292-8AAC-03A340B514F1}" srcOrd="1" destOrd="0" presId="urn:diagrams.loki3.com/BracketList"/>
    <dgm:cxn modelId="{BB1D0479-4700-4518-967F-582B244B9881}" type="presParOf" srcId="{E5FABDAA-F3DE-40BE-86FF-5B5B0F700546}" destId="{7344B422-DD5A-44AD-BDAD-7ABF9834ECAE}" srcOrd="2" destOrd="0" presId="urn:diagrams.loki3.com/BracketList"/>
    <dgm:cxn modelId="{57E77FF1-BEB2-485B-814E-2CCFCDDDB3CA}" type="presParOf" srcId="{7344B422-DD5A-44AD-BDAD-7ABF9834ECAE}" destId="{5E1802D2-BAC7-481B-B04A-1CD03F4EF817}" srcOrd="0" destOrd="0" presId="urn:diagrams.loki3.com/BracketList"/>
    <dgm:cxn modelId="{2977526B-78E2-449E-BAC2-C1D88E07230F}" type="presParOf" srcId="{7344B422-DD5A-44AD-BDAD-7ABF9834ECAE}" destId="{42AB723C-6C1A-4BD3-9801-DD2BEF4D9C9F}" srcOrd="1" destOrd="0" presId="urn:diagrams.loki3.com/BracketList"/>
    <dgm:cxn modelId="{5B9C5884-1B07-44CC-AE00-FF3DBCF716A9}" type="presParOf" srcId="{7344B422-DD5A-44AD-BDAD-7ABF9834ECAE}" destId="{AE2A91FD-F353-4F40-A45C-D4BF7C1F4AEB}" srcOrd="2" destOrd="0" presId="urn:diagrams.loki3.com/BracketList"/>
    <dgm:cxn modelId="{B22439C8-7106-4318-864F-7C24FC5C7DF3}" type="presParOf" srcId="{7344B422-DD5A-44AD-BDAD-7ABF9834ECAE}" destId="{B56709C1-1AE6-44B1-868E-1C98D0FBD511}" srcOrd="3" destOrd="0" presId="urn:diagrams.loki3.com/Bracket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44DBB-B0E6-4E30-AF65-4FAA209D47E9}">
      <dsp:nvSpPr>
        <dsp:cNvPr id="0" name=""/>
        <dsp:cNvSpPr/>
      </dsp:nvSpPr>
      <dsp:spPr>
        <a:xfrm>
          <a:off x="0" y="354950"/>
          <a:ext cx="24050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Meta Characters</a:t>
          </a:r>
        </a:p>
      </dsp:txBody>
      <dsp:txXfrm>
        <a:off x="0" y="354950"/>
        <a:ext cx="2405062" cy="1287000"/>
      </dsp:txXfrm>
    </dsp:sp>
    <dsp:sp modelId="{1EFE9B1B-A0C0-4E86-88BD-182AD66F39C6}">
      <dsp:nvSpPr>
        <dsp:cNvPr id="0" name=""/>
        <dsp:cNvSpPr/>
      </dsp:nvSpPr>
      <dsp:spPr>
        <a:xfrm>
          <a:off x="2405062" y="354950"/>
          <a:ext cx="481012" cy="1287000"/>
        </a:xfrm>
        <a:prstGeom prst="leftBrace">
          <a:avLst>
            <a:gd name="adj1" fmla="val 35000"/>
            <a:gd name="adj2" fmla="val 50000"/>
          </a:avLst>
        </a:prstGeom>
        <a:noFill/>
        <a:ln w="19050" cap="flat" cmpd="sng" algn="ctr">
          <a:solidFill>
            <a:srgbClr val="0009C4"/>
          </a:solidFill>
          <a:prstDash val="solid"/>
          <a:miter lim="800000"/>
        </a:ln>
        <a:effectLst/>
      </dsp:spPr>
      <dsp:style>
        <a:lnRef idx="2">
          <a:scrgbClr r="0" g="0" b="0"/>
        </a:lnRef>
        <a:fillRef idx="0">
          <a:scrgbClr r="0" g="0" b="0"/>
        </a:fillRef>
        <a:effectRef idx="0">
          <a:scrgbClr r="0" g="0" b="0"/>
        </a:effectRef>
        <a:fontRef idx="minor"/>
      </dsp:style>
    </dsp:sp>
    <dsp:sp modelId="{2E85942A-4D6E-4A33-BBBD-4DC766BBA1B9}">
      <dsp:nvSpPr>
        <dsp:cNvPr id="0" name=""/>
        <dsp:cNvSpPr/>
      </dsp:nvSpPr>
      <dsp:spPr>
        <a:xfrm>
          <a:off x="3078480" y="354950"/>
          <a:ext cx="6541770" cy="1287000"/>
        </a:xfrm>
        <a:prstGeom prst="rect">
          <a:avLst/>
        </a:prstGeom>
        <a:solidFill>
          <a:srgbClr val="0009C4">
            <a:alpha val="9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t>Special Characters</a:t>
          </a:r>
        </a:p>
        <a:p>
          <a:pPr marL="228600" lvl="1" indent="-228600" algn="l" defTabSz="889000">
            <a:lnSpc>
              <a:spcPct val="90000"/>
            </a:lnSpc>
            <a:spcBef>
              <a:spcPct val="0"/>
            </a:spcBef>
            <a:spcAft>
              <a:spcPct val="15000"/>
            </a:spcAft>
            <a:buChar char="•"/>
          </a:pPr>
          <a:r>
            <a:rPr lang="en-IN" sz="2000" kern="1200" dirty="0"/>
            <a:t>Search for a match something more than a direct match.</a:t>
          </a:r>
        </a:p>
      </dsp:txBody>
      <dsp:txXfrm>
        <a:off x="3078480" y="354950"/>
        <a:ext cx="6541770" cy="1287000"/>
      </dsp:txXfrm>
    </dsp:sp>
    <dsp:sp modelId="{5E1802D2-BAC7-481B-B04A-1CD03F4EF817}">
      <dsp:nvSpPr>
        <dsp:cNvPr id="0" name=""/>
        <dsp:cNvSpPr/>
      </dsp:nvSpPr>
      <dsp:spPr>
        <a:xfrm>
          <a:off x="0" y="1875950"/>
          <a:ext cx="24050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Special Sequence</a:t>
          </a:r>
        </a:p>
      </dsp:txBody>
      <dsp:txXfrm>
        <a:off x="0" y="1875950"/>
        <a:ext cx="2405062" cy="1287000"/>
      </dsp:txXfrm>
    </dsp:sp>
    <dsp:sp modelId="{42AB723C-6C1A-4BD3-9801-DD2BEF4D9C9F}">
      <dsp:nvSpPr>
        <dsp:cNvPr id="0" name=""/>
        <dsp:cNvSpPr/>
      </dsp:nvSpPr>
      <dsp:spPr>
        <a:xfrm>
          <a:off x="2405062" y="1875950"/>
          <a:ext cx="481012" cy="1287000"/>
        </a:xfrm>
        <a:prstGeom prst="leftBrace">
          <a:avLst>
            <a:gd name="adj1" fmla="val 35000"/>
            <a:gd name="adj2" fmla="val 50000"/>
          </a:avLst>
        </a:prstGeom>
        <a:noFill/>
        <a:ln w="19050" cap="flat" cmpd="sng" algn="ctr">
          <a:solidFill>
            <a:srgbClr val="0009C4"/>
          </a:solidFill>
          <a:prstDash val="solid"/>
          <a:miter lim="800000"/>
        </a:ln>
        <a:effectLst/>
      </dsp:spPr>
      <dsp:style>
        <a:lnRef idx="2">
          <a:scrgbClr r="0" g="0" b="0"/>
        </a:lnRef>
        <a:fillRef idx="0">
          <a:scrgbClr r="0" g="0" b="0"/>
        </a:fillRef>
        <a:effectRef idx="0">
          <a:scrgbClr r="0" g="0" b="0"/>
        </a:effectRef>
        <a:fontRef idx="minor"/>
      </dsp:style>
    </dsp:sp>
    <dsp:sp modelId="{B56709C1-1AE6-44B1-868E-1C98D0FBD511}">
      <dsp:nvSpPr>
        <dsp:cNvPr id="0" name=""/>
        <dsp:cNvSpPr/>
      </dsp:nvSpPr>
      <dsp:spPr>
        <a:xfrm>
          <a:off x="3078480" y="1875950"/>
          <a:ext cx="6541770" cy="1287000"/>
        </a:xfrm>
        <a:prstGeom prst="rect">
          <a:avLst/>
        </a:prstGeom>
        <a:solidFill>
          <a:srgbClr val="00FFFF">
            <a:alpha val="5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solidFill>
                <a:schemeClr val="tx1"/>
              </a:solidFill>
            </a:rPr>
            <a:t>Escaping Characters</a:t>
          </a:r>
        </a:p>
        <a:p>
          <a:pPr marL="228600" lvl="1" indent="-228600" algn="l" defTabSz="889000">
            <a:lnSpc>
              <a:spcPct val="90000"/>
            </a:lnSpc>
            <a:spcBef>
              <a:spcPct val="0"/>
            </a:spcBef>
            <a:spcAft>
              <a:spcPct val="15000"/>
            </a:spcAft>
            <a:buChar char="•"/>
          </a:pPr>
          <a:r>
            <a:rPr lang="en-IN" sz="2000" kern="1200" dirty="0">
              <a:solidFill>
                <a:schemeClr val="tx1"/>
              </a:solidFill>
            </a:rPr>
            <a:t>These characters search for a match something specific characters</a:t>
          </a:r>
        </a:p>
      </dsp:txBody>
      <dsp:txXfrm>
        <a:off x="3078480" y="1875950"/>
        <a:ext cx="6541770" cy="128700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28C1B-AA06-457D-9A0D-406F5399BD63}" type="datetimeFigureOut">
              <a:rPr lang="en-IN" smtClean="0"/>
              <a:t>04-05-2025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8D180-CB0E-4610-898E-D524F46D3D21}" type="slidenum">
              <a:rPr lang="en-IN" smtClean="0"/>
              <a:t>‹#›</a:t>
            </a:fld>
            <a:endParaRPr lang="en-IN"/>
          </a:p>
        </p:txBody>
      </p:sp>
    </p:spTree>
    <p:extLst>
      <p:ext uri="{BB962C8B-B14F-4D97-AF65-F5344CB8AC3E}">
        <p14:creationId xmlns:p14="http://schemas.microsoft.com/office/powerpoint/2010/main" val="387157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19</a:t>
            </a:fld>
            <a:endParaRPr lang="en-IN"/>
          </a:p>
        </p:txBody>
      </p:sp>
    </p:spTree>
    <p:extLst>
      <p:ext uri="{BB962C8B-B14F-4D97-AF65-F5344CB8AC3E}">
        <p14:creationId xmlns:p14="http://schemas.microsoft.com/office/powerpoint/2010/main" val="75256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27</a:t>
            </a:fld>
            <a:endParaRPr lang="en-IN"/>
          </a:p>
        </p:txBody>
      </p:sp>
    </p:spTree>
    <p:extLst>
      <p:ext uri="{BB962C8B-B14F-4D97-AF65-F5344CB8AC3E}">
        <p14:creationId xmlns:p14="http://schemas.microsoft.com/office/powerpoint/2010/main" val="291019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32</a:t>
            </a:fld>
            <a:endParaRPr lang="en-IN"/>
          </a:p>
        </p:txBody>
      </p:sp>
    </p:spTree>
    <p:extLst>
      <p:ext uri="{BB962C8B-B14F-4D97-AF65-F5344CB8AC3E}">
        <p14:creationId xmlns:p14="http://schemas.microsoft.com/office/powerpoint/2010/main" val="350685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A4E0-AC19-ED55-79C4-148283272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FB51BC-2956-0893-53EC-C67526A26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8EEE7B-8112-808D-27EF-49346404FF00}"/>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5" name="Footer Placeholder 4">
            <a:extLst>
              <a:ext uri="{FF2B5EF4-FFF2-40B4-BE49-F238E27FC236}">
                <a16:creationId xmlns:a16="http://schemas.microsoft.com/office/drawing/2014/main" id="{5C026688-332E-9C48-33BB-86477AA4BD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B9049-D52F-D4D5-E17F-4D97BDA4C2AA}"/>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89998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866F-5EF2-F5BD-6A1B-EB91BD1AAF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EC31A1-31AF-3021-5DE7-B31CF02C5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26932-7D2D-713C-CF8D-3A995161133D}"/>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5" name="Footer Placeholder 4">
            <a:extLst>
              <a:ext uri="{FF2B5EF4-FFF2-40B4-BE49-F238E27FC236}">
                <a16:creationId xmlns:a16="http://schemas.microsoft.com/office/drawing/2014/main" id="{0B567BC4-C6A3-B590-26C5-C4CBFA2CF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05B1A-FD94-57C6-BB7C-BDB14930E953}"/>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9425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89D87-6392-92BD-B259-E81D0800BB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D1023-D188-15B6-B4CC-9BD072C1C6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AC4AC-77B4-5211-2898-45C973E8AF05}"/>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5" name="Footer Placeholder 4">
            <a:extLst>
              <a:ext uri="{FF2B5EF4-FFF2-40B4-BE49-F238E27FC236}">
                <a16:creationId xmlns:a16="http://schemas.microsoft.com/office/drawing/2014/main" id="{D8296A0D-B727-FEFD-4E7E-0D1A19ED7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775CA6-90AC-D803-1CEE-2E76F3C8284A}"/>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017135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73E2-29D2-0718-E2A4-81EEF55733AF}"/>
              </a:ext>
            </a:extLst>
          </p:cNvPr>
          <p:cNvSpPr>
            <a:spLocks noGrp="1"/>
          </p:cNvSpPr>
          <p:nvPr>
            <p:ph type="ctrTitle"/>
          </p:nvPr>
        </p:nvSpPr>
        <p:spPr>
          <a:xfrm>
            <a:off x="1524000" y="1453965"/>
            <a:ext cx="9144000" cy="2387600"/>
          </a:xfrm>
        </p:spPr>
        <p:txBody>
          <a:bodyPr anchor="b"/>
          <a:lstStyle>
            <a:lvl1pPr algn="ctr">
              <a:defRPr sz="6000"/>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id="{172894AC-D54E-8B1C-C48A-AD3C1012853D}"/>
              </a:ext>
            </a:extLst>
          </p:cNvPr>
          <p:cNvSpPr>
            <a:spLocks noGrp="1"/>
          </p:cNvSpPr>
          <p:nvPr>
            <p:ph type="dt" sz="half" idx="10"/>
          </p:nvPr>
        </p:nvSpPr>
        <p:spPr/>
        <p:txBody>
          <a:bodyPr/>
          <a:lstStyle/>
          <a:p>
            <a:fld id="{9B073F18-9953-4E5B-8E85-90653346B04A}" type="datetimeFigureOut">
              <a:rPr lang="en-IN" smtClean="0"/>
              <a:t>04-05-2025</a:t>
            </a:fld>
            <a:endParaRPr lang="en-IN"/>
          </a:p>
        </p:txBody>
      </p:sp>
      <p:sp>
        <p:nvSpPr>
          <p:cNvPr id="5" name="Footer Placeholder 4">
            <a:extLst>
              <a:ext uri="{FF2B5EF4-FFF2-40B4-BE49-F238E27FC236}">
                <a16:creationId xmlns:a16="http://schemas.microsoft.com/office/drawing/2014/main" id="{38ADAC1F-47B1-9D6A-CD72-251954DED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4B626-5C93-352D-88F4-8CA6E6BB7FF6}"/>
              </a:ext>
            </a:extLst>
          </p:cNvPr>
          <p:cNvSpPr>
            <a:spLocks noGrp="1"/>
          </p:cNvSpPr>
          <p:nvPr>
            <p:ph type="sldNum" sz="quarter" idx="12"/>
          </p:nvPr>
        </p:nvSpPr>
        <p:spPr/>
        <p:txBody>
          <a:bodyPr/>
          <a:lstStyle/>
          <a:p>
            <a:fld id="{5125FD80-ADD3-45DA-8DEC-AEDD57C4C4F9}" type="slidenum">
              <a:rPr lang="en-IN" smtClean="0"/>
              <a:t>‹#›</a:t>
            </a:fld>
            <a:endParaRPr lang="en-IN"/>
          </a:p>
        </p:txBody>
      </p:sp>
    </p:spTree>
    <p:extLst>
      <p:ext uri="{BB962C8B-B14F-4D97-AF65-F5344CB8AC3E}">
        <p14:creationId xmlns:p14="http://schemas.microsoft.com/office/powerpoint/2010/main" val="9723317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05BD-44E8-D036-527A-6962A76A3CEB}"/>
              </a:ext>
            </a:extLst>
          </p:cNvPr>
          <p:cNvSpPr>
            <a:spLocks noGrp="1"/>
          </p:cNvSpPr>
          <p:nvPr>
            <p:ph type="title"/>
          </p:nvPr>
        </p:nvSpPr>
        <p:spPr/>
        <p:txBody>
          <a:bodyPr/>
          <a:lstStyle>
            <a:lvl1pPr>
              <a:defRPr>
                <a:solidFill>
                  <a:srgbClr val="0009C4"/>
                </a:solidFill>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CAF1B0-049E-167E-DC0E-80B2F0652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E3CBA-1AA3-599D-360C-43E9C29D1933}"/>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5" name="Footer Placeholder 4">
            <a:extLst>
              <a:ext uri="{FF2B5EF4-FFF2-40B4-BE49-F238E27FC236}">
                <a16:creationId xmlns:a16="http://schemas.microsoft.com/office/drawing/2014/main" id="{D7B7E3EC-89B6-79B1-703C-7130ACF4E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6B8D7-CEA7-3FB3-1B2B-70F14C6D8745}"/>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1871131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B47E-62DC-AE7A-3AA7-060EB1B00D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DCDE07-674D-3F2F-C714-7B401099EA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F6D4C8-7B63-DA1E-08B3-A73353B8CF8B}"/>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5" name="Footer Placeholder 4">
            <a:extLst>
              <a:ext uri="{FF2B5EF4-FFF2-40B4-BE49-F238E27FC236}">
                <a16:creationId xmlns:a16="http://schemas.microsoft.com/office/drawing/2014/main" id="{03DDE86D-F103-C7A2-FCAD-66E02EC66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570D5F-71B6-FC2D-E2E5-436FE9487845}"/>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4378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C9C8-7574-BDBA-B2DD-07B434C66F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C152A7-61A5-9E6E-6A57-AE60C84C7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62E79A-0D46-1D33-2B01-4A276C270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609BA1-889F-703C-CBF1-831562493742}"/>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6" name="Footer Placeholder 5">
            <a:extLst>
              <a:ext uri="{FF2B5EF4-FFF2-40B4-BE49-F238E27FC236}">
                <a16:creationId xmlns:a16="http://schemas.microsoft.com/office/drawing/2014/main" id="{092A1152-2C79-88B9-FA82-02AE59A29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5FA58D-8ED0-B771-F086-51D8B15D8CBF}"/>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98168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B5B5-113F-4994-D7E1-3CA2241038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048B29-F405-E783-7F94-B46B50175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BF83E2-E262-9EDB-2673-9BCA0DE6DE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B30BD3-3B02-F220-0671-2358D4A55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ACEC5-EF05-2D92-9954-43D52B8E7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44A632-4C88-96EC-E114-38817C5F7F73}"/>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8" name="Footer Placeholder 7">
            <a:extLst>
              <a:ext uri="{FF2B5EF4-FFF2-40B4-BE49-F238E27FC236}">
                <a16:creationId xmlns:a16="http://schemas.microsoft.com/office/drawing/2014/main" id="{5F27AD7B-BAAD-46AD-E349-32984D3639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BC54BC-3B8B-D599-EBB8-BFCF366F84AE}"/>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01923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B466-E0AB-6F66-15EE-E0E1E545EB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E43FEE-FEBF-693E-6DB9-F2A13D168D9E}"/>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4" name="Footer Placeholder 3">
            <a:extLst>
              <a:ext uri="{FF2B5EF4-FFF2-40B4-BE49-F238E27FC236}">
                <a16:creationId xmlns:a16="http://schemas.microsoft.com/office/drawing/2014/main" id="{402FB458-97F7-F249-64A6-F767788B8C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B4B5A3-3E54-00D0-EE1C-01D1BFDDA476}"/>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6790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65A42-CEFF-9749-F994-346583984C09}"/>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3" name="Footer Placeholder 2">
            <a:extLst>
              <a:ext uri="{FF2B5EF4-FFF2-40B4-BE49-F238E27FC236}">
                <a16:creationId xmlns:a16="http://schemas.microsoft.com/office/drawing/2014/main" id="{D5760FCC-23C5-5DE0-5137-1283E9B749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042D5F-7B26-8F76-2A66-C787EA940F33}"/>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8344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883D-73B9-582B-D189-0C7B06B4D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C2452D-9736-1B7D-B1A0-6504EF7AE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DCF644-E94D-742B-7323-9BF9FB3A8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B0FE7-0FAB-83FF-566C-0E7D14547BF1}"/>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6" name="Footer Placeholder 5">
            <a:extLst>
              <a:ext uri="{FF2B5EF4-FFF2-40B4-BE49-F238E27FC236}">
                <a16:creationId xmlns:a16="http://schemas.microsoft.com/office/drawing/2014/main" id="{B03B0914-77E3-1782-627C-ABA871B7BB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4F5E7-565E-A992-8C4D-6DDFFF661D1C}"/>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26228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B93A-C19C-454F-709E-D5495122C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9E6D43-B18D-03FE-6F08-8F4CA4C17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8935A5-984B-82F9-9154-04E2C205E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4107F-B679-445F-B06B-E05330FBC349}"/>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6" name="Footer Placeholder 5">
            <a:extLst>
              <a:ext uri="{FF2B5EF4-FFF2-40B4-BE49-F238E27FC236}">
                <a16:creationId xmlns:a16="http://schemas.microsoft.com/office/drawing/2014/main" id="{87C4B3E8-D236-F2B7-5EC0-EA0444559F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5729F-0022-DE1A-B161-FC96B5AA391F}"/>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58319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54CB5C3-6319-5D33-A47F-6683791BB282}"/>
              </a:ext>
            </a:extLst>
          </p:cNvPr>
          <p:cNvSpPr/>
          <p:nvPr userDrawn="1"/>
        </p:nvSpPr>
        <p:spPr>
          <a:xfrm>
            <a:off x="-110836" y="0"/>
            <a:ext cx="12302835" cy="6858000"/>
          </a:xfrm>
          <a:prstGeom prst="roundRect">
            <a:avLst>
              <a:gd name="adj" fmla="val 1266"/>
            </a:avLst>
          </a:prstGeom>
          <a:solidFill>
            <a:srgbClr val="E2E8E8"/>
          </a:solidFill>
          <a:ln w="285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a:extLst>
              <a:ext uri="{FF2B5EF4-FFF2-40B4-BE49-F238E27FC236}">
                <a16:creationId xmlns:a16="http://schemas.microsoft.com/office/drawing/2014/main" id="{ACB1BCE6-8B91-B785-5625-35733361E1F9}"/>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9B1ECB-A90E-9AF7-5EFE-264E44F7CD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D6CB31-C54C-5551-A601-1AB7B42C7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10575C-25FF-42DA-9E86-AD5BEE55A682}" type="datetimeFigureOut">
              <a:rPr lang="en-IN" smtClean="0"/>
              <a:t>04-05-2025</a:t>
            </a:fld>
            <a:endParaRPr lang="en-IN"/>
          </a:p>
        </p:txBody>
      </p:sp>
      <p:sp>
        <p:nvSpPr>
          <p:cNvPr id="5" name="Footer Placeholder 4">
            <a:extLst>
              <a:ext uri="{FF2B5EF4-FFF2-40B4-BE49-F238E27FC236}">
                <a16:creationId xmlns:a16="http://schemas.microsoft.com/office/drawing/2014/main" id="{9A138677-F054-03B4-F047-FAD238BC5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99FB50E-BE04-3B2B-BEF4-F51A436A2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5AC52D-EB3D-495F-9BFC-2EAB54707F47}" type="slidenum">
              <a:rPr lang="en-IN" smtClean="0"/>
              <a:t>‹#›</a:t>
            </a:fld>
            <a:endParaRPr lang="en-IN"/>
          </a:p>
        </p:txBody>
      </p:sp>
    </p:spTree>
    <p:extLst>
      <p:ext uri="{BB962C8B-B14F-4D97-AF65-F5344CB8AC3E}">
        <p14:creationId xmlns:p14="http://schemas.microsoft.com/office/powerpoint/2010/main" val="348881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hyperlink" Target="https://github.com/marslearnings" TargetMode="External"/><Relationship Id="rId5" Type="http://schemas.openxmlformats.org/officeDocument/2006/relationships/hyperlink" Target="https://www.youtube.com/@datascienceanywhere/"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1CE4-F85A-DA0E-F2A8-A75E95EF6A2E}"/>
              </a:ext>
            </a:extLst>
          </p:cNvPr>
          <p:cNvSpPr>
            <a:spLocks noGrp="1"/>
          </p:cNvSpPr>
          <p:nvPr>
            <p:ph type="ctrTitle"/>
          </p:nvPr>
        </p:nvSpPr>
        <p:spPr>
          <a:xfrm>
            <a:off x="1524000" y="2235200"/>
            <a:ext cx="9144000" cy="2387600"/>
          </a:xfrm>
        </p:spPr>
        <p:txBody>
          <a:bodyPr anchor="ctr">
            <a:normAutofit/>
          </a:bodyPr>
          <a:lstStyle/>
          <a:p>
            <a:r>
              <a:rPr lang="en-IN" sz="8000" dirty="0">
                <a:solidFill>
                  <a:srgbClr val="0009C4"/>
                </a:solidFill>
              </a:rPr>
              <a:t>Regular Expression with Python</a:t>
            </a:r>
          </a:p>
        </p:txBody>
      </p:sp>
    </p:spTree>
    <p:extLst>
      <p:ext uri="{BB962C8B-B14F-4D97-AF65-F5344CB8AC3E}">
        <p14:creationId xmlns:p14="http://schemas.microsoft.com/office/powerpoint/2010/main" val="118124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627D-BDAA-ECF3-243A-5AA673AB4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421603-8C03-2241-36E6-5ACA761E52B7}"/>
              </a:ext>
            </a:extLst>
          </p:cNvPr>
          <p:cNvSpPr>
            <a:spLocks noGrp="1"/>
          </p:cNvSpPr>
          <p:nvPr>
            <p:ph type="title"/>
          </p:nvPr>
        </p:nvSpPr>
        <p:spPr/>
        <p:txBody>
          <a:bodyPr/>
          <a:lstStyle/>
          <a:p>
            <a:r>
              <a:rPr lang="en-IN" b="1" dirty="0" err="1"/>
              <a:t>re.finditer</a:t>
            </a:r>
            <a:r>
              <a:rPr lang="en-IN" b="1" dirty="0"/>
              <a:t>()</a:t>
            </a:r>
          </a:p>
        </p:txBody>
      </p:sp>
      <p:sp>
        <p:nvSpPr>
          <p:cNvPr id="3" name="Content Placeholder 2">
            <a:extLst>
              <a:ext uri="{FF2B5EF4-FFF2-40B4-BE49-F238E27FC236}">
                <a16:creationId xmlns:a16="http://schemas.microsoft.com/office/drawing/2014/main" id="{75742989-AD9B-993A-36F9-E3097168E602}"/>
              </a:ext>
            </a:extLst>
          </p:cNvPr>
          <p:cNvSpPr>
            <a:spLocks noGrp="1"/>
          </p:cNvSpPr>
          <p:nvPr>
            <p:ph idx="1"/>
          </p:nvPr>
        </p:nvSpPr>
        <p:spPr/>
        <p:txBody>
          <a:bodyPr/>
          <a:lstStyle/>
          <a:p>
            <a:r>
              <a:rPr lang="en-IN" dirty="0"/>
              <a:t>Like </a:t>
            </a:r>
            <a:r>
              <a:rPr lang="en-IN" dirty="0" err="1"/>
              <a:t>findall</a:t>
            </a:r>
            <a:r>
              <a:rPr lang="en-IN" dirty="0"/>
              <a:t>(), but returns an </a:t>
            </a:r>
            <a:r>
              <a:rPr lang="en-IN" b="1" dirty="0">
                <a:solidFill>
                  <a:srgbClr val="FF2400"/>
                </a:solidFill>
              </a:rPr>
              <a:t>iterator</a:t>
            </a:r>
            <a:r>
              <a:rPr lang="en-IN" dirty="0"/>
              <a:t> of Match objects</a:t>
            </a:r>
          </a:p>
          <a:p>
            <a:r>
              <a:rPr lang="en-IN" dirty="0"/>
              <a:t>Provides more information about each match</a:t>
            </a:r>
          </a:p>
        </p:txBody>
      </p:sp>
      <p:sp>
        <p:nvSpPr>
          <p:cNvPr id="4" name="Rectangle: Rounded Corners 3">
            <a:extLst>
              <a:ext uri="{FF2B5EF4-FFF2-40B4-BE49-F238E27FC236}">
                <a16:creationId xmlns:a16="http://schemas.microsoft.com/office/drawing/2014/main" id="{3DAE8A86-4309-5043-E08A-29952084C7F6}"/>
              </a:ext>
            </a:extLst>
          </p:cNvPr>
          <p:cNvSpPr/>
          <p:nvPr/>
        </p:nvSpPr>
        <p:spPr>
          <a:xfrm>
            <a:off x="838199" y="1257861"/>
            <a:ext cx="5082915" cy="318108"/>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re.finditer(pattern, string, flags=0)</a:t>
            </a:r>
            <a:endParaRPr lang="en-IN" dirty="0"/>
          </a:p>
        </p:txBody>
      </p:sp>
      <p:pic>
        <p:nvPicPr>
          <p:cNvPr id="7" name="Picture 6">
            <a:extLst>
              <a:ext uri="{FF2B5EF4-FFF2-40B4-BE49-F238E27FC236}">
                <a16:creationId xmlns:a16="http://schemas.microsoft.com/office/drawing/2014/main" id="{0FE71348-8747-B204-636C-E5D263847DF0}"/>
              </a:ext>
            </a:extLst>
          </p:cNvPr>
          <p:cNvPicPr>
            <a:picLocks noChangeAspect="1"/>
          </p:cNvPicPr>
          <p:nvPr/>
        </p:nvPicPr>
        <p:blipFill>
          <a:blip r:embed="rId2"/>
          <a:stretch>
            <a:fillRect/>
          </a:stretch>
        </p:blipFill>
        <p:spPr>
          <a:xfrm>
            <a:off x="996001" y="2992273"/>
            <a:ext cx="9850225" cy="3524742"/>
          </a:xfrm>
          <a:prstGeom prst="rect">
            <a:avLst/>
          </a:prstGeom>
        </p:spPr>
      </p:pic>
    </p:spTree>
    <p:extLst>
      <p:ext uri="{BB962C8B-B14F-4D97-AF65-F5344CB8AC3E}">
        <p14:creationId xmlns:p14="http://schemas.microsoft.com/office/powerpoint/2010/main" val="410586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10471-AC9C-EACC-8C87-25A3108639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67585-44B9-688D-49C0-22993FDEA7CD}"/>
              </a:ext>
            </a:extLst>
          </p:cNvPr>
          <p:cNvSpPr>
            <a:spLocks noGrp="1"/>
          </p:cNvSpPr>
          <p:nvPr>
            <p:ph type="title"/>
          </p:nvPr>
        </p:nvSpPr>
        <p:spPr/>
        <p:txBody>
          <a:bodyPr/>
          <a:lstStyle/>
          <a:p>
            <a:r>
              <a:rPr lang="en-IN" b="1" dirty="0" err="1"/>
              <a:t>re.split</a:t>
            </a:r>
            <a:r>
              <a:rPr lang="en-IN" b="1" dirty="0"/>
              <a:t>()</a:t>
            </a:r>
          </a:p>
        </p:txBody>
      </p:sp>
      <p:sp>
        <p:nvSpPr>
          <p:cNvPr id="3" name="Content Placeholder 2">
            <a:extLst>
              <a:ext uri="{FF2B5EF4-FFF2-40B4-BE49-F238E27FC236}">
                <a16:creationId xmlns:a16="http://schemas.microsoft.com/office/drawing/2014/main" id="{E6028D08-51A4-B424-6DBE-341818D5CD22}"/>
              </a:ext>
            </a:extLst>
          </p:cNvPr>
          <p:cNvSpPr>
            <a:spLocks noGrp="1"/>
          </p:cNvSpPr>
          <p:nvPr>
            <p:ph idx="1"/>
          </p:nvPr>
        </p:nvSpPr>
        <p:spPr/>
        <p:txBody>
          <a:bodyPr/>
          <a:lstStyle/>
          <a:p>
            <a:r>
              <a:rPr lang="en-IN" dirty="0"/>
              <a:t>Split string by </a:t>
            </a:r>
            <a:r>
              <a:rPr lang="en-IN" b="1" dirty="0">
                <a:solidFill>
                  <a:srgbClr val="FF2400"/>
                </a:solidFill>
              </a:rPr>
              <a:t>occurrence of pattern</a:t>
            </a:r>
          </a:p>
          <a:p>
            <a:r>
              <a:rPr lang="en-IN" dirty="0"/>
              <a:t>Returns list of substrings</a:t>
            </a:r>
          </a:p>
          <a:p>
            <a:r>
              <a:rPr lang="en-IN" dirty="0"/>
              <a:t>Optional </a:t>
            </a:r>
            <a:r>
              <a:rPr lang="en-IN" dirty="0" err="1"/>
              <a:t>maxsplit</a:t>
            </a:r>
            <a:r>
              <a:rPr lang="en-IN" dirty="0"/>
              <a:t> parameter limits number of splits</a:t>
            </a:r>
          </a:p>
        </p:txBody>
      </p:sp>
      <p:sp>
        <p:nvSpPr>
          <p:cNvPr id="4" name="Rectangle: Rounded Corners 3">
            <a:extLst>
              <a:ext uri="{FF2B5EF4-FFF2-40B4-BE49-F238E27FC236}">
                <a16:creationId xmlns:a16="http://schemas.microsoft.com/office/drawing/2014/main" id="{3AEA237A-3C43-50A9-54C2-741EDF685A19}"/>
              </a:ext>
            </a:extLst>
          </p:cNvPr>
          <p:cNvSpPr/>
          <p:nvPr/>
        </p:nvSpPr>
        <p:spPr>
          <a:xfrm>
            <a:off x="838199" y="1212890"/>
            <a:ext cx="6462011" cy="432827"/>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re.finditer(pattern, string, maxsplit=0, flags=0)</a:t>
            </a:r>
            <a:endParaRPr lang="en-IN" dirty="0"/>
          </a:p>
        </p:txBody>
      </p:sp>
      <p:pic>
        <p:nvPicPr>
          <p:cNvPr id="6" name="Picture 5">
            <a:extLst>
              <a:ext uri="{FF2B5EF4-FFF2-40B4-BE49-F238E27FC236}">
                <a16:creationId xmlns:a16="http://schemas.microsoft.com/office/drawing/2014/main" id="{6069AE65-5362-91F0-DD0A-7BEEC671621E}"/>
              </a:ext>
            </a:extLst>
          </p:cNvPr>
          <p:cNvPicPr>
            <a:picLocks noChangeAspect="1"/>
          </p:cNvPicPr>
          <p:nvPr/>
        </p:nvPicPr>
        <p:blipFill>
          <a:blip r:embed="rId2"/>
          <a:stretch>
            <a:fillRect/>
          </a:stretch>
        </p:blipFill>
        <p:spPr>
          <a:xfrm>
            <a:off x="1045339" y="3429000"/>
            <a:ext cx="6563641" cy="3277057"/>
          </a:xfrm>
          <a:prstGeom prst="rect">
            <a:avLst/>
          </a:prstGeom>
        </p:spPr>
      </p:pic>
    </p:spTree>
    <p:extLst>
      <p:ext uri="{BB962C8B-B14F-4D97-AF65-F5344CB8AC3E}">
        <p14:creationId xmlns:p14="http://schemas.microsoft.com/office/powerpoint/2010/main" val="306439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97D18-0A7B-834E-635F-D2FD3EE86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B6248-5C22-9767-2683-D49521C0D2EC}"/>
              </a:ext>
            </a:extLst>
          </p:cNvPr>
          <p:cNvSpPr>
            <a:spLocks noGrp="1"/>
          </p:cNvSpPr>
          <p:nvPr>
            <p:ph type="title"/>
          </p:nvPr>
        </p:nvSpPr>
        <p:spPr/>
        <p:txBody>
          <a:bodyPr/>
          <a:lstStyle/>
          <a:p>
            <a:r>
              <a:rPr lang="en-IN" b="1" dirty="0" err="1"/>
              <a:t>re.sub</a:t>
            </a:r>
            <a:r>
              <a:rPr lang="en-IN" b="1" dirty="0"/>
              <a:t>()</a:t>
            </a:r>
          </a:p>
        </p:txBody>
      </p:sp>
      <p:sp>
        <p:nvSpPr>
          <p:cNvPr id="3" name="Content Placeholder 2">
            <a:extLst>
              <a:ext uri="{FF2B5EF4-FFF2-40B4-BE49-F238E27FC236}">
                <a16:creationId xmlns:a16="http://schemas.microsoft.com/office/drawing/2014/main" id="{B36E112C-3F9E-B871-71AE-BEE9CD77CA88}"/>
              </a:ext>
            </a:extLst>
          </p:cNvPr>
          <p:cNvSpPr>
            <a:spLocks noGrp="1"/>
          </p:cNvSpPr>
          <p:nvPr>
            <p:ph idx="1"/>
          </p:nvPr>
        </p:nvSpPr>
        <p:spPr/>
        <p:txBody>
          <a:bodyPr/>
          <a:lstStyle/>
          <a:p>
            <a:r>
              <a:rPr lang="en-IN" dirty="0"/>
              <a:t>Replaces occurrences of </a:t>
            </a:r>
            <a:r>
              <a:rPr lang="en-IN" b="1" dirty="0">
                <a:solidFill>
                  <a:srgbClr val="FF2400"/>
                </a:solidFill>
              </a:rPr>
              <a:t>pattern with replacement </a:t>
            </a:r>
            <a:r>
              <a:rPr lang="en-IN" dirty="0"/>
              <a:t>string</a:t>
            </a:r>
          </a:p>
          <a:p>
            <a:r>
              <a:rPr lang="en-IN" dirty="0"/>
              <a:t>Optional count parameter limit number of replacements.</a:t>
            </a:r>
          </a:p>
        </p:txBody>
      </p:sp>
      <p:sp>
        <p:nvSpPr>
          <p:cNvPr id="4" name="Rectangle: Rounded Corners 3">
            <a:extLst>
              <a:ext uri="{FF2B5EF4-FFF2-40B4-BE49-F238E27FC236}">
                <a16:creationId xmlns:a16="http://schemas.microsoft.com/office/drawing/2014/main" id="{FD529C17-71E4-3E55-95E4-A0F85371DC71}"/>
              </a:ext>
            </a:extLst>
          </p:cNvPr>
          <p:cNvSpPr/>
          <p:nvPr/>
        </p:nvSpPr>
        <p:spPr>
          <a:xfrm>
            <a:off x="838200" y="1212890"/>
            <a:ext cx="6372070" cy="432827"/>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re.sub(pattern, repl, string, count=0, flags=0)</a:t>
            </a:r>
            <a:endParaRPr lang="en-IN" dirty="0"/>
          </a:p>
        </p:txBody>
      </p:sp>
      <p:pic>
        <p:nvPicPr>
          <p:cNvPr id="7" name="Picture 6">
            <a:extLst>
              <a:ext uri="{FF2B5EF4-FFF2-40B4-BE49-F238E27FC236}">
                <a16:creationId xmlns:a16="http://schemas.microsoft.com/office/drawing/2014/main" id="{489FDD0C-C226-37FD-8ED8-73F4EC5CA619}"/>
              </a:ext>
            </a:extLst>
          </p:cNvPr>
          <p:cNvPicPr>
            <a:picLocks noChangeAspect="1"/>
          </p:cNvPicPr>
          <p:nvPr/>
        </p:nvPicPr>
        <p:blipFill>
          <a:blip r:embed="rId2"/>
          <a:stretch>
            <a:fillRect/>
          </a:stretch>
        </p:blipFill>
        <p:spPr>
          <a:xfrm>
            <a:off x="951896" y="2958632"/>
            <a:ext cx="6420746" cy="3353268"/>
          </a:xfrm>
          <a:prstGeom prst="rect">
            <a:avLst/>
          </a:prstGeom>
        </p:spPr>
      </p:pic>
    </p:spTree>
    <p:extLst>
      <p:ext uri="{BB962C8B-B14F-4D97-AF65-F5344CB8AC3E}">
        <p14:creationId xmlns:p14="http://schemas.microsoft.com/office/powerpoint/2010/main" val="404997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CABE0-ED2C-3855-FEB8-74D8B91FD8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490AFE-8AB7-EA22-1406-B29205900CA5}"/>
              </a:ext>
            </a:extLst>
          </p:cNvPr>
          <p:cNvSpPr>
            <a:spLocks noGrp="1"/>
          </p:cNvSpPr>
          <p:nvPr>
            <p:ph type="title"/>
          </p:nvPr>
        </p:nvSpPr>
        <p:spPr/>
        <p:txBody>
          <a:bodyPr/>
          <a:lstStyle/>
          <a:p>
            <a:r>
              <a:rPr lang="en-IN" b="1" dirty="0" err="1"/>
              <a:t>re.sub</a:t>
            </a:r>
            <a:r>
              <a:rPr lang="en-IN" b="1" dirty="0"/>
              <a:t>() with function</a:t>
            </a:r>
          </a:p>
        </p:txBody>
      </p:sp>
      <p:sp>
        <p:nvSpPr>
          <p:cNvPr id="3" name="Content Placeholder 2">
            <a:extLst>
              <a:ext uri="{FF2B5EF4-FFF2-40B4-BE49-F238E27FC236}">
                <a16:creationId xmlns:a16="http://schemas.microsoft.com/office/drawing/2014/main" id="{1A2F5EF5-B490-7CBF-93EE-CDFD7E9C2F92}"/>
              </a:ext>
            </a:extLst>
          </p:cNvPr>
          <p:cNvSpPr>
            <a:spLocks noGrp="1"/>
          </p:cNvSpPr>
          <p:nvPr>
            <p:ph idx="1"/>
          </p:nvPr>
        </p:nvSpPr>
        <p:spPr/>
        <p:txBody>
          <a:bodyPr/>
          <a:lstStyle/>
          <a:p>
            <a:r>
              <a:rPr lang="en-IN" dirty="0"/>
              <a:t>Replacement can be a </a:t>
            </a:r>
            <a:r>
              <a:rPr lang="en-IN" b="1" dirty="0">
                <a:solidFill>
                  <a:srgbClr val="FF2400"/>
                </a:solidFill>
              </a:rPr>
              <a:t>function</a:t>
            </a:r>
            <a:r>
              <a:rPr lang="en-IN" dirty="0"/>
              <a:t> that receives match object</a:t>
            </a:r>
          </a:p>
          <a:p>
            <a:r>
              <a:rPr lang="en-IN" dirty="0"/>
              <a:t>Function must return replacement string</a:t>
            </a:r>
          </a:p>
        </p:txBody>
      </p:sp>
      <p:sp>
        <p:nvSpPr>
          <p:cNvPr id="4" name="Rectangle: Rounded Corners 3">
            <a:extLst>
              <a:ext uri="{FF2B5EF4-FFF2-40B4-BE49-F238E27FC236}">
                <a16:creationId xmlns:a16="http://schemas.microsoft.com/office/drawing/2014/main" id="{EF059B82-3A70-1747-B78B-E819F6F0C18B}"/>
              </a:ext>
            </a:extLst>
          </p:cNvPr>
          <p:cNvSpPr/>
          <p:nvPr/>
        </p:nvSpPr>
        <p:spPr>
          <a:xfrm>
            <a:off x="838200" y="1212890"/>
            <a:ext cx="6372070" cy="432827"/>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re.sub(pattern, repl, string, count=0, flags=0)</a:t>
            </a:r>
            <a:endParaRPr lang="en-IN" dirty="0"/>
          </a:p>
        </p:txBody>
      </p:sp>
      <p:pic>
        <p:nvPicPr>
          <p:cNvPr id="6" name="Picture 5">
            <a:extLst>
              <a:ext uri="{FF2B5EF4-FFF2-40B4-BE49-F238E27FC236}">
                <a16:creationId xmlns:a16="http://schemas.microsoft.com/office/drawing/2014/main" id="{0ED47EF7-0A57-A497-CA9A-1CA64E57215B}"/>
              </a:ext>
            </a:extLst>
          </p:cNvPr>
          <p:cNvPicPr>
            <a:picLocks noChangeAspect="1"/>
          </p:cNvPicPr>
          <p:nvPr/>
        </p:nvPicPr>
        <p:blipFill>
          <a:blip r:embed="rId2"/>
          <a:stretch>
            <a:fillRect/>
          </a:stretch>
        </p:blipFill>
        <p:spPr>
          <a:xfrm>
            <a:off x="1011431" y="3158914"/>
            <a:ext cx="6543611" cy="2981217"/>
          </a:xfrm>
          <a:prstGeom prst="rect">
            <a:avLst/>
          </a:prstGeom>
        </p:spPr>
      </p:pic>
    </p:spTree>
    <p:extLst>
      <p:ext uri="{BB962C8B-B14F-4D97-AF65-F5344CB8AC3E}">
        <p14:creationId xmlns:p14="http://schemas.microsoft.com/office/powerpoint/2010/main" val="416383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20861-8847-A9EC-82A2-21A6FE5CA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48949F-F068-F908-51A6-BB69BBC1E110}"/>
              </a:ext>
            </a:extLst>
          </p:cNvPr>
          <p:cNvSpPr>
            <a:spLocks noGrp="1"/>
          </p:cNvSpPr>
          <p:nvPr>
            <p:ph type="title"/>
          </p:nvPr>
        </p:nvSpPr>
        <p:spPr/>
        <p:txBody>
          <a:bodyPr/>
          <a:lstStyle/>
          <a:p>
            <a:r>
              <a:rPr lang="en-IN" b="1" dirty="0" err="1"/>
              <a:t>re.subn</a:t>
            </a:r>
            <a:r>
              <a:rPr lang="en-IN" b="1" dirty="0"/>
              <a:t>()</a:t>
            </a:r>
          </a:p>
        </p:txBody>
      </p:sp>
      <p:sp>
        <p:nvSpPr>
          <p:cNvPr id="3" name="Content Placeholder 2">
            <a:extLst>
              <a:ext uri="{FF2B5EF4-FFF2-40B4-BE49-F238E27FC236}">
                <a16:creationId xmlns:a16="http://schemas.microsoft.com/office/drawing/2014/main" id="{1CA9ABFE-2818-6273-AEA2-65EB7C865732}"/>
              </a:ext>
            </a:extLst>
          </p:cNvPr>
          <p:cNvSpPr>
            <a:spLocks noGrp="1"/>
          </p:cNvSpPr>
          <p:nvPr>
            <p:ph idx="1"/>
          </p:nvPr>
        </p:nvSpPr>
        <p:spPr/>
        <p:txBody>
          <a:bodyPr/>
          <a:lstStyle/>
          <a:p>
            <a:r>
              <a:rPr lang="en-IN" dirty="0"/>
              <a:t>Like sub(), but </a:t>
            </a:r>
            <a:r>
              <a:rPr lang="en-IN" b="1" dirty="0">
                <a:solidFill>
                  <a:srgbClr val="FF2400"/>
                </a:solidFill>
              </a:rPr>
              <a:t>returns tuple</a:t>
            </a:r>
            <a:r>
              <a:rPr lang="en-IN" dirty="0"/>
              <a:t>: </a:t>
            </a:r>
            <a:r>
              <a:rPr lang="en-IN" sz="2400" dirty="0"/>
              <a:t>(new string, number of replacements)</a:t>
            </a:r>
            <a:endParaRPr lang="en-IN" dirty="0"/>
          </a:p>
        </p:txBody>
      </p:sp>
      <p:sp>
        <p:nvSpPr>
          <p:cNvPr id="4" name="Rectangle: Rounded Corners 3">
            <a:extLst>
              <a:ext uri="{FF2B5EF4-FFF2-40B4-BE49-F238E27FC236}">
                <a16:creationId xmlns:a16="http://schemas.microsoft.com/office/drawing/2014/main" id="{0AA623F8-AAC6-7B7F-C371-17E8CC2DAE1B}"/>
              </a:ext>
            </a:extLst>
          </p:cNvPr>
          <p:cNvSpPr/>
          <p:nvPr/>
        </p:nvSpPr>
        <p:spPr>
          <a:xfrm>
            <a:off x="838200" y="1212890"/>
            <a:ext cx="6372070" cy="432827"/>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re.subn(pattern, repl, string, count=0, flags=0)</a:t>
            </a:r>
            <a:endParaRPr lang="en-IN" dirty="0"/>
          </a:p>
        </p:txBody>
      </p:sp>
      <p:pic>
        <p:nvPicPr>
          <p:cNvPr id="7" name="Picture 6">
            <a:extLst>
              <a:ext uri="{FF2B5EF4-FFF2-40B4-BE49-F238E27FC236}">
                <a16:creationId xmlns:a16="http://schemas.microsoft.com/office/drawing/2014/main" id="{F6B23FA1-7C4A-9B3D-5B7A-EC87EC12C92B}"/>
              </a:ext>
            </a:extLst>
          </p:cNvPr>
          <p:cNvPicPr>
            <a:picLocks noChangeAspect="1"/>
          </p:cNvPicPr>
          <p:nvPr/>
        </p:nvPicPr>
        <p:blipFill>
          <a:blip r:embed="rId2"/>
          <a:stretch>
            <a:fillRect/>
          </a:stretch>
        </p:blipFill>
        <p:spPr>
          <a:xfrm>
            <a:off x="955541" y="2538453"/>
            <a:ext cx="6773220" cy="3362794"/>
          </a:xfrm>
          <a:prstGeom prst="rect">
            <a:avLst/>
          </a:prstGeom>
        </p:spPr>
      </p:pic>
    </p:spTree>
    <p:extLst>
      <p:ext uri="{BB962C8B-B14F-4D97-AF65-F5344CB8AC3E}">
        <p14:creationId xmlns:p14="http://schemas.microsoft.com/office/powerpoint/2010/main" val="187083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18A2-0B63-7F99-9D06-B2D2B6F3B472}"/>
              </a:ext>
            </a:extLst>
          </p:cNvPr>
          <p:cNvSpPr>
            <a:spLocks noGrp="1"/>
          </p:cNvSpPr>
          <p:nvPr>
            <p:ph type="title"/>
          </p:nvPr>
        </p:nvSpPr>
        <p:spPr/>
        <p:txBody>
          <a:bodyPr/>
          <a:lstStyle/>
          <a:p>
            <a:r>
              <a:rPr lang="en-IN" b="1" dirty="0" err="1"/>
              <a:t>MatchObject</a:t>
            </a:r>
            <a:endParaRPr lang="en-IN" b="1" dirty="0"/>
          </a:p>
        </p:txBody>
      </p:sp>
      <p:sp>
        <p:nvSpPr>
          <p:cNvPr id="3" name="Content Placeholder 2">
            <a:extLst>
              <a:ext uri="{FF2B5EF4-FFF2-40B4-BE49-F238E27FC236}">
                <a16:creationId xmlns:a16="http://schemas.microsoft.com/office/drawing/2014/main" id="{9EA8A0E2-C24B-C676-0540-9A220D2E9E4B}"/>
              </a:ext>
            </a:extLst>
          </p:cNvPr>
          <p:cNvSpPr>
            <a:spLocks noGrp="1"/>
          </p:cNvSpPr>
          <p:nvPr>
            <p:ph idx="1"/>
          </p:nvPr>
        </p:nvSpPr>
        <p:spPr/>
        <p:txBody>
          <a:bodyPr>
            <a:normAutofit/>
          </a:bodyPr>
          <a:lstStyle/>
          <a:p>
            <a:pPr marL="0" indent="0">
              <a:buNone/>
            </a:pPr>
            <a:r>
              <a:rPr lang="en-IN" b="0" i="0" u="none" strike="noStrike" baseline="0" dirty="0" err="1">
                <a:solidFill>
                  <a:srgbClr val="000000"/>
                </a:solidFill>
                <a:latin typeface="+mj-lt"/>
              </a:rPr>
              <a:t>MatchObject</a:t>
            </a:r>
            <a:endParaRPr lang="en-IN" b="0" i="0" u="none" strike="noStrike" baseline="0" dirty="0">
              <a:solidFill>
                <a:srgbClr val="000000"/>
              </a:solidFill>
              <a:latin typeface="+mj-lt"/>
            </a:endParaRPr>
          </a:p>
          <a:p>
            <a:r>
              <a:rPr lang="en-US" b="0" i="0" u="none" strike="noStrike" baseline="0" dirty="0">
                <a:solidFill>
                  <a:srgbClr val="000000"/>
                </a:solidFill>
                <a:latin typeface="+mj-lt"/>
              </a:rPr>
              <a:t>Returned by match(), search(), and </a:t>
            </a:r>
            <a:r>
              <a:rPr lang="en-US" b="0" i="0" u="none" strike="noStrike" baseline="0" dirty="0" err="1">
                <a:solidFill>
                  <a:srgbClr val="000000"/>
                </a:solidFill>
                <a:latin typeface="+mj-lt"/>
              </a:rPr>
              <a:t>finditer</a:t>
            </a:r>
            <a:r>
              <a:rPr lang="en-US" b="0" i="0" u="none" strike="noStrike" baseline="0" dirty="0">
                <a:solidFill>
                  <a:srgbClr val="000000"/>
                </a:solidFill>
                <a:latin typeface="+mj-lt"/>
              </a:rPr>
              <a:t>()</a:t>
            </a:r>
          </a:p>
          <a:p>
            <a:r>
              <a:rPr lang="en-US" b="0" i="0" u="none" strike="noStrike" baseline="0" dirty="0">
                <a:solidFill>
                  <a:srgbClr val="000000"/>
                </a:solidFill>
                <a:latin typeface="+mj-lt"/>
              </a:rPr>
              <a:t>Contains information about the match</a:t>
            </a:r>
          </a:p>
          <a:p>
            <a:r>
              <a:rPr lang="en-US" b="0" i="0" u="none" strike="noStrike" baseline="0" dirty="0">
                <a:solidFill>
                  <a:srgbClr val="000000"/>
                </a:solidFill>
                <a:latin typeface="+mj-lt"/>
              </a:rPr>
              <a:t>Key methods:</a:t>
            </a:r>
          </a:p>
          <a:p>
            <a:pPr lvl="1"/>
            <a:r>
              <a:rPr lang="en-US" b="1" i="0" u="none" strike="noStrike" baseline="0" dirty="0">
                <a:solidFill>
                  <a:srgbClr val="FF2400"/>
                </a:solidFill>
                <a:latin typeface="+mj-lt"/>
              </a:rPr>
              <a:t>group() </a:t>
            </a:r>
            <a:r>
              <a:rPr lang="en-US" b="0" i="0" u="none" strike="noStrike" baseline="0" dirty="0">
                <a:solidFill>
                  <a:srgbClr val="000000"/>
                </a:solidFill>
                <a:latin typeface="+mj-lt"/>
              </a:rPr>
              <a:t>- Returns matched text</a:t>
            </a:r>
          </a:p>
          <a:p>
            <a:pPr lvl="1"/>
            <a:r>
              <a:rPr lang="en-US" b="1" i="0" u="none" strike="noStrike" baseline="0" dirty="0">
                <a:solidFill>
                  <a:srgbClr val="FF2400"/>
                </a:solidFill>
                <a:latin typeface="+mj-lt"/>
              </a:rPr>
              <a:t>groups() </a:t>
            </a:r>
            <a:r>
              <a:rPr lang="en-US" b="0" i="0" u="none" strike="noStrike" baseline="0" dirty="0">
                <a:solidFill>
                  <a:srgbClr val="000000"/>
                </a:solidFill>
                <a:latin typeface="+mj-lt"/>
              </a:rPr>
              <a:t>- Returns tuple of all groups</a:t>
            </a:r>
          </a:p>
          <a:p>
            <a:pPr lvl="1"/>
            <a:r>
              <a:rPr lang="en-US" b="1" i="0" u="none" strike="noStrike" baseline="0" dirty="0" err="1">
                <a:solidFill>
                  <a:srgbClr val="FF2400"/>
                </a:solidFill>
                <a:latin typeface="+mj-lt"/>
              </a:rPr>
              <a:t>groupdict</a:t>
            </a:r>
            <a:r>
              <a:rPr lang="en-US" b="1" i="0" u="none" strike="noStrike" baseline="0" dirty="0">
                <a:solidFill>
                  <a:srgbClr val="FF2400"/>
                </a:solidFill>
                <a:latin typeface="+mj-lt"/>
              </a:rPr>
              <a:t>() </a:t>
            </a:r>
            <a:r>
              <a:rPr lang="en-US" b="0" i="0" u="none" strike="noStrike" baseline="0" dirty="0">
                <a:solidFill>
                  <a:srgbClr val="000000"/>
                </a:solidFill>
                <a:latin typeface="+mj-lt"/>
              </a:rPr>
              <a:t>- Returns dictionary of named groups</a:t>
            </a:r>
          </a:p>
          <a:p>
            <a:pPr lvl="1"/>
            <a:r>
              <a:rPr lang="en-IN" b="1" i="0" u="none" strike="noStrike" baseline="0" dirty="0">
                <a:solidFill>
                  <a:srgbClr val="FF2400"/>
                </a:solidFill>
                <a:latin typeface="+mj-lt"/>
              </a:rPr>
              <a:t>start(), end(), span() </a:t>
            </a:r>
            <a:r>
              <a:rPr lang="en-IN" b="0" i="0" u="none" strike="noStrike" baseline="0" dirty="0">
                <a:solidFill>
                  <a:srgbClr val="000000"/>
                </a:solidFill>
                <a:latin typeface="+mj-lt"/>
              </a:rPr>
              <a:t>- Position information</a:t>
            </a:r>
          </a:p>
          <a:p>
            <a:pPr lvl="1"/>
            <a:r>
              <a:rPr lang="en-IN" b="1" i="0" u="none" strike="noStrike" baseline="0" dirty="0">
                <a:solidFill>
                  <a:srgbClr val="FF2400"/>
                </a:solidFill>
                <a:latin typeface="+mj-lt"/>
              </a:rPr>
              <a:t>expand() </a:t>
            </a:r>
            <a:r>
              <a:rPr lang="en-IN" b="0" i="0" u="none" strike="noStrike" baseline="0" dirty="0">
                <a:solidFill>
                  <a:srgbClr val="000000"/>
                </a:solidFill>
                <a:latin typeface="+mj-lt"/>
              </a:rPr>
              <a:t>- Template substitution</a:t>
            </a:r>
          </a:p>
        </p:txBody>
      </p:sp>
    </p:spTree>
    <p:extLst>
      <p:ext uri="{BB962C8B-B14F-4D97-AF65-F5344CB8AC3E}">
        <p14:creationId xmlns:p14="http://schemas.microsoft.com/office/powerpoint/2010/main" val="7285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BB9C-DC23-A5D3-99EF-D287CC72142F}"/>
              </a:ext>
            </a:extLst>
          </p:cNvPr>
          <p:cNvSpPr>
            <a:spLocks noGrp="1"/>
          </p:cNvSpPr>
          <p:nvPr>
            <p:ph type="title"/>
          </p:nvPr>
        </p:nvSpPr>
        <p:spPr/>
        <p:txBody>
          <a:bodyPr/>
          <a:lstStyle/>
          <a:p>
            <a:r>
              <a:rPr lang="en-IN" dirty="0"/>
              <a:t>re</a:t>
            </a:r>
          </a:p>
        </p:txBody>
      </p:sp>
      <p:sp>
        <p:nvSpPr>
          <p:cNvPr id="3" name="Content Placeholder 2">
            <a:extLst>
              <a:ext uri="{FF2B5EF4-FFF2-40B4-BE49-F238E27FC236}">
                <a16:creationId xmlns:a16="http://schemas.microsoft.com/office/drawing/2014/main" id="{424DFE22-5907-1E4A-B550-ED919301EA3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61665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7955-22A7-68BD-2FEE-9160AD38F550}"/>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FDD8814A-90DA-8A40-1BC2-C48372C762BF}"/>
              </a:ext>
            </a:extLst>
          </p:cNvPr>
          <p:cNvGraphicFramePr>
            <a:graphicFrameLocks noGrp="1"/>
          </p:cNvGraphicFramePr>
          <p:nvPr>
            <p:ph idx="1"/>
            <p:extLst>
              <p:ext uri="{D42A27DB-BD31-4B8C-83A1-F6EECF244321}">
                <p14:modId xmlns:p14="http://schemas.microsoft.com/office/powerpoint/2010/main" val="1221539297"/>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Description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Example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Match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Either or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cat|hello</a:t>
                      </a:r>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Any character (one) except new line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he..lo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Match the characters between e and l in the example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Exactly the specified number of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“he.{2}o”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917142889"/>
                  </a:ext>
                </a:extLst>
              </a:tr>
              <a:tr h="668666">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Zero or more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t>Find the word that starts with 'he,' followed by zero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66947786"/>
                  </a:ext>
                </a:extLst>
              </a:tr>
              <a:tr h="668666">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one or more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t>Find the word that starts with 'he,' followed by one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8455751"/>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Zero or one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err="1"/>
                        <a:t>Eg.</a:t>
                      </a:r>
                      <a:r>
                        <a:rPr lang="en-IN" sz="1200" dirty="0"/>
                        <a:t> Hero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27396418"/>
                  </a:ext>
                </a:extLst>
              </a:tr>
              <a:tr h="336852">
                <a:tc>
                  <a:txBody>
                    <a:bodyPr/>
                    <a:lstStyle/>
                    <a:p>
                      <a:pPr algn="ctr"/>
                      <a:r>
                        <a:rPr lang="en-IN" sz="2000" b="1" dirty="0">
                          <a:solidFill>
                            <a:schemeClr val="accent2"/>
                          </a:solidFill>
                        </a:rPr>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Capture and group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96197079"/>
                  </a:ext>
                </a:extLst>
              </a:tr>
              <a:tr h="336852">
                <a:tc>
                  <a:txBody>
                    <a:bodyPr/>
                    <a:lstStyle/>
                    <a:p>
                      <a:pPr algn="ctr"/>
                      <a:r>
                        <a:rPr lang="en-IN" sz="2000" b="1" dirty="0">
                          <a:solidFill>
                            <a:schemeClr val="accent2"/>
                          </a:solidFill>
                        </a:rPr>
                        <a: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 set of 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“[a-z]”</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err="1"/>
                        <a:t>abcdefghijklmnopqrstuvwxyz</a:t>
                      </a:r>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81387196"/>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Starts with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“^hello”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Starts with hello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08158357"/>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Ends with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“world$”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Sentence ends with World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16360841"/>
                  </a:ext>
                </a:extLst>
              </a:tr>
              <a:tr h="336852">
                <a:tc>
                  <a:txBody>
                    <a:bodyPr/>
                    <a:lstStyle/>
                    <a:p>
                      <a:pPr algn="ctr"/>
                      <a:r>
                        <a:rPr lang="en-IN" sz="2000" b="1" dirty="0">
                          <a:solidFill>
                            <a:schemeClr val="accent2"/>
                          </a:solidFill>
                        </a:rPr>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Signals a special sequence (Can also be used to escape special 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Match all integers in string</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341844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46538-61D2-9463-9C15-C104B1ACE5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47275-FD5F-352E-9A2B-9D5EF30826E5}"/>
              </a:ext>
            </a:extLst>
          </p:cNvPr>
          <p:cNvSpPr>
            <a:spLocks noGrp="1"/>
          </p:cNvSpPr>
          <p:nvPr>
            <p:ph type="title"/>
          </p:nvPr>
        </p:nvSpPr>
        <p:spPr/>
        <p:txBody>
          <a:bodyPr/>
          <a:lstStyle/>
          <a:p>
            <a:r>
              <a:rPr lang="en-IN" dirty="0"/>
              <a:t>Special Sequences</a:t>
            </a:r>
          </a:p>
        </p:txBody>
      </p:sp>
      <p:graphicFrame>
        <p:nvGraphicFramePr>
          <p:cNvPr id="7" name="Content Placeholder 3">
            <a:extLst>
              <a:ext uri="{FF2B5EF4-FFF2-40B4-BE49-F238E27FC236}">
                <a16:creationId xmlns:a16="http://schemas.microsoft.com/office/drawing/2014/main" id="{A53704BE-C88C-BB0B-6314-ADF61D34D80A}"/>
              </a:ext>
            </a:extLst>
          </p:cNvPr>
          <p:cNvGraphicFramePr>
            <a:graphicFrameLocks noGrp="1"/>
          </p:cNvGraphicFramePr>
          <p:nvPr>
            <p:ph idx="1"/>
            <p:extLst>
              <p:ext uri="{D42A27DB-BD31-4B8C-83A1-F6EECF244321}">
                <p14:modId xmlns:p14="http://schemas.microsoft.com/office/powerpoint/2010/main" val="3968725359"/>
              </p:ext>
            </p:extLst>
          </p:nvPr>
        </p:nvGraphicFramePr>
        <p:xfrm>
          <a:off x="624418" y="1440033"/>
          <a:ext cx="10748432" cy="525348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contains any word characters (characters from a to z, digits from 0-9, and the underscore _ characters)</a:t>
                      </a:r>
                    </a:p>
                  </a:txBody>
                  <a:tcPr/>
                </a:tc>
                <a:tc>
                  <a:txBody>
                    <a:bodyPr/>
                    <a:lstStyle/>
                    <a:p>
                      <a:r>
                        <a:rPr lang="en-IN" sz="1200" dirty="0"/>
                        <a:t>“\w”</a:t>
                      </a:r>
                    </a:p>
                  </a:txBody>
                  <a:tcPr/>
                </a:tc>
                <a:extLst>
                  <a:ext uri="{0D108BD9-81ED-4DB2-BD59-A6C34878D82A}">
                    <a16:rowId xmlns:a16="http://schemas.microsoft.com/office/drawing/2014/main" val="1127377267"/>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a:t>
                      </a:r>
                      <a:r>
                        <a:rPr lang="en-IN" sz="1200" b="1" dirty="0">
                          <a:solidFill>
                            <a:schemeClr val="accent2"/>
                          </a:solidFill>
                        </a:rPr>
                        <a:t>DOES NOT </a:t>
                      </a:r>
                      <a:r>
                        <a:rPr lang="en-IN" sz="1200" dirty="0"/>
                        <a:t>contain any word characters</a:t>
                      </a:r>
                    </a:p>
                  </a:txBody>
                  <a:tcPr/>
                </a:tc>
                <a:tc>
                  <a:txBody>
                    <a:bodyPr/>
                    <a:lstStyle/>
                    <a:p>
                      <a:r>
                        <a:rPr lang="en-IN" sz="1200" dirty="0"/>
                        <a:t>“\W”</a:t>
                      </a:r>
                    </a:p>
                  </a:txBody>
                  <a:tcPr/>
                </a:tc>
                <a:extLst>
                  <a:ext uri="{0D108BD9-81ED-4DB2-BD59-A6C34878D82A}">
                    <a16:rowId xmlns:a16="http://schemas.microsoft.com/office/drawing/2014/main" val="2104083497"/>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at the beginning or at the end of a word.</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91073518"/>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present, but </a:t>
                      </a:r>
                      <a:r>
                        <a:rPr lang="en-IN" sz="1200" b="1" dirty="0">
                          <a:solidFill>
                            <a:schemeClr val="accent2"/>
                          </a:solidFill>
                        </a:rPr>
                        <a:t>NOT</a:t>
                      </a:r>
                      <a:r>
                        <a:rPr lang="en-IN" sz="1200" dirty="0"/>
                        <a:t> as the beginning of a word (or at the end) </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182395646"/>
                  </a:ext>
                </a:extLst>
              </a:tr>
              <a:tr h="398999">
                <a:tc>
                  <a:txBody>
                    <a:bodyPr/>
                    <a:lstStyle/>
                    <a:p>
                      <a:pPr algn="ctr"/>
                      <a:r>
                        <a:rPr lang="en-IN" sz="2000" b="1" dirty="0">
                          <a:solidFill>
                            <a:schemeClr val="accent2"/>
                          </a:solidFill>
                        </a:rPr>
                        <a:t>\d</a:t>
                      </a:r>
                    </a:p>
                  </a:txBody>
                  <a:tcPr/>
                </a:tc>
                <a:tc>
                  <a:txBody>
                    <a:bodyPr/>
                    <a:lstStyle/>
                    <a:p>
                      <a:r>
                        <a:rPr lang="en-IN" sz="1200" dirty="0"/>
                        <a:t>Returns a match where the string contains digits</a:t>
                      </a:r>
                    </a:p>
                    <a:p>
                      <a:r>
                        <a:rPr lang="en-IN" sz="1200" dirty="0"/>
                        <a:t> (number from 0-9)</a:t>
                      </a:r>
                    </a:p>
                  </a:txBody>
                  <a:tcPr/>
                </a:tc>
                <a:tc>
                  <a:txBody>
                    <a:bodyPr/>
                    <a:lstStyle/>
                    <a:p>
                      <a:r>
                        <a:rPr lang="en-IN" sz="1200" dirty="0"/>
                        <a:t>“\d”</a:t>
                      </a:r>
                    </a:p>
                  </a:txBody>
                  <a:tcPr/>
                </a:tc>
                <a:extLst>
                  <a:ext uri="{0D108BD9-81ED-4DB2-BD59-A6C34878D82A}">
                    <a16:rowId xmlns:a16="http://schemas.microsoft.com/office/drawing/2014/main" val="2400672534"/>
                  </a:ext>
                </a:extLst>
              </a:tr>
              <a:tr h="345799">
                <a:tc>
                  <a:txBody>
                    <a:bodyPr/>
                    <a:lstStyle/>
                    <a:p>
                      <a:pPr algn="ctr"/>
                      <a:r>
                        <a:rPr lang="en-IN" sz="2000" b="1" dirty="0">
                          <a:solidFill>
                            <a:schemeClr val="accent2"/>
                          </a:solidFill>
                        </a:rPr>
                        <a:t>\D</a:t>
                      </a:r>
                    </a:p>
                  </a:txBody>
                  <a:tcPr/>
                </a:tc>
                <a:tc>
                  <a:txBody>
                    <a:bodyPr/>
                    <a:lstStyle/>
                    <a:p>
                      <a:r>
                        <a:rPr lang="en-IN" sz="1200" dirty="0"/>
                        <a:t>Returns a match where the string </a:t>
                      </a:r>
                      <a:r>
                        <a:rPr lang="en-IN" sz="1200" b="1" dirty="0">
                          <a:solidFill>
                            <a:schemeClr val="accent2"/>
                          </a:solidFill>
                        </a:rPr>
                        <a:t>DOES NOT</a:t>
                      </a:r>
                      <a:r>
                        <a:rPr lang="en-IN" sz="1200" dirty="0">
                          <a:solidFill>
                            <a:schemeClr val="accent2"/>
                          </a:solidFill>
                        </a:rPr>
                        <a:t> </a:t>
                      </a:r>
                      <a:r>
                        <a:rPr lang="en-IN" sz="1200" dirty="0"/>
                        <a:t>contains digits</a:t>
                      </a:r>
                    </a:p>
                  </a:txBody>
                  <a:tcPr/>
                </a:tc>
                <a:tc>
                  <a:txBody>
                    <a:bodyPr/>
                    <a:lstStyle/>
                    <a:p>
                      <a:r>
                        <a:rPr lang="en-IN" sz="1200" dirty="0"/>
                        <a:t>“\D”</a:t>
                      </a:r>
                    </a:p>
                  </a:txBody>
                  <a:tcPr/>
                </a:tc>
                <a:extLst>
                  <a:ext uri="{0D108BD9-81ED-4DB2-BD59-A6C34878D82A}">
                    <a16:rowId xmlns:a16="http://schemas.microsoft.com/office/drawing/2014/main" val="4227277559"/>
                  </a:ext>
                </a:extLst>
              </a:tr>
              <a:tr h="467944">
                <a:tc>
                  <a:txBody>
                    <a:bodyPr/>
                    <a:lstStyle/>
                    <a:p>
                      <a:pPr algn="ctr"/>
                      <a:r>
                        <a:rPr lang="en-IN" sz="2000" b="1" dirty="0">
                          <a:solidFill>
                            <a:schemeClr val="accent2"/>
                          </a:solidFill>
                        </a:rPr>
                        <a:t>\s</a:t>
                      </a:r>
                    </a:p>
                  </a:txBody>
                  <a:tcPr/>
                </a:tc>
                <a:tc>
                  <a:txBody>
                    <a:bodyPr/>
                    <a:lstStyle/>
                    <a:p>
                      <a:r>
                        <a:rPr lang="en-IN" sz="1200" dirty="0"/>
                        <a:t>Returns a match where the string contains a white space characters</a:t>
                      </a:r>
                    </a:p>
                  </a:txBody>
                  <a:tcPr/>
                </a:tc>
                <a:tc>
                  <a:txBody>
                    <a:bodyPr/>
                    <a:lstStyle/>
                    <a:p>
                      <a:r>
                        <a:rPr lang="en-IN" sz="1200" dirty="0"/>
                        <a:t>“\s”</a:t>
                      </a:r>
                    </a:p>
                  </a:txBody>
                  <a:tcPr/>
                </a:tc>
                <a:extLst>
                  <a:ext uri="{0D108BD9-81ED-4DB2-BD59-A6C34878D82A}">
                    <a16:rowId xmlns:a16="http://schemas.microsoft.com/office/drawing/2014/main" val="2966947786"/>
                  </a:ext>
                </a:extLst>
              </a:tr>
              <a:tr h="467944">
                <a:tc>
                  <a:txBody>
                    <a:bodyPr/>
                    <a:lstStyle/>
                    <a:p>
                      <a:pPr algn="ctr"/>
                      <a:r>
                        <a:rPr lang="en-IN" sz="2000" b="1" dirty="0">
                          <a:solidFill>
                            <a:schemeClr val="accent2"/>
                          </a:solidFill>
                        </a:rPr>
                        <a:t>\S</a:t>
                      </a:r>
                    </a:p>
                  </a:txBody>
                  <a:tcPr/>
                </a:tc>
                <a:tc>
                  <a:txBody>
                    <a:bodyPr/>
                    <a:lstStyle/>
                    <a:p>
                      <a:r>
                        <a:rPr lang="en-IN" sz="1200" dirty="0"/>
                        <a:t>Return a match where the string </a:t>
                      </a:r>
                      <a:r>
                        <a:rPr lang="en-IN" sz="1200" b="1" dirty="0">
                          <a:solidFill>
                            <a:schemeClr val="accent2"/>
                          </a:solidFill>
                        </a:rPr>
                        <a:t>DOES NOT</a:t>
                      </a:r>
                      <a:r>
                        <a:rPr lang="en-IN" sz="1200" dirty="0">
                          <a:solidFill>
                            <a:schemeClr val="accent2"/>
                          </a:solidFill>
                        </a:rPr>
                        <a:t> </a:t>
                      </a:r>
                      <a:r>
                        <a:rPr lang="en-IN" sz="1200" dirty="0"/>
                        <a:t>contains a white space characters</a:t>
                      </a:r>
                    </a:p>
                  </a:txBody>
                  <a:tcPr/>
                </a:tc>
                <a:tc>
                  <a:txBody>
                    <a:bodyPr/>
                    <a:lstStyle/>
                    <a:p>
                      <a:r>
                        <a:rPr lang="en-IN" sz="1200" dirty="0"/>
                        <a:t>“\S”</a:t>
                      </a:r>
                    </a:p>
                  </a:txBody>
                  <a:tcPr/>
                </a:tc>
                <a:extLst>
                  <a:ext uri="{0D108BD9-81ED-4DB2-BD59-A6C34878D82A}">
                    <a16:rowId xmlns:a16="http://schemas.microsoft.com/office/drawing/2014/main" val="368455751"/>
                  </a:ext>
                </a:extLst>
              </a:tr>
              <a:tr h="345799">
                <a:tc>
                  <a:txBody>
                    <a:bodyPr/>
                    <a:lstStyle/>
                    <a:p>
                      <a:pPr algn="ctr"/>
                      <a:r>
                        <a:rPr lang="en-IN" sz="2000" b="1" dirty="0">
                          <a:solidFill>
                            <a:schemeClr val="accent2"/>
                          </a:solidFill>
                        </a:rPr>
                        <a:t>\A</a:t>
                      </a:r>
                    </a:p>
                  </a:txBody>
                  <a:tcPr anchor="ctr"/>
                </a:tc>
                <a:tc>
                  <a:txBody>
                    <a:bodyPr/>
                    <a:lstStyle/>
                    <a:p>
                      <a:r>
                        <a:rPr lang="en-IN" sz="1200" dirty="0"/>
                        <a:t>Returns a match if specified characters are at the beginning of the string.</a:t>
                      </a:r>
                    </a:p>
                  </a:txBody>
                  <a:tcPr/>
                </a:tc>
                <a:tc>
                  <a:txBody>
                    <a:bodyPr/>
                    <a:lstStyle/>
                    <a:p>
                      <a:r>
                        <a:rPr lang="en-IN" sz="1200" dirty="0"/>
                        <a:t>r“\</a:t>
                      </a:r>
                      <a:r>
                        <a:rPr lang="en-IN" sz="1200" dirty="0" err="1"/>
                        <a:t>AThe</a:t>
                      </a:r>
                      <a:r>
                        <a:rPr lang="en-IN" sz="1200" dirty="0"/>
                        <a:t>”</a:t>
                      </a:r>
                    </a:p>
                  </a:txBody>
                  <a:tcPr/>
                </a:tc>
                <a:extLst>
                  <a:ext uri="{0D108BD9-81ED-4DB2-BD59-A6C34878D82A}">
                    <a16:rowId xmlns:a16="http://schemas.microsoft.com/office/drawing/2014/main" val="1878175962"/>
                  </a:ext>
                </a:extLst>
              </a:tr>
              <a:tr h="345799">
                <a:tc>
                  <a:txBody>
                    <a:bodyPr/>
                    <a:lstStyle/>
                    <a:p>
                      <a:pPr algn="ctr"/>
                      <a:r>
                        <a:rPr lang="en-IN" sz="2000" b="1" dirty="0">
                          <a:solidFill>
                            <a:schemeClr val="accent2"/>
                          </a:solidFill>
                        </a:rPr>
                        <a:t>\Z</a:t>
                      </a:r>
                    </a:p>
                  </a:txBody>
                  <a:tcPr/>
                </a:tc>
                <a:tc>
                  <a:txBody>
                    <a:bodyPr/>
                    <a:lstStyle/>
                    <a:p>
                      <a:r>
                        <a:rPr lang="en-IN" sz="1200" dirty="0"/>
                        <a:t>Returns a match if the specified characters are at the end of the string</a:t>
                      </a:r>
                    </a:p>
                  </a:txBody>
                  <a:tcPr/>
                </a:tc>
                <a:tc>
                  <a:txBody>
                    <a:bodyPr/>
                    <a:lstStyle/>
                    <a:p>
                      <a:r>
                        <a:rPr lang="en-IN" sz="1200" dirty="0"/>
                        <a:t>“Spain\Z”</a:t>
                      </a:r>
                    </a:p>
                  </a:txBody>
                  <a:tcPr/>
                </a:tc>
                <a:extLst>
                  <a:ext uri="{0D108BD9-81ED-4DB2-BD59-A6C34878D82A}">
                    <a16:rowId xmlns:a16="http://schemas.microsoft.com/office/drawing/2014/main" val="2859758612"/>
                  </a:ext>
                </a:extLst>
              </a:tr>
            </a:tbl>
          </a:graphicData>
        </a:graphic>
      </p:graphicFrame>
    </p:spTree>
    <p:extLst>
      <p:ext uri="{BB962C8B-B14F-4D97-AF65-F5344CB8AC3E}">
        <p14:creationId xmlns:p14="http://schemas.microsoft.com/office/powerpoint/2010/main" val="103855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2FAF-CBF5-3A84-BC06-36E21D4F7101}"/>
              </a:ext>
            </a:extLst>
          </p:cNvPr>
          <p:cNvSpPr>
            <a:spLocks noGrp="1"/>
          </p:cNvSpPr>
          <p:nvPr>
            <p:ph type="title"/>
          </p:nvPr>
        </p:nvSpPr>
        <p:spPr/>
        <p:txBody>
          <a:bodyPr/>
          <a:lstStyle/>
          <a:p>
            <a:r>
              <a:rPr lang="en-IN" dirty="0"/>
              <a:t>Example String</a:t>
            </a:r>
          </a:p>
        </p:txBody>
      </p:sp>
      <p:sp>
        <p:nvSpPr>
          <p:cNvPr id="3" name="Content Placeholder 2">
            <a:extLst>
              <a:ext uri="{FF2B5EF4-FFF2-40B4-BE49-F238E27FC236}">
                <a16:creationId xmlns:a16="http://schemas.microsoft.com/office/drawing/2014/main" id="{803833FC-A21B-CE65-15F1-F4F6A7050B2C}"/>
              </a:ext>
            </a:extLst>
          </p:cNvPr>
          <p:cNvSpPr>
            <a:spLocks noGrp="1"/>
          </p:cNvSpPr>
          <p:nvPr>
            <p:ph idx="1"/>
          </p:nvPr>
        </p:nvSpPr>
        <p:spPr/>
        <p:txBody>
          <a:bodyPr/>
          <a:lstStyle/>
          <a:p>
            <a:pPr marL="0" indent="0">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Once upon a time in a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colorful</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town, a young coder started learning Regex. He practiced on words like apple, Banana, and cherry. His teacher said, ‘Numbers like 12345 and 42 are easy to match using special patterns.’ So, he tried a regex that found any digit. One day, he saw a sign that said Start here and wondered if regex could match words that start with something. Later, he found a note that ended with End here. and thought about matching the end of a sentence. He also learned that . could match any character, like in ‘cat’ or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cet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When testing, he noticed some words like hero, helicopter, he,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heo</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which made him curious about zero or more characters in between letters. He wrote a regex that could match one or more characters after a pattern. Another tricky test was checking if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color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colour could be matched with an optional letter. He then practiced with words like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hellooo</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 match exactly two ‘o’s. Finally, he saw two people falling and staying, so he tested an OR condition. His final challenge was repeating words like ‘repeated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repeated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checking if regex could capture and group them correctly. In the end, he mastered Regex and built powerful search tools!</a:t>
            </a:r>
          </a:p>
          <a:p>
            <a:pPr marL="0" indent="0">
              <a:buNone/>
            </a:pPr>
            <a:endParaRPr lang="en-IN" dirty="0"/>
          </a:p>
        </p:txBody>
      </p:sp>
    </p:spTree>
    <p:extLst>
      <p:ext uri="{BB962C8B-B14F-4D97-AF65-F5344CB8AC3E}">
        <p14:creationId xmlns:p14="http://schemas.microsoft.com/office/powerpoint/2010/main" val="296932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EB33-B3FB-C379-18D7-3307F5BB4E6D}"/>
              </a:ext>
            </a:extLst>
          </p:cNvPr>
          <p:cNvSpPr>
            <a:spLocks noGrp="1"/>
          </p:cNvSpPr>
          <p:nvPr>
            <p:ph type="title"/>
          </p:nvPr>
        </p:nvSpPr>
        <p:spPr/>
        <p:txBody>
          <a:bodyPr>
            <a:noAutofit/>
          </a:bodyPr>
          <a:lstStyle/>
          <a:p>
            <a:r>
              <a:rPr lang="en-IN" dirty="0"/>
              <a:t>Regex</a:t>
            </a:r>
            <a:br>
              <a:rPr lang="en-IN" sz="3200" dirty="0"/>
            </a:br>
            <a:r>
              <a:rPr lang="en-IN" sz="1800" dirty="0"/>
              <a:t>(regular expression)</a:t>
            </a:r>
          </a:p>
        </p:txBody>
      </p:sp>
      <p:graphicFrame>
        <p:nvGraphicFramePr>
          <p:cNvPr id="4" name="Content Placeholder 3">
            <a:extLst>
              <a:ext uri="{FF2B5EF4-FFF2-40B4-BE49-F238E27FC236}">
                <a16:creationId xmlns:a16="http://schemas.microsoft.com/office/drawing/2014/main" id="{AA87E35D-DE16-DA66-2230-6E19515D1F20}"/>
              </a:ext>
            </a:extLst>
          </p:cNvPr>
          <p:cNvGraphicFramePr>
            <a:graphicFrameLocks noGrp="1"/>
          </p:cNvGraphicFramePr>
          <p:nvPr>
            <p:ph idx="1"/>
            <p:extLst>
              <p:ext uri="{D42A27DB-BD31-4B8C-83A1-F6EECF244321}">
                <p14:modId xmlns:p14="http://schemas.microsoft.com/office/powerpoint/2010/main" val="1830925974"/>
              </p:ext>
            </p:extLst>
          </p:nvPr>
        </p:nvGraphicFramePr>
        <p:xfrm>
          <a:off x="1104898" y="1919288"/>
          <a:ext cx="9620251" cy="351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400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B854-7F03-2B9A-56CF-935DAC0A9286}"/>
              </a:ext>
            </a:extLst>
          </p:cNvPr>
          <p:cNvSpPr>
            <a:spLocks noGrp="1"/>
          </p:cNvSpPr>
          <p:nvPr>
            <p:ph type="title"/>
          </p:nvPr>
        </p:nvSpPr>
        <p:spPr>
          <a:xfrm>
            <a:off x="445363" y="2923126"/>
            <a:ext cx="11301273" cy="727969"/>
          </a:xfrm>
        </p:spPr>
        <p:txBody>
          <a:bodyPr/>
          <a:lstStyle/>
          <a:p>
            <a:pPr algn="ctr"/>
            <a:r>
              <a:rPr lang="en-IN" b="1" dirty="0"/>
              <a:t>/</a:t>
            </a:r>
            <a:r>
              <a:rPr lang="en-IN" dirty="0">
                <a:solidFill>
                  <a:schemeClr val="accent2"/>
                </a:solidFill>
              </a:rPr>
              <a:t>&lt;pattern&gt;</a:t>
            </a:r>
            <a:r>
              <a:rPr lang="en-IN" b="1" dirty="0"/>
              <a:t>/</a:t>
            </a:r>
          </a:p>
        </p:txBody>
      </p:sp>
      <p:sp>
        <p:nvSpPr>
          <p:cNvPr id="6" name="Callout: Bent Line 5">
            <a:extLst>
              <a:ext uri="{FF2B5EF4-FFF2-40B4-BE49-F238E27FC236}">
                <a16:creationId xmlns:a16="http://schemas.microsoft.com/office/drawing/2014/main" id="{6C1DC97A-2177-4295-B296-7105B5B0CF9C}"/>
              </a:ext>
            </a:extLst>
          </p:cNvPr>
          <p:cNvSpPr/>
          <p:nvPr/>
        </p:nvSpPr>
        <p:spPr>
          <a:xfrm>
            <a:off x="4038600" y="4573049"/>
            <a:ext cx="4857750" cy="1428750"/>
          </a:xfrm>
          <a:prstGeom prst="borderCallout2">
            <a:avLst>
              <a:gd name="adj1" fmla="val 18750"/>
              <a:gd name="adj2" fmla="val -8333"/>
              <a:gd name="adj3" fmla="val 18750"/>
              <a:gd name="adj4" fmla="val -16667"/>
              <a:gd name="adj5" fmla="val -73500"/>
              <a:gd name="adj6" fmla="val 10863"/>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In python</a:t>
            </a:r>
          </a:p>
          <a:p>
            <a:pPr algn="ctr"/>
            <a:r>
              <a:rPr lang="en-IN" sz="2800" dirty="0">
                <a:solidFill>
                  <a:srgbClr val="0009C4"/>
                </a:solidFill>
              </a:rPr>
              <a:t>r</a:t>
            </a:r>
            <a:r>
              <a:rPr lang="en-IN" sz="2800" b="1" dirty="0">
                <a:solidFill>
                  <a:srgbClr val="0009C4"/>
                </a:solidFill>
              </a:rPr>
              <a:t>”</a:t>
            </a:r>
            <a:r>
              <a:rPr lang="en-IN" sz="2800" dirty="0">
                <a:solidFill>
                  <a:schemeClr val="accent2"/>
                </a:solidFill>
              </a:rPr>
              <a:t>&lt;pattern&gt;</a:t>
            </a:r>
            <a:r>
              <a:rPr lang="en-IN" sz="2800" b="1" dirty="0">
                <a:solidFill>
                  <a:srgbClr val="0009C4"/>
                </a:solidFill>
              </a:rPr>
              <a:t>”</a:t>
            </a:r>
          </a:p>
        </p:txBody>
      </p:sp>
      <p:cxnSp>
        <p:nvCxnSpPr>
          <p:cNvPr id="8" name="Straight Connector 7">
            <a:extLst>
              <a:ext uri="{FF2B5EF4-FFF2-40B4-BE49-F238E27FC236}">
                <a16:creationId xmlns:a16="http://schemas.microsoft.com/office/drawing/2014/main" id="{214CADBA-0BAF-9172-CEA1-D51164C3E6D4}"/>
              </a:ext>
            </a:extLst>
          </p:cNvPr>
          <p:cNvCxnSpPr>
            <a:cxnSpLocks/>
          </p:cNvCxnSpPr>
          <p:nvPr/>
        </p:nvCxnSpPr>
        <p:spPr>
          <a:xfrm flipV="1">
            <a:off x="4038600" y="3429000"/>
            <a:ext cx="3362325" cy="590550"/>
          </a:xfrm>
          <a:prstGeom prst="line">
            <a:avLst/>
          </a:prstGeom>
          <a:ln>
            <a:solidFill>
              <a:srgbClr val="0009C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47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6317-E192-4BCA-5336-0A1CC031E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B7D99-F686-8519-BC57-EFE3E330DE68}"/>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cat</a:t>
            </a:r>
            <a:r>
              <a:rPr lang="en-IN" dirty="0"/>
              <a:t>/</a:t>
            </a:r>
          </a:p>
        </p:txBody>
      </p:sp>
      <p:sp>
        <p:nvSpPr>
          <p:cNvPr id="3" name="TextBox 2">
            <a:extLst>
              <a:ext uri="{FF2B5EF4-FFF2-40B4-BE49-F238E27FC236}">
                <a16:creationId xmlns:a16="http://schemas.microsoft.com/office/drawing/2014/main" id="{6A116944-16F2-8AB8-8CAF-05F0E0142423}"/>
              </a:ext>
            </a:extLst>
          </p:cNvPr>
          <p:cNvSpPr txBox="1"/>
          <p:nvPr/>
        </p:nvSpPr>
        <p:spPr>
          <a:xfrm>
            <a:off x="1403131" y="4587764"/>
            <a:ext cx="7843557" cy="1200329"/>
          </a:xfrm>
          <a:prstGeom prst="rect">
            <a:avLst/>
          </a:prstGeom>
          <a:noFill/>
        </p:spPr>
        <p:txBody>
          <a:bodyPr wrap="none" rtlCol="0">
            <a:spAutoFit/>
          </a:bodyPr>
          <a:lstStyle/>
          <a:p>
            <a:r>
              <a:rPr lang="en-IN" sz="3600" dirty="0"/>
              <a:t>match the pattern “</a:t>
            </a:r>
            <a:r>
              <a:rPr lang="en-IN" sz="3600" dirty="0">
                <a:solidFill>
                  <a:schemeClr val="accent2"/>
                </a:solidFill>
              </a:rPr>
              <a:t>cat</a:t>
            </a:r>
            <a:r>
              <a:rPr lang="en-IN" sz="3600" dirty="0"/>
              <a:t>”</a:t>
            </a:r>
          </a:p>
          <a:p>
            <a:r>
              <a:rPr lang="en-IN" sz="3600" dirty="0"/>
              <a:t>Return which range this pattern exists</a:t>
            </a:r>
          </a:p>
        </p:txBody>
      </p:sp>
    </p:spTree>
    <p:extLst>
      <p:ext uri="{BB962C8B-B14F-4D97-AF65-F5344CB8AC3E}">
        <p14:creationId xmlns:p14="http://schemas.microsoft.com/office/powerpoint/2010/main" val="419370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E59C-D2F3-D029-FBC8-A990C32BF70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DB8C0235-627E-FC1D-1B27-E3892D1CA147}"/>
              </a:ext>
            </a:extLst>
          </p:cNvPr>
          <p:cNvSpPr>
            <a:spLocks noGrp="1"/>
          </p:cNvSpPr>
          <p:nvPr>
            <p:ph idx="1"/>
          </p:nvPr>
        </p:nvSpPr>
        <p:spPr/>
        <p:txBody>
          <a:bodyPr/>
          <a:lstStyle/>
          <a:p>
            <a:pPr marL="0" indent="0">
              <a:buNone/>
            </a:pPr>
            <a:r>
              <a:rPr lang="en-US" dirty="0"/>
              <a:t>The quick brown fox jumps over the lazy dog. This is outside (this is inside)</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89EA683B-F4E0-1362-A5D9-98563674B94D}"/>
              </a:ext>
            </a:extLst>
          </p:cNvPr>
          <p:cNvGraphicFramePr>
            <a:graphicFrameLocks noGrp="1"/>
          </p:cNvGraphicFramePr>
          <p:nvPr>
            <p:extLst>
              <p:ext uri="{D42A27DB-BD31-4B8C-83A1-F6EECF244321}">
                <p14:modId xmlns:p14="http://schemas.microsoft.com/office/powerpoint/2010/main" val="1595141433"/>
              </p:ext>
            </p:extLst>
          </p:nvPr>
        </p:nvGraphicFramePr>
        <p:xfrm>
          <a:off x="934225" y="3577548"/>
          <a:ext cx="8583960" cy="1760563"/>
        </p:xfrm>
        <a:graphic>
          <a:graphicData uri="http://schemas.openxmlformats.org/drawingml/2006/table">
            <a:tbl>
              <a:tblPr firstRow="1" bandRow="1">
                <a:tableStyleId>{5940675A-B579-460E-94D1-54222C63F5DA}</a:tableStyleId>
              </a:tblPr>
              <a:tblGrid>
                <a:gridCol w="743297">
                  <a:extLst>
                    <a:ext uri="{9D8B030D-6E8A-4147-A177-3AD203B41FA5}">
                      <a16:colId xmlns:a16="http://schemas.microsoft.com/office/drawing/2014/main" val="2462876673"/>
                    </a:ext>
                  </a:extLst>
                </a:gridCol>
                <a:gridCol w="5966750">
                  <a:extLst>
                    <a:ext uri="{9D8B030D-6E8A-4147-A177-3AD203B41FA5}">
                      <a16:colId xmlns:a16="http://schemas.microsoft.com/office/drawing/2014/main" val="2028901738"/>
                    </a:ext>
                  </a:extLst>
                </a:gridCol>
                <a:gridCol w="1873913">
                  <a:extLst>
                    <a:ext uri="{9D8B030D-6E8A-4147-A177-3AD203B41FA5}">
                      <a16:colId xmlns:a16="http://schemas.microsoft.com/office/drawing/2014/main" val="602044615"/>
                    </a:ext>
                  </a:extLst>
                </a:gridCol>
              </a:tblGrid>
              <a:tr h="225351">
                <a:tc>
                  <a:txBody>
                    <a:bodyPr/>
                    <a:lstStyle/>
                    <a:p>
                      <a:pPr algn="ctr"/>
                      <a:r>
                        <a:rPr lang="en-IN" b="1" dirty="0">
                          <a:solidFill>
                            <a:schemeClr val="bg1"/>
                          </a:solidFill>
                        </a:rPr>
                        <a:t>SNO</a:t>
                      </a:r>
                    </a:p>
                  </a:txBody>
                  <a:tcPr>
                    <a:solidFill>
                      <a:srgbClr val="0009C4"/>
                    </a:solidFill>
                  </a:tcPr>
                </a:tc>
                <a:tc>
                  <a:txBody>
                    <a:bodyPr/>
                    <a:lstStyle/>
                    <a:p>
                      <a:pPr algn="ctr"/>
                      <a:r>
                        <a:rPr lang="en-IN" b="1" dirty="0">
                          <a:solidFill>
                            <a:schemeClr val="bg1"/>
                          </a:solidFill>
                        </a:rPr>
                        <a:t>QUESTION</a:t>
                      </a:r>
                    </a:p>
                  </a:txBody>
                  <a:tcPr>
                    <a:solidFill>
                      <a:srgbClr val="0009C4"/>
                    </a:solidFill>
                  </a:tcPr>
                </a:tc>
                <a:tc>
                  <a:txBody>
                    <a:bodyPr/>
                    <a:lstStyle/>
                    <a:p>
                      <a:pPr algn="ctr"/>
                      <a:r>
                        <a:rPr lang="en-IN" b="1" dirty="0">
                          <a:solidFill>
                            <a:schemeClr val="bg1"/>
                          </a:solidFill>
                        </a:rPr>
                        <a:t>ANSWER</a:t>
                      </a:r>
                    </a:p>
                  </a:txBody>
                  <a:tcPr>
                    <a:solidFill>
                      <a:srgbClr val="0009C4"/>
                    </a:solidFill>
                  </a:tcPr>
                </a:tc>
                <a:extLst>
                  <a:ext uri="{0D108BD9-81ED-4DB2-BD59-A6C34878D82A}">
                    <a16:rowId xmlns:a16="http://schemas.microsoft.com/office/drawing/2014/main" val="1876046428"/>
                  </a:ext>
                </a:extLst>
              </a:tr>
              <a:tr h="225351">
                <a:tc>
                  <a:txBody>
                    <a:bodyPr/>
                    <a:lstStyle/>
                    <a:p>
                      <a:r>
                        <a:rPr lang="en-IN" dirty="0"/>
                        <a:t>1</a:t>
                      </a:r>
                    </a:p>
                  </a:txBody>
                  <a:tcPr/>
                </a:tc>
                <a:tc>
                  <a:txBody>
                    <a:bodyPr/>
                    <a:lstStyle/>
                    <a:p>
                      <a:pPr marL="0" indent="0">
                        <a:buNone/>
                      </a:pPr>
                      <a:r>
                        <a:rPr lang="en-US" dirty="0"/>
                        <a:t>Match the string </a:t>
                      </a:r>
                      <a:r>
                        <a:rPr lang="en-US" b="1" dirty="0">
                          <a:solidFill>
                            <a:srgbClr val="0009C4"/>
                          </a:solidFill>
                        </a:rPr>
                        <a:t>“fox”</a:t>
                      </a:r>
                      <a:r>
                        <a:rPr lang="en-US" dirty="0"/>
                        <a:t> and provide its range</a:t>
                      </a:r>
                    </a:p>
                  </a:txBody>
                  <a:tcPr/>
                </a:tc>
                <a:tc>
                  <a:txBody>
                    <a:bodyPr/>
                    <a:lstStyle/>
                    <a:p>
                      <a:r>
                        <a:rPr lang="en-IN" dirty="0"/>
                        <a:t>16-19</a:t>
                      </a:r>
                    </a:p>
                  </a:txBody>
                  <a:tcPr>
                    <a:solidFill>
                      <a:srgbClr val="00FFFF"/>
                    </a:solidFill>
                  </a:tcPr>
                </a:tc>
                <a:extLst>
                  <a:ext uri="{0D108BD9-81ED-4DB2-BD59-A6C34878D82A}">
                    <a16:rowId xmlns:a16="http://schemas.microsoft.com/office/drawing/2014/main" val="759656855"/>
                  </a:ext>
                </a:extLst>
              </a:tr>
              <a:tr h="388963">
                <a:tc>
                  <a:txBody>
                    <a:bodyPr/>
                    <a:lstStyle/>
                    <a:p>
                      <a:r>
                        <a:rPr lang="en-IN" dirty="0"/>
                        <a:t>2</a:t>
                      </a:r>
                    </a:p>
                  </a:txBody>
                  <a:tcPr/>
                </a:tc>
                <a:tc>
                  <a:txBody>
                    <a:bodyPr/>
                    <a:lstStyle/>
                    <a:p>
                      <a:pPr marL="0" indent="0">
                        <a:buNone/>
                      </a:pPr>
                      <a:r>
                        <a:rPr lang="en-US" dirty="0"/>
                        <a:t>How many times does </a:t>
                      </a:r>
                      <a:r>
                        <a:rPr lang="en-US" b="1" dirty="0">
                          <a:solidFill>
                            <a:srgbClr val="0009C4"/>
                          </a:solidFill>
                        </a:rPr>
                        <a:t>“is”</a:t>
                      </a:r>
                      <a:r>
                        <a:rPr lang="en-US" dirty="0"/>
                        <a:t> appear in above string ?</a:t>
                      </a:r>
                    </a:p>
                  </a:txBody>
                  <a:tcPr/>
                </a:tc>
                <a:tc>
                  <a:txBody>
                    <a:bodyPr/>
                    <a:lstStyle/>
                    <a:p>
                      <a:r>
                        <a:rPr lang="en-IN" dirty="0"/>
                        <a:t>4</a:t>
                      </a:r>
                    </a:p>
                  </a:txBody>
                  <a:tcPr>
                    <a:solidFill>
                      <a:srgbClr val="00FFFF"/>
                    </a:solidFill>
                  </a:tcPr>
                </a:tc>
                <a:extLst>
                  <a:ext uri="{0D108BD9-81ED-4DB2-BD59-A6C34878D82A}">
                    <a16:rowId xmlns:a16="http://schemas.microsoft.com/office/drawing/2014/main" val="1699778065"/>
                  </a:ext>
                </a:extLst>
              </a:tr>
              <a:tr h="38896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Match the pattern </a:t>
                      </a:r>
                      <a:r>
                        <a:rPr lang="en-US" b="1" dirty="0">
                          <a:solidFill>
                            <a:srgbClr val="0009C4"/>
                          </a:solidFill>
                        </a:rPr>
                        <a:t>“(this is inside)”</a:t>
                      </a:r>
                      <a:r>
                        <a:rPr lang="en-US" b="1" dirty="0"/>
                        <a:t> </a:t>
                      </a:r>
                      <a:r>
                        <a:rPr lang="en-US" dirty="0"/>
                        <a:t>and provide its range</a:t>
                      </a:r>
                      <a:endParaRPr lang="en-IN" dirty="0"/>
                    </a:p>
                  </a:txBody>
                  <a:tcPr/>
                </a:tc>
                <a:tc>
                  <a:txBody>
                    <a:bodyPr/>
                    <a:lstStyle/>
                    <a:p>
                      <a:r>
                        <a:rPr lang="en-IN" dirty="0"/>
                        <a:t>61-77</a:t>
                      </a:r>
                    </a:p>
                  </a:txBody>
                  <a:tcPr>
                    <a:solidFill>
                      <a:srgbClr val="00FFFF"/>
                    </a:solidFill>
                  </a:tcPr>
                </a:tc>
                <a:extLst>
                  <a:ext uri="{0D108BD9-81ED-4DB2-BD59-A6C34878D82A}">
                    <a16:rowId xmlns:a16="http://schemas.microsoft.com/office/drawing/2014/main" val="512742717"/>
                  </a:ext>
                </a:extLst>
              </a:tr>
            </a:tbl>
          </a:graphicData>
        </a:graphic>
      </p:graphicFrame>
    </p:spTree>
    <p:extLst>
      <p:ext uri="{BB962C8B-B14F-4D97-AF65-F5344CB8AC3E}">
        <p14:creationId xmlns:p14="http://schemas.microsoft.com/office/powerpoint/2010/main" val="2737135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6553E-7434-A88B-1C7C-FEB779F11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01B96-5595-72CA-4AB5-77E5EB1719D8}"/>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29EE52CC-D6E0-E8EC-E930-3F056D5A7E16}"/>
              </a:ext>
            </a:extLst>
          </p:cNvPr>
          <p:cNvGraphicFramePr>
            <a:graphicFrameLocks noGrp="1"/>
          </p:cNvGraphicFramePr>
          <p:nvPr>
            <p:ph idx="1"/>
            <p:extLst>
              <p:ext uri="{D42A27DB-BD31-4B8C-83A1-F6EECF244321}">
                <p14:modId xmlns:p14="http://schemas.microsoft.com/office/powerpoint/2010/main" val="3017085053"/>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tc>
                <a:tc>
                  <a:txBody>
                    <a:bodyPr/>
                    <a:lstStyle/>
                    <a:p>
                      <a:r>
                        <a:rPr lang="en-IN" sz="1200" dirty="0"/>
                        <a:t>Either or</a:t>
                      </a:r>
                    </a:p>
                  </a:txBody>
                  <a:tcPr/>
                </a:tc>
                <a:tc>
                  <a:txBody>
                    <a:bodyPr/>
                    <a:lstStyle/>
                    <a:p>
                      <a:r>
                        <a:rPr lang="en-IN" sz="1200" dirty="0"/>
                        <a:t>“</a:t>
                      </a:r>
                      <a:r>
                        <a:rPr lang="en-IN" sz="1200" dirty="0" err="1"/>
                        <a:t>cat|hello</a:t>
                      </a:r>
                      <a:endParaRPr lang="en-IN" sz="1200" dirty="0"/>
                    </a:p>
                  </a:txBody>
                  <a:tcPr/>
                </a:tc>
                <a:tc>
                  <a:txBody>
                    <a:bodyPr/>
                    <a:lstStyle/>
                    <a:p>
                      <a:endParaRPr lang="en-IN" sz="1200" dirty="0"/>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569698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E106D-CF11-069E-2A19-8EF100DD8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521C6C-CA79-C569-8A76-6B7F0B078031}"/>
              </a:ext>
            </a:extLst>
          </p:cNvPr>
          <p:cNvSpPr>
            <a:spLocks noGrp="1"/>
          </p:cNvSpPr>
          <p:nvPr>
            <p:ph type="title"/>
          </p:nvPr>
        </p:nvSpPr>
        <p:spPr>
          <a:xfrm>
            <a:off x="445363" y="2923126"/>
            <a:ext cx="11301273" cy="727969"/>
          </a:xfrm>
        </p:spPr>
        <p:txBody>
          <a:bodyPr/>
          <a:lstStyle/>
          <a:p>
            <a:pPr algn="ctr"/>
            <a:r>
              <a:rPr lang="en-IN" dirty="0"/>
              <a:t>/</a:t>
            </a:r>
            <a:r>
              <a:rPr lang="en-IN" dirty="0" err="1">
                <a:solidFill>
                  <a:schemeClr val="accent2"/>
                </a:solidFill>
              </a:rPr>
              <a:t>cat</a:t>
            </a:r>
            <a:r>
              <a:rPr lang="en-IN" b="1" dirty="0" err="1">
                <a:solidFill>
                  <a:schemeClr val="accent2"/>
                </a:solidFill>
              </a:rPr>
              <a:t>|</a:t>
            </a:r>
            <a:r>
              <a:rPr lang="en-IN" dirty="0" err="1">
                <a:solidFill>
                  <a:schemeClr val="accent2"/>
                </a:solidFill>
              </a:rPr>
              <a:t>cherry</a:t>
            </a:r>
            <a:r>
              <a:rPr lang="en-IN" dirty="0"/>
              <a:t>/</a:t>
            </a:r>
          </a:p>
        </p:txBody>
      </p:sp>
      <p:sp>
        <p:nvSpPr>
          <p:cNvPr id="3" name="TextBox 2">
            <a:extLst>
              <a:ext uri="{FF2B5EF4-FFF2-40B4-BE49-F238E27FC236}">
                <a16:creationId xmlns:a16="http://schemas.microsoft.com/office/drawing/2014/main" id="{9D5AC1DC-2B79-1F42-4D5C-75167791DF9E}"/>
              </a:ext>
            </a:extLst>
          </p:cNvPr>
          <p:cNvSpPr txBox="1"/>
          <p:nvPr/>
        </p:nvSpPr>
        <p:spPr>
          <a:xfrm>
            <a:off x="1403131" y="4587764"/>
            <a:ext cx="7843557" cy="1200329"/>
          </a:xfrm>
          <a:prstGeom prst="rect">
            <a:avLst/>
          </a:prstGeom>
          <a:noFill/>
        </p:spPr>
        <p:txBody>
          <a:bodyPr wrap="none" rtlCol="0">
            <a:spAutoFit/>
          </a:bodyPr>
          <a:lstStyle/>
          <a:p>
            <a:r>
              <a:rPr lang="en-IN" sz="3600" dirty="0"/>
              <a:t>match the pattern “</a:t>
            </a:r>
            <a:r>
              <a:rPr lang="en-IN" sz="3600" b="1" dirty="0">
                <a:solidFill>
                  <a:schemeClr val="accent2"/>
                </a:solidFill>
              </a:rPr>
              <a:t>cat</a:t>
            </a:r>
            <a:r>
              <a:rPr lang="en-IN" sz="3600" dirty="0"/>
              <a:t>” or “</a:t>
            </a:r>
            <a:r>
              <a:rPr lang="en-IN" sz="3600" b="1" dirty="0">
                <a:solidFill>
                  <a:schemeClr val="accent2"/>
                </a:solidFill>
              </a:rPr>
              <a:t>cherry</a:t>
            </a:r>
            <a:r>
              <a:rPr lang="en-IN" sz="3600" dirty="0"/>
              <a:t>”</a:t>
            </a:r>
          </a:p>
          <a:p>
            <a:r>
              <a:rPr lang="en-IN" sz="3600" dirty="0"/>
              <a:t>Return which range this pattern exists</a:t>
            </a:r>
          </a:p>
        </p:txBody>
      </p:sp>
      <p:sp>
        <p:nvSpPr>
          <p:cNvPr id="4" name="Title 1">
            <a:extLst>
              <a:ext uri="{FF2B5EF4-FFF2-40B4-BE49-F238E27FC236}">
                <a16:creationId xmlns:a16="http://schemas.microsoft.com/office/drawing/2014/main" id="{8AC73DA4-1649-BB5B-504C-6F70C02F13A5}"/>
              </a:ext>
            </a:extLst>
          </p:cNvPr>
          <p:cNvSpPr txBox="1">
            <a:spLocks/>
          </p:cNvSpPr>
          <p:nvPr/>
        </p:nvSpPr>
        <p:spPr>
          <a:xfrm>
            <a:off x="327107" y="-229257"/>
            <a:ext cx="3549568" cy="2215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4800" b="1" dirty="0">
                <a:solidFill>
                  <a:schemeClr val="accent2"/>
                </a:solidFill>
              </a:rPr>
              <a:t>|</a:t>
            </a:r>
            <a:r>
              <a:rPr lang="en-IN" dirty="0"/>
              <a:t> </a:t>
            </a:r>
            <a:r>
              <a:rPr lang="en-IN" sz="2400" dirty="0">
                <a:solidFill>
                  <a:schemeClr val="tx1"/>
                </a:solidFill>
              </a:rPr>
              <a:t>(pipe)</a:t>
            </a:r>
            <a:endParaRPr lang="en-IN" dirty="0">
              <a:solidFill>
                <a:schemeClr val="tx1"/>
              </a:solidFill>
            </a:endParaRPr>
          </a:p>
        </p:txBody>
      </p:sp>
    </p:spTree>
    <p:extLst>
      <p:ext uri="{BB962C8B-B14F-4D97-AF65-F5344CB8AC3E}">
        <p14:creationId xmlns:p14="http://schemas.microsoft.com/office/powerpoint/2010/main" val="403239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33BF0-7483-5D85-99EF-709E594112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CF0C03-B3CA-2021-859F-49B6A9452869}"/>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5EE56618-1275-4B17-1FF5-95A1C85EE24C}"/>
              </a:ext>
            </a:extLst>
          </p:cNvPr>
          <p:cNvSpPr>
            <a:spLocks noGrp="1"/>
          </p:cNvSpPr>
          <p:nvPr>
            <p:ph idx="1"/>
          </p:nvPr>
        </p:nvSpPr>
        <p:spPr/>
        <p:txBody>
          <a:bodyPr/>
          <a:lstStyle/>
          <a:p>
            <a:pPr marL="0" indent="0">
              <a:buNone/>
            </a:pPr>
            <a:r>
              <a:rPr lang="en-US" dirty="0"/>
              <a:t>The sun rises in the east and sets in the west. Birds sing in the morning or evening.</a:t>
            </a:r>
          </a:p>
          <a:p>
            <a:pPr marL="0" indent="0">
              <a:buNone/>
            </a:pPr>
            <a:endParaRPr lang="en-US" dirty="0"/>
          </a:p>
        </p:txBody>
      </p:sp>
      <p:graphicFrame>
        <p:nvGraphicFramePr>
          <p:cNvPr id="4" name="Table 3">
            <a:extLst>
              <a:ext uri="{FF2B5EF4-FFF2-40B4-BE49-F238E27FC236}">
                <a16:creationId xmlns:a16="http://schemas.microsoft.com/office/drawing/2014/main" id="{69B7313E-D793-7644-81D8-BD7E6E0CEBB3}"/>
              </a:ext>
            </a:extLst>
          </p:cNvPr>
          <p:cNvGraphicFramePr>
            <a:graphicFrameLocks noGrp="1"/>
          </p:cNvGraphicFramePr>
          <p:nvPr>
            <p:extLst>
              <p:ext uri="{D42A27DB-BD31-4B8C-83A1-F6EECF244321}">
                <p14:modId xmlns:p14="http://schemas.microsoft.com/office/powerpoint/2010/main" val="619429166"/>
              </p:ext>
            </p:extLst>
          </p:nvPr>
        </p:nvGraphicFramePr>
        <p:xfrm>
          <a:off x="934224" y="3577548"/>
          <a:ext cx="10515599" cy="2287372"/>
        </p:xfrm>
        <a:graphic>
          <a:graphicData uri="http://schemas.openxmlformats.org/drawingml/2006/table">
            <a:tbl>
              <a:tblPr firstRow="1" bandRow="1">
                <a:tableStyleId>{5940675A-B579-460E-94D1-54222C63F5DA}</a:tableStyleId>
              </a:tblPr>
              <a:tblGrid>
                <a:gridCol w="910560">
                  <a:extLst>
                    <a:ext uri="{9D8B030D-6E8A-4147-A177-3AD203B41FA5}">
                      <a16:colId xmlns:a16="http://schemas.microsoft.com/office/drawing/2014/main" val="2462876673"/>
                    </a:ext>
                  </a:extLst>
                </a:gridCol>
                <a:gridCol w="7309441">
                  <a:extLst>
                    <a:ext uri="{9D8B030D-6E8A-4147-A177-3AD203B41FA5}">
                      <a16:colId xmlns:a16="http://schemas.microsoft.com/office/drawing/2014/main" val="2028901738"/>
                    </a:ext>
                  </a:extLst>
                </a:gridCol>
                <a:gridCol w="2295598">
                  <a:extLst>
                    <a:ext uri="{9D8B030D-6E8A-4147-A177-3AD203B41FA5}">
                      <a16:colId xmlns:a16="http://schemas.microsoft.com/office/drawing/2014/main" val="602044615"/>
                    </a:ext>
                  </a:extLst>
                </a:gridCol>
              </a:tblGrid>
              <a:tr h="225351">
                <a:tc>
                  <a:txBody>
                    <a:bodyPr/>
                    <a:lstStyle/>
                    <a:p>
                      <a:pPr algn="ctr"/>
                      <a:r>
                        <a:rPr lang="en-IN" b="1" dirty="0">
                          <a:solidFill>
                            <a:schemeClr val="bg1"/>
                          </a:solidFill>
                        </a:rPr>
                        <a:t>SNO</a:t>
                      </a:r>
                    </a:p>
                  </a:txBody>
                  <a:tcPr>
                    <a:solidFill>
                      <a:srgbClr val="0009C4"/>
                    </a:solidFill>
                  </a:tcPr>
                </a:tc>
                <a:tc>
                  <a:txBody>
                    <a:bodyPr/>
                    <a:lstStyle/>
                    <a:p>
                      <a:pPr algn="ctr"/>
                      <a:r>
                        <a:rPr lang="en-IN" b="1" dirty="0">
                          <a:solidFill>
                            <a:schemeClr val="bg1"/>
                          </a:solidFill>
                        </a:rPr>
                        <a:t>QUESTION</a:t>
                      </a:r>
                    </a:p>
                  </a:txBody>
                  <a:tcPr>
                    <a:solidFill>
                      <a:srgbClr val="0009C4"/>
                    </a:solidFill>
                  </a:tcPr>
                </a:tc>
                <a:tc>
                  <a:txBody>
                    <a:bodyPr/>
                    <a:lstStyle/>
                    <a:p>
                      <a:pPr algn="ctr"/>
                      <a:r>
                        <a:rPr lang="en-IN" b="1" dirty="0">
                          <a:solidFill>
                            <a:schemeClr val="bg1"/>
                          </a:solidFill>
                        </a:rPr>
                        <a:t>PATTERN</a:t>
                      </a:r>
                    </a:p>
                  </a:txBody>
                  <a:tcPr>
                    <a:solidFill>
                      <a:srgbClr val="0009C4"/>
                    </a:solidFill>
                  </a:tcPr>
                </a:tc>
                <a:extLst>
                  <a:ext uri="{0D108BD9-81ED-4DB2-BD59-A6C34878D82A}">
                    <a16:rowId xmlns:a16="http://schemas.microsoft.com/office/drawing/2014/main" val="1876046428"/>
                  </a:ext>
                </a:extLst>
              </a:tr>
              <a:tr h="225351">
                <a:tc>
                  <a:txBody>
                    <a:bodyPr/>
                    <a:lstStyle/>
                    <a:p>
                      <a:r>
                        <a:rPr lang="en-IN" dirty="0"/>
                        <a:t>1</a:t>
                      </a:r>
                    </a:p>
                  </a:txBody>
                  <a:tcPr/>
                </a:tc>
                <a:tc>
                  <a:txBody>
                    <a:bodyPr/>
                    <a:lstStyle/>
                    <a:p>
                      <a:pPr marL="0" indent="0">
                        <a:buNone/>
                      </a:pPr>
                      <a:r>
                        <a:rPr lang="en-US" dirty="0"/>
                        <a:t>Write a regex pattern to match either </a:t>
                      </a:r>
                      <a:r>
                        <a:rPr lang="en-US" b="1" dirty="0">
                          <a:solidFill>
                            <a:srgbClr val="0009C4"/>
                          </a:solidFill>
                        </a:rPr>
                        <a:t>“sun”</a:t>
                      </a:r>
                      <a:r>
                        <a:rPr lang="en-US" dirty="0"/>
                        <a:t> or </a:t>
                      </a:r>
                      <a:r>
                        <a:rPr lang="en-US" b="1" dirty="0">
                          <a:solidFill>
                            <a:srgbClr val="0009C4"/>
                          </a:solidFill>
                        </a:rPr>
                        <a:t>“moon”</a:t>
                      </a:r>
                      <a:r>
                        <a:rPr lang="en-US" dirty="0"/>
                        <a:t> in the string</a:t>
                      </a:r>
                    </a:p>
                  </a:txBody>
                  <a:tcPr/>
                </a:tc>
                <a:tc>
                  <a:txBody>
                    <a:bodyPr/>
                    <a:lstStyle/>
                    <a:p>
                      <a:pPr algn="ctr"/>
                      <a:r>
                        <a:rPr lang="en-IN" dirty="0" err="1"/>
                        <a:t>sun|moon</a:t>
                      </a:r>
                      <a:endParaRPr lang="en-IN" dirty="0"/>
                    </a:p>
                  </a:txBody>
                  <a:tcPr>
                    <a:solidFill>
                      <a:srgbClr val="00FFFF"/>
                    </a:solidFill>
                  </a:tcPr>
                </a:tc>
                <a:extLst>
                  <a:ext uri="{0D108BD9-81ED-4DB2-BD59-A6C34878D82A}">
                    <a16:rowId xmlns:a16="http://schemas.microsoft.com/office/drawing/2014/main" val="759656855"/>
                  </a:ext>
                </a:extLst>
              </a:tr>
              <a:tr h="388963">
                <a:tc>
                  <a:txBody>
                    <a:bodyPr/>
                    <a:lstStyle/>
                    <a:p>
                      <a:r>
                        <a:rPr lang="en-IN" dirty="0"/>
                        <a:t>2</a:t>
                      </a:r>
                    </a:p>
                  </a:txBody>
                  <a:tcPr/>
                </a:tc>
                <a:tc>
                  <a:txBody>
                    <a:bodyPr/>
                    <a:lstStyle/>
                    <a:p>
                      <a:pPr marL="0" indent="0">
                        <a:buNone/>
                      </a:pPr>
                      <a:r>
                        <a:rPr lang="en-US" dirty="0"/>
                        <a:t>Find a regex pattern to match either </a:t>
                      </a:r>
                      <a:r>
                        <a:rPr lang="en-US" b="1" dirty="0">
                          <a:solidFill>
                            <a:srgbClr val="0009C4"/>
                          </a:solidFill>
                        </a:rPr>
                        <a:t>“east” </a:t>
                      </a:r>
                      <a:r>
                        <a:rPr lang="en-US" dirty="0"/>
                        <a:t>or </a:t>
                      </a:r>
                      <a:r>
                        <a:rPr lang="en-US" b="1" dirty="0">
                          <a:solidFill>
                            <a:srgbClr val="0009C4"/>
                          </a:solidFill>
                        </a:rPr>
                        <a:t>“west”</a:t>
                      </a:r>
                    </a:p>
                  </a:txBody>
                  <a:tcPr/>
                </a:tc>
                <a:tc>
                  <a:txBody>
                    <a:bodyPr/>
                    <a:lstStyle/>
                    <a:p>
                      <a:pPr algn="ctr"/>
                      <a:r>
                        <a:rPr lang="en-IN" dirty="0" err="1"/>
                        <a:t>east|west</a:t>
                      </a:r>
                      <a:endParaRPr lang="en-IN" dirty="0"/>
                    </a:p>
                  </a:txBody>
                  <a:tcPr>
                    <a:solidFill>
                      <a:srgbClr val="00FFFF"/>
                    </a:solidFill>
                  </a:tcPr>
                </a:tc>
                <a:extLst>
                  <a:ext uri="{0D108BD9-81ED-4DB2-BD59-A6C34878D82A}">
                    <a16:rowId xmlns:a16="http://schemas.microsoft.com/office/drawing/2014/main" val="1699778065"/>
                  </a:ext>
                </a:extLst>
              </a:tr>
              <a:tr h="38896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a regex pattern to match either </a:t>
                      </a:r>
                      <a:r>
                        <a:rPr lang="en-US" b="1" dirty="0">
                          <a:solidFill>
                            <a:srgbClr val="0009C4"/>
                          </a:solidFill>
                        </a:rPr>
                        <a:t>“morning” </a:t>
                      </a:r>
                      <a:r>
                        <a:rPr lang="en-US" dirty="0"/>
                        <a:t>or</a:t>
                      </a:r>
                      <a:r>
                        <a:rPr lang="en-US" b="1" dirty="0">
                          <a:solidFill>
                            <a:srgbClr val="0009C4"/>
                          </a:solidFill>
                        </a:rPr>
                        <a:t> “evening”</a:t>
                      </a:r>
                      <a:endParaRPr lang="en-IN" b="1" dirty="0">
                        <a:solidFill>
                          <a:srgbClr val="0009C4"/>
                        </a:solidFill>
                      </a:endParaRPr>
                    </a:p>
                  </a:txBody>
                  <a:tcPr/>
                </a:tc>
                <a:tc>
                  <a:txBody>
                    <a:bodyPr/>
                    <a:lstStyle/>
                    <a:p>
                      <a:pPr algn="ctr"/>
                      <a:r>
                        <a:rPr lang="en-IN" dirty="0" err="1"/>
                        <a:t>morning|evening</a:t>
                      </a:r>
                      <a:endParaRPr lang="en-IN" dirty="0"/>
                    </a:p>
                  </a:txBody>
                  <a:tcPr>
                    <a:solidFill>
                      <a:srgbClr val="00FFFF"/>
                    </a:solidFill>
                  </a:tcPr>
                </a:tc>
                <a:extLst>
                  <a:ext uri="{0D108BD9-81ED-4DB2-BD59-A6C34878D82A}">
                    <a16:rowId xmlns:a16="http://schemas.microsoft.com/office/drawing/2014/main" val="512742717"/>
                  </a:ext>
                </a:extLst>
              </a:tr>
              <a:tr h="38896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Create a regex pattern to match either </a:t>
                      </a:r>
                      <a:r>
                        <a:rPr lang="en-IN" b="1" dirty="0">
                          <a:solidFill>
                            <a:srgbClr val="0009C4"/>
                          </a:solidFill>
                        </a:rPr>
                        <a:t>“rises”, “sets”, </a:t>
                      </a:r>
                      <a:r>
                        <a:rPr lang="en-US" dirty="0"/>
                        <a:t>or</a:t>
                      </a:r>
                      <a:r>
                        <a:rPr lang="en-IN" b="1" dirty="0">
                          <a:solidFill>
                            <a:srgbClr val="0009C4"/>
                          </a:solidFill>
                        </a:rPr>
                        <a:t> “sing”</a:t>
                      </a:r>
                    </a:p>
                  </a:txBody>
                  <a:tcPr/>
                </a:tc>
                <a:tc>
                  <a:txBody>
                    <a:bodyPr/>
                    <a:lstStyle/>
                    <a:p>
                      <a:pPr algn="ctr"/>
                      <a:r>
                        <a:rPr lang="en-IN" dirty="0" err="1"/>
                        <a:t>rises|sets|sing</a:t>
                      </a:r>
                      <a:endParaRPr lang="en-IN" dirty="0"/>
                    </a:p>
                  </a:txBody>
                  <a:tcPr>
                    <a:solidFill>
                      <a:srgbClr val="00FFFF"/>
                    </a:solidFill>
                  </a:tcPr>
                </a:tc>
                <a:extLst>
                  <a:ext uri="{0D108BD9-81ED-4DB2-BD59-A6C34878D82A}">
                    <a16:rowId xmlns:a16="http://schemas.microsoft.com/office/drawing/2014/main" val="912405213"/>
                  </a:ext>
                </a:extLst>
              </a:tr>
              <a:tr h="388963">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Find regex pattern to match either </a:t>
                      </a:r>
                      <a:r>
                        <a:rPr lang="en-IN" b="1" dirty="0">
                          <a:solidFill>
                            <a:srgbClr val="0009C4"/>
                          </a:solidFill>
                        </a:rPr>
                        <a:t>“The” </a:t>
                      </a:r>
                      <a:r>
                        <a:rPr lang="en-US" dirty="0"/>
                        <a:t>or</a:t>
                      </a:r>
                      <a:r>
                        <a:rPr lang="en-IN" b="1" dirty="0">
                          <a:solidFill>
                            <a:srgbClr val="0009C4"/>
                          </a:solidFill>
                        </a:rPr>
                        <a:t> “Birds”</a:t>
                      </a:r>
                    </a:p>
                  </a:txBody>
                  <a:tcPr/>
                </a:tc>
                <a:tc>
                  <a:txBody>
                    <a:bodyPr/>
                    <a:lstStyle/>
                    <a:p>
                      <a:pPr algn="ctr"/>
                      <a:r>
                        <a:rPr lang="en-IN" dirty="0" err="1"/>
                        <a:t>The|Birds</a:t>
                      </a:r>
                      <a:endParaRPr lang="en-IN" dirty="0"/>
                    </a:p>
                  </a:txBody>
                  <a:tcPr>
                    <a:solidFill>
                      <a:srgbClr val="00FFFF"/>
                    </a:solidFill>
                  </a:tcPr>
                </a:tc>
                <a:extLst>
                  <a:ext uri="{0D108BD9-81ED-4DB2-BD59-A6C34878D82A}">
                    <a16:rowId xmlns:a16="http://schemas.microsoft.com/office/drawing/2014/main" val="2205993333"/>
                  </a:ext>
                </a:extLst>
              </a:tr>
            </a:tbl>
          </a:graphicData>
        </a:graphic>
      </p:graphicFrame>
    </p:spTree>
    <p:extLst>
      <p:ext uri="{BB962C8B-B14F-4D97-AF65-F5344CB8AC3E}">
        <p14:creationId xmlns:p14="http://schemas.microsoft.com/office/powerpoint/2010/main" val="3710659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EDA05-F82E-B1BD-86D2-59A303E8F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A81295-CE49-15AD-2A95-5936308C231B}"/>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03893A0C-87FA-83F8-1D15-9334DFD8E467}"/>
              </a:ext>
            </a:extLst>
          </p:cNvPr>
          <p:cNvGraphicFramePr>
            <a:graphicFrameLocks noGrp="1"/>
          </p:cNvGraphicFramePr>
          <p:nvPr>
            <p:ph idx="1"/>
            <p:extLst>
              <p:ext uri="{D42A27DB-BD31-4B8C-83A1-F6EECF244321}">
                <p14:modId xmlns:p14="http://schemas.microsoft.com/office/powerpoint/2010/main" val="3412518753"/>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tc>
                <a:tc>
                  <a:txBody>
                    <a:bodyPr/>
                    <a:lstStyle/>
                    <a:p>
                      <a:r>
                        <a:rPr lang="en-IN" sz="1200" dirty="0"/>
                        <a:t>Any character (one) except new line</a:t>
                      </a:r>
                    </a:p>
                  </a:txBody>
                  <a:tcPr/>
                </a:tc>
                <a:tc>
                  <a:txBody>
                    <a:bodyPr/>
                    <a:lstStyle/>
                    <a:p>
                      <a:r>
                        <a:rPr lang="en-IN" sz="1200" dirty="0"/>
                        <a:t>“</a:t>
                      </a:r>
                      <a:r>
                        <a:rPr lang="en-IN" sz="1200" dirty="0" err="1"/>
                        <a:t>he..lo</a:t>
                      </a:r>
                      <a:r>
                        <a:rPr lang="en-IN" sz="1200" dirty="0"/>
                        <a:t>”</a:t>
                      </a:r>
                    </a:p>
                  </a:txBody>
                  <a:tcPr/>
                </a:tc>
                <a:tc>
                  <a:txBody>
                    <a:bodyPr/>
                    <a:lstStyle/>
                    <a:p>
                      <a:r>
                        <a:rPr lang="en-IN" sz="1200" dirty="0"/>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1680334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D5AB4-CEEF-8E42-3F8E-9F6F85AD0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A754A-724D-BA75-7B16-4414EAFFF15A}"/>
              </a:ext>
            </a:extLst>
          </p:cNvPr>
          <p:cNvSpPr>
            <a:spLocks noGrp="1"/>
          </p:cNvSpPr>
          <p:nvPr>
            <p:ph type="title"/>
          </p:nvPr>
        </p:nvSpPr>
        <p:spPr>
          <a:xfrm>
            <a:off x="445363" y="3322919"/>
            <a:ext cx="11301273" cy="727969"/>
          </a:xfrm>
        </p:spPr>
        <p:txBody>
          <a:bodyPr/>
          <a:lstStyle/>
          <a:p>
            <a:pPr algn="ctr"/>
            <a:r>
              <a:rPr lang="en-IN" dirty="0"/>
              <a:t>/</a:t>
            </a:r>
            <a:r>
              <a:rPr lang="en-IN" dirty="0">
                <a:solidFill>
                  <a:schemeClr val="accent2"/>
                </a:solidFill>
              </a:rPr>
              <a:t>c.t</a:t>
            </a:r>
            <a:r>
              <a:rPr lang="en-IN" dirty="0"/>
              <a:t>/</a:t>
            </a:r>
          </a:p>
        </p:txBody>
      </p:sp>
      <p:sp>
        <p:nvSpPr>
          <p:cNvPr id="3" name="TextBox 2">
            <a:extLst>
              <a:ext uri="{FF2B5EF4-FFF2-40B4-BE49-F238E27FC236}">
                <a16:creationId xmlns:a16="http://schemas.microsoft.com/office/drawing/2014/main" id="{1990CF37-A8D4-35FA-C9B0-DB196C153FFD}"/>
              </a:ext>
            </a:extLst>
          </p:cNvPr>
          <p:cNvSpPr txBox="1"/>
          <p:nvPr/>
        </p:nvSpPr>
        <p:spPr>
          <a:xfrm>
            <a:off x="1403131" y="4587764"/>
            <a:ext cx="5395195" cy="830997"/>
          </a:xfrm>
          <a:prstGeom prst="rect">
            <a:avLst/>
          </a:prstGeom>
          <a:noFill/>
        </p:spPr>
        <p:txBody>
          <a:bodyPr wrap="none" rtlCol="0">
            <a:spAutoFit/>
          </a:bodyPr>
          <a:lstStyle/>
          <a:p>
            <a:r>
              <a:rPr lang="en-IN" sz="2400" dirty="0"/>
              <a:t>match the pattern “</a:t>
            </a:r>
            <a:r>
              <a:rPr lang="en-IN" sz="2400" dirty="0">
                <a:solidFill>
                  <a:schemeClr val="accent2"/>
                </a:solidFill>
              </a:rPr>
              <a:t>c&lt;any character&gt;t</a:t>
            </a:r>
            <a:r>
              <a:rPr lang="en-IN" sz="2400" dirty="0"/>
              <a:t>”</a:t>
            </a:r>
          </a:p>
          <a:p>
            <a:r>
              <a:rPr lang="en-IN" sz="2400" dirty="0"/>
              <a:t>Return which range this pattern exists</a:t>
            </a:r>
          </a:p>
        </p:txBody>
      </p:sp>
      <p:sp>
        <p:nvSpPr>
          <p:cNvPr id="4" name="Title 1">
            <a:extLst>
              <a:ext uri="{FF2B5EF4-FFF2-40B4-BE49-F238E27FC236}">
                <a16:creationId xmlns:a16="http://schemas.microsoft.com/office/drawing/2014/main" id="{C9BAA76B-E659-5B86-BCB3-F94D0F308B61}"/>
              </a:ext>
            </a:extLst>
          </p:cNvPr>
          <p:cNvSpPr txBox="1">
            <a:spLocks/>
          </p:cNvSpPr>
          <p:nvPr/>
        </p:nvSpPr>
        <p:spPr>
          <a:xfrm>
            <a:off x="212807" y="-781050"/>
            <a:ext cx="3549568" cy="221571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16400" dirty="0">
                <a:solidFill>
                  <a:schemeClr val="accent2"/>
                </a:solidFill>
              </a:rPr>
              <a:t>.</a:t>
            </a:r>
            <a:r>
              <a:rPr lang="en-IN" dirty="0"/>
              <a:t> </a:t>
            </a:r>
            <a:r>
              <a:rPr lang="en-IN" sz="2400" dirty="0">
                <a:solidFill>
                  <a:schemeClr val="tx1"/>
                </a:solidFill>
              </a:rPr>
              <a:t>(dot)</a:t>
            </a:r>
            <a:endParaRPr lang="en-IN" dirty="0">
              <a:solidFill>
                <a:schemeClr val="tx1"/>
              </a:solidFill>
            </a:endParaRPr>
          </a:p>
        </p:txBody>
      </p:sp>
      <p:sp>
        <p:nvSpPr>
          <p:cNvPr id="5" name="TextBox 4">
            <a:extLst>
              <a:ext uri="{FF2B5EF4-FFF2-40B4-BE49-F238E27FC236}">
                <a16:creationId xmlns:a16="http://schemas.microsoft.com/office/drawing/2014/main" id="{CC809C90-6236-9CDB-EFA7-0A6A2EA7D8FF}"/>
              </a:ext>
            </a:extLst>
          </p:cNvPr>
          <p:cNvSpPr txBox="1"/>
          <p:nvPr/>
        </p:nvSpPr>
        <p:spPr>
          <a:xfrm>
            <a:off x="1403131" y="1234609"/>
            <a:ext cx="5185459" cy="400110"/>
          </a:xfrm>
          <a:prstGeom prst="rect">
            <a:avLst/>
          </a:prstGeom>
          <a:noFill/>
        </p:spPr>
        <p:txBody>
          <a:bodyPr wrap="none" rtlCol="0">
            <a:spAutoFit/>
          </a:bodyPr>
          <a:lstStyle/>
          <a:p>
            <a:r>
              <a:rPr lang="en-IN" sz="2000" dirty="0"/>
              <a:t>Matches any character (</a:t>
            </a:r>
            <a:r>
              <a:rPr lang="en-IN" sz="2000" dirty="0">
                <a:solidFill>
                  <a:schemeClr val="accent2"/>
                </a:solidFill>
              </a:rPr>
              <a:t>one</a:t>
            </a:r>
            <a:r>
              <a:rPr lang="en-IN" sz="2000" dirty="0"/>
              <a:t>) expect new line</a:t>
            </a:r>
          </a:p>
        </p:txBody>
      </p:sp>
      <p:sp>
        <p:nvSpPr>
          <p:cNvPr id="6" name="Speech Bubble: Rectangle with Corners Rounded 5">
            <a:extLst>
              <a:ext uri="{FF2B5EF4-FFF2-40B4-BE49-F238E27FC236}">
                <a16:creationId xmlns:a16="http://schemas.microsoft.com/office/drawing/2014/main" id="{0337BD78-729A-F6B1-06FF-B17D64B54E37}"/>
              </a:ext>
            </a:extLst>
          </p:cNvPr>
          <p:cNvSpPr/>
          <p:nvPr/>
        </p:nvSpPr>
        <p:spPr>
          <a:xfrm>
            <a:off x="2215559" y="1737599"/>
            <a:ext cx="4206249" cy="1267468"/>
          </a:xfrm>
          <a:prstGeom prst="wedgeRoundRectCallout">
            <a:avLst>
              <a:gd name="adj1" fmla="val -22035"/>
              <a:gd name="adj2" fmla="val -65010"/>
              <a:gd name="adj3" fmla="val 16667"/>
            </a:avLst>
          </a:prstGeom>
          <a:solidFill>
            <a:srgbClr val="0009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Courier New" panose="02070309020205020404" pitchFamily="49" charset="0"/>
              <a:buChar char="o"/>
            </a:pPr>
            <a:r>
              <a:rPr lang="en-IN" sz="1600" dirty="0">
                <a:solidFill>
                  <a:schemeClr val="bg1"/>
                </a:solidFill>
              </a:rPr>
              <a:t>Alphabets</a:t>
            </a:r>
          </a:p>
          <a:p>
            <a:pPr marL="171450" indent="-171450">
              <a:buFont typeface="Courier New" panose="02070309020205020404" pitchFamily="49" charset="0"/>
              <a:buChar char="o"/>
            </a:pPr>
            <a:r>
              <a:rPr lang="en-IN" sz="1600" dirty="0">
                <a:solidFill>
                  <a:schemeClr val="bg1"/>
                </a:solidFill>
              </a:rPr>
              <a:t>Special characters</a:t>
            </a:r>
          </a:p>
          <a:p>
            <a:pPr marL="171450" indent="-171450">
              <a:buFont typeface="Courier New" panose="02070309020205020404" pitchFamily="49" charset="0"/>
              <a:buChar char="o"/>
            </a:pPr>
            <a:r>
              <a:rPr lang="en-IN" sz="1600" dirty="0">
                <a:solidFill>
                  <a:schemeClr val="bg1"/>
                </a:solidFill>
              </a:rPr>
              <a:t>Numbers </a:t>
            </a:r>
          </a:p>
          <a:p>
            <a:pPr marL="171450" indent="-171450">
              <a:buFont typeface="Courier New" panose="02070309020205020404" pitchFamily="49" charset="0"/>
              <a:buChar char="o"/>
            </a:pPr>
            <a:r>
              <a:rPr lang="en-IN" sz="1600" dirty="0">
                <a:solidFill>
                  <a:schemeClr val="bg1"/>
                </a:solidFill>
              </a:rPr>
              <a:t>Escape characters (except new line [\n])</a:t>
            </a:r>
          </a:p>
        </p:txBody>
      </p:sp>
      <p:grpSp>
        <p:nvGrpSpPr>
          <p:cNvPr id="7" name="Group 6">
            <a:extLst>
              <a:ext uri="{FF2B5EF4-FFF2-40B4-BE49-F238E27FC236}">
                <a16:creationId xmlns:a16="http://schemas.microsoft.com/office/drawing/2014/main" id="{28D6E4D0-EC4C-A02E-F744-A32AECCFBC77}"/>
              </a:ext>
            </a:extLst>
          </p:cNvPr>
          <p:cNvGrpSpPr/>
          <p:nvPr/>
        </p:nvGrpSpPr>
        <p:grpSpPr>
          <a:xfrm>
            <a:off x="8240357" y="903642"/>
            <a:ext cx="3184263" cy="4023360"/>
            <a:chOff x="8240357" y="903642"/>
            <a:chExt cx="3184263" cy="4023360"/>
          </a:xfrm>
        </p:grpSpPr>
        <p:sp>
          <p:nvSpPr>
            <p:cNvPr id="8" name="Callout: Double Bent Line with Accent Bar 7">
              <a:extLst>
                <a:ext uri="{FF2B5EF4-FFF2-40B4-BE49-F238E27FC236}">
                  <a16:creationId xmlns:a16="http://schemas.microsoft.com/office/drawing/2014/main" id="{A6366A2A-AB86-FF97-94A2-F57BACC8B0EC}"/>
                </a:ext>
              </a:extLst>
            </p:cNvPr>
            <p:cNvSpPr/>
            <p:nvPr/>
          </p:nvSpPr>
          <p:spPr>
            <a:xfrm>
              <a:off x="8240357" y="903642"/>
              <a:ext cx="3184263" cy="4023360"/>
            </a:xfrm>
            <a:prstGeom prst="accentCallout3">
              <a:avLst>
                <a:gd name="adj1" fmla="val 18750"/>
                <a:gd name="adj2" fmla="val -8333"/>
                <a:gd name="adj3" fmla="val 18750"/>
                <a:gd name="adj4" fmla="val -16667"/>
                <a:gd name="adj5" fmla="val 87369"/>
                <a:gd name="adj6" fmla="val -58880"/>
                <a:gd name="adj7" fmla="val 75011"/>
                <a:gd name="adj8" fmla="val -66156"/>
              </a:avLst>
            </a:prstGeom>
            <a:solidFill>
              <a:srgbClr val="00FFFF"/>
            </a:solid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7B2E7E2-F92A-5BCE-4E97-2B49EBD5492C}"/>
                </a:ext>
              </a:extLst>
            </p:cNvPr>
            <p:cNvSpPr txBox="1"/>
            <p:nvPr/>
          </p:nvSpPr>
          <p:spPr>
            <a:xfrm>
              <a:off x="8407140" y="1145607"/>
              <a:ext cx="683200" cy="3539430"/>
            </a:xfrm>
            <a:prstGeom prst="rect">
              <a:avLst/>
            </a:prstGeom>
            <a:noFill/>
          </p:spPr>
          <p:txBody>
            <a:bodyPr wrap="none" rtlCol="0">
              <a:spAutoFit/>
            </a:bodyPr>
            <a:lstStyle/>
            <a:p>
              <a:pPr algn="ctr"/>
              <a:r>
                <a:rPr lang="en-IN" sz="2800" dirty="0"/>
                <a:t>cat</a:t>
              </a:r>
            </a:p>
            <a:p>
              <a:pPr algn="ctr"/>
              <a:r>
                <a:rPr lang="en-IN" sz="2800" dirty="0" err="1"/>
                <a:t>cbt</a:t>
              </a:r>
              <a:endParaRPr lang="en-IN" sz="2800" dirty="0"/>
            </a:p>
            <a:p>
              <a:pPr algn="ctr"/>
              <a:r>
                <a:rPr lang="en-IN" sz="2800" dirty="0" err="1"/>
                <a:t>cct</a:t>
              </a:r>
              <a:endParaRPr lang="en-IN" sz="2800" dirty="0"/>
            </a:p>
            <a:p>
              <a:pPr algn="ctr"/>
              <a:r>
                <a:rPr lang="en-IN" sz="2800" dirty="0" err="1"/>
                <a:t>cdt</a:t>
              </a:r>
              <a:endParaRPr lang="en-IN" sz="2800" dirty="0"/>
            </a:p>
            <a:p>
              <a:pPr algn="ctr"/>
              <a:r>
                <a:rPr lang="en-IN" sz="2800" dirty="0" err="1"/>
                <a:t>cet</a:t>
              </a:r>
              <a:endParaRPr lang="en-IN" sz="2800" dirty="0"/>
            </a:p>
            <a:p>
              <a:pPr algn="ctr"/>
              <a:r>
                <a:rPr lang="en-IN" sz="2800" dirty="0" err="1"/>
                <a:t>cft</a:t>
              </a:r>
              <a:endParaRPr lang="en-IN" sz="2800" dirty="0"/>
            </a:p>
            <a:p>
              <a:pPr algn="ctr"/>
              <a:r>
                <a:rPr lang="en-IN" sz="2800" dirty="0"/>
                <a:t>…</a:t>
              </a:r>
            </a:p>
            <a:p>
              <a:pPr algn="ctr"/>
              <a:r>
                <a:rPr lang="en-IN" sz="2800" dirty="0" err="1"/>
                <a:t>czt</a:t>
              </a:r>
              <a:endParaRPr lang="en-IN" sz="2800" dirty="0"/>
            </a:p>
          </p:txBody>
        </p:sp>
        <p:sp>
          <p:nvSpPr>
            <p:cNvPr id="10" name="TextBox 9">
              <a:extLst>
                <a:ext uri="{FF2B5EF4-FFF2-40B4-BE49-F238E27FC236}">
                  <a16:creationId xmlns:a16="http://schemas.microsoft.com/office/drawing/2014/main" id="{FBB22384-B64F-0A85-125D-565049B54846}"/>
                </a:ext>
              </a:extLst>
            </p:cNvPr>
            <p:cNvSpPr txBox="1"/>
            <p:nvPr/>
          </p:nvSpPr>
          <p:spPr>
            <a:xfrm>
              <a:off x="9162678" y="1145607"/>
              <a:ext cx="723275" cy="3539430"/>
            </a:xfrm>
            <a:prstGeom prst="rect">
              <a:avLst/>
            </a:prstGeom>
            <a:noFill/>
          </p:spPr>
          <p:txBody>
            <a:bodyPr wrap="none" rtlCol="0">
              <a:spAutoFit/>
            </a:bodyPr>
            <a:lstStyle/>
            <a:p>
              <a:pPr algn="ctr"/>
              <a:r>
                <a:rPr lang="en-IN" sz="2800" dirty="0" err="1"/>
                <a:t>cAt</a:t>
              </a:r>
              <a:endParaRPr lang="en-IN" sz="2800" dirty="0"/>
            </a:p>
            <a:p>
              <a:pPr algn="ctr"/>
              <a:r>
                <a:rPr lang="en-IN" sz="2800" dirty="0" err="1"/>
                <a:t>cBt</a:t>
              </a:r>
              <a:endParaRPr lang="en-IN" sz="2800" dirty="0"/>
            </a:p>
            <a:p>
              <a:pPr algn="ctr"/>
              <a:r>
                <a:rPr lang="en-IN" sz="2800" dirty="0" err="1"/>
                <a:t>cCt</a:t>
              </a:r>
              <a:endParaRPr lang="en-IN" sz="2800" dirty="0"/>
            </a:p>
            <a:p>
              <a:pPr algn="ctr"/>
              <a:r>
                <a:rPr lang="en-IN" sz="2800" dirty="0" err="1"/>
                <a:t>cDt</a:t>
              </a:r>
              <a:endParaRPr lang="en-IN" sz="2800" dirty="0"/>
            </a:p>
            <a:p>
              <a:pPr algn="ctr"/>
              <a:r>
                <a:rPr lang="en-IN" sz="2800" dirty="0" err="1"/>
                <a:t>cEt</a:t>
              </a:r>
              <a:endParaRPr lang="en-IN" sz="2800" dirty="0"/>
            </a:p>
            <a:p>
              <a:pPr algn="ctr"/>
              <a:r>
                <a:rPr lang="en-IN" sz="2800" dirty="0" err="1"/>
                <a:t>cFt</a:t>
              </a:r>
              <a:endParaRPr lang="en-IN" sz="2800" dirty="0"/>
            </a:p>
            <a:p>
              <a:pPr algn="ctr"/>
              <a:r>
                <a:rPr lang="en-IN" sz="2800" dirty="0"/>
                <a:t>…</a:t>
              </a:r>
            </a:p>
            <a:p>
              <a:pPr algn="ctr"/>
              <a:r>
                <a:rPr lang="en-IN" sz="2800" dirty="0" err="1"/>
                <a:t>cZt</a:t>
              </a:r>
              <a:endParaRPr lang="en-IN" sz="2800" dirty="0"/>
            </a:p>
          </p:txBody>
        </p:sp>
        <p:sp>
          <p:nvSpPr>
            <p:cNvPr id="11" name="TextBox 10">
              <a:extLst>
                <a:ext uri="{FF2B5EF4-FFF2-40B4-BE49-F238E27FC236}">
                  <a16:creationId xmlns:a16="http://schemas.microsoft.com/office/drawing/2014/main" id="{370D1223-09C9-9FD0-A240-5FAE50048FC4}"/>
                </a:ext>
              </a:extLst>
            </p:cNvPr>
            <p:cNvSpPr txBox="1"/>
            <p:nvPr/>
          </p:nvSpPr>
          <p:spPr>
            <a:xfrm>
              <a:off x="9832340" y="1145607"/>
              <a:ext cx="676788" cy="3539430"/>
            </a:xfrm>
            <a:prstGeom prst="rect">
              <a:avLst/>
            </a:prstGeom>
            <a:noFill/>
          </p:spPr>
          <p:txBody>
            <a:bodyPr wrap="none" rtlCol="0">
              <a:spAutoFit/>
            </a:bodyPr>
            <a:lstStyle/>
            <a:p>
              <a:pPr algn="ctr"/>
              <a:r>
                <a:rPr lang="en-IN" sz="2800" dirty="0"/>
                <a:t>c0t</a:t>
              </a:r>
            </a:p>
            <a:p>
              <a:pPr algn="ctr"/>
              <a:r>
                <a:rPr lang="en-IN" sz="2800" dirty="0"/>
                <a:t>c1t</a:t>
              </a:r>
            </a:p>
            <a:p>
              <a:pPr algn="ctr"/>
              <a:r>
                <a:rPr lang="en-IN" sz="2800" dirty="0"/>
                <a:t>c2t</a:t>
              </a:r>
            </a:p>
            <a:p>
              <a:pPr algn="ctr"/>
              <a:r>
                <a:rPr lang="en-IN" sz="2800" dirty="0"/>
                <a:t>c3t</a:t>
              </a:r>
            </a:p>
            <a:p>
              <a:pPr algn="ctr"/>
              <a:r>
                <a:rPr lang="en-IN" sz="2800" dirty="0"/>
                <a:t>c4t</a:t>
              </a:r>
            </a:p>
            <a:p>
              <a:pPr algn="ctr"/>
              <a:r>
                <a:rPr lang="en-IN" sz="2800" dirty="0"/>
                <a:t>c5t</a:t>
              </a:r>
            </a:p>
            <a:p>
              <a:pPr algn="ctr"/>
              <a:r>
                <a:rPr lang="en-IN" sz="2800" dirty="0"/>
                <a:t>…</a:t>
              </a:r>
            </a:p>
            <a:p>
              <a:pPr algn="ctr"/>
              <a:r>
                <a:rPr lang="en-IN" sz="2800" dirty="0"/>
                <a:t>c9t</a:t>
              </a:r>
            </a:p>
          </p:txBody>
        </p:sp>
        <p:sp>
          <p:nvSpPr>
            <p:cNvPr id="12" name="TextBox 11">
              <a:extLst>
                <a:ext uri="{FF2B5EF4-FFF2-40B4-BE49-F238E27FC236}">
                  <a16:creationId xmlns:a16="http://schemas.microsoft.com/office/drawing/2014/main" id="{929808EB-FF75-2261-EFE2-39CFD99AC76C}"/>
                </a:ext>
              </a:extLst>
            </p:cNvPr>
            <p:cNvSpPr txBox="1"/>
            <p:nvPr/>
          </p:nvSpPr>
          <p:spPr>
            <a:xfrm>
              <a:off x="10429066" y="1145607"/>
              <a:ext cx="822661" cy="3539430"/>
            </a:xfrm>
            <a:prstGeom prst="rect">
              <a:avLst/>
            </a:prstGeom>
            <a:noFill/>
          </p:spPr>
          <p:txBody>
            <a:bodyPr wrap="none" rtlCol="0">
              <a:spAutoFit/>
            </a:bodyPr>
            <a:lstStyle/>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a:t>…</a:t>
              </a:r>
            </a:p>
            <a:p>
              <a:pPr algn="ctr"/>
              <a:endParaRPr lang="en-IN" sz="2800" dirty="0"/>
            </a:p>
          </p:txBody>
        </p:sp>
      </p:grpSp>
    </p:spTree>
    <p:extLst>
      <p:ext uri="{BB962C8B-B14F-4D97-AF65-F5344CB8AC3E}">
        <p14:creationId xmlns:p14="http://schemas.microsoft.com/office/powerpoint/2010/main" val="164593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15D1-A42C-D216-7F61-CBB634C355EC}"/>
              </a:ext>
            </a:extLst>
          </p:cNvPr>
          <p:cNvSpPr>
            <a:spLocks noGrp="1"/>
          </p:cNvSpPr>
          <p:nvPr>
            <p:ph type="title"/>
          </p:nvPr>
        </p:nvSpPr>
        <p:spPr/>
        <p:txBody>
          <a:bodyPr/>
          <a:lstStyle/>
          <a:p>
            <a:r>
              <a:rPr lang="en-IN" dirty="0">
                <a:highlight>
                  <a:srgbClr val="FFFF00"/>
                </a:highlight>
              </a:rPr>
              <a:t>Warning</a:t>
            </a:r>
          </a:p>
        </p:txBody>
      </p:sp>
      <p:sp>
        <p:nvSpPr>
          <p:cNvPr id="3" name="Content Placeholder 2">
            <a:extLst>
              <a:ext uri="{FF2B5EF4-FFF2-40B4-BE49-F238E27FC236}">
                <a16:creationId xmlns:a16="http://schemas.microsoft.com/office/drawing/2014/main" id="{1B276F18-D1C3-A668-36DB-AC2340B84C2D}"/>
              </a:ext>
            </a:extLst>
          </p:cNvPr>
          <p:cNvSpPr>
            <a:spLocks noGrp="1"/>
          </p:cNvSpPr>
          <p:nvPr>
            <p:ph idx="1"/>
          </p:nvPr>
        </p:nvSpPr>
        <p:spPr/>
        <p:txBody>
          <a:bodyPr/>
          <a:lstStyle/>
          <a:p>
            <a:r>
              <a:rPr lang="en-IN" dirty="0"/>
              <a:t>Dot (.) is very powerful metacharacter that can </a:t>
            </a:r>
            <a:r>
              <a:rPr lang="en-IN" b="1" dirty="0"/>
              <a:t>create problem </a:t>
            </a:r>
            <a:r>
              <a:rPr lang="en-IN" dirty="0"/>
              <a:t>if it is not use properly.</a:t>
            </a:r>
          </a:p>
        </p:txBody>
      </p:sp>
    </p:spTree>
    <p:extLst>
      <p:ext uri="{BB962C8B-B14F-4D97-AF65-F5344CB8AC3E}">
        <p14:creationId xmlns:p14="http://schemas.microsoft.com/office/powerpoint/2010/main" val="2511064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20141-E479-D7C8-A1B5-5508CC9B8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F0E3F-A968-4400-1341-4C7C6BD0301A}"/>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1ED5CC4B-1F19-A0B5-D432-6BB85CF8C441}"/>
              </a:ext>
            </a:extLst>
          </p:cNvPr>
          <p:cNvGraphicFramePr>
            <a:graphicFrameLocks noGrp="1"/>
          </p:cNvGraphicFramePr>
          <p:nvPr>
            <p:ph idx="1"/>
            <p:extLst>
              <p:ext uri="{D42A27DB-BD31-4B8C-83A1-F6EECF244321}">
                <p14:modId xmlns:p14="http://schemas.microsoft.com/office/powerpoint/2010/main" val="1653597380"/>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931321356"/>
                  </a:ext>
                </a:extLst>
              </a:tr>
              <a:tr h="388675">
                <a:tc>
                  <a:txBody>
                    <a:bodyPr/>
                    <a:lstStyle/>
                    <a:p>
                      <a:pPr algn="ctr"/>
                      <a:r>
                        <a:rPr lang="en-IN" sz="2000" b="1" dirty="0">
                          <a:solidFill>
                            <a:schemeClr val="bg1">
                              <a:lumMod val="50000"/>
                            </a:schemeClr>
                          </a:solidFill>
                        </a:rPr>
                        <a:t>{ }</a:t>
                      </a:r>
                    </a:p>
                  </a:txBody>
                  <a:tcPr/>
                </a:tc>
                <a:tc>
                  <a:txBody>
                    <a:bodyPr/>
                    <a:lstStyle/>
                    <a:p>
                      <a:r>
                        <a:rPr lang="en-IN" sz="1200" dirty="0"/>
                        <a:t>Exactly the specified number of occurrence</a:t>
                      </a:r>
                    </a:p>
                  </a:txBody>
                  <a:tcPr/>
                </a:tc>
                <a:tc>
                  <a:txBody>
                    <a:bodyPr/>
                    <a:lstStyle/>
                    <a:p>
                      <a:r>
                        <a:rPr lang="en-IN" sz="1200" dirty="0"/>
                        <a:t>“he.{2}o”</a:t>
                      </a:r>
                    </a:p>
                  </a:txBody>
                  <a:tcPr/>
                </a:tc>
                <a:tc>
                  <a:txBody>
                    <a:bodyPr/>
                    <a:lstStyle/>
                    <a:p>
                      <a:endParaRPr lang="en-IN" sz="1200" dirty="0"/>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34387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BE20-BFC7-7A77-9A6E-6E7AEE375B78}"/>
              </a:ext>
            </a:extLst>
          </p:cNvPr>
          <p:cNvSpPr>
            <a:spLocks noGrp="1"/>
          </p:cNvSpPr>
          <p:nvPr>
            <p:ph type="ctrTitle"/>
          </p:nvPr>
        </p:nvSpPr>
        <p:spPr/>
        <p:txBody>
          <a:bodyPr>
            <a:normAutofit/>
          </a:bodyPr>
          <a:lstStyle/>
          <a:p>
            <a:r>
              <a:rPr lang="en-IN" sz="8000" dirty="0">
                <a:solidFill>
                  <a:srgbClr val="0009C4"/>
                </a:solidFill>
              </a:rPr>
              <a:t>re</a:t>
            </a:r>
          </a:p>
        </p:txBody>
      </p:sp>
      <p:sp>
        <p:nvSpPr>
          <p:cNvPr id="3" name="TextBox 2">
            <a:extLst>
              <a:ext uri="{FF2B5EF4-FFF2-40B4-BE49-F238E27FC236}">
                <a16:creationId xmlns:a16="http://schemas.microsoft.com/office/drawing/2014/main" id="{8A56DF4A-5093-EF6B-C367-04F1DCF6B90F}"/>
              </a:ext>
            </a:extLst>
          </p:cNvPr>
          <p:cNvSpPr txBox="1"/>
          <p:nvPr/>
        </p:nvSpPr>
        <p:spPr>
          <a:xfrm>
            <a:off x="4552885" y="3841565"/>
            <a:ext cx="3086229" cy="523220"/>
          </a:xfrm>
          <a:prstGeom prst="rect">
            <a:avLst/>
          </a:prstGeom>
          <a:noFill/>
        </p:spPr>
        <p:txBody>
          <a:bodyPr wrap="none" rtlCol="0">
            <a:spAutoFit/>
          </a:bodyPr>
          <a:lstStyle/>
          <a:p>
            <a:r>
              <a:rPr lang="en-IN" sz="2800" dirty="0">
                <a:solidFill>
                  <a:srgbClr val="FF2400"/>
                </a:solidFill>
              </a:rPr>
              <a:t>r</a:t>
            </a:r>
            <a:r>
              <a:rPr lang="en-IN" sz="2800" dirty="0">
                <a:solidFill>
                  <a:srgbClr val="0009C4"/>
                </a:solidFill>
              </a:rPr>
              <a:t>egular </a:t>
            </a:r>
            <a:r>
              <a:rPr lang="en-IN" sz="2800" dirty="0">
                <a:solidFill>
                  <a:srgbClr val="FF2400"/>
                </a:solidFill>
              </a:rPr>
              <a:t>e</a:t>
            </a:r>
            <a:r>
              <a:rPr lang="en-IN" sz="2800" dirty="0">
                <a:solidFill>
                  <a:srgbClr val="0009C4"/>
                </a:solidFill>
              </a:rPr>
              <a:t>xpression</a:t>
            </a:r>
          </a:p>
        </p:txBody>
      </p:sp>
    </p:spTree>
    <p:extLst>
      <p:ext uri="{BB962C8B-B14F-4D97-AF65-F5344CB8AC3E}">
        <p14:creationId xmlns:p14="http://schemas.microsoft.com/office/powerpoint/2010/main" val="2586963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AA951-EA6A-12FE-62C8-C9F8E097C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5A04C4-4D2A-78DA-79CA-892392F5F60B}"/>
              </a:ext>
            </a:extLst>
          </p:cNvPr>
          <p:cNvSpPr>
            <a:spLocks noGrp="1"/>
          </p:cNvSpPr>
          <p:nvPr>
            <p:ph type="title"/>
          </p:nvPr>
        </p:nvSpPr>
        <p:spPr/>
        <p:txBody>
          <a:bodyPr/>
          <a:lstStyle/>
          <a:p>
            <a:r>
              <a:rPr lang="en-IN" b="1" dirty="0">
                <a:solidFill>
                  <a:schemeClr val="accent2"/>
                </a:solidFill>
              </a:rPr>
              <a:t>[ ]</a:t>
            </a:r>
            <a:br>
              <a:rPr lang="en-IN" b="1" dirty="0">
                <a:solidFill>
                  <a:schemeClr val="accent2"/>
                </a:solidFill>
              </a:rPr>
            </a:br>
            <a:r>
              <a:rPr lang="en-IN" sz="2000" dirty="0">
                <a:solidFill>
                  <a:schemeClr val="tx1"/>
                </a:solidFill>
              </a:rPr>
              <a:t>Character set or character classes</a:t>
            </a:r>
            <a:endParaRPr lang="en-IN" dirty="0">
              <a:solidFill>
                <a:schemeClr val="tx1"/>
              </a:solidFill>
            </a:endParaRPr>
          </a:p>
        </p:txBody>
      </p:sp>
      <p:sp>
        <p:nvSpPr>
          <p:cNvPr id="3" name="Content Placeholder 2">
            <a:extLst>
              <a:ext uri="{FF2B5EF4-FFF2-40B4-BE49-F238E27FC236}">
                <a16:creationId xmlns:a16="http://schemas.microsoft.com/office/drawing/2014/main" id="{94F4A301-EE3C-07AC-3B18-198A6649C498}"/>
              </a:ext>
            </a:extLst>
          </p:cNvPr>
          <p:cNvSpPr>
            <a:spLocks noGrp="1"/>
          </p:cNvSpPr>
          <p:nvPr>
            <p:ph idx="1"/>
          </p:nvPr>
        </p:nvSpPr>
        <p:spPr>
          <a:xfrm>
            <a:off x="838200" y="1857898"/>
            <a:ext cx="10515600" cy="4351338"/>
          </a:xfrm>
        </p:spPr>
        <p:txBody>
          <a:bodyPr/>
          <a:lstStyle/>
          <a:p>
            <a:r>
              <a:rPr lang="en-IN" dirty="0"/>
              <a:t>Allows to define a character that will match if any of the defined characters on the set is present.</a:t>
            </a:r>
          </a:p>
          <a:p>
            <a:pPr marL="0" indent="0">
              <a:buNone/>
            </a:pPr>
            <a:endParaRPr lang="en-IN" dirty="0"/>
          </a:p>
        </p:txBody>
      </p:sp>
      <p:graphicFrame>
        <p:nvGraphicFramePr>
          <p:cNvPr id="4" name="Table 3">
            <a:extLst>
              <a:ext uri="{FF2B5EF4-FFF2-40B4-BE49-F238E27FC236}">
                <a16:creationId xmlns:a16="http://schemas.microsoft.com/office/drawing/2014/main" id="{B6E668B0-8013-AFE1-9E1C-76D05F94710F}"/>
              </a:ext>
            </a:extLst>
          </p:cNvPr>
          <p:cNvGraphicFramePr>
            <a:graphicFrameLocks noGrp="1"/>
          </p:cNvGraphicFramePr>
          <p:nvPr>
            <p:extLst>
              <p:ext uri="{D42A27DB-BD31-4B8C-83A1-F6EECF244321}">
                <p14:modId xmlns:p14="http://schemas.microsoft.com/office/powerpoint/2010/main" val="1241796961"/>
              </p:ext>
            </p:extLst>
          </p:nvPr>
        </p:nvGraphicFramePr>
        <p:xfrm>
          <a:off x="1108037" y="3104214"/>
          <a:ext cx="8477027" cy="2630150"/>
        </p:xfrm>
        <a:graphic>
          <a:graphicData uri="http://schemas.openxmlformats.org/drawingml/2006/table">
            <a:tbl>
              <a:tblPr firstRow="1" bandRow="1">
                <a:tableStyleId>{5940675A-B579-460E-94D1-54222C63F5DA}</a:tableStyleId>
              </a:tblPr>
              <a:tblGrid>
                <a:gridCol w="1524854">
                  <a:extLst>
                    <a:ext uri="{9D8B030D-6E8A-4147-A177-3AD203B41FA5}">
                      <a16:colId xmlns:a16="http://schemas.microsoft.com/office/drawing/2014/main" val="2462876673"/>
                    </a:ext>
                  </a:extLst>
                </a:gridCol>
                <a:gridCol w="6952173">
                  <a:extLst>
                    <a:ext uri="{9D8B030D-6E8A-4147-A177-3AD203B41FA5}">
                      <a16:colId xmlns:a16="http://schemas.microsoft.com/office/drawing/2014/main" val="2028901738"/>
                    </a:ext>
                  </a:extLst>
                </a:gridCol>
              </a:tblGrid>
              <a:tr h="497970">
                <a:tc>
                  <a:txBody>
                    <a:bodyPr/>
                    <a:lstStyle/>
                    <a:p>
                      <a:pPr algn="ctr"/>
                      <a:r>
                        <a:rPr lang="en-IN" b="1" dirty="0">
                          <a:solidFill>
                            <a:schemeClr val="bg1"/>
                          </a:solidFill>
                        </a:rPr>
                        <a:t>Element</a:t>
                      </a:r>
                    </a:p>
                  </a:txBody>
                  <a:tcPr>
                    <a:solidFill>
                      <a:srgbClr val="0009C4"/>
                    </a:solidFill>
                  </a:tcPr>
                </a:tc>
                <a:tc>
                  <a:txBody>
                    <a:bodyPr/>
                    <a:lstStyle/>
                    <a:p>
                      <a:pPr algn="ctr"/>
                      <a:r>
                        <a:rPr lang="en-IN" b="1" dirty="0">
                          <a:solidFill>
                            <a:schemeClr val="bg1"/>
                          </a:solidFill>
                        </a:rPr>
                        <a:t>Description</a:t>
                      </a:r>
                    </a:p>
                  </a:txBody>
                  <a:tcPr>
                    <a:solidFill>
                      <a:srgbClr val="0009C4"/>
                    </a:solidFill>
                  </a:tcPr>
                </a:tc>
                <a:extLst>
                  <a:ext uri="{0D108BD9-81ED-4DB2-BD59-A6C34878D82A}">
                    <a16:rowId xmlns:a16="http://schemas.microsoft.com/office/drawing/2014/main" val="1876046428"/>
                  </a:ext>
                </a:extLst>
              </a:tr>
              <a:tr h="381182">
                <a:tc>
                  <a:txBody>
                    <a:bodyPr/>
                    <a:lstStyle/>
                    <a:p>
                      <a:pPr algn="ctr"/>
                      <a:r>
                        <a:rPr lang="en-IN" sz="2000" b="0" dirty="0">
                          <a:solidFill>
                            <a:srgbClr val="0009C4"/>
                          </a:solidFill>
                        </a:rPr>
                        <a:t>[cs]</a:t>
                      </a:r>
                    </a:p>
                  </a:txBody>
                  <a:tcPr/>
                </a:tc>
                <a:tc>
                  <a:txBody>
                    <a:bodyPr/>
                    <a:lstStyle/>
                    <a:p>
                      <a:pPr marL="0" indent="0">
                        <a:buNone/>
                      </a:pPr>
                      <a:r>
                        <a:rPr lang="en-US" dirty="0"/>
                        <a:t>/ </a:t>
                      </a:r>
                      <a:r>
                        <a:rPr lang="en-US" dirty="0" err="1"/>
                        <a:t>licen</a:t>
                      </a:r>
                      <a:r>
                        <a:rPr lang="en-US" dirty="0"/>
                        <a:t>[cs]e/</a:t>
                      </a:r>
                    </a:p>
                  </a:txBody>
                  <a:tcPr/>
                </a:tc>
                <a:extLst>
                  <a:ext uri="{0D108BD9-81ED-4DB2-BD59-A6C34878D82A}">
                    <a16:rowId xmlns:a16="http://schemas.microsoft.com/office/drawing/2014/main" val="759656855"/>
                  </a:ext>
                </a:extLst>
              </a:tr>
              <a:tr h="375638">
                <a:tc>
                  <a:txBody>
                    <a:bodyPr/>
                    <a:lstStyle/>
                    <a:p>
                      <a:pPr algn="ctr"/>
                      <a:r>
                        <a:rPr lang="en-IN" sz="2000" b="0" dirty="0">
                          <a:solidFill>
                            <a:srgbClr val="0009C4"/>
                          </a:solidFill>
                        </a:rPr>
                        <a:t>[0-9]</a:t>
                      </a:r>
                    </a:p>
                  </a:txBody>
                  <a:tcPr/>
                </a:tc>
                <a:tc>
                  <a:txBody>
                    <a:bodyPr/>
                    <a:lstStyle/>
                    <a:p>
                      <a:pPr marL="0" indent="0">
                        <a:buNone/>
                      </a:pPr>
                      <a:r>
                        <a:rPr lang="en-US" dirty="0"/>
                        <a:t>Matches anything between 0 and 9 (0, 1, 2, 3, 4, 5, 6, 7, 8, 9)</a:t>
                      </a:r>
                      <a:endParaRPr lang="en-US" b="1" dirty="0">
                        <a:solidFill>
                          <a:srgbClr val="0009C4"/>
                        </a:solidFill>
                      </a:endParaRPr>
                    </a:p>
                  </a:txBody>
                  <a:tcPr/>
                </a:tc>
                <a:extLst>
                  <a:ext uri="{0D108BD9-81ED-4DB2-BD59-A6C34878D82A}">
                    <a16:rowId xmlns:a16="http://schemas.microsoft.com/office/drawing/2014/main" val="1699778065"/>
                  </a:ext>
                </a:extLst>
              </a:tr>
              <a:tr h="381182">
                <a:tc>
                  <a:txBody>
                    <a:bodyPr/>
                    <a:lstStyle/>
                    <a:p>
                      <a:pPr algn="ct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Matches anything between a and z (a, b, c, d, …, z)</a:t>
                      </a:r>
                      <a:endParaRPr lang="en-IN" b="1" dirty="0">
                        <a:solidFill>
                          <a:srgbClr val="0009C4"/>
                        </a:solidFill>
                      </a:endParaRPr>
                    </a:p>
                  </a:txBody>
                  <a:tcPr/>
                </a:tc>
                <a:extLst>
                  <a:ext uri="{0D108BD9-81ED-4DB2-BD59-A6C34878D82A}">
                    <a16:rowId xmlns:a16="http://schemas.microsoft.com/office/drawing/2014/main" val="512742717"/>
                  </a:ext>
                </a:extLst>
              </a:tr>
              <a:tr h="471730">
                <a:tc>
                  <a:txBody>
                    <a:bodyPr/>
                    <a:lstStyle/>
                    <a:p>
                      <a:pPr algn="ct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Matches anything between A and Z (A, B, C, D …, Z)</a:t>
                      </a:r>
                      <a:endParaRPr lang="en-IN" b="1" dirty="0">
                        <a:solidFill>
                          <a:srgbClr val="0009C4"/>
                        </a:solidFill>
                      </a:endParaRPr>
                    </a:p>
                  </a:txBody>
                  <a:tcPr/>
                </a:tc>
                <a:extLst>
                  <a:ext uri="{0D108BD9-81ED-4DB2-BD59-A6C34878D82A}">
                    <a16:rowId xmlns:a16="http://schemas.microsoft.com/office/drawing/2014/main" val="912405213"/>
                  </a:ext>
                </a:extLst>
              </a:tr>
              <a:tr h="471730">
                <a:tc>
                  <a:txBody>
                    <a:bodyPr/>
                    <a:lstStyle/>
                    <a:p>
                      <a:pPr algn="ctr"/>
                      <a:r>
                        <a:rPr lang="en-IN" sz="2000" b="0" dirty="0">
                          <a:solidFill>
                            <a:srgbClr val="0009C4"/>
                          </a:solidFill>
                        </a:rPr>
                        <a:t>[0-9a-zA-Z]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Any lowercase or uppercase alphanumeric character</a:t>
                      </a:r>
                    </a:p>
                  </a:txBody>
                  <a:tcPr/>
                </a:tc>
                <a:extLst>
                  <a:ext uri="{0D108BD9-81ED-4DB2-BD59-A6C34878D82A}">
                    <a16:rowId xmlns:a16="http://schemas.microsoft.com/office/drawing/2014/main" val="2816127491"/>
                  </a:ext>
                </a:extLst>
              </a:tr>
            </a:tbl>
          </a:graphicData>
        </a:graphic>
      </p:graphicFrame>
      <p:sp>
        <p:nvSpPr>
          <p:cNvPr id="5" name="TextBox 4">
            <a:extLst>
              <a:ext uri="{FF2B5EF4-FFF2-40B4-BE49-F238E27FC236}">
                <a16:creationId xmlns:a16="http://schemas.microsoft.com/office/drawing/2014/main" id="{A16DFBF6-0E50-B270-4337-0C6D43958F54}"/>
              </a:ext>
            </a:extLst>
          </p:cNvPr>
          <p:cNvSpPr txBox="1"/>
          <p:nvPr/>
        </p:nvSpPr>
        <p:spPr>
          <a:xfrm>
            <a:off x="10209008" y="3384941"/>
            <a:ext cx="1276311" cy="954107"/>
          </a:xfrm>
          <a:prstGeom prst="rect">
            <a:avLst/>
          </a:prstGeom>
          <a:noFill/>
          <a:ln>
            <a:solidFill>
              <a:srgbClr val="0009C4"/>
            </a:solidFill>
          </a:ln>
        </p:spPr>
        <p:txBody>
          <a:bodyPr wrap="none" rtlCol="0">
            <a:spAutoFit/>
          </a:bodyPr>
          <a:lstStyle/>
          <a:p>
            <a:r>
              <a:rPr lang="en-IN" sz="2800" dirty="0"/>
              <a:t>licen</a:t>
            </a:r>
            <a:r>
              <a:rPr lang="en-IN" sz="2800" b="1" dirty="0">
                <a:solidFill>
                  <a:srgbClr val="0009C4"/>
                </a:solidFill>
              </a:rPr>
              <a:t>c</a:t>
            </a:r>
            <a:r>
              <a:rPr lang="en-IN" sz="2800" dirty="0"/>
              <a:t>e</a:t>
            </a:r>
          </a:p>
          <a:p>
            <a:r>
              <a:rPr lang="en-IN" sz="2800" dirty="0"/>
              <a:t>licen</a:t>
            </a:r>
            <a:r>
              <a:rPr lang="en-IN" sz="2800" b="1" dirty="0">
                <a:solidFill>
                  <a:srgbClr val="0009C4"/>
                </a:solidFill>
              </a:rPr>
              <a:t>s</a:t>
            </a:r>
            <a:r>
              <a:rPr lang="en-IN" sz="2800" dirty="0"/>
              <a:t>e</a:t>
            </a:r>
          </a:p>
        </p:txBody>
      </p:sp>
      <p:cxnSp>
        <p:nvCxnSpPr>
          <p:cNvPr id="18" name="Straight Arrow Connector 17">
            <a:extLst>
              <a:ext uri="{FF2B5EF4-FFF2-40B4-BE49-F238E27FC236}">
                <a16:creationId xmlns:a16="http://schemas.microsoft.com/office/drawing/2014/main" id="{2D3B464F-CAFE-EE98-0137-91B8111C2142}"/>
              </a:ext>
            </a:extLst>
          </p:cNvPr>
          <p:cNvCxnSpPr/>
          <p:nvPr/>
        </p:nvCxnSpPr>
        <p:spPr>
          <a:xfrm>
            <a:off x="4023360" y="3861995"/>
            <a:ext cx="6045798" cy="0"/>
          </a:xfrm>
          <a:prstGeom prst="straightConnector1">
            <a:avLst/>
          </a:prstGeom>
          <a:ln>
            <a:solidFill>
              <a:srgbClr val="0009C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134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23283-B146-5FD7-6178-21805B8E04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869B1-688B-F7BE-A3CF-BC0D933CC448}"/>
              </a:ext>
            </a:extLst>
          </p:cNvPr>
          <p:cNvSpPr>
            <a:spLocks noGrp="1"/>
          </p:cNvSpPr>
          <p:nvPr>
            <p:ph type="title"/>
          </p:nvPr>
        </p:nvSpPr>
        <p:spPr/>
        <p:txBody>
          <a:bodyPr/>
          <a:lstStyle/>
          <a:p>
            <a:r>
              <a:rPr lang="en-IN" b="1" dirty="0">
                <a:solidFill>
                  <a:schemeClr val="accent2"/>
                </a:solidFill>
              </a:rPr>
              <a:t>caret (^)</a:t>
            </a:r>
            <a:br>
              <a:rPr lang="en-IN" b="1" dirty="0">
                <a:solidFill>
                  <a:schemeClr val="accent2"/>
                </a:solidFill>
              </a:rPr>
            </a:br>
            <a:r>
              <a:rPr lang="en-IN" sz="2000" dirty="0">
                <a:solidFill>
                  <a:schemeClr val="tx1"/>
                </a:solidFill>
              </a:rPr>
              <a:t>Negation of range</a:t>
            </a:r>
            <a:endParaRPr lang="en-IN" dirty="0">
              <a:solidFill>
                <a:schemeClr val="tx1"/>
              </a:solidFill>
            </a:endParaRPr>
          </a:p>
        </p:txBody>
      </p:sp>
      <p:sp>
        <p:nvSpPr>
          <p:cNvPr id="3" name="Content Placeholder 2">
            <a:extLst>
              <a:ext uri="{FF2B5EF4-FFF2-40B4-BE49-F238E27FC236}">
                <a16:creationId xmlns:a16="http://schemas.microsoft.com/office/drawing/2014/main" id="{DDACDBF6-FDA2-F810-9723-036942F5EE0D}"/>
              </a:ext>
            </a:extLst>
          </p:cNvPr>
          <p:cNvSpPr>
            <a:spLocks noGrp="1"/>
          </p:cNvSpPr>
          <p:nvPr>
            <p:ph idx="1"/>
          </p:nvPr>
        </p:nvSpPr>
        <p:spPr>
          <a:xfrm>
            <a:off x="838200" y="1857898"/>
            <a:ext cx="10515600" cy="4351338"/>
          </a:xfrm>
        </p:spPr>
        <p:txBody>
          <a:bodyPr/>
          <a:lstStyle/>
          <a:p>
            <a:r>
              <a:rPr lang="en-IN" dirty="0"/>
              <a:t>Allows to define a character that will match if any of the defined characters on the set is present.</a:t>
            </a:r>
          </a:p>
          <a:p>
            <a:pPr marL="0" indent="0">
              <a:buNone/>
            </a:pPr>
            <a:endParaRPr lang="en-IN" dirty="0"/>
          </a:p>
        </p:txBody>
      </p:sp>
      <p:graphicFrame>
        <p:nvGraphicFramePr>
          <p:cNvPr id="4" name="Table 3">
            <a:extLst>
              <a:ext uri="{FF2B5EF4-FFF2-40B4-BE49-F238E27FC236}">
                <a16:creationId xmlns:a16="http://schemas.microsoft.com/office/drawing/2014/main" id="{2BCFBF45-F540-95B9-1D35-746E6F0C3D0D}"/>
              </a:ext>
            </a:extLst>
          </p:cNvPr>
          <p:cNvGraphicFramePr>
            <a:graphicFrameLocks noGrp="1"/>
          </p:cNvGraphicFramePr>
          <p:nvPr>
            <p:extLst>
              <p:ext uri="{D42A27DB-BD31-4B8C-83A1-F6EECF244321}">
                <p14:modId xmlns:p14="http://schemas.microsoft.com/office/powerpoint/2010/main" val="563564619"/>
              </p:ext>
            </p:extLst>
          </p:nvPr>
        </p:nvGraphicFramePr>
        <p:xfrm>
          <a:off x="1108037" y="3104215"/>
          <a:ext cx="10143724" cy="2302095"/>
        </p:xfrm>
        <a:graphic>
          <a:graphicData uri="http://schemas.openxmlformats.org/drawingml/2006/table">
            <a:tbl>
              <a:tblPr firstRow="1" bandRow="1">
                <a:tableStyleId>{5940675A-B579-460E-94D1-54222C63F5DA}</a:tableStyleId>
              </a:tblPr>
              <a:tblGrid>
                <a:gridCol w="1713230">
                  <a:extLst>
                    <a:ext uri="{9D8B030D-6E8A-4147-A177-3AD203B41FA5}">
                      <a16:colId xmlns:a16="http://schemas.microsoft.com/office/drawing/2014/main" val="2462876673"/>
                    </a:ext>
                  </a:extLst>
                </a:gridCol>
                <a:gridCol w="8430494">
                  <a:extLst>
                    <a:ext uri="{9D8B030D-6E8A-4147-A177-3AD203B41FA5}">
                      <a16:colId xmlns:a16="http://schemas.microsoft.com/office/drawing/2014/main" val="2028901738"/>
                    </a:ext>
                  </a:extLst>
                </a:gridCol>
              </a:tblGrid>
              <a:tr h="451239">
                <a:tc>
                  <a:txBody>
                    <a:bodyPr/>
                    <a:lstStyle/>
                    <a:p>
                      <a:pPr algn="ctr"/>
                      <a:r>
                        <a:rPr lang="en-IN" b="1" dirty="0">
                          <a:solidFill>
                            <a:schemeClr val="bg1"/>
                          </a:solidFill>
                        </a:rPr>
                        <a:t>Element</a:t>
                      </a:r>
                    </a:p>
                  </a:txBody>
                  <a:tcPr>
                    <a:solidFill>
                      <a:srgbClr val="0009C4"/>
                    </a:solidFill>
                  </a:tcPr>
                </a:tc>
                <a:tc>
                  <a:txBody>
                    <a:bodyPr/>
                    <a:lstStyle/>
                    <a:p>
                      <a:pPr algn="ctr"/>
                      <a:r>
                        <a:rPr lang="en-IN" b="1" dirty="0">
                          <a:solidFill>
                            <a:schemeClr val="bg1"/>
                          </a:solidFill>
                        </a:rPr>
                        <a:t>Description</a:t>
                      </a:r>
                    </a:p>
                  </a:txBody>
                  <a:tcPr>
                    <a:solidFill>
                      <a:srgbClr val="0009C4"/>
                    </a:solidFill>
                  </a:tcPr>
                </a:tc>
                <a:extLst>
                  <a:ext uri="{0D108BD9-81ED-4DB2-BD59-A6C34878D82A}">
                    <a16:rowId xmlns:a16="http://schemas.microsoft.com/office/drawing/2014/main" val="1876046428"/>
                  </a:ext>
                </a:extLst>
              </a:tr>
              <a:tr h="390566">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0-9]</a:t>
                      </a:r>
                    </a:p>
                  </a:txBody>
                  <a:tcPr/>
                </a:tc>
                <a:tc>
                  <a:txBody>
                    <a:bodyPr/>
                    <a:lstStyle/>
                    <a:p>
                      <a:pPr marL="0" indent="0">
                        <a:buNone/>
                      </a:pPr>
                      <a:r>
                        <a:rPr lang="en-US" dirty="0"/>
                        <a:t>Will match anything that is not a digit</a:t>
                      </a:r>
                      <a:endParaRPr lang="en-US" b="1" dirty="0">
                        <a:solidFill>
                          <a:srgbClr val="0009C4"/>
                        </a:solidFill>
                      </a:endParaRPr>
                    </a:p>
                  </a:txBody>
                  <a:tcPr/>
                </a:tc>
                <a:extLst>
                  <a:ext uri="{0D108BD9-81ED-4DB2-BD59-A6C34878D82A}">
                    <a16:rowId xmlns:a16="http://schemas.microsoft.com/office/drawing/2014/main" val="1699778065"/>
                  </a:ext>
                </a:extLst>
              </a:tr>
              <a:tr h="390566">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Will match anything that is not a lowercase alphabets</a:t>
                      </a:r>
                      <a:endParaRPr lang="en-IN" b="1" dirty="0">
                        <a:solidFill>
                          <a:srgbClr val="0009C4"/>
                        </a:solidFill>
                      </a:endParaRPr>
                    </a:p>
                  </a:txBody>
                  <a:tcPr/>
                </a:tc>
                <a:extLst>
                  <a:ext uri="{0D108BD9-81ED-4DB2-BD59-A6C34878D82A}">
                    <a16:rowId xmlns:a16="http://schemas.microsoft.com/office/drawing/2014/main" val="512742717"/>
                  </a:ext>
                </a:extLst>
              </a:tr>
              <a:tr h="427462">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Will match anything that is not a uppercase alphabets</a:t>
                      </a:r>
                      <a:endParaRPr lang="en-IN" b="1" dirty="0">
                        <a:solidFill>
                          <a:srgbClr val="0009C4"/>
                        </a:solidFill>
                      </a:endParaRPr>
                    </a:p>
                  </a:txBody>
                  <a:tcPr/>
                </a:tc>
                <a:extLst>
                  <a:ext uri="{0D108BD9-81ED-4DB2-BD59-A6C34878D82A}">
                    <a16:rowId xmlns:a16="http://schemas.microsoft.com/office/drawing/2014/main" val="912405213"/>
                  </a:ext>
                </a:extLst>
              </a:tr>
              <a:tr h="630914">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0-9a-zA-Z]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Will match anything that is not lowercase or uppercase alphanumeric character</a:t>
                      </a:r>
                    </a:p>
                  </a:txBody>
                  <a:tcPr/>
                </a:tc>
                <a:extLst>
                  <a:ext uri="{0D108BD9-81ED-4DB2-BD59-A6C34878D82A}">
                    <a16:rowId xmlns:a16="http://schemas.microsoft.com/office/drawing/2014/main" val="2816127491"/>
                  </a:ext>
                </a:extLst>
              </a:tr>
            </a:tbl>
          </a:graphicData>
        </a:graphic>
      </p:graphicFrame>
    </p:spTree>
    <p:extLst>
      <p:ext uri="{BB962C8B-B14F-4D97-AF65-F5344CB8AC3E}">
        <p14:creationId xmlns:p14="http://schemas.microsoft.com/office/powerpoint/2010/main" val="1549622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62924-B449-E9D1-5C73-7182A6377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6C20C-B8F0-0096-9425-4BACB7D9CA86}"/>
              </a:ext>
            </a:extLst>
          </p:cNvPr>
          <p:cNvSpPr>
            <a:spLocks noGrp="1"/>
          </p:cNvSpPr>
          <p:nvPr>
            <p:ph type="title"/>
          </p:nvPr>
        </p:nvSpPr>
        <p:spPr/>
        <p:txBody>
          <a:bodyPr/>
          <a:lstStyle/>
          <a:p>
            <a:r>
              <a:rPr lang="en-IN" dirty="0"/>
              <a:t>Exercise Question</a:t>
            </a:r>
          </a:p>
        </p:txBody>
      </p:sp>
      <p:sp>
        <p:nvSpPr>
          <p:cNvPr id="5" name="TextBox 4">
            <a:extLst>
              <a:ext uri="{FF2B5EF4-FFF2-40B4-BE49-F238E27FC236}">
                <a16:creationId xmlns:a16="http://schemas.microsoft.com/office/drawing/2014/main" id="{A535BB8D-32B2-03A8-8CD3-DC752282EA55}"/>
              </a:ext>
            </a:extLst>
          </p:cNvPr>
          <p:cNvSpPr txBox="1"/>
          <p:nvPr/>
        </p:nvSpPr>
        <p:spPr>
          <a:xfrm>
            <a:off x="934224" y="1315548"/>
            <a:ext cx="10419576" cy="1384995"/>
          </a:xfrm>
          <a:prstGeom prst="rect">
            <a:avLst/>
          </a:prstGeom>
          <a:solidFill>
            <a:schemeClr val="bg1">
              <a:lumMod val="95000"/>
            </a:schemeClr>
          </a:solidFill>
          <a:ln>
            <a:solidFill>
              <a:schemeClr val="bg1">
                <a:lumMod val="75000"/>
              </a:schemeClr>
            </a:solidFill>
          </a:ln>
        </p:spPr>
        <p:txBody>
          <a:bodyPr wrap="square">
            <a:spAutoFit/>
          </a:bodyPr>
          <a:lstStyle/>
          <a:p>
            <a:r>
              <a:rPr lang="en-IN" sz="1400" dirty="0"/>
              <a:t>Contact Information:</a:t>
            </a:r>
          </a:p>
          <a:p>
            <a:r>
              <a:rPr lang="en-IN" sz="1400" dirty="0"/>
              <a:t>John Doe - john.doe@example.com - (555) 123-4567</a:t>
            </a:r>
          </a:p>
          <a:p>
            <a:r>
              <a:rPr lang="en-IN" sz="1400" dirty="0"/>
              <a:t>Mary Smith - mary_smith@email.net - 555.987.6543</a:t>
            </a:r>
          </a:p>
          <a:p>
            <a:r>
              <a:rPr lang="en-IN" sz="1400" dirty="0"/>
              <a:t>Tom Johnson - tom-johnson@company.org - (555)246-8910</a:t>
            </a:r>
          </a:p>
          <a:p>
            <a:r>
              <a:rPr lang="en-IN" sz="1400" dirty="0"/>
              <a:t>Sarah Brown - sarah@brown.co.uk - +1-555-369-7412</a:t>
            </a:r>
          </a:p>
          <a:p>
            <a:r>
              <a:rPr lang="en-IN" sz="1400" dirty="0"/>
              <a:t>Mike Wilson - mike.wilson@subdomain.example.edu - 555 741 0258</a:t>
            </a:r>
          </a:p>
        </p:txBody>
      </p:sp>
      <p:graphicFrame>
        <p:nvGraphicFramePr>
          <p:cNvPr id="6" name="Table 5">
            <a:extLst>
              <a:ext uri="{FF2B5EF4-FFF2-40B4-BE49-F238E27FC236}">
                <a16:creationId xmlns:a16="http://schemas.microsoft.com/office/drawing/2014/main" id="{591B586E-34FC-E622-4A35-3C38ABFDADA3}"/>
              </a:ext>
            </a:extLst>
          </p:cNvPr>
          <p:cNvGraphicFramePr>
            <a:graphicFrameLocks noGrp="1"/>
          </p:cNvGraphicFramePr>
          <p:nvPr>
            <p:extLst>
              <p:ext uri="{D42A27DB-BD31-4B8C-83A1-F6EECF244321}">
                <p14:modId xmlns:p14="http://schemas.microsoft.com/office/powerpoint/2010/main" val="963011550"/>
              </p:ext>
            </p:extLst>
          </p:nvPr>
        </p:nvGraphicFramePr>
        <p:xfrm>
          <a:off x="838200" y="2990140"/>
          <a:ext cx="10515599" cy="3804095"/>
        </p:xfrm>
        <a:graphic>
          <a:graphicData uri="http://schemas.openxmlformats.org/drawingml/2006/table">
            <a:tbl>
              <a:tblPr firstRow="1" bandRow="1">
                <a:tableStyleId>{5940675A-B579-460E-94D1-54222C63F5DA}</a:tableStyleId>
              </a:tblPr>
              <a:tblGrid>
                <a:gridCol w="910560">
                  <a:extLst>
                    <a:ext uri="{9D8B030D-6E8A-4147-A177-3AD203B41FA5}">
                      <a16:colId xmlns:a16="http://schemas.microsoft.com/office/drawing/2014/main" val="2462876673"/>
                    </a:ext>
                  </a:extLst>
                </a:gridCol>
                <a:gridCol w="7844945">
                  <a:extLst>
                    <a:ext uri="{9D8B030D-6E8A-4147-A177-3AD203B41FA5}">
                      <a16:colId xmlns:a16="http://schemas.microsoft.com/office/drawing/2014/main" val="2028901738"/>
                    </a:ext>
                  </a:extLst>
                </a:gridCol>
                <a:gridCol w="1760094">
                  <a:extLst>
                    <a:ext uri="{9D8B030D-6E8A-4147-A177-3AD203B41FA5}">
                      <a16:colId xmlns:a16="http://schemas.microsoft.com/office/drawing/2014/main" val="602044615"/>
                    </a:ext>
                  </a:extLst>
                </a:gridCol>
              </a:tblGrid>
              <a:tr h="225351">
                <a:tc>
                  <a:txBody>
                    <a:bodyPr/>
                    <a:lstStyle/>
                    <a:p>
                      <a:pPr algn="ctr"/>
                      <a:r>
                        <a:rPr lang="en-IN" sz="1400" b="1" dirty="0">
                          <a:solidFill>
                            <a:schemeClr val="bg1"/>
                          </a:solidFill>
                        </a:rPr>
                        <a:t>SNO</a:t>
                      </a:r>
                    </a:p>
                  </a:txBody>
                  <a:tcPr>
                    <a:solidFill>
                      <a:srgbClr val="0009C4"/>
                    </a:solidFill>
                  </a:tcPr>
                </a:tc>
                <a:tc>
                  <a:txBody>
                    <a:bodyPr/>
                    <a:lstStyle/>
                    <a:p>
                      <a:pPr algn="ctr"/>
                      <a:r>
                        <a:rPr lang="en-IN" sz="1400" b="1" dirty="0">
                          <a:solidFill>
                            <a:schemeClr val="bg1"/>
                          </a:solidFill>
                        </a:rPr>
                        <a:t>QUESTION</a:t>
                      </a:r>
                    </a:p>
                  </a:txBody>
                  <a:tcPr>
                    <a:solidFill>
                      <a:srgbClr val="0009C4"/>
                    </a:solidFill>
                  </a:tcPr>
                </a:tc>
                <a:tc>
                  <a:txBody>
                    <a:bodyPr/>
                    <a:lstStyle/>
                    <a:p>
                      <a:pPr algn="ctr"/>
                      <a:r>
                        <a:rPr lang="en-IN" sz="1400" b="1" dirty="0">
                          <a:solidFill>
                            <a:schemeClr val="bg1"/>
                          </a:solidFill>
                        </a:rPr>
                        <a:t>PATTERN</a:t>
                      </a:r>
                    </a:p>
                  </a:txBody>
                  <a:tcPr>
                    <a:solidFill>
                      <a:srgbClr val="0009C4"/>
                    </a:solidFill>
                  </a:tcPr>
                </a:tc>
                <a:extLst>
                  <a:ext uri="{0D108BD9-81ED-4DB2-BD59-A6C34878D82A}">
                    <a16:rowId xmlns:a16="http://schemas.microsoft.com/office/drawing/2014/main" val="1876046428"/>
                  </a:ext>
                </a:extLst>
              </a:tr>
              <a:tr h="225351">
                <a:tc>
                  <a:txBody>
                    <a:bodyPr/>
                    <a:lstStyle/>
                    <a:p>
                      <a:r>
                        <a:rPr lang="en-IN" sz="1400" dirty="0"/>
                        <a:t>1</a:t>
                      </a:r>
                    </a:p>
                  </a:txBody>
                  <a:tcPr/>
                </a:tc>
                <a:tc>
                  <a:txBody>
                    <a:bodyPr/>
                    <a:lstStyle/>
                    <a:p>
                      <a:pPr marL="0" indent="0">
                        <a:buNone/>
                      </a:pPr>
                      <a:r>
                        <a:rPr lang="en-US" sz="1400" dirty="0"/>
                        <a:t>Write a regular expression using character sets ([]) to match any single vowel (a, e, </a:t>
                      </a:r>
                      <a:r>
                        <a:rPr lang="en-US" sz="1400" dirty="0" err="1"/>
                        <a:t>i</a:t>
                      </a:r>
                      <a:r>
                        <a:rPr lang="en-US" sz="1400" dirty="0"/>
                        <a:t>, o, u) in the text.</a:t>
                      </a: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759656855"/>
                  </a:ext>
                </a:extLst>
              </a:tr>
              <a:tr h="388963">
                <a:tc>
                  <a:txBody>
                    <a:bodyPr/>
                    <a:lstStyle/>
                    <a:p>
                      <a:r>
                        <a:rPr lang="en-IN" sz="1400" dirty="0"/>
                        <a:t>2</a:t>
                      </a:r>
                    </a:p>
                  </a:txBody>
                  <a:tcPr/>
                </a:tc>
                <a:tc>
                  <a:txBody>
                    <a:bodyPr/>
                    <a:lstStyle/>
                    <a:p>
                      <a:pPr marL="0" indent="0">
                        <a:buNone/>
                      </a:pPr>
                      <a:r>
                        <a:rPr lang="en-US" sz="1400" dirty="0"/>
                        <a:t>Write a regular expression using pipe (|) to match either "John" or "Tom" in the text.</a:t>
                      </a:r>
                      <a:endParaRPr lang="en-US"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1699778065"/>
                  </a:ext>
                </a:extLst>
              </a:tr>
              <a:tr h="388963">
                <a:tc>
                  <a:txBody>
                    <a:bodyPr/>
                    <a:lstStyle/>
                    <a:p>
                      <a:r>
                        <a:rPr lang="en-IN"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caret (^) inside character sets to match any single character that is NOT a digit in the text.</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512742717"/>
                  </a:ext>
                </a:extLst>
              </a:tr>
              <a:tr h="388963">
                <a:tc>
                  <a:txBody>
                    <a:bodyPr/>
                    <a:lstStyle/>
                    <a:p>
                      <a:r>
                        <a:rPr lang="en-IN"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to match either "com" or "net" in the email domains.</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912405213"/>
                  </a:ext>
                </a:extLst>
              </a:tr>
              <a:tr h="388963">
                <a:tc>
                  <a:txBody>
                    <a:bodyPr/>
                    <a:lstStyle/>
                    <a:p>
                      <a:r>
                        <a:rPr lang="en-IN" sz="14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character sets to match any single digit in the phone numbers.</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2205993333"/>
                  </a:ext>
                </a:extLst>
              </a:tr>
              <a:tr h="388963">
                <a:tc>
                  <a:txBody>
                    <a:bodyPr/>
                    <a:lstStyle/>
                    <a:p>
                      <a:r>
                        <a:rPr lang="en-IN" sz="14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the dot (.) to match any character between 'T' and 'm' in "Tom".</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2193028173"/>
                  </a:ext>
                </a:extLst>
              </a:tr>
              <a:tr h="388963">
                <a:tc>
                  <a:txBody>
                    <a:bodyPr/>
                    <a:lstStyle/>
                    <a:p>
                      <a:r>
                        <a:rPr lang="en-IN" sz="140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character sets to match any single uppercase letter in the text.</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1714139291"/>
                  </a:ext>
                </a:extLst>
              </a:tr>
              <a:tr h="388963">
                <a:tc>
                  <a:txBody>
                    <a:bodyPr/>
                    <a:lstStyle/>
                    <a:p>
                      <a:r>
                        <a:rPr lang="en-IN" sz="14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caret (^) inside character sets to match any single character that is not a letter or number in the text.</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3989991463"/>
                  </a:ext>
                </a:extLst>
              </a:tr>
            </a:tbl>
          </a:graphicData>
        </a:graphic>
      </p:graphicFrame>
      <p:sp>
        <p:nvSpPr>
          <p:cNvPr id="8" name="TextBox 7">
            <a:extLst>
              <a:ext uri="{FF2B5EF4-FFF2-40B4-BE49-F238E27FC236}">
                <a16:creationId xmlns:a16="http://schemas.microsoft.com/office/drawing/2014/main" id="{C2D82F79-61CB-A549-ECE9-E1498B6C1E5B}"/>
              </a:ext>
            </a:extLst>
          </p:cNvPr>
          <p:cNvSpPr txBox="1"/>
          <p:nvPr/>
        </p:nvSpPr>
        <p:spPr>
          <a:xfrm>
            <a:off x="9874953" y="3365197"/>
            <a:ext cx="1021842" cy="369332"/>
          </a:xfrm>
          <a:prstGeom prst="rect">
            <a:avLst/>
          </a:prstGeom>
          <a:noFill/>
        </p:spPr>
        <p:txBody>
          <a:bodyPr wrap="square">
            <a:spAutoFit/>
          </a:bodyPr>
          <a:lstStyle/>
          <a:p>
            <a:pPr algn="ctr"/>
            <a:r>
              <a:rPr lang="en-IN" sz="1800" dirty="0"/>
              <a:t>[</a:t>
            </a:r>
            <a:r>
              <a:rPr lang="en-IN" sz="1800" dirty="0" err="1"/>
              <a:t>aeiou</a:t>
            </a:r>
            <a:r>
              <a:rPr lang="en-IN" sz="1800" dirty="0"/>
              <a:t>]</a:t>
            </a:r>
          </a:p>
        </p:txBody>
      </p:sp>
      <p:sp>
        <p:nvSpPr>
          <p:cNvPr id="10" name="TextBox 9">
            <a:extLst>
              <a:ext uri="{FF2B5EF4-FFF2-40B4-BE49-F238E27FC236}">
                <a16:creationId xmlns:a16="http://schemas.microsoft.com/office/drawing/2014/main" id="{82B2CF32-3073-2681-200C-C3B59E7026A5}"/>
              </a:ext>
            </a:extLst>
          </p:cNvPr>
          <p:cNvSpPr txBox="1"/>
          <p:nvPr/>
        </p:nvSpPr>
        <p:spPr>
          <a:xfrm>
            <a:off x="9655497" y="3826760"/>
            <a:ext cx="1460754" cy="369332"/>
          </a:xfrm>
          <a:prstGeom prst="rect">
            <a:avLst/>
          </a:prstGeom>
          <a:noFill/>
        </p:spPr>
        <p:txBody>
          <a:bodyPr wrap="square">
            <a:spAutoFit/>
          </a:bodyPr>
          <a:lstStyle/>
          <a:p>
            <a:pPr algn="ctr"/>
            <a:r>
              <a:rPr lang="en-IN" sz="1800" dirty="0" err="1"/>
              <a:t>John|Tom</a:t>
            </a:r>
            <a:endParaRPr lang="en-IN" sz="1800" dirty="0"/>
          </a:p>
        </p:txBody>
      </p:sp>
      <p:sp>
        <p:nvSpPr>
          <p:cNvPr id="12" name="TextBox 11">
            <a:extLst>
              <a:ext uri="{FF2B5EF4-FFF2-40B4-BE49-F238E27FC236}">
                <a16:creationId xmlns:a16="http://schemas.microsoft.com/office/drawing/2014/main" id="{B5AD8AEE-2DD3-84DE-02F4-BD91E750A243}"/>
              </a:ext>
            </a:extLst>
          </p:cNvPr>
          <p:cNvSpPr txBox="1"/>
          <p:nvPr/>
        </p:nvSpPr>
        <p:spPr>
          <a:xfrm>
            <a:off x="9895518" y="4315792"/>
            <a:ext cx="980712" cy="369332"/>
          </a:xfrm>
          <a:prstGeom prst="rect">
            <a:avLst/>
          </a:prstGeom>
          <a:noFill/>
        </p:spPr>
        <p:txBody>
          <a:bodyPr wrap="square">
            <a:spAutoFit/>
          </a:bodyPr>
          <a:lstStyle/>
          <a:p>
            <a:pPr algn="ctr"/>
            <a:r>
              <a:rPr lang="en-IN" sz="1800" dirty="0"/>
              <a:t>[^0-9]</a:t>
            </a:r>
          </a:p>
        </p:txBody>
      </p:sp>
      <p:sp>
        <p:nvSpPr>
          <p:cNvPr id="14" name="TextBox 13">
            <a:extLst>
              <a:ext uri="{FF2B5EF4-FFF2-40B4-BE49-F238E27FC236}">
                <a16:creationId xmlns:a16="http://schemas.microsoft.com/office/drawing/2014/main" id="{61AE241B-1D88-9915-1340-5D4361FB5D87}"/>
              </a:ext>
            </a:extLst>
          </p:cNvPr>
          <p:cNvSpPr txBox="1"/>
          <p:nvPr/>
        </p:nvSpPr>
        <p:spPr>
          <a:xfrm>
            <a:off x="9729792" y="4721002"/>
            <a:ext cx="1312164" cy="369332"/>
          </a:xfrm>
          <a:prstGeom prst="rect">
            <a:avLst/>
          </a:prstGeom>
          <a:noFill/>
        </p:spPr>
        <p:txBody>
          <a:bodyPr wrap="square">
            <a:spAutoFit/>
          </a:bodyPr>
          <a:lstStyle/>
          <a:p>
            <a:pPr algn="ctr"/>
            <a:r>
              <a:rPr lang="en-IN" sz="1800" dirty="0" err="1"/>
              <a:t>com|net</a:t>
            </a:r>
            <a:endParaRPr lang="en-IN" sz="1800" dirty="0"/>
          </a:p>
        </p:txBody>
      </p:sp>
      <p:sp>
        <p:nvSpPr>
          <p:cNvPr id="16" name="TextBox 15">
            <a:extLst>
              <a:ext uri="{FF2B5EF4-FFF2-40B4-BE49-F238E27FC236}">
                <a16:creationId xmlns:a16="http://schemas.microsoft.com/office/drawing/2014/main" id="{2E5C6109-F3E9-0DBD-9D9C-2DFFA14D7FB8}"/>
              </a:ext>
            </a:extLst>
          </p:cNvPr>
          <p:cNvSpPr txBox="1"/>
          <p:nvPr/>
        </p:nvSpPr>
        <p:spPr>
          <a:xfrm>
            <a:off x="9975537" y="5105172"/>
            <a:ext cx="820674" cy="369332"/>
          </a:xfrm>
          <a:prstGeom prst="rect">
            <a:avLst/>
          </a:prstGeom>
          <a:noFill/>
        </p:spPr>
        <p:txBody>
          <a:bodyPr wrap="square">
            <a:spAutoFit/>
          </a:bodyPr>
          <a:lstStyle/>
          <a:p>
            <a:pPr algn="ctr"/>
            <a:r>
              <a:rPr lang="en-IN" sz="1800" dirty="0"/>
              <a:t>[0-9]</a:t>
            </a:r>
          </a:p>
        </p:txBody>
      </p:sp>
      <p:sp>
        <p:nvSpPr>
          <p:cNvPr id="18" name="TextBox 17">
            <a:extLst>
              <a:ext uri="{FF2B5EF4-FFF2-40B4-BE49-F238E27FC236}">
                <a16:creationId xmlns:a16="http://schemas.microsoft.com/office/drawing/2014/main" id="{2606D05F-6654-58E8-C939-2F52D925D302}"/>
              </a:ext>
            </a:extLst>
          </p:cNvPr>
          <p:cNvSpPr txBox="1"/>
          <p:nvPr/>
        </p:nvSpPr>
        <p:spPr>
          <a:xfrm>
            <a:off x="10068120" y="5495544"/>
            <a:ext cx="635508" cy="369332"/>
          </a:xfrm>
          <a:prstGeom prst="rect">
            <a:avLst/>
          </a:prstGeom>
          <a:noFill/>
        </p:spPr>
        <p:txBody>
          <a:bodyPr wrap="square">
            <a:spAutoFit/>
          </a:bodyPr>
          <a:lstStyle/>
          <a:p>
            <a:pPr algn="ctr"/>
            <a:r>
              <a:rPr lang="en-IN" sz="1800" dirty="0" err="1"/>
              <a:t>T.m</a:t>
            </a:r>
            <a:endParaRPr lang="en-IN" sz="1800" dirty="0"/>
          </a:p>
        </p:txBody>
      </p:sp>
      <p:sp>
        <p:nvSpPr>
          <p:cNvPr id="20" name="TextBox 19">
            <a:extLst>
              <a:ext uri="{FF2B5EF4-FFF2-40B4-BE49-F238E27FC236}">
                <a16:creationId xmlns:a16="http://schemas.microsoft.com/office/drawing/2014/main" id="{6F380488-A484-8458-8108-33BD1773E322}"/>
              </a:ext>
            </a:extLst>
          </p:cNvPr>
          <p:cNvSpPr txBox="1"/>
          <p:nvPr/>
        </p:nvSpPr>
        <p:spPr>
          <a:xfrm>
            <a:off x="9967536" y="5939564"/>
            <a:ext cx="836676" cy="369332"/>
          </a:xfrm>
          <a:prstGeom prst="rect">
            <a:avLst/>
          </a:prstGeom>
          <a:noFill/>
        </p:spPr>
        <p:txBody>
          <a:bodyPr wrap="square">
            <a:spAutoFit/>
          </a:bodyPr>
          <a:lstStyle/>
          <a:p>
            <a:pPr algn="ctr"/>
            <a:r>
              <a:rPr lang="en-IN" sz="1800" dirty="0"/>
              <a:t>[A-Z]</a:t>
            </a:r>
          </a:p>
        </p:txBody>
      </p:sp>
      <p:sp>
        <p:nvSpPr>
          <p:cNvPr id="22" name="TextBox 21">
            <a:extLst>
              <a:ext uri="{FF2B5EF4-FFF2-40B4-BE49-F238E27FC236}">
                <a16:creationId xmlns:a16="http://schemas.microsoft.com/office/drawing/2014/main" id="{4F904CA6-34F1-6696-C119-FF67807931B5}"/>
              </a:ext>
            </a:extLst>
          </p:cNvPr>
          <p:cNvSpPr txBox="1"/>
          <p:nvPr/>
        </p:nvSpPr>
        <p:spPr>
          <a:xfrm>
            <a:off x="9615492" y="6335641"/>
            <a:ext cx="1540764" cy="369332"/>
          </a:xfrm>
          <a:prstGeom prst="rect">
            <a:avLst/>
          </a:prstGeom>
          <a:noFill/>
        </p:spPr>
        <p:txBody>
          <a:bodyPr wrap="square">
            <a:spAutoFit/>
          </a:bodyPr>
          <a:lstStyle/>
          <a:p>
            <a:pPr algn="ctr"/>
            <a:r>
              <a:rPr lang="en-IN" sz="1800" dirty="0"/>
              <a:t>[^0-9a-zA-Z]</a:t>
            </a:r>
          </a:p>
        </p:txBody>
      </p:sp>
    </p:spTree>
    <p:extLst>
      <p:ext uri="{BB962C8B-B14F-4D97-AF65-F5344CB8AC3E}">
        <p14:creationId xmlns:p14="http://schemas.microsoft.com/office/powerpoint/2010/main" val="298674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P spid="18" grpId="0"/>
      <p:bldP spid="20"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F2E0-5274-17FC-1330-1DB48CB6AC7F}"/>
              </a:ext>
            </a:extLst>
          </p:cNvPr>
          <p:cNvSpPr>
            <a:spLocks noGrp="1"/>
          </p:cNvSpPr>
          <p:nvPr>
            <p:ph type="title"/>
          </p:nvPr>
        </p:nvSpPr>
        <p:spPr/>
        <p:txBody>
          <a:bodyPr/>
          <a:lstStyle/>
          <a:p>
            <a:r>
              <a:rPr lang="en-IN" dirty="0"/>
              <a:t>Quantifiers</a:t>
            </a:r>
          </a:p>
        </p:txBody>
      </p:sp>
      <p:sp>
        <p:nvSpPr>
          <p:cNvPr id="3" name="Content Placeholder 2">
            <a:extLst>
              <a:ext uri="{FF2B5EF4-FFF2-40B4-BE49-F238E27FC236}">
                <a16:creationId xmlns:a16="http://schemas.microsoft.com/office/drawing/2014/main" id="{39D3C7F0-DEBC-D317-353E-76B012D0ED66}"/>
              </a:ext>
            </a:extLst>
          </p:cNvPr>
          <p:cNvSpPr>
            <a:spLocks noGrp="1"/>
          </p:cNvSpPr>
          <p:nvPr>
            <p:ph idx="1"/>
          </p:nvPr>
        </p:nvSpPr>
        <p:spPr/>
        <p:txBody>
          <a:bodyPr/>
          <a:lstStyle/>
          <a:p>
            <a:r>
              <a:rPr lang="en-IN" dirty="0"/>
              <a:t>The mechanism to define how a character, metacharacter, or character set can be repeated.</a:t>
            </a:r>
          </a:p>
          <a:p>
            <a:pPr marL="0" indent="0">
              <a:buNone/>
            </a:pPr>
            <a:endParaRPr lang="en-IN" dirty="0"/>
          </a:p>
        </p:txBody>
      </p:sp>
      <p:graphicFrame>
        <p:nvGraphicFramePr>
          <p:cNvPr id="4" name="Table 3">
            <a:extLst>
              <a:ext uri="{FF2B5EF4-FFF2-40B4-BE49-F238E27FC236}">
                <a16:creationId xmlns:a16="http://schemas.microsoft.com/office/drawing/2014/main" id="{0160C108-147F-1C13-7821-898D39C88B1A}"/>
              </a:ext>
            </a:extLst>
          </p:cNvPr>
          <p:cNvGraphicFramePr>
            <a:graphicFrameLocks noGrp="1"/>
          </p:cNvGraphicFramePr>
          <p:nvPr>
            <p:extLst>
              <p:ext uri="{D42A27DB-BD31-4B8C-83A1-F6EECF244321}">
                <p14:modId xmlns:p14="http://schemas.microsoft.com/office/powerpoint/2010/main" val="1768684833"/>
              </p:ext>
            </p:extLst>
          </p:nvPr>
        </p:nvGraphicFramePr>
        <p:xfrm>
          <a:off x="1108037" y="3104213"/>
          <a:ext cx="9585063" cy="2232237"/>
        </p:xfrm>
        <a:graphic>
          <a:graphicData uri="http://schemas.openxmlformats.org/drawingml/2006/table">
            <a:tbl>
              <a:tblPr firstRow="1" bandRow="1">
                <a:tableStyleId>{5940675A-B579-460E-94D1-54222C63F5DA}</a:tableStyleId>
              </a:tblPr>
              <a:tblGrid>
                <a:gridCol w="2389638">
                  <a:extLst>
                    <a:ext uri="{9D8B030D-6E8A-4147-A177-3AD203B41FA5}">
                      <a16:colId xmlns:a16="http://schemas.microsoft.com/office/drawing/2014/main" val="2462876673"/>
                    </a:ext>
                  </a:extLst>
                </a:gridCol>
                <a:gridCol w="2436099">
                  <a:extLst>
                    <a:ext uri="{9D8B030D-6E8A-4147-A177-3AD203B41FA5}">
                      <a16:colId xmlns:a16="http://schemas.microsoft.com/office/drawing/2014/main" val="2028901738"/>
                    </a:ext>
                  </a:extLst>
                </a:gridCol>
                <a:gridCol w="4759326">
                  <a:extLst>
                    <a:ext uri="{9D8B030D-6E8A-4147-A177-3AD203B41FA5}">
                      <a16:colId xmlns:a16="http://schemas.microsoft.com/office/drawing/2014/main" val="602044615"/>
                    </a:ext>
                  </a:extLst>
                </a:gridCol>
              </a:tblGrid>
              <a:tr h="535877">
                <a:tc>
                  <a:txBody>
                    <a:bodyPr/>
                    <a:lstStyle/>
                    <a:p>
                      <a:pPr algn="ctr"/>
                      <a:r>
                        <a:rPr lang="en-IN" b="1" dirty="0">
                          <a:solidFill>
                            <a:schemeClr val="bg1"/>
                          </a:solidFill>
                        </a:rPr>
                        <a:t>Symbol</a:t>
                      </a:r>
                    </a:p>
                  </a:txBody>
                  <a:tcPr>
                    <a:solidFill>
                      <a:srgbClr val="0009C4"/>
                    </a:solidFill>
                  </a:tcPr>
                </a:tc>
                <a:tc>
                  <a:txBody>
                    <a:bodyPr/>
                    <a:lstStyle/>
                    <a:p>
                      <a:pPr algn="ctr"/>
                      <a:r>
                        <a:rPr lang="en-IN" b="1" dirty="0">
                          <a:solidFill>
                            <a:schemeClr val="bg1"/>
                          </a:solidFill>
                        </a:rPr>
                        <a:t>Name</a:t>
                      </a:r>
                    </a:p>
                  </a:txBody>
                  <a:tcPr>
                    <a:solidFill>
                      <a:srgbClr val="0009C4"/>
                    </a:solidFill>
                  </a:tcPr>
                </a:tc>
                <a:tc>
                  <a:txBody>
                    <a:bodyPr/>
                    <a:lstStyle/>
                    <a:p>
                      <a:pPr algn="ctr"/>
                      <a:r>
                        <a:rPr lang="en-IN" b="1" dirty="0">
                          <a:solidFill>
                            <a:schemeClr val="bg1"/>
                          </a:solidFill>
                        </a:rPr>
                        <a:t>Quantification of previous character</a:t>
                      </a:r>
                    </a:p>
                  </a:txBody>
                  <a:tcPr>
                    <a:solidFill>
                      <a:srgbClr val="0009C4"/>
                    </a:solidFill>
                  </a:tcPr>
                </a:tc>
                <a:extLst>
                  <a:ext uri="{0D108BD9-81ED-4DB2-BD59-A6C34878D82A}">
                    <a16:rowId xmlns:a16="http://schemas.microsoft.com/office/drawing/2014/main" val="1876046428"/>
                  </a:ext>
                </a:extLst>
              </a:tr>
              <a:tr h="363748">
                <a:tc>
                  <a:txBody>
                    <a:bodyPr/>
                    <a:lstStyle/>
                    <a:p>
                      <a:pPr algn="ctr"/>
                      <a:r>
                        <a:rPr lang="en-IN" sz="2000" b="1" dirty="0">
                          <a:solidFill>
                            <a:srgbClr val="0009C4"/>
                          </a:solidFill>
                        </a:rPr>
                        <a:t>?</a:t>
                      </a:r>
                    </a:p>
                  </a:txBody>
                  <a:tcPr/>
                </a:tc>
                <a:tc>
                  <a:txBody>
                    <a:bodyPr/>
                    <a:lstStyle/>
                    <a:p>
                      <a:pPr marL="0" indent="0">
                        <a:buNone/>
                      </a:pPr>
                      <a:r>
                        <a:rPr lang="en-US" dirty="0"/>
                        <a:t>Question Mark</a:t>
                      </a:r>
                    </a:p>
                  </a:txBody>
                  <a:tcPr/>
                </a:tc>
                <a:tc>
                  <a:txBody>
                    <a:bodyPr/>
                    <a:lstStyle/>
                    <a:p>
                      <a:pPr algn="l"/>
                      <a:r>
                        <a:rPr lang="en-IN" dirty="0"/>
                        <a:t>0 or 1 repetitions</a:t>
                      </a:r>
                    </a:p>
                  </a:txBody>
                  <a:tcPr>
                    <a:noFill/>
                  </a:tcPr>
                </a:tc>
                <a:extLst>
                  <a:ext uri="{0D108BD9-81ED-4DB2-BD59-A6C34878D82A}">
                    <a16:rowId xmlns:a16="http://schemas.microsoft.com/office/drawing/2014/main" val="759656855"/>
                  </a:ext>
                </a:extLst>
              </a:tr>
              <a:tr h="363748">
                <a:tc>
                  <a:txBody>
                    <a:bodyPr/>
                    <a:lstStyle/>
                    <a:p>
                      <a:pPr algn="ctr"/>
                      <a:r>
                        <a:rPr lang="en-IN" sz="2000" b="1" dirty="0">
                          <a:solidFill>
                            <a:srgbClr val="0009C4"/>
                          </a:solidFill>
                        </a:rPr>
                        <a:t>*</a:t>
                      </a:r>
                    </a:p>
                  </a:txBody>
                  <a:tcPr/>
                </a:tc>
                <a:tc>
                  <a:txBody>
                    <a:bodyPr/>
                    <a:lstStyle/>
                    <a:p>
                      <a:pPr marL="0" indent="0">
                        <a:buNone/>
                      </a:pPr>
                      <a:r>
                        <a:rPr lang="en-US" dirty="0"/>
                        <a:t>Asterisk</a:t>
                      </a:r>
                      <a:endParaRPr lang="en-US" b="1" dirty="0">
                        <a:solidFill>
                          <a:srgbClr val="0009C4"/>
                        </a:solidFill>
                      </a:endParaRPr>
                    </a:p>
                  </a:txBody>
                  <a:tcPr/>
                </a:tc>
                <a:tc>
                  <a:txBody>
                    <a:bodyPr/>
                    <a:lstStyle/>
                    <a:p>
                      <a:pPr algn="l"/>
                      <a:r>
                        <a:rPr lang="en-IN" dirty="0"/>
                        <a:t>Zero or more times</a:t>
                      </a:r>
                    </a:p>
                  </a:txBody>
                  <a:tcPr>
                    <a:noFill/>
                  </a:tcPr>
                </a:tc>
                <a:extLst>
                  <a:ext uri="{0D108BD9-81ED-4DB2-BD59-A6C34878D82A}">
                    <a16:rowId xmlns:a16="http://schemas.microsoft.com/office/drawing/2014/main" val="1699778065"/>
                  </a:ext>
                </a:extLst>
              </a:tr>
              <a:tr h="363748">
                <a:tc>
                  <a:txBody>
                    <a:bodyPr/>
                    <a:lstStyle/>
                    <a:p>
                      <a:pPr algn="ctr"/>
                      <a:r>
                        <a:rPr lang="en-IN" sz="2000" b="1" dirty="0">
                          <a:solidFill>
                            <a:srgbClr val="0009C4"/>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Plus sign</a:t>
                      </a:r>
                      <a:endParaRPr lang="en-IN" b="1" dirty="0">
                        <a:solidFill>
                          <a:srgbClr val="0009C4"/>
                        </a:solidFill>
                      </a:endParaRPr>
                    </a:p>
                  </a:txBody>
                  <a:tcPr/>
                </a:tc>
                <a:tc>
                  <a:txBody>
                    <a:bodyPr/>
                    <a:lstStyle/>
                    <a:p>
                      <a:pPr algn="l"/>
                      <a:r>
                        <a:rPr lang="en-IN" dirty="0"/>
                        <a:t>One or more times</a:t>
                      </a:r>
                    </a:p>
                  </a:txBody>
                  <a:tcPr>
                    <a:noFill/>
                  </a:tcPr>
                </a:tc>
                <a:extLst>
                  <a:ext uri="{0D108BD9-81ED-4DB2-BD59-A6C34878D82A}">
                    <a16:rowId xmlns:a16="http://schemas.microsoft.com/office/drawing/2014/main" val="512742717"/>
                  </a:ext>
                </a:extLst>
              </a:tr>
              <a:tr h="507640">
                <a:tc>
                  <a:txBody>
                    <a:bodyPr/>
                    <a:lstStyle/>
                    <a:p>
                      <a:pPr algn="ctr"/>
                      <a:r>
                        <a:rPr lang="en-IN" sz="2000" b="1" dirty="0">
                          <a:solidFill>
                            <a:srgbClr val="0009C4"/>
                          </a:solidFill>
                        </a:rPr>
                        <a:t>{</a:t>
                      </a:r>
                      <a:r>
                        <a:rPr lang="en-IN" sz="2000" b="1" dirty="0" err="1">
                          <a:solidFill>
                            <a:srgbClr val="0009C4"/>
                          </a:solidFill>
                        </a:rPr>
                        <a:t>n,m</a:t>
                      </a:r>
                      <a:r>
                        <a:rPr lang="en-IN" sz="2000" b="1" dirty="0">
                          <a:solidFill>
                            <a:srgbClr val="0009C4"/>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Curly braces</a:t>
                      </a:r>
                      <a:endParaRPr lang="en-IN" b="1" dirty="0">
                        <a:solidFill>
                          <a:srgbClr val="0009C4"/>
                        </a:solidFill>
                      </a:endParaRPr>
                    </a:p>
                  </a:txBody>
                  <a:tcPr/>
                </a:tc>
                <a:tc>
                  <a:txBody>
                    <a:bodyPr/>
                    <a:lstStyle/>
                    <a:p>
                      <a:pPr algn="l"/>
                      <a:r>
                        <a:rPr lang="en-IN" dirty="0"/>
                        <a:t>Between n and m times</a:t>
                      </a:r>
                    </a:p>
                  </a:txBody>
                  <a:tcPr>
                    <a:noFill/>
                  </a:tcPr>
                </a:tc>
                <a:extLst>
                  <a:ext uri="{0D108BD9-81ED-4DB2-BD59-A6C34878D82A}">
                    <a16:rowId xmlns:a16="http://schemas.microsoft.com/office/drawing/2014/main" val="912405213"/>
                  </a:ext>
                </a:extLst>
              </a:tr>
            </a:tbl>
          </a:graphicData>
        </a:graphic>
      </p:graphicFrame>
    </p:spTree>
    <p:extLst>
      <p:ext uri="{BB962C8B-B14F-4D97-AF65-F5344CB8AC3E}">
        <p14:creationId xmlns:p14="http://schemas.microsoft.com/office/powerpoint/2010/main" val="210538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96D9-52F4-95DD-32E2-A0060BFFEF3B}"/>
              </a:ext>
            </a:extLst>
          </p:cNvPr>
          <p:cNvSpPr>
            <a:spLocks noGrp="1"/>
          </p:cNvSpPr>
          <p:nvPr>
            <p:ph type="title"/>
          </p:nvPr>
        </p:nvSpPr>
        <p:spPr/>
        <p:txBody>
          <a:bodyPr/>
          <a:lstStyle/>
          <a:p>
            <a:r>
              <a:rPr lang="en-IN" dirty="0"/>
              <a:t>Example of Quantifiers</a:t>
            </a:r>
          </a:p>
        </p:txBody>
      </p:sp>
      <p:sp>
        <p:nvSpPr>
          <p:cNvPr id="4" name="Title 1">
            <a:extLst>
              <a:ext uri="{FF2B5EF4-FFF2-40B4-BE49-F238E27FC236}">
                <a16:creationId xmlns:a16="http://schemas.microsoft.com/office/drawing/2014/main" id="{F2BF5813-D545-8EC2-B881-B01785BEA412}"/>
              </a:ext>
            </a:extLst>
          </p:cNvPr>
          <p:cNvSpPr txBox="1">
            <a:spLocks/>
          </p:cNvSpPr>
          <p:nvPr/>
        </p:nvSpPr>
        <p:spPr>
          <a:xfrm>
            <a:off x="1770888" y="1776166"/>
            <a:ext cx="2776372" cy="7279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a:t>
            </a:r>
          </a:p>
        </p:txBody>
      </p:sp>
      <p:sp>
        <p:nvSpPr>
          <p:cNvPr id="5" name="Speech Bubble: Rectangle 4">
            <a:extLst>
              <a:ext uri="{FF2B5EF4-FFF2-40B4-BE49-F238E27FC236}">
                <a16:creationId xmlns:a16="http://schemas.microsoft.com/office/drawing/2014/main" id="{BF084C43-95E3-1EC4-9083-49D9D1A86B99}"/>
              </a:ext>
            </a:extLst>
          </p:cNvPr>
          <p:cNvSpPr/>
          <p:nvPr/>
        </p:nvSpPr>
        <p:spPr>
          <a:xfrm>
            <a:off x="838200" y="3013585"/>
            <a:ext cx="1865376" cy="1963768"/>
          </a:xfrm>
          <a:prstGeom prst="wedgeRectCallout">
            <a:avLst>
              <a:gd name="adj1" fmla="val 88189"/>
              <a:gd name="adj2" fmla="val -85190"/>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hell</a:t>
            </a:r>
          </a:p>
          <a:p>
            <a:r>
              <a:rPr lang="en-IN" dirty="0">
                <a:solidFill>
                  <a:srgbClr val="0009C4"/>
                </a:solidFill>
              </a:rPr>
              <a:t>hello</a:t>
            </a:r>
          </a:p>
          <a:p>
            <a:r>
              <a:rPr lang="en-IN" dirty="0" err="1">
                <a:solidFill>
                  <a:srgbClr val="0009C4"/>
                </a:solidFill>
              </a:rPr>
              <a:t>helloo</a:t>
            </a:r>
            <a:endParaRPr lang="en-IN" dirty="0">
              <a:solidFill>
                <a:srgbClr val="0009C4"/>
              </a:solidFill>
            </a:endParaRPr>
          </a:p>
          <a:p>
            <a:r>
              <a:rPr lang="en-IN" dirty="0" err="1">
                <a:solidFill>
                  <a:srgbClr val="0009C4"/>
                </a:solidFill>
              </a:rPr>
              <a:t>hellooo</a:t>
            </a:r>
            <a:endParaRPr lang="en-IN" dirty="0">
              <a:solidFill>
                <a:srgbClr val="0009C4"/>
              </a:solidFill>
            </a:endParaRPr>
          </a:p>
          <a:p>
            <a:r>
              <a:rPr lang="en-IN" dirty="0" err="1">
                <a:solidFill>
                  <a:srgbClr val="0009C4"/>
                </a:solidFill>
              </a:rPr>
              <a:t>helloooo</a:t>
            </a:r>
            <a:endParaRPr lang="en-IN" dirty="0">
              <a:solidFill>
                <a:srgbClr val="0009C4"/>
              </a:solidFill>
            </a:endParaRPr>
          </a:p>
          <a:p>
            <a:r>
              <a:rPr lang="en-IN" dirty="0" err="1">
                <a:solidFill>
                  <a:srgbClr val="0009C4"/>
                </a:solidFill>
              </a:rPr>
              <a:t>hellooooo</a:t>
            </a:r>
            <a:endParaRPr lang="en-IN" dirty="0">
              <a:solidFill>
                <a:srgbClr val="0009C4"/>
              </a:solidFill>
            </a:endParaRPr>
          </a:p>
          <a:p>
            <a:r>
              <a:rPr lang="en-IN" dirty="0">
                <a:solidFill>
                  <a:srgbClr val="0009C4"/>
                </a:solidFill>
              </a:rPr>
              <a:t>…</a:t>
            </a:r>
          </a:p>
        </p:txBody>
      </p:sp>
      <p:sp>
        <p:nvSpPr>
          <p:cNvPr id="6" name="Title 1">
            <a:extLst>
              <a:ext uri="{FF2B5EF4-FFF2-40B4-BE49-F238E27FC236}">
                <a16:creationId xmlns:a16="http://schemas.microsoft.com/office/drawing/2014/main" id="{F4A35826-A325-370D-E8FA-1DC1D9A80CDF}"/>
              </a:ext>
            </a:extLst>
          </p:cNvPr>
          <p:cNvSpPr txBox="1">
            <a:spLocks/>
          </p:cNvSpPr>
          <p:nvPr/>
        </p:nvSpPr>
        <p:spPr>
          <a:xfrm>
            <a:off x="5163312" y="1843725"/>
            <a:ext cx="2776372" cy="7279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a:t>
            </a:r>
          </a:p>
        </p:txBody>
      </p:sp>
      <p:sp>
        <p:nvSpPr>
          <p:cNvPr id="7" name="Speech Bubble: Rectangle 6">
            <a:extLst>
              <a:ext uri="{FF2B5EF4-FFF2-40B4-BE49-F238E27FC236}">
                <a16:creationId xmlns:a16="http://schemas.microsoft.com/office/drawing/2014/main" id="{8F6DC44F-2F9F-6853-B8C0-DC04014EB968}"/>
              </a:ext>
            </a:extLst>
          </p:cNvPr>
          <p:cNvSpPr/>
          <p:nvPr/>
        </p:nvSpPr>
        <p:spPr>
          <a:xfrm>
            <a:off x="4230624" y="3061403"/>
            <a:ext cx="1865376" cy="1709928"/>
          </a:xfrm>
          <a:prstGeom prst="wedgeRectCallout">
            <a:avLst>
              <a:gd name="adj1" fmla="val 88189"/>
              <a:gd name="adj2" fmla="val -85190"/>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hello</a:t>
            </a:r>
          </a:p>
          <a:p>
            <a:r>
              <a:rPr lang="en-IN" dirty="0" err="1">
                <a:solidFill>
                  <a:srgbClr val="0009C4"/>
                </a:solidFill>
              </a:rPr>
              <a:t>helloo</a:t>
            </a:r>
            <a:endParaRPr lang="en-IN" dirty="0">
              <a:solidFill>
                <a:srgbClr val="0009C4"/>
              </a:solidFill>
            </a:endParaRPr>
          </a:p>
          <a:p>
            <a:r>
              <a:rPr lang="en-IN" dirty="0" err="1">
                <a:solidFill>
                  <a:srgbClr val="0009C4"/>
                </a:solidFill>
              </a:rPr>
              <a:t>hellooo</a:t>
            </a:r>
            <a:endParaRPr lang="en-IN" dirty="0">
              <a:solidFill>
                <a:srgbClr val="0009C4"/>
              </a:solidFill>
            </a:endParaRPr>
          </a:p>
          <a:p>
            <a:r>
              <a:rPr lang="en-IN" dirty="0" err="1">
                <a:solidFill>
                  <a:srgbClr val="0009C4"/>
                </a:solidFill>
              </a:rPr>
              <a:t>helloooo</a:t>
            </a:r>
            <a:endParaRPr lang="en-IN" dirty="0">
              <a:solidFill>
                <a:srgbClr val="0009C4"/>
              </a:solidFill>
            </a:endParaRPr>
          </a:p>
          <a:p>
            <a:r>
              <a:rPr lang="en-IN" dirty="0" err="1">
                <a:solidFill>
                  <a:srgbClr val="0009C4"/>
                </a:solidFill>
              </a:rPr>
              <a:t>hellooooo</a:t>
            </a:r>
            <a:endParaRPr lang="en-IN" dirty="0">
              <a:solidFill>
                <a:srgbClr val="0009C4"/>
              </a:solidFill>
            </a:endParaRPr>
          </a:p>
          <a:p>
            <a:r>
              <a:rPr lang="en-IN" dirty="0">
                <a:solidFill>
                  <a:srgbClr val="0009C4"/>
                </a:solidFill>
              </a:rPr>
              <a:t>…</a:t>
            </a:r>
          </a:p>
        </p:txBody>
      </p:sp>
      <p:sp>
        <p:nvSpPr>
          <p:cNvPr id="8" name="Title 1">
            <a:extLst>
              <a:ext uri="{FF2B5EF4-FFF2-40B4-BE49-F238E27FC236}">
                <a16:creationId xmlns:a16="http://schemas.microsoft.com/office/drawing/2014/main" id="{4B5779E7-7941-D3C2-15C4-EE2D3B4C747D}"/>
              </a:ext>
            </a:extLst>
          </p:cNvPr>
          <p:cNvSpPr txBox="1">
            <a:spLocks/>
          </p:cNvSpPr>
          <p:nvPr/>
        </p:nvSpPr>
        <p:spPr>
          <a:xfrm>
            <a:off x="8872372" y="1843725"/>
            <a:ext cx="2776372" cy="7279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a:t>
            </a:r>
          </a:p>
        </p:txBody>
      </p:sp>
      <p:sp>
        <p:nvSpPr>
          <p:cNvPr id="9" name="Speech Bubble: Rectangle 8">
            <a:extLst>
              <a:ext uri="{FF2B5EF4-FFF2-40B4-BE49-F238E27FC236}">
                <a16:creationId xmlns:a16="http://schemas.microsoft.com/office/drawing/2014/main" id="{546A51FB-C0B2-2AA2-A01E-B502F62302F7}"/>
              </a:ext>
            </a:extLst>
          </p:cNvPr>
          <p:cNvSpPr/>
          <p:nvPr/>
        </p:nvSpPr>
        <p:spPr>
          <a:xfrm>
            <a:off x="8062232" y="2882294"/>
            <a:ext cx="1865376" cy="624477"/>
          </a:xfrm>
          <a:prstGeom prst="wedgeRectCallout">
            <a:avLst>
              <a:gd name="adj1" fmla="val 88189"/>
              <a:gd name="adj2" fmla="val -118400"/>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hell</a:t>
            </a:r>
          </a:p>
          <a:p>
            <a:r>
              <a:rPr lang="en-IN" dirty="0">
                <a:solidFill>
                  <a:srgbClr val="0009C4"/>
                </a:solidFill>
              </a:rPr>
              <a:t>hello</a:t>
            </a:r>
          </a:p>
        </p:txBody>
      </p:sp>
      <p:sp>
        <p:nvSpPr>
          <p:cNvPr id="10" name="Title 1">
            <a:extLst>
              <a:ext uri="{FF2B5EF4-FFF2-40B4-BE49-F238E27FC236}">
                <a16:creationId xmlns:a16="http://schemas.microsoft.com/office/drawing/2014/main" id="{AABFEB93-0E1C-D7AB-3AE6-9D815BC07409}"/>
              </a:ext>
            </a:extLst>
          </p:cNvPr>
          <p:cNvSpPr txBox="1">
            <a:spLocks/>
          </p:cNvSpPr>
          <p:nvPr/>
        </p:nvSpPr>
        <p:spPr>
          <a:xfrm>
            <a:off x="8872372" y="4051169"/>
            <a:ext cx="2776372" cy="727969"/>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o{2,5}/</a:t>
            </a:r>
          </a:p>
        </p:txBody>
      </p:sp>
      <p:sp>
        <p:nvSpPr>
          <p:cNvPr id="11" name="Speech Bubble: Rectangle 10">
            <a:extLst>
              <a:ext uri="{FF2B5EF4-FFF2-40B4-BE49-F238E27FC236}">
                <a16:creationId xmlns:a16="http://schemas.microsoft.com/office/drawing/2014/main" id="{415E8D60-F62B-24B2-0936-58C3BD89561D}"/>
              </a:ext>
            </a:extLst>
          </p:cNvPr>
          <p:cNvSpPr/>
          <p:nvPr/>
        </p:nvSpPr>
        <p:spPr>
          <a:xfrm>
            <a:off x="8062232" y="5089738"/>
            <a:ext cx="1865376" cy="1168875"/>
          </a:xfrm>
          <a:prstGeom prst="wedgeRectCallout">
            <a:avLst>
              <a:gd name="adj1" fmla="val 96780"/>
              <a:gd name="adj2" fmla="val -90979"/>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err="1">
                <a:solidFill>
                  <a:srgbClr val="0009C4"/>
                </a:solidFill>
              </a:rPr>
              <a:t>helloo</a:t>
            </a:r>
            <a:endParaRPr lang="en-IN" dirty="0">
              <a:solidFill>
                <a:srgbClr val="0009C4"/>
              </a:solidFill>
            </a:endParaRPr>
          </a:p>
          <a:p>
            <a:r>
              <a:rPr lang="en-IN" dirty="0" err="1">
                <a:solidFill>
                  <a:srgbClr val="0009C4"/>
                </a:solidFill>
              </a:rPr>
              <a:t>hellooo</a:t>
            </a:r>
            <a:endParaRPr lang="en-IN" dirty="0">
              <a:solidFill>
                <a:srgbClr val="0009C4"/>
              </a:solidFill>
            </a:endParaRPr>
          </a:p>
          <a:p>
            <a:r>
              <a:rPr lang="en-IN" dirty="0" err="1">
                <a:solidFill>
                  <a:srgbClr val="0009C4"/>
                </a:solidFill>
              </a:rPr>
              <a:t>helloooo</a:t>
            </a:r>
            <a:endParaRPr lang="en-IN" dirty="0">
              <a:solidFill>
                <a:srgbClr val="0009C4"/>
              </a:solidFill>
            </a:endParaRPr>
          </a:p>
          <a:p>
            <a:r>
              <a:rPr lang="en-IN" dirty="0" err="1">
                <a:solidFill>
                  <a:srgbClr val="0009C4"/>
                </a:solidFill>
              </a:rPr>
              <a:t>hellooooo</a:t>
            </a:r>
            <a:endParaRPr lang="en-IN" dirty="0">
              <a:solidFill>
                <a:srgbClr val="0009C4"/>
              </a:solidFill>
            </a:endParaRPr>
          </a:p>
        </p:txBody>
      </p:sp>
    </p:spTree>
    <p:extLst>
      <p:ext uri="{BB962C8B-B14F-4D97-AF65-F5344CB8AC3E}">
        <p14:creationId xmlns:p14="http://schemas.microsoft.com/office/powerpoint/2010/main" val="104590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126DD-6174-AE02-D18C-5259176C08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170F0C-FFB8-8160-9550-5592FC0A183C}"/>
              </a:ext>
            </a:extLst>
          </p:cNvPr>
          <p:cNvSpPr>
            <a:spLocks noGrp="1"/>
          </p:cNvSpPr>
          <p:nvPr>
            <p:ph type="title"/>
          </p:nvPr>
        </p:nvSpPr>
        <p:spPr/>
        <p:txBody>
          <a:bodyPr/>
          <a:lstStyle/>
          <a:p>
            <a:r>
              <a:rPr lang="en-IN" dirty="0"/>
              <a:t>Special Sequences – </a:t>
            </a:r>
            <a:r>
              <a:rPr lang="en-IN" sz="2800" dirty="0"/>
              <a:t>(pre defined characters)</a:t>
            </a:r>
          </a:p>
        </p:txBody>
      </p:sp>
      <p:graphicFrame>
        <p:nvGraphicFramePr>
          <p:cNvPr id="7" name="Content Placeholder 3">
            <a:extLst>
              <a:ext uri="{FF2B5EF4-FFF2-40B4-BE49-F238E27FC236}">
                <a16:creationId xmlns:a16="http://schemas.microsoft.com/office/drawing/2014/main" id="{AD547B9F-E9E2-2F27-B796-A7FA3731C1F9}"/>
              </a:ext>
            </a:extLst>
          </p:cNvPr>
          <p:cNvGraphicFramePr>
            <a:graphicFrameLocks noGrp="1"/>
          </p:cNvGraphicFramePr>
          <p:nvPr>
            <p:ph idx="1"/>
            <p:extLst>
              <p:ext uri="{D42A27DB-BD31-4B8C-83A1-F6EECF244321}">
                <p14:modId xmlns:p14="http://schemas.microsoft.com/office/powerpoint/2010/main" val="2703423443"/>
              </p:ext>
            </p:extLst>
          </p:nvPr>
        </p:nvGraphicFramePr>
        <p:xfrm>
          <a:off x="605368" y="2064287"/>
          <a:ext cx="10748432" cy="318084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Similar to </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0" dirty="0">
                          <a:solidFill>
                            <a:srgbClr val="0009C4"/>
                          </a:solidFill>
                        </a:rPr>
                        <a:t>\w</a:t>
                      </a:r>
                    </a:p>
                  </a:txBody>
                  <a:tcPr/>
                </a:tc>
                <a:tc>
                  <a:txBody>
                    <a:bodyPr/>
                    <a:lstStyle/>
                    <a:p>
                      <a:r>
                        <a:rPr lang="en-IN" sz="1200" dirty="0"/>
                        <a:t>Returns a match where the string contains any word characters (characters from a to z, digits from 0-9, and the underscore _ characters)</a:t>
                      </a:r>
                    </a:p>
                  </a:txBody>
                  <a:tcPr/>
                </a:tc>
                <a:tc>
                  <a:txBody>
                    <a:bodyPr/>
                    <a:lstStyle/>
                    <a:p>
                      <a:pPr algn="ctr"/>
                      <a:r>
                        <a:rPr lang="en-IN" sz="1800" dirty="0"/>
                        <a:t>[a-zA-Z0-9_]</a:t>
                      </a:r>
                    </a:p>
                  </a:txBody>
                  <a:tcPr anchor="ctr"/>
                </a:tc>
                <a:extLst>
                  <a:ext uri="{0D108BD9-81ED-4DB2-BD59-A6C34878D82A}">
                    <a16:rowId xmlns:a16="http://schemas.microsoft.com/office/drawing/2014/main" val="1127377267"/>
                  </a:ext>
                </a:extLst>
              </a:tr>
              <a:tr h="558598">
                <a:tc>
                  <a:txBody>
                    <a:bodyPr/>
                    <a:lstStyle/>
                    <a:p>
                      <a:pPr algn="ctr"/>
                      <a:r>
                        <a:rPr lang="en-IN" sz="2000" b="0" dirty="0">
                          <a:solidFill>
                            <a:srgbClr val="0009C4"/>
                          </a:solidFill>
                        </a:rPr>
                        <a:t>\W</a:t>
                      </a:r>
                    </a:p>
                  </a:txBody>
                  <a:tcPr/>
                </a:tc>
                <a:tc>
                  <a:txBody>
                    <a:bodyPr/>
                    <a:lstStyle/>
                    <a:p>
                      <a:r>
                        <a:rPr lang="en-IN" sz="1200" dirty="0"/>
                        <a:t>Returns a match where the string </a:t>
                      </a:r>
                      <a:r>
                        <a:rPr lang="en-IN" sz="1200" b="1" dirty="0">
                          <a:solidFill>
                            <a:schemeClr val="accent2"/>
                          </a:solidFill>
                        </a:rPr>
                        <a:t>DOES NOT </a:t>
                      </a:r>
                      <a:r>
                        <a:rPr lang="en-IN" sz="1200" dirty="0"/>
                        <a:t>contain any word characters</a:t>
                      </a:r>
                    </a:p>
                  </a:txBody>
                  <a:tcPr/>
                </a:tc>
                <a:tc>
                  <a:txBody>
                    <a:bodyPr/>
                    <a:lstStyle/>
                    <a:p>
                      <a:pPr algn="ctr"/>
                      <a:r>
                        <a:rPr lang="en-IN" sz="1800" dirty="0"/>
                        <a:t>[^a-zA-Z0-9_]</a:t>
                      </a:r>
                    </a:p>
                  </a:txBody>
                  <a:tcPr anchor="ctr"/>
                </a:tc>
                <a:extLst>
                  <a:ext uri="{0D108BD9-81ED-4DB2-BD59-A6C34878D82A}">
                    <a16:rowId xmlns:a16="http://schemas.microsoft.com/office/drawing/2014/main" val="2104083497"/>
                  </a:ext>
                </a:extLst>
              </a:tr>
              <a:tr h="398999">
                <a:tc>
                  <a:txBody>
                    <a:bodyPr/>
                    <a:lstStyle/>
                    <a:p>
                      <a:pPr algn="ctr"/>
                      <a:r>
                        <a:rPr lang="en-IN" sz="2000" b="0" dirty="0">
                          <a:solidFill>
                            <a:srgbClr val="0009C4"/>
                          </a:solidFill>
                        </a:rPr>
                        <a:t>\d</a:t>
                      </a:r>
                    </a:p>
                  </a:txBody>
                  <a:tcPr/>
                </a:tc>
                <a:tc>
                  <a:txBody>
                    <a:bodyPr/>
                    <a:lstStyle/>
                    <a:p>
                      <a:r>
                        <a:rPr lang="en-IN" sz="1200" dirty="0"/>
                        <a:t>Returns a match where the string contains digits</a:t>
                      </a:r>
                    </a:p>
                    <a:p>
                      <a:r>
                        <a:rPr lang="en-IN" sz="1200" dirty="0"/>
                        <a:t> (number from 0-9)</a:t>
                      </a:r>
                    </a:p>
                  </a:txBody>
                  <a:tcPr/>
                </a:tc>
                <a:tc>
                  <a:txBody>
                    <a:bodyPr/>
                    <a:lstStyle/>
                    <a:p>
                      <a:pPr algn="ctr"/>
                      <a:r>
                        <a:rPr lang="en-IN" sz="1800" dirty="0"/>
                        <a:t>[0-9]</a:t>
                      </a:r>
                    </a:p>
                  </a:txBody>
                  <a:tcPr anchor="ctr"/>
                </a:tc>
                <a:extLst>
                  <a:ext uri="{0D108BD9-81ED-4DB2-BD59-A6C34878D82A}">
                    <a16:rowId xmlns:a16="http://schemas.microsoft.com/office/drawing/2014/main" val="2400672534"/>
                  </a:ext>
                </a:extLst>
              </a:tr>
              <a:tr h="345799">
                <a:tc>
                  <a:txBody>
                    <a:bodyPr/>
                    <a:lstStyle/>
                    <a:p>
                      <a:pPr algn="ctr"/>
                      <a:r>
                        <a:rPr lang="en-IN" sz="2000" b="0" dirty="0">
                          <a:solidFill>
                            <a:srgbClr val="0009C4"/>
                          </a:solidFill>
                        </a:rPr>
                        <a:t>\D</a:t>
                      </a:r>
                    </a:p>
                  </a:txBody>
                  <a:tcPr/>
                </a:tc>
                <a:tc>
                  <a:txBody>
                    <a:bodyPr/>
                    <a:lstStyle/>
                    <a:p>
                      <a:r>
                        <a:rPr lang="en-IN" sz="1200" dirty="0"/>
                        <a:t>Returns a match where the string </a:t>
                      </a:r>
                      <a:r>
                        <a:rPr lang="en-IN" sz="1200" b="1" dirty="0">
                          <a:solidFill>
                            <a:schemeClr val="accent2"/>
                          </a:solidFill>
                        </a:rPr>
                        <a:t>DOES NOT</a:t>
                      </a:r>
                      <a:r>
                        <a:rPr lang="en-IN" sz="1200" dirty="0">
                          <a:solidFill>
                            <a:schemeClr val="accent2"/>
                          </a:solidFill>
                        </a:rPr>
                        <a:t> </a:t>
                      </a:r>
                      <a:r>
                        <a:rPr lang="en-IN" sz="1200" dirty="0"/>
                        <a:t>contains digits</a:t>
                      </a:r>
                    </a:p>
                  </a:txBody>
                  <a:tcPr/>
                </a:tc>
                <a:tc>
                  <a:txBody>
                    <a:bodyPr/>
                    <a:lstStyle/>
                    <a:p>
                      <a:pPr algn="ctr"/>
                      <a:r>
                        <a:rPr lang="en-IN" sz="1800" dirty="0"/>
                        <a:t>[^0-9]</a:t>
                      </a:r>
                    </a:p>
                  </a:txBody>
                  <a:tcPr anchor="ctr"/>
                </a:tc>
                <a:extLst>
                  <a:ext uri="{0D108BD9-81ED-4DB2-BD59-A6C34878D82A}">
                    <a16:rowId xmlns:a16="http://schemas.microsoft.com/office/drawing/2014/main" val="4227277559"/>
                  </a:ext>
                </a:extLst>
              </a:tr>
              <a:tr h="467944">
                <a:tc>
                  <a:txBody>
                    <a:bodyPr/>
                    <a:lstStyle/>
                    <a:p>
                      <a:pPr algn="ctr"/>
                      <a:r>
                        <a:rPr lang="en-IN" sz="2000" b="0" dirty="0">
                          <a:solidFill>
                            <a:srgbClr val="0009C4"/>
                          </a:solidFill>
                        </a:rPr>
                        <a:t>\s</a:t>
                      </a:r>
                    </a:p>
                  </a:txBody>
                  <a:tcPr/>
                </a:tc>
                <a:tc>
                  <a:txBody>
                    <a:bodyPr/>
                    <a:lstStyle/>
                    <a:p>
                      <a:r>
                        <a:rPr lang="en-IN" sz="1200" dirty="0"/>
                        <a:t>Returns a match where the string contains a white space characters</a:t>
                      </a:r>
                    </a:p>
                  </a:txBody>
                  <a:tcPr/>
                </a:tc>
                <a:tc>
                  <a:txBody>
                    <a:bodyPr/>
                    <a:lstStyle/>
                    <a:p>
                      <a:pPr algn="ctr"/>
                      <a:r>
                        <a:rPr lang="en-IN" sz="1800" dirty="0"/>
                        <a:t>[ \t\n\r\f\v]</a:t>
                      </a:r>
                    </a:p>
                  </a:txBody>
                  <a:tcPr anchor="ctr"/>
                </a:tc>
                <a:extLst>
                  <a:ext uri="{0D108BD9-81ED-4DB2-BD59-A6C34878D82A}">
                    <a16:rowId xmlns:a16="http://schemas.microsoft.com/office/drawing/2014/main" val="2966947786"/>
                  </a:ext>
                </a:extLst>
              </a:tr>
              <a:tr h="467944">
                <a:tc>
                  <a:txBody>
                    <a:bodyPr/>
                    <a:lstStyle/>
                    <a:p>
                      <a:pPr algn="ctr"/>
                      <a:r>
                        <a:rPr lang="en-IN" sz="2000" b="0" dirty="0">
                          <a:solidFill>
                            <a:srgbClr val="0009C4"/>
                          </a:solidFill>
                        </a:rPr>
                        <a:t>\S</a:t>
                      </a:r>
                    </a:p>
                  </a:txBody>
                  <a:tcPr/>
                </a:tc>
                <a:tc>
                  <a:txBody>
                    <a:bodyPr/>
                    <a:lstStyle/>
                    <a:p>
                      <a:r>
                        <a:rPr lang="en-IN" sz="1200" dirty="0"/>
                        <a:t>Return a match where the string </a:t>
                      </a:r>
                      <a:r>
                        <a:rPr lang="en-IN" sz="1200" b="1" dirty="0">
                          <a:solidFill>
                            <a:schemeClr val="accent2"/>
                          </a:solidFill>
                        </a:rPr>
                        <a:t>DOES NOT</a:t>
                      </a:r>
                      <a:r>
                        <a:rPr lang="en-IN" sz="1200" dirty="0">
                          <a:solidFill>
                            <a:schemeClr val="accent2"/>
                          </a:solidFill>
                        </a:rPr>
                        <a:t> </a:t>
                      </a:r>
                      <a:r>
                        <a:rPr lang="en-IN" sz="1200" dirty="0"/>
                        <a:t>contains a white space characters</a:t>
                      </a:r>
                    </a:p>
                  </a:txBody>
                  <a:tcPr/>
                </a:tc>
                <a:tc>
                  <a:txBody>
                    <a:bodyPr/>
                    <a:lstStyle/>
                    <a:p>
                      <a:pPr algn="ctr"/>
                      <a:r>
                        <a:rPr lang="en-IN" sz="1800" dirty="0"/>
                        <a:t>[^ \t\n\r\f\v]</a:t>
                      </a:r>
                    </a:p>
                  </a:txBody>
                  <a:tcPr anchor="ctr"/>
                </a:tc>
                <a:extLst>
                  <a:ext uri="{0D108BD9-81ED-4DB2-BD59-A6C34878D82A}">
                    <a16:rowId xmlns:a16="http://schemas.microsoft.com/office/drawing/2014/main" val="368455751"/>
                  </a:ext>
                </a:extLst>
              </a:tr>
            </a:tbl>
          </a:graphicData>
        </a:graphic>
      </p:graphicFrame>
    </p:spTree>
    <p:extLst>
      <p:ext uri="{BB962C8B-B14F-4D97-AF65-F5344CB8AC3E}">
        <p14:creationId xmlns:p14="http://schemas.microsoft.com/office/powerpoint/2010/main" val="3566344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4FBB-27AD-7F9F-1AEA-2C02DBE55611}"/>
              </a:ext>
            </a:extLst>
          </p:cNvPr>
          <p:cNvSpPr>
            <a:spLocks noGrp="1"/>
          </p:cNvSpPr>
          <p:nvPr>
            <p:ph type="title"/>
          </p:nvPr>
        </p:nvSpPr>
        <p:spPr/>
        <p:txBody>
          <a:bodyPr/>
          <a:lstStyle/>
          <a:p>
            <a:r>
              <a:rPr lang="en-IN" dirty="0"/>
              <a:t>Boundary Matchers</a:t>
            </a:r>
          </a:p>
        </p:txBody>
      </p:sp>
      <p:sp>
        <p:nvSpPr>
          <p:cNvPr id="3" name="Content Placeholder 2">
            <a:extLst>
              <a:ext uri="{FF2B5EF4-FFF2-40B4-BE49-F238E27FC236}">
                <a16:creationId xmlns:a16="http://schemas.microsoft.com/office/drawing/2014/main" id="{C1500AC9-F395-2B0D-F2FB-AFD9D8673DC4}"/>
              </a:ext>
            </a:extLst>
          </p:cNvPr>
          <p:cNvSpPr>
            <a:spLocks noGrp="1"/>
          </p:cNvSpPr>
          <p:nvPr>
            <p:ph idx="1"/>
          </p:nvPr>
        </p:nvSpPr>
        <p:spPr/>
        <p:txBody>
          <a:bodyPr/>
          <a:lstStyle/>
          <a:p>
            <a:r>
              <a:rPr lang="en-IN" sz="2400" dirty="0"/>
              <a:t>Boundary matchers are a identifiers that will correspond to a particular position inside of the input.</a:t>
            </a:r>
          </a:p>
          <a:p>
            <a:pPr marL="0" indent="0">
              <a:buNone/>
            </a:pPr>
            <a:endParaRPr lang="en-IN" dirty="0"/>
          </a:p>
        </p:txBody>
      </p:sp>
      <p:graphicFrame>
        <p:nvGraphicFramePr>
          <p:cNvPr id="4" name="Content Placeholder 3">
            <a:extLst>
              <a:ext uri="{FF2B5EF4-FFF2-40B4-BE49-F238E27FC236}">
                <a16:creationId xmlns:a16="http://schemas.microsoft.com/office/drawing/2014/main" id="{DEFA2061-BA63-2F98-ED1F-41457EBC3DFF}"/>
              </a:ext>
            </a:extLst>
          </p:cNvPr>
          <p:cNvGraphicFramePr>
            <a:graphicFrameLocks/>
          </p:cNvGraphicFramePr>
          <p:nvPr>
            <p:extLst>
              <p:ext uri="{D42A27DB-BD31-4B8C-83A1-F6EECF244321}">
                <p14:modId xmlns:p14="http://schemas.microsoft.com/office/powerpoint/2010/main" val="3897204556"/>
              </p:ext>
            </p:extLst>
          </p:nvPr>
        </p:nvGraphicFramePr>
        <p:xfrm>
          <a:off x="2365714" y="3155472"/>
          <a:ext cx="7460572" cy="2651760"/>
        </p:xfrm>
        <a:graphic>
          <a:graphicData uri="http://schemas.openxmlformats.org/drawingml/2006/table">
            <a:tbl>
              <a:tblPr firstRow="1" bandRow="1">
                <a:tableStyleId>{5940675A-B579-460E-94D1-54222C63F5DA}</a:tableStyleId>
              </a:tblPr>
              <a:tblGrid>
                <a:gridCol w="1068447">
                  <a:extLst>
                    <a:ext uri="{9D8B030D-6E8A-4147-A177-3AD203B41FA5}">
                      <a16:colId xmlns:a16="http://schemas.microsoft.com/office/drawing/2014/main" val="2061391524"/>
                    </a:ext>
                  </a:extLst>
                </a:gridCol>
                <a:gridCol w="6392125">
                  <a:extLst>
                    <a:ext uri="{9D8B030D-6E8A-4147-A177-3AD203B41FA5}">
                      <a16:colId xmlns:a16="http://schemas.microsoft.com/office/drawing/2014/main" val="4006355130"/>
                    </a:ext>
                  </a:extLst>
                </a:gridCol>
              </a:tblGrid>
              <a:tr h="148132">
                <a:tc>
                  <a:txBody>
                    <a:bodyPr/>
                    <a:lstStyle/>
                    <a:p>
                      <a:pPr algn="ctr"/>
                      <a:r>
                        <a:rPr lang="en-IN" sz="1200" b="1" dirty="0">
                          <a:solidFill>
                            <a:schemeClr val="bg1"/>
                          </a:solidFill>
                        </a:rPr>
                        <a:t>Matcher</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extLst>
                  <a:ext uri="{0D108BD9-81ED-4DB2-BD59-A6C34878D82A}">
                    <a16:rowId xmlns:a16="http://schemas.microsoft.com/office/drawing/2014/main" val="267146302"/>
                  </a:ext>
                </a:extLst>
              </a:tr>
              <a:tr h="233693">
                <a:tc>
                  <a:txBody>
                    <a:bodyPr/>
                    <a:lstStyle/>
                    <a:p>
                      <a:pPr algn="ctr"/>
                      <a:r>
                        <a:rPr lang="en-IN" sz="2000" b="0" dirty="0">
                          <a:solidFill>
                            <a:srgbClr val="0009C4"/>
                          </a:solidFill>
                        </a:rPr>
                        <a:t>^</a:t>
                      </a:r>
                    </a:p>
                  </a:txBody>
                  <a:tcPr anchor="ctr"/>
                </a:tc>
                <a:tc>
                  <a:txBody>
                    <a:bodyPr/>
                    <a:lstStyle/>
                    <a:p>
                      <a:r>
                        <a:rPr lang="en-IN" sz="1200" dirty="0"/>
                        <a:t>Matches at the beginning of a line</a:t>
                      </a:r>
                    </a:p>
                  </a:txBody>
                  <a:tcPr anchor="ctr"/>
                </a:tc>
                <a:extLst>
                  <a:ext uri="{0D108BD9-81ED-4DB2-BD59-A6C34878D82A}">
                    <a16:rowId xmlns:a16="http://schemas.microsoft.com/office/drawing/2014/main" val="1127377267"/>
                  </a:ext>
                </a:extLst>
              </a:tr>
              <a:tr h="233693">
                <a:tc>
                  <a:txBody>
                    <a:bodyPr/>
                    <a:lstStyle/>
                    <a:p>
                      <a:pPr algn="ctr"/>
                      <a:r>
                        <a:rPr lang="en-IN" sz="2000" b="0" dirty="0">
                          <a:solidFill>
                            <a:srgbClr val="0009C4"/>
                          </a:solidFill>
                        </a:rPr>
                        <a:t>$</a:t>
                      </a:r>
                    </a:p>
                  </a:txBody>
                  <a:tcPr anchor="ctr"/>
                </a:tc>
                <a:tc>
                  <a:txBody>
                    <a:bodyPr/>
                    <a:lstStyle/>
                    <a:p>
                      <a:r>
                        <a:rPr lang="en-IN" sz="1200" dirty="0"/>
                        <a:t>Matches at the end of a line</a:t>
                      </a:r>
                    </a:p>
                  </a:txBody>
                  <a:tcPr anchor="ctr"/>
                </a:tc>
                <a:extLst>
                  <a:ext uri="{0D108BD9-81ED-4DB2-BD59-A6C34878D82A}">
                    <a16:rowId xmlns:a16="http://schemas.microsoft.com/office/drawing/2014/main" val="2104083497"/>
                  </a:ext>
                </a:extLst>
              </a:tr>
              <a:tr h="213968">
                <a:tc>
                  <a:txBody>
                    <a:bodyPr/>
                    <a:lstStyle/>
                    <a:p>
                      <a:pPr algn="ctr"/>
                      <a:r>
                        <a:rPr lang="en-IN" sz="2000" b="0" dirty="0">
                          <a:solidFill>
                            <a:srgbClr val="0009C4"/>
                          </a:solidFill>
                        </a:rPr>
                        <a:t>\b</a:t>
                      </a:r>
                    </a:p>
                  </a:txBody>
                  <a:tcPr anchor="ctr"/>
                </a:tc>
                <a:tc>
                  <a:txBody>
                    <a:bodyPr/>
                    <a:lstStyle/>
                    <a:p>
                      <a:r>
                        <a:rPr lang="en-IN" sz="1200" dirty="0"/>
                        <a:t>Matches a word boundary. Matches both beginning and ending.</a:t>
                      </a:r>
                    </a:p>
                  </a:txBody>
                  <a:tcPr anchor="ctr"/>
                </a:tc>
                <a:extLst>
                  <a:ext uri="{0D108BD9-81ED-4DB2-BD59-A6C34878D82A}">
                    <a16:rowId xmlns:a16="http://schemas.microsoft.com/office/drawing/2014/main" val="2400672534"/>
                  </a:ext>
                </a:extLst>
              </a:tr>
              <a:tr h="213968">
                <a:tc>
                  <a:txBody>
                    <a:bodyPr/>
                    <a:lstStyle/>
                    <a:p>
                      <a:pPr algn="ctr"/>
                      <a:r>
                        <a:rPr lang="en-IN" sz="2000" b="0" dirty="0">
                          <a:solidFill>
                            <a:srgbClr val="0009C4"/>
                          </a:solidFill>
                        </a:rPr>
                        <a:t>\B</a:t>
                      </a:r>
                    </a:p>
                  </a:txBody>
                  <a:tcPr anchor="ctr"/>
                </a:tc>
                <a:tc>
                  <a:txBody>
                    <a:bodyPr/>
                    <a:lstStyle/>
                    <a:p>
                      <a:r>
                        <a:rPr lang="en-IN" sz="1200" dirty="0"/>
                        <a:t>Matches the opposite of \b. Anything that is not a word boundary</a:t>
                      </a:r>
                    </a:p>
                  </a:txBody>
                  <a:tcPr anchor="ctr"/>
                </a:tc>
                <a:extLst>
                  <a:ext uri="{0D108BD9-81ED-4DB2-BD59-A6C34878D82A}">
                    <a16:rowId xmlns:a16="http://schemas.microsoft.com/office/drawing/2014/main" val="4227277559"/>
                  </a:ext>
                </a:extLst>
              </a:tr>
              <a:tr h="213968">
                <a:tc>
                  <a:txBody>
                    <a:bodyPr/>
                    <a:lstStyle/>
                    <a:p>
                      <a:pPr algn="ctr"/>
                      <a:r>
                        <a:rPr lang="en-IN" sz="2000" b="0" dirty="0">
                          <a:solidFill>
                            <a:srgbClr val="0009C4"/>
                          </a:solidFill>
                        </a:rPr>
                        <a:t>\A</a:t>
                      </a:r>
                    </a:p>
                  </a:txBody>
                  <a:tcPr anchor="ctr"/>
                </a:tc>
                <a:tc>
                  <a:txBody>
                    <a:bodyPr/>
                    <a:lstStyle/>
                    <a:p>
                      <a:r>
                        <a:rPr lang="en-IN" sz="1200" dirty="0"/>
                        <a:t>Matches the beginning of the input</a:t>
                      </a:r>
                    </a:p>
                  </a:txBody>
                  <a:tcPr anchor="ctr"/>
                </a:tc>
                <a:extLst>
                  <a:ext uri="{0D108BD9-81ED-4DB2-BD59-A6C34878D82A}">
                    <a16:rowId xmlns:a16="http://schemas.microsoft.com/office/drawing/2014/main" val="2966947786"/>
                  </a:ext>
                </a:extLst>
              </a:tr>
              <a:tr h="213968">
                <a:tc>
                  <a:txBody>
                    <a:bodyPr/>
                    <a:lstStyle/>
                    <a:p>
                      <a:pPr algn="ctr"/>
                      <a:r>
                        <a:rPr lang="en-IN" sz="2000" b="0" dirty="0">
                          <a:solidFill>
                            <a:srgbClr val="0009C4"/>
                          </a:solidFill>
                        </a:rPr>
                        <a:t>\Z</a:t>
                      </a:r>
                    </a:p>
                  </a:txBody>
                  <a:tcPr anchor="ctr"/>
                </a:tc>
                <a:tc>
                  <a:txBody>
                    <a:bodyPr/>
                    <a:lstStyle/>
                    <a:p>
                      <a:r>
                        <a:rPr lang="en-IN" sz="1200" dirty="0"/>
                        <a:t>Matches the end of the input</a:t>
                      </a:r>
                    </a:p>
                  </a:txBody>
                  <a:tcPr anchor="ctr"/>
                </a:tc>
                <a:extLst>
                  <a:ext uri="{0D108BD9-81ED-4DB2-BD59-A6C34878D82A}">
                    <a16:rowId xmlns:a16="http://schemas.microsoft.com/office/drawing/2014/main" val="368455751"/>
                  </a:ext>
                </a:extLst>
              </a:tr>
            </a:tbl>
          </a:graphicData>
        </a:graphic>
      </p:graphicFrame>
    </p:spTree>
    <p:extLst>
      <p:ext uri="{BB962C8B-B14F-4D97-AF65-F5344CB8AC3E}">
        <p14:creationId xmlns:p14="http://schemas.microsoft.com/office/powerpoint/2010/main" val="41004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E968-565B-BD5B-26B5-23B3E415B89B}"/>
              </a:ext>
            </a:extLst>
          </p:cNvPr>
          <p:cNvSpPr>
            <a:spLocks noGrp="1"/>
          </p:cNvSpPr>
          <p:nvPr>
            <p:ph type="title"/>
          </p:nvPr>
        </p:nvSpPr>
        <p:spPr/>
        <p:txBody>
          <a:bodyPr/>
          <a:lstStyle/>
          <a:p>
            <a:r>
              <a:rPr lang="en-IN" dirty="0"/>
              <a:t>Example String</a:t>
            </a:r>
          </a:p>
        </p:txBody>
      </p:sp>
      <p:sp>
        <p:nvSpPr>
          <p:cNvPr id="3" name="Content Placeholder 2">
            <a:extLst>
              <a:ext uri="{FF2B5EF4-FFF2-40B4-BE49-F238E27FC236}">
                <a16:creationId xmlns:a16="http://schemas.microsoft.com/office/drawing/2014/main" id="{46C4F542-17DC-EA33-3BE0-4D771CFF0BEF}"/>
              </a:ext>
            </a:extLst>
          </p:cNvPr>
          <p:cNvSpPr>
            <a:spLocks noGrp="1"/>
          </p:cNvSpPr>
          <p:nvPr>
            <p:ph idx="1"/>
          </p:nvPr>
        </p:nvSpPr>
        <p:spPr/>
        <p:txBody>
          <a:bodyPr>
            <a:normAutofit fontScale="92500" lnSpcReduction="20000"/>
          </a:bodyPr>
          <a:lstStyle/>
          <a:p>
            <a:pPr marL="0" indent="0">
              <a:buNone/>
            </a:pPr>
            <a:r>
              <a:rPr lang="en-US" dirty="0"/>
              <a:t>Hello world! This is line one.</a:t>
            </a:r>
          </a:p>
          <a:p>
            <a:pPr marL="0" indent="0">
              <a:buNone/>
            </a:pPr>
            <a:r>
              <a:rPr lang="en-US" dirty="0"/>
              <a:t>World, hello! This is line two.</a:t>
            </a:r>
          </a:p>
          <a:p>
            <a:pPr marL="0" indent="0">
              <a:buNone/>
            </a:pPr>
            <a:r>
              <a:rPr lang="en-US" dirty="0"/>
              <a:t>HelloWorld is a single word.</a:t>
            </a:r>
          </a:p>
          <a:p>
            <a:pPr marL="0" indent="0">
              <a:buNone/>
            </a:pPr>
            <a:r>
              <a:rPr lang="en-US" dirty="0"/>
              <a:t>The word "hello" appears in quotes.</a:t>
            </a:r>
          </a:p>
          <a:p>
            <a:pPr marL="0" indent="0">
              <a:buNone/>
            </a:pPr>
            <a:r>
              <a:rPr lang="en-US" dirty="0"/>
              <a:t>This line ends with hello</a:t>
            </a:r>
          </a:p>
          <a:p>
            <a:pPr marL="0" indent="0">
              <a:buNone/>
            </a:pPr>
            <a:r>
              <a:rPr lang="en-US" dirty="0"/>
              <a:t>hello starts this line and world ends it with world</a:t>
            </a:r>
          </a:p>
          <a:p>
            <a:pPr marL="0" indent="0">
              <a:buNone/>
            </a:pPr>
            <a:r>
              <a:rPr lang="en-US" dirty="0" err="1"/>
              <a:t>com.example.domain</a:t>
            </a:r>
            <a:r>
              <a:rPr lang="en-US" dirty="0"/>
              <a:t> is a domain name</a:t>
            </a:r>
          </a:p>
          <a:p>
            <a:pPr marL="0" indent="0">
              <a:buNone/>
            </a:pPr>
            <a:r>
              <a:rPr lang="en-US" dirty="0"/>
              <a:t>user@example.com is an email address.</a:t>
            </a:r>
          </a:p>
          <a:p>
            <a:pPr marL="0" indent="0">
              <a:buNone/>
            </a:pPr>
            <a:r>
              <a:rPr lang="en-US" dirty="0"/>
              <a:t>2023-05-15 is a date format.</a:t>
            </a:r>
          </a:p>
          <a:p>
            <a:pPr marL="0" indent="0">
              <a:buNone/>
            </a:pPr>
            <a:r>
              <a:rPr lang="en-US" dirty="0"/>
              <a:t>The final line ends the entire text.</a:t>
            </a:r>
            <a:endParaRPr lang="en-IN" dirty="0"/>
          </a:p>
        </p:txBody>
      </p:sp>
    </p:spTree>
    <p:extLst>
      <p:ext uri="{BB962C8B-B14F-4D97-AF65-F5344CB8AC3E}">
        <p14:creationId xmlns:p14="http://schemas.microsoft.com/office/powerpoint/2010/main" val="1943016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outube, logo icon - Free download on Iconfinder">
            <a:extLst>
              <a:ext uri="{FF2B5EF4-FFF2-40B4-BE49-F238E27FC236}">
                <a16:creationId xmlns:a16="http://schemas.microsoft.com/office/drawing/2014/main" id="{21FBF6F4-8EC0-CAFD-9B98-53B550609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095" y="1880071"/>
            <a:ext cx="883905" cy="883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7F93341-8E88-E5AE-4804-3284935D9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7095" y="3512109"/>
            <a:ext cx="1179195" cy="44219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56AF980-B14B-3B46-B1D9-6822502DF85E}"/>
              </a:ext>
            </a:extLst>
          </p:cNvPr>
          <p:cNvSpPr txBox="1"/>
          <p:nvPr/>
        </p:nvSpPr>
        <p:spPr>
          <a:xfrm>
            <a:off x="2810235" y="2988382"/>
            <a:ext cx="1784463" cy="1200329"/>
          </a:xfrm>
          <a:prstGeom prst="rect">
            <a:avLst/>
          </a:prstGeom>
          <a:noFill/>
        </p:spPr>
        <p:txBody>
          <a:bodyPr wrap="none" rtlCol="0">
            <a:spAutoFit/>
          </a:bodyPr>
          <a:lstStyle/>
          <a:p>
            <a:r>
              <a:rPr lang="en-IN" sz="2400" dirty="0"/>
              <a:t>DATA</a:t>
            </a:r>
          </a:p>
          <a:p>
            <a:r>
              <a:rPr lang="en-IN" sz="2400" dirty="0"/>
              <a:t>SCIENCE</a:t>
            </a:r>
          </a:p>
          <a:p>
            <a:r>
              <a:rPr lang="en-IN" sz="2400" dirty="0"/>
              <a:t>ANYWHERE</a:t>
            </a:r>
          </a:p>
        </p:txBody>
      </p:sp>
      <p:pic>
        <p:nvPicPr>
          <p:cNvPr id="24" name="Picture 23" descr="A logo with a black background&#10;&#10;AI-generated content may be incorrect.">
            <a:extLst>
              <a:ext uri="{FF2B5EF4-FFF2-40B4-BE49-F238E27FC236}">
                <a16:creationId xmlns:a16="http://schemas.microsoft.com/office/drawing/2014/main" id="{59666C1C-8F39-B03C-BD49-DCCEE9F4973B}"/>
              </a:ext>
            </a:extLst>
          </p:cNvPr>
          <p:cNvPicPr>
            <a:picLocks noChangeAspect="1"/>
          </p:cNvPicPr>
          <p:nvPr/>
        </p:nvPicPr>
        <p:blipFill>
          <a:blip r:embed="rId4">
            <a:extLst>
              <a:ext uri="{28A0092B-C50C-407E-A947-70E740481C1C}">
                <a14:useLocalDpi xmlns:a14="http://schemas.microsoft.com/office/drawing/2010/main" val="0"/>
              </a:ext>
            </a:extLst>
          </a:blip>
          <a:srcRect r="60378"/>
          <a:stretch/>
        </p:blipFill>
        <p:spPr>
          <a:xfrm>
            <a:off x="1299964" y="2901229"/>
            <a:ext cx="1386916" cy="1468564"/>
          </a:xfrm>
          <a:prstGeom prst="rect">
            <a:avLst/>
          </a:prstGeom>
        </p:spPr>
      </p:pic>
      <p:cxnSp>
        <p:nvCxnSpPr>
          <p:cNvPr id="28" name="Straight Connector 27">
            <a:extLst>
              <a:ext uri="{FF2B5EF4-FFF2-40B4-BE49-F238E27FC236}">
                <a16:creationId xmlns:a16="http://schemas.microsoft.com/office/drawing/2014/main" id="{D649A8F6-ADF0-3212-C478-7770BF6A5F24}"/>
              </a:ext>
            </a:extLst>
          </p:cNvPr>
          <p:cNvCxnSpPr/>
          <p:nvPr/>
        </p:nvCxnSpPr>
        <p:spPr>
          <a:xfrm>
            <a:off x="5308600" y="1402758"/>
            <a:ext cx="0" cy="46609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0C250B97-01FD-45F3-5A4C-3068D4123E80}"/>
              </a:ext>
            </a:extLst>
          </p:cNvPr>
          <p:cNvSpPr txBox="1"/>
          <p:nvPr/>
        </p:nvSpPr>
        <p:spPr>
          <a:xfrm>
            <a:off x="7269494" y="2152746"/>
            <a:ext cx="4820906" cy="338554"/>
          </a:xfrm>
          <a:prstGeom prst="rect">
            <a:avLst/>
          </a:prstGeom>
          <a:noFill/>
        </p:spPr>
        <p:txBody>
          <a:bodyPr wrap="square">
            <a:spAutoFit/>
          </a:bodyPr>
          <a:lstStyle/>
          <a:p>
            <a:r>
              <a:rPr lang="en-IN" sz="1600" dirty="0">
                <a:solidFill>
                  <a:srgbClr val="0009C4"/>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https://www.youtube.com/@datascienceanywhere/</a:t>
            </a:r>
            <a:endParaRPr lang="en-IN" sz="1600" dirty="0">
              <a:solidFill>
                <a:srgbClr val="0009C4"/>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D90D82B-F0E3-9B74-96D2-2BA54F2817E4}"/>
              </a:ext>
            </a:extLst>
          </p:cNvPr>
          <p:cNvSpPr txBox="1"/>
          <p:nvPr/>
        </p:nvSpPr>
        <p:spPr>
          <a:xfrm>
            <a:off x="7343791" y="3552391"/>
            <a:ext cx="4065902" cy="338554"/>
          </a:xfrm>
          <a:prstGeom prst="rect">
            <a:avLst/>
          </a:prstGeom>
          <a:noFill/>
        </p:spPr>
        <p:txBody>
          <a:bodyPr wrap="square">
            <a:spAutoFit/>
          </a:bodyPr>
          <a:lstStyle/>
          <a:p>
            <a:r>
              <a:rPr lang="en-IN" sz="1600" dirty="0">
                <a:solidFill>
                  <a:srgbClr val="0009C4"/>
                </a:solidFill>
                <a:latin typeface="Arial" panose="020B0604020202020204" pitchFamily="34" charset="0"/>
                <a:cs typeface="Arial" panose="020B0604020202020204" pitchFamily="34" charset="0"/>
              </a:rPr>
              <a:t>https://www.udemy.com/user/freeai-space/</a:t>
            </a:r>
          </a:p>
        </p:txBody>
      </p:sp>
      <p:sp>
        <p:nvSpPr>
          <p:cNvPr id="33" name="TextBox 32">
            <a:extLst>
              <a:ext uri="{FF2B5EF4-FFF2-40B4-BE49-F238E27FC236}">
                <a16:creationId xmlns:a16="http://schemas.microsoft.com/office/drawing/2014/main" id="{485A7FDB-FA63-A33F-7CF7-2FF42822998A}"/>
              </a:ext>
            </a:extLst>
          </p:cNvPr>
          <p:cNvSpPr txBox="1"/>
          <p:nvPr/>
        </p:nvSpPr>
        <p:spPr>
          <a:xfrm>
            <a:off x="7343791" y="4929761"/>
            <a:ext cx="3835400" cy="338554"/>
          </a:xfrm>
          <a:prstGeom prst="rect">
            <a:avLst/>
          </a:prstGeom>
          <a:noFill/>
        </p:spPr>
        <p:txBody>
          <a:bodyPr wrap="square">
            <a:spAutoFit/>
          </a:bodyPr>
          <a:lstStyle/>
          <a:p>
            <a:r>
              <a:rPr lang="en-IN" sz="1600" dirty="0">
                <a:solidFill>
                  <a:srgbClr val="0009C4"/>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https://github.com/marslearnings</a:t>
            </a:r>
            <a:endParaRPr lang="en-IN" sz="1600" dirty="0">
              <a:solidFill>
                <a:srgbClr val="0009C4"/>
              </a:solidFill>
              <a:latin typeface="Arial" panose="020B0604020202020204" pitchFamily="34" charset="0"/>
              <a:cs typeface="Arial" panose="020B0604020202020204" pitchFamily="34" charset="0"/>
            </a:endParaRPr>
          </a:p>
        </p:txBody>
      </p:sp>
      <p:pic>
        <p:nvPicPr>
          <p:cNvPr id="1032" name="Picture 8" descr="GitHub - Wikipedia">
            <a:extLst>
              <a:ext uri="{FF2B5EF4-FFF2-40B4-BE49-F238E27FC236}">
                <a16:creationId xmlns:a16="http://schemas.microsoft.com/office/drawing/2014/main" id="{3C4E4F9B-D46B-A5F7-C2EF-BEFC2DE531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1289" y="4629820"/>
            <a:ext cx="883906" cy="88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7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7220-C1EA-E3A0-15BD-B205E5A818A8}"/>
              </a:ext>
            </a:extLst>
          </p:cNvPr>
          <p:cNvSpPr>
            <a:spLocks noGrp="1"/>
          </p:cNvSpPr>
          <p:nvPr>
            <p:ph type="title"/>
          </p:nvPr>
        </p:nvSpPr>
        <p:spPr/>
        <p:txBody>
          <a:bodyPr>
            <a:noAutofit/>
          </a:bodyPr>
          <a:lstStyle/>
          <a:p>
            <a:r>
              <a:rPr lang="en-IN" b="1" dirty="0"/>
              <a:t>syntax</a:t>
            </a:r>
            <a:r>
              <a:rPr lang="en-IN" dirty="0"/>
              <a:t> </a:t>
            </a:r>
            <a:r>
              <a:rPr lang="en-IN" sz="2800" dirty="0">
                <a:solidFill>
                  <a:schemeClr val="tx1"/>
                </a:solidFill>
              </a:rPr>
              <a:t>for matching string</a:t>
            </a:r>
          </a:p>
        </p:txBody>
      </p:sp>
      <p:graphicFrame>
        <p:nvGraphicFramePr>
          <p:cNvPr id="4" name="Content Placeholder 3">
            <a:extLst>
              <a:ext uri="{FF2B5EF4-FFF2-40B4-BE49-F238E27FC236}">
                <a16:creationId xmlns:a16="http://schemas.microsoft.com/office/drawing/2014/main" id="{2E4714C1-A6F0-B8D8-0951-27A1A4FC9B78}"/>
              </a:ext>
            </a:extLst>
          </p:cNvPr>
          <p:cNvGraphicFramePr>
            <a:graphicFrameLocks noGrp="1"/>
          </p:cNvGraphicFramePr>
          <p:nvPr>
            <p:ph idx="1"/>
            <p:extLst>
              <p:ext uri="{D42A27DB-BD31-4B8C-83A1-F6EECF244321}">
                <p14:modId xmlns:p14="http://schemas.microsoft.com/office/powerpoint/2010/main" val="1147266077"/>
              </p:ext>
            </p:extLst>
          </p:nvPr>
        </p:nvGraphicFramePr>
        <p:xfrm>
          <a:off x="1705356" y="1690688"/>
          <a:ext cx="8781288" cy="3928897"/>
        </p:xfrm>
        <a:graphic>
          <a:graphicData uri="http://schemas.openxmlformats.org/drawingml/2006/table">
            <a:tbl>
              <a:tblPr firstRow="1" bandRow="1">
                <a:tableStyleId>{5C22544A-7EE6-4342-B048-85BDC9FD1C3A}</a:tableStyleId>
              </a:tblPr>
              <a:tblGrid>
                <a:gridCol w="1925638">
                  <a:extLst>
                    <a:ext uri="{9D8B030D-6E8A-4147-A177-3AD203B41FA5}">
                      <a16:colId xmlns:a16="http://schemas.microsoft.com/office/drawing/2014/main" val="1865559384"/>
                    </a:ext>
                  </a:extLst>
                </a:gridCol>
                <a:gridCol w="1848812">
                  <a:extLst>
                    <a:ext uri="{9D8B030D-6E8A-4147-A177-3AD203B41FA5}">
                      <a16:colId xmlns:a16="http://schemas.microsoft.com/office/drawing/2014/main" val="31511909"/>
                    </a:ext>
                  </a:extLst>
                </a:gridCol>
                <a:gridCol w="5006838">
                  <a:extLst>
                    <a:ext uri="{9D8B030D-6E8A-4147-A177-3AD203B41FA5}">
                      <a16:colId xmlns:a16="http://schemas.microsoft.com/office/drawing/2014/main" val="684488468"/>
                    </a:ext>
                  </a:extLst>
                </a:gridCol>
              </a:tblGrid>
              <a:tr h="545617">
                <a:tc>
                  <a:txBody>
                    <a:bodyPr/>
                    <a:lstStyle/>
                    <a:p>
                      <a:pPr algn="ctr"/>
                      <a:r>
                        <a:rPr lang="en-IN" dirty="0">
                          <a:solidFill>
                            <a:schemeClr val="tx1"/>
                          </a:solidFill>
                        </a:rPr>
                        <a:t>Command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178FF"/>
                    </a:solidFill>
                  </a:tcPr>
                </a:tc>
                <a:tc>
                  <a:txBody>
                    <a:bodyPr/>
                    <a:lstStyle/>
                    <a:p>
                      <a:pPr algn="ctr"/>
                      <a:r>
                        <a:rPr lang="en-IN" dirty="0">
                          <a:solidFill>
                            <a:schemeClr val="tx1"/>
                          </a:solidFill>
                        </a:rPr>
                        <a:t>Syntax</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178FF"/>
                    </a:solidFill>
                  </a:tcPr>
                </a:tc>
                <a:tc>
                  <a:txBody>
                    <a:bodyPr/>
                    <a:lstStyle/>
                    <a:p>
                      <a:pPr algn="ctr"/>
                      <a:r>
                        <a:rPr lang="en-IN" dirty="0">
                          <a:solidFill>
                            <a:schemeClr val="tx1"/>
                          </a:solidFill>
                        </a:rPr>
                        <a:t>Description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178FF"/>
                    </a:solidFill>
                  </a:tcPr>
                </a:tc>
                <a:extLst>
                  <a:ext uri="{0D108BD9-81ED-4DB2-BD59-A6C34878D82A}">
                    <a16:rowId xmlns:a16="http://schemas.microsoft.com/office/drawing/2014/main" val="2014527895"/>
                  </a:ext>
                </a:extLst>
              </a:tr>
              <a:tr h="545617">
                <a:tc>
                  <a:txBody>
                    <a:bodyPr/>
                    <a:lstStyle/>
                    <a:p>
                      <a:r>
                        <a:rPr lang="en-IN" dirty="0"/>
                        <a:t>match</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err="1"/>
                        <a:t>re.match</a:t>
                      </a:r>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a:t>This method tries to match the compiled pattern only at the </a:t>
                      </a:r>
                      <a:r>
                        <a:rPr lang="en-IN" b="1" dirty="0">
                          <a:solidFill>
                            <a:srgbClr val="FF2400"/>
                          </a:solidFill>
                        </a:rPr>
                        <a:t>beginning</a:t>
                      </a:r>
                      <a:r>
                        <a:rPr lang="en-IN" dirty="0"/>
                        <a:t> of the string.</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67574614"/>
                  </a:ext>
                </a:extLst>
              </a:tr>
              <a:tr h="545617">
                <a:tc>
                  <a:txBody>
                    <a:bodyPr/>
                    <a:lstStyle/>
                    <a:p>
                      <a:r>
                        <a:rPr lang="en-IN" dirty="0"/>
                        <a:t>search</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err="1"/>
                        <a:t>re.search</a:t>
                      </a:r>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a:t>It tries to match the pattern </a:t>
                      </a:r>
                      <a:r>
                        <a:rPr lang="en-IN" b="1" dirty="0">
                          <a:solidFill>
                            <a:srgbClr val="FF2400"/>
                          </a:solidFill>
                        </a:rPr>
                        <a:t>at any location </a:t>
                      </a:r>
                      <a:r>
                        <a:rPr lang="en-IN" dirty="0"/>
                        <a:t>of the string and not just at the beginning.</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23827372"/>
                  </a:ext>
                </a:extLst>
              </a:tr>
              <a:tr h="545617">
                <a:tc>
                  <a:txBody>
                    <a:bodyPr/>
                    <a:lstStyle/>
                    <a:p>
                      <a:r>
                        <a:rPr lang="en-IN" dirty="0" err="1"/>
                        <a:t>findall</a:t>
                      </a:r>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err="1"/>
                        <a:t>re.findall</a:t>
                      </a:r>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a:t>It returns a list with </a:t>
                      </a:r>
                      <a:r>
                        <a:rPr lang="en-IN" b="1" dirty="0">
                          <a:solidFill>
                            <a:srgbClr val="FF2400"/>
                          </a:solidFill>
                        </a:rPr>
                        <a:t>all</a:t>
                      </a:r>
                      <a:r>
                        <a:rPr lang="en-IN" dirty="0"/>
                        <a:t> the non-overlapping </a:t>
                      </a:r>
                      <a:r>
                        <a:rPr lang="en-IN" b="1" dirty="0">
                          <a:solidFill>
                            <a:srgbClr val="FF2400"/>
                          </a:solidFill>
                        </a:rPr>
                        <a:t>occurrences</a:t>
                      </a:r>
                      <a:r>
                        <a:rPr lang="en-IN" dirty="0"/>
                        <a:t> of a pattern and not the </a:t>
                      </a:r>
                      <a:r>
                        <a:rPr lang="en-IN" dirty="0" err="1"/>
                        <a:t>MatchObject</a:t>
                      </a:r>
                      <a:r>
                        <a:rPr lang="en-IN" dirty="0"/>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45281293"/>
                  </a:ext>
                </a:extLst>
              </a:tr>
              <a:tr h="545617">
                <a:tc>
                  <a:txBody>
                    <a:bodyPr/>
                    <a:lstStyle/>
                    <a:p>
                      <a:r>
                        <a:rPr lang="en-IN" dirty="0"/>
                        <a:t>compile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err="1"/>
                        <a:t>re.compile</a:t>
                      </a:r>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a:t>Compile regular expression pattern. Transforming it into bytecode. Bytecode is an intermediary language. Returning the pattern object.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53439629"/>
                  </a:ext>
                </a:extLst>
              </a:tr>
            </a:tbl>
          </a:graphicData>
        </a:graphic>
      </p:graphicFrame>
    </p:spTree>
    <p:extLst>
      <p:ext uri="{BB962C8B-B14F-4D97-AF65-F5344CB8AC3E}">
        <p14:creationId xmlns:p14="http://schemas.microsoft.com/office/powerpoint/2010/main" val="34672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2275-FEE4-7302-3DE5-0D820AC04F78}"/>
              </a:ext>
            </a:extLst>
          </p:cNvPr>
          <p:cNvSpPr>
            <a:spLocks noGrp="1"/>
          </p:cNvSpPr>
          <p:nvPr>
            <p:ph type="ctrTitle"/>
          </p:nvPr>
        </p:nvSpPr>
        <p:spPr>
          <a:xfrm>
            <a:off x="1524000" y="2235200"/>
            <a:ext cx="9144000" cy="2387600"/>
          </a:xfrm>
        </p:spPr>
        <p:txBody>
          <a:bodyPr anchor="ctr"/>
          <a:lstStyle/>
          <a:p>
            <a:r>
              <a:rPr lang="en-IN" dirty="0">
                <a:latin typeface="Consolas" panose="020B0609020204030204" pitchFamily="49" charset="0"/>
              </a:rPr>
              <a:t>import </a:t>
            </a:r>
            <a:r>
              <a:rPr lang="en-IN" dirty="0">
                <a:solidFill>
                  <a:srgbClr val="0009C4"/>
                </a:solidFill>
                <a:latin typeface="Consolas" panose="020B0609020204030204" pitchFamily="49" charset="0"/>
              </a:rPr>
              <a:t>re</a:t>
            </a:r>
          </a:p>
        </p:txBody>
      </p:sp>
    </p:spTree>
    <p:extLst>
      <p:ext uri="{BB962C8B-B14F-4D97-AF65-F5344CB8AC3E}">
        <p14:creationId xmlns:p14="http://schemas.microsoft.com/office/powerpoint/2010/main" val="416605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B047-70FB-C6D9-4266-09478DD2FBBD}"/>
              </a:ext>
            </a:extLst>
          </p:cNvPr>
          <p:cNvSpPr>
            <a:spLocks noGrp="1"/>
          </p:cNvSpPr>
          <p:nvPr>
            <p:ph type="title"/>
          </p:nvPr>
        </p:nvSpPr>
        <p:spPr/>
        <p:txBody>
          <a:bodyPr/>
          <a:lstStyle/>
          <a:p>
            <a:r>
              <a:rPr lang="en-IN" b="1" dirty="0" err="1"/>
              <a:t>re.match</a:t>
            </a:r>
            <a:r>
              <a:rPr lang="en-IN" b="1" dirty="0"/>
              <a:t>()</a:t>
            </a:r>
          </a:p>
        </p:txBody>
      </p:sp>
      <p:sp>
        <p:nvSpPr>
          <p:cNvPr id="3" name="Content Placeholder 2">
            <a:extLst>
              <a:ext uri="{FF2B5EF4-FFF2-40B4-BE49-F238E27FC236}">
                <a16:creationId xmlns:a16="http://schemas.microsoft.com/office/drawing/2014/main" id="{D7740245-B424-4F67-235B-8495B47EC51D}"/>
              </a:ext>
            </a:extLst>
          </p:cNvPr>
          <p:cNvSpPr>
            <a:spLocks noGrp="1"/>
          </p:cNvSpPr>
          <p:nvPr>
            <p:ph idx="1"/>
          </p:nvPr>
        </p:nvSpPr>
        <p:spPr/>
        <p:txBody>
          <a:bodyPr/>
          <a:lstStyle/>
          <a:p>
            <a:r>
              <a:rPr lang="en-IN" dirty="0"/>
              <a:t>Attempts to match pattern at the </a:t>
            </a:r>
            <a:r>
              <a:rPr lang="en-IN" b="1" dirty="0">
                <a:solidFill>
                  <a:srgbClr val="FF2400"/>
                </a:solidFill>
              </a:rPr>
              <a:t>beginning</a:t>
            </a:r>
            <a:r>
              <a:rPr lang="en-IN" dirty="0"/>
              <a:t> of string</a:t>
            </a:r>
          </a:p>
          <a:p>
            <a:r>
              <a:rPr lang="en-IN" dirty="0"/>
              <a:t>Return Match object or None</a:t>
            </a:r>
          </a:p>
        </p:txBody>
      </p:sp>
      <p:sp>
        <p:nvSpPr>
          <p:cNvPr id="4" name="Rectangle: Rounded Corners 3">
            <a:extLst>
              <a:ext uri="{FF2B5EF4-FFF2-40B4-BE49-F238E27FC236}">
                <a16:creationId xmlns:a16="http://schemas.microsoft.com/office/drawing/2014/main" id="{E97434B8-AA5C-908B-51CD-E9D78C162A93}"/>
              </a:ext>
            </a:extLst>
          </p:cNvPr>
          <p:cNvSpPr/>
          <p:nvPr/>
        </p:nvSpPr>
        <p:spPr>
          <a:xfrm>
            <a:off x="838200" y="1257860"/>
            <a:ext cx="4638082" cy="333531"/>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re.match(pattern, string, flags=0)</a:t>
            </a:r>
            <a:endParaRPr lang="en-IN" dirty="0"/>
          </a:p>
        </p:txBody>
      </p:sp>
      <p:pic>
        <p:nvPicPr>
          <p:cNvPr id="6" name="Picture 5">
            <a:extLst>
              <a:ext uri="{FF2B5EF4-FFF2-40B4-BE49-F238E27FC236}">
                <a16:creationId xmlns:a16="http://schemas.microsoft.com/office/drawing/2014/main" id="{02DDA049-45C5-8189-125C-62D5D53DEAF9}"/>
              </a:ext>
            </a:extLst>
          </p:cNvPr>
          <p:cNvPicPr>
            <a:picLocks noChangeAspect="1"/>
          </p:cNvPicPr>
          <p:nvPr/>
        </p:nvPicPr>
        <p:blipFill>
          <a:blip r:embed="rId2"/>
          <a:stretch>
            <a:fillRect/>
          </a:stretch>
        </p:blipFill>
        <p:spPr>
          <a:xfrm>
            <a:off x="1037633" y="3181046"/>
            <a:ext cx="5543050" cy="2765297"/>
          </a:xfrm>
          <a:prstGeom prst="rect">
            <a:avLst/>
          </a:prstGeom>
        </p:spPr>
      </p:pic>
    </p:spTree>
    <p:extLst>
      <p:ext uri="{BB962C8B-B14F-4D97-AF65-F5344CB8AC3E}">
        <p14:creationId xmlns:p14="http://schemas.microsoft.com/office/powerpoint/2010/main" val="29321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2B7B4-89E7-EAD4-A58C-3E6ECA5D6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4B9A4-5894-E071-FC71-1BE010E91339}"/>
              </a:ext>
            </a:extLst>
          </p:cNvPr>
          <p:cNvSpPr>
            <a:spLocks noGrp="1"/>
          </p:cNvSpPr>
          <p:nvPr>
            <p:ph type="title"/>
          </p:nvPr>
        </p:nvSpPr>
        <p:spPr/>
        <p:txBody>
          <a:bodyPr/>
          <a:lstStyle/>
          <a:p>
            <a:r>
              <a:rPr lang="en-IN" b="1" dirty="0" err="1"/>
              <a:t>re.search</a:t>
            </a:r>
            <a:r>
              <a:rPr lang="en-IN" b="1" dirty="0"/>
              <a:t>()</a:t>
            </a:r>
          </a:p>
        </p:txBody>
      </p:sp>
      <p:sp>
        <p:nvSpPr>
          <p:cNvPr id="3" name="Content Placeholder 2">
            <a:extLst>
              <a:ext uri="{FF2B5EF4-FFF2-40B4-BE49-F238E27FC236}">
                <a16:creationId xmlns:a16="http://schemas.microsoft.com/office/drawing/2014/main" id="{6826472C-8996-8BBF-6311-C02EE0FA9C50}"/>
              </a:ext>
            </a:extLst>
          </p:cNvPr>
          <p:cNvSpPr>
            <a:spLocks noGrp="1"/>
          </p:cNvSpPr>
          <p:nvPr>
            <p:ph idx="1"/>
          </p:nvPr>
        </p:nvSpPr>
        <p:spPr/>
        <p:txBody>
          <a:bodyPr/>
          <a:lstStyle/>
          <a:p>
            <a:r>
              <a:rPr lang="en-IN" dirty="0"/>
              <a:t>Searches for </a:t>
            </a:r>
            <a:r>
              <a:rPr lang="en-IN" b="1" dirty="0">
                <a:solidFill>
                  <a:srgbClr val="FF2400"/>
                </a:solidFill>
              </a:rPr>
              <a:t>first</a:t>
            </a:r>
            <a:r>
              <a:rPr lang="en-IN" dirty="0"/>
              <a:t> occurrence of pattern </a:t>
            </a:r>
            <a:r>
              <a:rPr lang="en-IN" b="1" dirty="0">
                <a:solidFill>
                  <a:srgbClr val="FF2400"/>
                </a:solidFill>
              </a:rPr>
              <a:t>anywhere</a:t>
            </a:r>
            <a:r>
              <a:rPr lang="en-IN" dirty="0"/>
              <a:t> in string</a:t>
            </a:r>
          </a:p>
          <a:p>
            <a:r>
              <a:rPr lang="en-IN" dirty="0"/>
              <a:t>Return Match object or None</a:t>
            </a:r>
          </a:p>
        </p:txBody>
      </p:sp>
      <p:sp>
        <p:nvSpPr>
          <p:cNvPr id="4" name="Rectangle: Rounded Corners 3">
            <a:extLst>
              <a:ext uri="{FF2B5EF4-FFF2-40B4-BE49-F238E27FC236}">
                <a16:creationId xmlns:a16="http://schemas.microsoft.com/office/drawing/2014/main" id="{A6E98F49-DAB7-1005-3AB3-D5334FD7A0C2}"/>
              </a:ext>
            </a:extLst>
          </p:cNvPr>
          <p:cNvSpPr/>
          <p:nvPr/>
        </p:nvSpPr>
        <p:spPr>
          <a:xfrm>
            <a:off x="838200" y="1257860"/>
            <a:ext cx="4843072" cy="337145"/>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re.search(pattern, string, flags=0)</a:t>
            </a:r>
            <a:endParaRPr lang="en-IN" dirty="0"/>
          </a:p>
        </p:txBody>
      </p:sp>
      <p:pic>
        <p:nvPicPr>
          <p:cNvPr id="7" name="Picture 6">
            <a:extLst>
              <a:ext uri="{FF2B5EF4-FFF2-40B4-BE49-F238E27FC236}">
                <a16:creationId xmlns:a16="http://schemas.microsoft.com/office/drawing/2014/main" id="{F9EF50DD-0332-E9BB-D661-1C998F8C571D}"/>
              </a:ext>
            </a:extLst>
          </p:cNvPr>
          <p:cNvPicPr>
            <a:picLocks noChangeAspect="1"/>
          </p:cNvPicPr>
          <p:nvPr/>
        </p:nvPicPr>
        <p:blipFill>
          <a:blip r:embed="rId2"/>
          <a:stretch>
            <a:fillRect/>
          </a:stretch>
        </p:blipFill>
        <p:spPr>
          <a:xfrm>
            <a:off x="1036352" y="3287231"/>
            <a:ext cx="5664252" cy="1597610"/>
          </a:xfrm>
          <a:prstGeom prst="rect">
            <a:avLst/>
          </a:prstGeom>
        </p:spPr>
      </p:pic>
    </p:spTree>
    <p:extLst>
      <p:ext uri="{BB962C8B-B14F-4D97-AF65-F5344CB8AC3E}">
        <p14:creationId xmlns:p14="http://schemas.microsoft.com/office/powerpoint/2010/main" val="48784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5E48A-1F38-6956-152E-743DDD5C0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6A4F1-E518-5586-8719-CAE24A4E91BC}"/>
              </a:ext>
            </a:extLst>
          </p:cNvPr>
          <p:cNvSpPr>
            <a:spLocks noGrp="1"/>
          </p:cNvSpPr>
          <p:nvPr>
            <p:ph type="title"/>
          </p:nvPr>
        </p:nvSpPr>
        <p:spPr/>
        <p:txBody>
          <a:bodyPr/>
          <a:lstStyle/>
          <a:p>
            <a:r>
              <a:rPr lang="en-IN" b="1" dirty="0" err="1"/>
              <a:t>re.match</a:t>
            </a:r>
            <a:r>
              <a:rPr lang="en-IN" b="1" dirty="0"/>
              <a:t>() vs </a:t>
            </a:r>
            <a:r>
              <a:rPr lang="en-IN" b="1" dirty="0" err="1"/>
              <a:t>re.search</a:t>
            </a:r>
            <a:r>
              <a:rPr lang="en-IN" b="1" dirty="0"/>
              <a:t>()</a:t>
            </a:r>
          </a:p>
        </p:txBody>
      </p:sp>
      <p:sp>
        <p:nvSpPr>
          <p:cNvPr id="3" name="Content Placeholder 2">
            <a:extLst>
              <a:ext uri="{FF2B5EF4-FFF2-40B4-BE49-F238E27FC236}">
                <a16:creationId xmlns:a16="http://schemas.microsoft.com/office/drawing/2014/main" id="{3BE33116-A5A6-18A3-2D47-84194D783F64}"/>
              </a:ext>
            </a:extLst>
          </p:cNvPr>
          <p:cNvSpPr>
            <a:spLocks noGrp="1"/>
          </p:cNvSpPr>
          <p:nvPr>
            <p:ph idx="1"/>
          </p:nvPr>
        </p:nvSpPr>
        <p:spPr/>
        <p:txBody>
          <a:bodyPr/>
          <a:lstStyle/>
          <a:p>
            <a:r>
              <a:rPr lang="en-IN" dirty="0" err="1"/>
              <a:t>re.match</a:t>
            </a:r>
            <a:r>
              <a:rPr lang="en-IN" dirty="0"/>
              <a:t>() : pattern must be </a:t>
            </a:r>
            <a:r>
              <a:rPr lang="en-IN" b="1" dirty="0">
                <a:solidFill>
                  <a:srgbClr val="FF2400"/>
                </a:solidFill>
              </a:rPr>
              <a:t>start</a:t>
            </a:r>
            <a:r>
              <a:rPr lang="en-IN" dirty="0"/>
              <a:t> of the string</a:t>
            </a:r>
          </a:p>
          <a:p>
            <a:r>
              <a:rPr lang="en-IN" dirty="0" err="1"/>
              <a:t>re.search</a:t>
            </a:r>
            <a:r>
              <a:rPr lang="en-IN" dirty="0"/>
              <a:t>() : pattern mush be </a:t>
            </a:r>
            <a:r>
              <a:rPr lang="en-IN" b="1" dirty="0">
                <a:solidFill>
                  <a:srgbClr val="FF2400"/>
                </a:solidFill>
              </a:rPr>
              <a:t>anywhere</a:t>
            </a:r>
            <a:r>
              <a:rPr lang="en-IN" dirty="0"/>
              <a:t> of the string</a:t>
            </a:r>
          </a:p>
        </p:txBody>
      </p:sp>
    </p:spTree>
    <p:extLst>
      <p:ext uri="{BB962C8B-B14F-4D97-AF65-F5344CB8AC3E}">
        <p14:creationId xmlns:p14="http://schemas.microsoft.com/office/powerpoint/2010/main" val="368306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5C78A-B625-7017-0691-AD7BB02FD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A22618-D2F8-342C-FFF5-CFF9D0A6ED79}"/>
              </a:ext>
            </a:extLst>
          </p:cNvPr>
          <p:cNvSpPr>
            <a:spLocks noGrp="1"/>
          </p:cNvSpPr>
          <p:nvPr>
            <p:ph type="title"/>
          </p:nvPr>
        </p:nvSpPr>
        <p:spPr/>
        <p:txBody>
          <a:bodyPr/>
          <a:lstStyle/>
          <a:p>
            <a:r>
              <a:rPr lang="en-IN" b="1" dirty="0" err="1"/>
              <a:t>re.findall</a:t>
            </a:r>
            <a:r>
              <a:rPr lang="en-IN" b="1" dirty="0"/>
              <a:t>()</a:t>
            </a:r>
          </a:p>
        </p:txBody>
      </p:sp>
      <p:sp>
        <p:nvSpPr>
          <p:cNvPr id="3" name="Content Placeholder 2">
            <a:extLst>
              <a:ext uri="{FF2B5EF4-FFF2-40B4-BE49-F238E27FC236}">
                <a16:creationId xmlns:a16="http://schemas.microsoft.com/office/drawing/2014/main" id="{58AD08B2-D75F-2A40-5658-69CD78FD11FF}"/>
              </a:ext>
            </a:extLst>
          </p:cNvPr>
          <p:cNvSpPr>
            <a:spLocks noGrp="1"/>
          </p:cNvSpPr>
          <p:nvPr>
            <p:ph idx="1"/>
          </p:nvPr>
        </p:nvSpPr>
        <p:spPr/>
        <p:txBody>
          <a:bodyPr/>
          <a:lstStyle/>
          <a:p>
            <a:r>
              <a:rPr lang="en-IN" dirty="0"/>
              <a:t>Returns all non-overlapping matches as a </a:t>
            </a:r>
            <a:r>
              <a:rPr lang="en-IN" b="1" dirty="0">
                <a:solidFill>
                  <a:srgbClr val="FF2400"/>
                </a:solidFill>
              </a:rPr>
              <a:t>list of strings</a:t>
            </a:r>
          </a:p>
        </p:txBody>
      </p:sp>
      <p:sp>
        <p:nvSpPr>
          <p:cNvPr id="4" name="Rectangle: Rounded Corners 3">
            <a:extLst>
              <a:ext uri="{FF2B5EF4-FFF2-40B4-BE49-F238E27FC236}">
                <a16:creationId xmlns:a16="http://schemas.microsoft.com/office/drawing/2014/main" id="{CD1D92F3-B947-0045-0CB5-9690BC4DFFD3}"/>
              </a:ext>
            </a:extLst>
          </p:cNvPr>
          <p:cNvSpPr/>
          <p:nvPr/>
        </p:nvSpPr>
        <p:spPr>
          <a:xfrm>
            <a:off x="838200" y="1257860"/>
            <a:ext cx="4843072" cy="337145"/>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re.findall(pattern, string, flags=0)</a:t>
            </a:r>
            <a:endParaRPr lang="en-IN" dirty="0"/>
          </a:p>
        </p:txBody>
      </p:sp>
      <p:pic>
        <p:nvPicPr>
          <p:cNvPr id="6" name="Picture 5">
            <a:extLst>
              <a:ext uri="{FF2B5EF4-FFF2-40B4-BE49-F238E27FC236}">
                <a16:creationId xmlns:a16="http://schemas.microsoft.com/office/drawing/2014/main" id="{57659798-46BA-4092-6428-3A5157E984B9}"/>
              </a:ext>
            </a:extLst>
          </p:cNvPr>
          <p:cNvPicPr>
            <a:picLocks noChangeAspect="1"/>
          </p:cNvPicPr>
          <p:nvPr/>
        </p:nvPicPr>
        <p:blipFill>
          <a:blip r:embed="rId2"/>
          <a:stretch>
            <a:fillRect/>
          </a:stretch>
        </p:blipFill>
        <p:spPr>
          <a:xfrm>
            <a:off x="942256" y="2688354"/>
            <a:ext cx="5153744" cy="3238952"/>
          </a:xfrm>
          <a:prstGeom prst="rect">
            <a:avLst/>
          </a:prstGeom>
        </p:spPr>
      </p:pic>
    </p:spTree>
    <p:extLst>
      <p:ext uri="{BB962C8B-B14F-4D97-AF65-F5344CB8AC3E}">
        <p14:creationId xmlns:p14="http://schemas.microsoft.com/office/powerpoint/2010/main" val="1721041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leelawadee">
      <a:majorFont>
        <a:latin typeface="Leelawadee"/>
        <a:ea typeface=""/>
        <a:cs typeface=""/>
      </a:majorFont>
      <a:minorFont>
        <a:latin typeface="Leelawade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2027</TotalTime>
  <Words>3028</Words>
  <Application>Microsoft Office PowerPoint</Application>
  <PresentationFormat>Widescreen</PresentationFormat>
  <Paragraphs>549</Paragraphs>
  <Slides>38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Aptos</vt:lpstr>
      <vt:lpstr>Arial</vt:lpstr>
      <vt:lpstr>Consolas</vt:lpstr>
      <vt:lpstr>Courier New</vt:lpstr>
      <vt:lpstr>Leelawadee</vt:lpstr>
      <vt:lpstr>Office Theme</vt:lpstr>
      <vt:lpstr>Regular Expression with Python</vt:lpstr>
      <vt:lpstr>Regex (regular expression)</vt:lpstr>
      <vt:lpstr>re</vt:lpstr>
      <vt:lpstr>syntax for matching string</vt:lpstr>
      <vt:lpstr>import re</vt:lpstr>
      <vt:lpstr>re.match()</vt:lpstr>
      <vt:lpstr>re.search()</vt:lpstr>
      <vt:lpstr>re.match() vs re.search()</vt:lpstr>
      <vt:lpstr>re.findall()</vt:lpstr>
      <vt:lpstr>re.finditer()</vt:lpstr>
      <vt:lpstr>re.split()</vt:lpstr>
      <vt:lpstr>re.sub()</vt:lpstr>
      <vt:lpstr>re.sub() with function</vt:lpstr>
      <vt:lpstr>re.subn()</vt:lpstr>
      <vt:lpstr>MatchObject</vt:lpstr>
      <vt:lpstr>re</vt:lpstr>
      <vt:lpstr>Meta Characters</vt:lpstr>
      <vt:lpstr>Special Sequences</vt:lpstr>
      <vt:lpstr>Example String</vt:lpstr>
      <vt:lpstr>/&lt;pattern&gt;/</vt:lpstr>
      <vt:lpstr>/cat/</vt:lpstr>
      <vt:lpstr>Example</vt:lpstr>
      <vt:lpstr>Meta Characters</vt:lpstr>
      <vt:lpstr>/cat|cherry/</vt:lpstr>
      <vt:lpstr>Exercise</vt:lpstr>
      <vt:lpstr>Meta Characters</vt:lpstr>
      <vt:lpstr>/c.t/</vt:lpstr>
      <vt:lpstr>Warning</vt:lpstr>
      <vt:lpstr>Meta Characters</vt:lpstr>
      <vt:lpstr>[ ] Character set or character classes</vt:lpstr>
      <vt:lpstr>caret (^) Negation of range</vt:lpstr>
      <vt:lpstr>Exercise Question</vt:lpstr>
      <vt:lpstr>Quantifiers</vt:lpstr>
      <vt:lpstr>Example of Quantifiers</vt:lpstr>
      <vt:lpstr>Special Sequences – (pre defined characters)</vt:lpstr>
      <vt:lpstr>Boundary Matchers</vt:lpstr>
      <vt:lpstr>Example String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3137</dc:creator>
  <cp:lastModifiedBy>3137</cp:lastModifiedBy>
  <cp:revision>126</cp:revision>
  <dcterms:created xsi:type="dcterms:W3CDTF">2025-03-02T07:16:29Z</dcterms:created>
  <dcterms:modified xsi:type="dcterms:W3CDTF">2025-05-04T12:00:28Z</dcterms:modified>
</cp:coreProperties>
</file>