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96" r:id="rId2"/>
    <p:sldId id="355" r:id="rId3"/>
    <p:sldId id="307" r:id="rId4"/>
    <p:sldId id="306" r:id="rId5"/>
    <p:sldId id="297" r:id="rId6"/>
    <p:sldId id="303" r:id="rId7"/>
    <p:sldId id="308" r:id="rId8"/>
    <p:sldId id="298" r:id="rId9"/>
    <p:sldId id="299" r:id="rId10"/>
    <p:sldId id="338" r:id="rId11"/>
    <p:sldId id="325" r:id="rId12"/>
    <p:sldId id="312" r:id="rId13"/>
    <p:sldId id="340" r:id="rId14"/>
    <p:sldId id="326" r:id="rId15"/>
    <p:sldId id="300" r:id="rId16"/>
    <p:sldId id="341" r:id="rId17"/>
    <p:sldId id="327" r:id="rId18"/>
    <p:sldId id="343" r:id="rId19"/>
    <p:sldId id="344" r:id="rId20"/>
    <p:sldId id="346" r:id="rId21"/>
    <p:sldId id="342" r:id="rId22"/>
    <p:sldId id="347" r:id="rId23"/>
    <p:sldId id="350" r:id="rId24"/>
    <p:sldId id="351" r:id="rId25"/>
    <p:sldId id="353" r:id="rId26"/>
    <p:sldId id="35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9C4"/>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5" d="100"/>
          <a:sy n="105" d="100"/>
        </p:scale>
        <p:origin x="834"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C8790-61E2-4328-9C65-EEB8226235BC}" type="doc">
      <dgm:prSet loTypeId="urn:diagrams.loki3.com/BracketList" loCatId="list" qsTypeId="urn:microsoft.com/office/officeart/2005/8/quickstyle/simple1" qsCatId="simple" csTypeId="urn:microsoft.com/office/officeart/2005/8/colors/accent5_5" csCatId="accent5" phldr="1"/>
      <dgm:spPr/>
      <dgm:t>
        <a:bodyPr/>
        <a:lstStyle/>
        <a:p>
          <a:endParaRPr lang="en-IN"/>
        </a:p>
      </dgm:t>
    </dgm:pt>
    <dgm:pt modelId="{609BE538-E96B-408C-A35A-099881131F2C}">
      <dgm:prSet phldrT="[Text]" custT="1"/>
      <dgm:spPr/>
      <dgm:t>
        <a:bodyPr/>
        <a:lstStyle/>
        <a:p>
          <a:r>
            <a:rPr lang="en-IN" sz="2000" dirty="0"/>
            <a:t>Meta Characters</a:t>
          </a:r>
        </a:p>
      </dgm:t>
    </dgm:pt>
    <dgm:pt modelId="{F2C89E77-E118-4842-ADB2-2C8A004400A0}" type="parTrans" cxnId="{91D5ACBF-2DED-4759-8FC8-E2D8F3D4D465}">
      <dgm:prSet/>
      <dgm:spPr/>
      <dgm:t>
        <a:bodyPr/>
        <a:lstStyle/>
        <a:p>
          <a:endParaRPr lang="en-IN" sz="1200"/>
        </a:p>
      </dgm:t>
    </dgm:pt>
    <dgm:pt modelId="{DF537560-233B-422E-84E0-5AE8721D381D}" type="sibTrans" cxnId="{91D5ACBF-2DED-4759-8FC8-E2D8F3D4D465}">
      <dgm:prSet/>
      <dgm:spPr/>
      <dgm:t>
        <a:bodyPr/>
        <a:lstStyle/>
        <a:p>
          <a:endParaRPr lang="en-IN" sz="1200"/>
        </a:p>
      </dgm:t>
    </dgm:pt>
    <dgm:pt modelId="{17EF80C7-8C3D-4032-A766-BCC526FBD4F4}">
      <dgm:prSet phldrT="[Text]" custT="1"/>
      <dgm:spPr>
        <a:solidFill>
          <a:srgbClr val="0009C4">
            <a:alpha val="90000"/>
          </a:srgbClr>
        </a:solidFill>
      </dgm:spPr>
      <dgm:t>
        <a:bodyPr/>
        <a:lstStyle/>
        <a:p>
          <a:r>
            <a:rPr lang="en-IN" sz="2000" dirty="0"/>
            <a:t>Special Characters</a:t>
          </a:r>
        </a:p>
      </dgm:t>
    </dgm:pt>
    <dgm:pt modelId="{2E13B4A4-0D7D-49CF-83A9-726424A107FE}" type="parTrans" cxnId="{AF91F33C-0DCB-4D63-934E-26AC901D0D5F}">
      <dgm:prSet/>
      <dgm:spPr/>
      <dgm:t>
        <a:bodyPr/>
        <a:lstStyle/>
        <a:p>
          <a:endParaRPr lang="en-IN" sz="1200"/>
        </a:p>
      </dgm:t>
    </dgm:pt>
    <dgm:pt modelId="{C3CE0DF1-C2B9-49B1-9F65-C0CFD3D970B5}" type="sibTrans" cxnId="{AF91F33C-0DCB-4D63-934E-26AC901D0D5F}">
      <dgm:prSet/>
      <dgm:spPr/>
      <dgm:t>
        <a:bodyPr/>
        <a:lstStyle/>
        <a:p>
          <a:endParaRPr lang="en-IN" sz="1200"/>
        </a:p>
      </dgm:t>
    </dgm:pt>
    <dgm:pt modelId="{061F8865-4C34-4824-BD53-6939AD80B4F1}">
      <dgm:prSet phldrT="[Text]" custT="1"/>
      <dgm:spPr>
        <a:solidFill>
          <a:srgbClr val="0009C4">
            <a:alpha val="90000"/>
          </a:srgbClr>
        </a:solidFill>
      </dgm:spPr>
      <dgm:t>
        <a:bodyPr/>
        <a:lstStyle/>
        <a:p>
          <a:r>
            <a:rPr lang="en-IN" sz="2000" dirty="0"/>
            <a:t>Search for a match something more than a direct match.</a:t>
          </a:r>
        </a:p>
      </dgm:t>
    </dgm:pt>
    <dgm:pt modelId="{08EB7C05-0F65-456D-9E83-FB82DD10AFC8}" type="parTrans" cxnId="{958F029D-B904-4FED-8789-AB514A108CBB}">
      <dgm:prSet/>
      <dgm:spPr/>
      <dgm:t>
        <a:bodyPr/>
        <a:lstStyle/>
        <a:p>
          <a:endParaRPr lang="en-IN" sz="1200"/>
        </a:p>
      </dgm:t>
    </dgm:pt>
    <dgm:pt modelId="{1356FB2E-3304-427B-A637-112EBC4045A7}" type="sibTrans" cxnId="{958F029D-B904-4FED-8789-AB514A108CBB}">
      <dgm:prSet/>
      <dgm:spPr/>
      <dgm:t>
        <a:bodyPr/>
        <a:lstStyle/>
        <a:p>
          <a:endParaRPr lang="en-IN" sz="1200"/>
        </a:p>
      </dgm:t>
    </dgm:pt>
    <dgm:pt modelId="{4D354E4F-7284-4AD6-9122-BB1466698CA7}">
      <dgm:prSet phldrT="[Text]" custT="1"/>
      <dgm:spPr/>
      <dgm:t>
        <a:bodyPr/>
        <a:lstStyle/>
        <a:p>
          <a:r>
            <a:rPr lang="en-IN" sz="2000" dirty="0"/>
            <a:t>Special Sequence</a:t>
          </a:r>
        </a:p>
      </dgm:t>
    </dgm:pt>
    <dgm:pt modelId="{7FE9F718-9A7B-42B5-8044-5ECC23DAE48A}" type="parTrans" cxnId="{6045283B-5189-41FC-AAA0-41CB5655A658}">
      <dgm:prSet/>
      <dgm:spPr/>
      <dgm:t>
        <a:bodyPr/>
        <a:lstStyle/>
        <a:p>
          <a:endParaRPr lang="en-IN" sz="1200"/>
        </a:p>
      </dgm:t>
    </dgm:pt>
    <dgm:pt modelId="{2693BE14-48D1-4ED3-A34F-22A7CB360E57}" type="sibTrans" cxnId="{6045283B-5189-41FC-AAA0-41CB5655A658}">
      <dgm:prSet/>
      <dgm:spPr/>
      <dgm:t>
        <a:bodyPr/>
        <a:lstStyle/>
        <a:p>
          <a:endParaRPr lang="en-IN" sz="1200"/>
        </a:p>
      </dgm:t>
    </dgm:pt>
    <dgm:pt modelId="{E050B618-98B6-4EBC-9871-6D8C0EB286B1}">
      <dgm:prSet phldrT="[Text]" custT="1"/>
      <dgm:spPr>
        <a:solidFill>
          <a:srgbClr val="00FFFF">
            <a:alpha val="50000"/>
          </a:srgbClr>
        </a:solidFill>
      </dgm:spPr>
      <dgm:t>
        <a:bodyPr/>
        <a:lstStyle/>
        <a:p>
          <a:r>
            <a:rPr lang="en-IN" sz="2000" dirty="0">
              <a:solidFill>
                <a:schemeClr val="tx1"/>
              </a:solidFill>
            </a:rPr>
            <a:t>Escaping Characters</a:t>
          </a:r>
        </a:p>
      </dgm:t>
    </dgm:pt>
    <dgm:pt modelId="{0FAE9180-B07C-43EF-91ED-18008EFF6F16}" type="parTrans" cxnId="{73F22E19-A04F-477B-B08A-0B6C1D07B734}">
      <dgm:prSet/>
      <dgm:spPr/>
      <dgm:t>
        <a:bodyPr/>
        <a:lstStyle/>
        <a:p>
          <a:endParaRPr lang="en-IN" sz="1200"/>
        </a:p>
      </dgm:t>
    </dgm:pt>
    <dgm:pt modelId="{6F22C9B7-6160-4DDB-BA90-5251542151ED}" type="sibTrans" cxnId="{73F22E19-A04F-477B-B08A-0B6C1D07B734}">
      <dgm:prSet/>
      <dgm:spPr/>
      <dgm:t>
        <a:bodyPr/>
        <a:lstStyle/>
        <a:p>
          <a:endParaRPr lang="en-IN" sz="1200"/>
        </a:p>
      </dgm:t>
    </dgm:pt>
    <dgm:pt modelId="{461F0855-804A-4888-82BD-4ADD892E3FF7}">
      <dgm:prSet phldrT="[Text]" custT="1"/>
      <dgm:spPr>
        <a:solidFill>
          <a:srgbClr val="00FFFF">
            <a:alpha val="50000"/>
          </a:srgbClr>
        </a:solidFill>
      </dgm:spPr>
      <dgm:t>
        <a:bodyPr/>
        <a:lstStyle/>
        <a:p>
          <a:r>
            <a:rPr lang="en-IN" sz="2000" dirty="0">
              <a:solidFill>
                <a:schemeClr val="tx1"/>
              </a:solidFill>
            </a:rPr>
            <a:t>These characters search for a match something specific characters</a:t>
          </a:r>
        </a:p>
      </dgm:t>
    </dgm:pt>
    <dgm:pt modelId="{0E9B99BA-339C-41E6-AEB1-A22432F99A76}" type="parTrans" cxnId="{88D64E9A-1EE7-4182-950A-EF6FAF84E9BB}">
      <dgm:prSet/>
      <dgm:spPr/>
      <dgm:t>
        <a:bodyPr/>
        <a:lstStyle/>
        <a:p>
          <a:endParaRPr lang="en-IN"/>
        </a:p>
      </dgm:t>
    </dgm:pt>
    <dgm:pt modelId="{866EB085-6518-4E55-B1B3-2B95A9006683}" type="sibTrans" cxnId="{88D64E9A-1EE7-4182-950A-EF6FAF84E9BB}">
      <dgm:prSet/>
      <dgm:spPr/>
      <dgm:t>
        <a:bodyPr/>
        <a:lstStyle/>
        <a:p>
          <a:endParaRPr lang="en-IN"/>
        </a:p>
      </dgm:t>
    </dgm:pt>
    <dgm:pt modelId="{E5FABDAA-F3DE-40BE-86FF-5B5B0F700546}" type="pres">
      <dgm:prSet presAssocID="{44DC8790-61E2-4328-9C65-EEB8226235BC}" presName="Name0" presStyleCnt="0">
        <dgm:presLayoutVars>
          <dgm:dir/>
          <dgm:animLvl val="lvl"/>
          <dgm:resizeHandles val="exact"/>
        </dgm:presLayoutVars>
      </dgm:prSet>
      <dgm:spPr/>
    </dgm:pt>
    <dgm:pt modelId="{01EC9AB6-63DF-48D2-8465-3BE27A358BF5}" type="pres">
      <dgm:prSet presAssocID="{609BE538-E96B-408C-A35A-099881131F2C}" presName="linNode" presStyleCnt="0"/>
      <dgm:spPr/>
    </dgm:pt>
    <dgm:pt modelId="{78A44DBB-B0E6-4E30-AF65-4FAA209D47E9}" type="pres">
      <dgm:prSet presAssocID="{609BE538-E96B-408C-A35A-099881131F2C}" presName="parTx" presStyleLbl="revTx" presStyleIdx="0" presStyleCnt="2">
        <dgm:presLayoutVars>
          <dgm:chMax val="1"/>
          <dgm:bulletEnabled val="1"/>
        </dgm:presLayoutVars>
      </dgm:prSet>
      <dgm:spPr/>
    </dgm:pt>
    <dgm:pt modelId="{1EFE9B1B-A0C0-4E86-88BD-182AD66F39C6}" type="pres">
      <dgm:prSet presAssocID="{609BE538-E96B-408C-A35A-099881131F2C}" presName="bracket" presStyleLbl="parChTrans1D1" presStyleIdx="0" presStyleCnt="2"/>
      <dgm:spPr>
        <a:ln>
          <a:solidFill>
            <a:srgbClr val="0009C4"/>
          </a:solidFill>
        </a:ln>
      </dgm:spPr>
    </dgm:pt>
    <dgm:pt modelId="{54703A37-4421-45FE-8EC4-1CBE567586DE}" type="pres">
      <dgm:prSet presAssocID="{609BE538-E96B-408C-A35A-099881131F2C}" presName="spH" presStyleCnt="0"/>
      <dgm:spPr/>
    </dgm:pt>
    <dgm:pt modelId="{2E85942A-4D6E-4A33-BBBD-4DC766BBA1B9}" type="pres">
      <dgm:prSet presAssocID="{609BE538-E96B-408C-A35A-099881131F2C}" presName="desTx" presStyleLbl="node1" presStyleIdx="0" presStyleCnt="2">
        <dgm:presLayoutVars>
          <dgm:bulletEnabled val="1"/>
        </dgm:presLayoutVars>
      </dgm:prSet>
      <dgm:spPr/>
    </dgm:pt>
    <dgm:pt modelId="{29D3F0F3-1ED2-4292-8AAC-03A340B514F1}" type="pres">
      <dgm:prSet presAssocID="{DF537560-233B-422E-84E0-5AE8721D381D}" presName="spV" presStyleCnt="0"/>
      <dgm:spPr/>
    </dgm:pt>
    <dgm:pt modelId="{7344B422-DD5A-44AD-BDAD-7ABF9834ECAE}" type="pres">
      <dgm:prSet presAssocID="{4D354E4F-7284-4AD6-9122-BB1466698CA7}" presName="linNode" presStyleCnt="0"/>
      <dgm:spPr/>
    </dgm:pt>
    <dgm:pt modelId="{5E1802D2-BAC7-481B-B04A-1CD03F4EF817}" type="pres">
      <dgm:prSet presAssocID="{4D354E4F-7284-4AD6-9122-BB1466698CA7}" presName="parTx" presStyleLbl="revTx" presStyleIdx="1" presStyleCnt="2">
        <dgm:presLayoutVars>
          <dgm:chMax val="1"/>
          <dgm:bulletEnabled val="1"/>
        </dgm:presLayoutVars>
      </dgm:prSet>
      <dgm:spPr/>
    </dgm:pt>
    <dgm:pt modelId="{42AB723C-6C1A-4BD3-9801-DD2BEF4D9C9F}" type="pres">
      <dgm:prSet presAssocID="{4D354E4F-7284-4AD6-9122-BB1466698CA7}" presName="bracket" presStyleLbl="parChTrans1D1" presStyleIdx="1" presStyleCnt="2"/>
      <dgm:spPr>
        <a:ln>
          <a:solidFill>
            <a:srgbClr val="0009C4"/>
          </a:solidFill>
        </a:ln>
      </dgm:spPr>
    </dgm:pt>
    <dgm:pt modelId="{AE2A91FD-F353-4F40-A45C-D4BF7C1F4AEB}" type="pres">
      <dgm:prSet presAssocID="{4D354E4F-7284-4AD6-9122-BB1466698CA7}" presName="spH" presStyleCnt="0"/>
      <dgm:spPr/>
    </dgm:pt>
    <dgm:pt modelId="{B56709C1-1AE6-44B1-868E-1C98D0FBD511}" type="pres">
      <dgm:prSet presAssocID="{4D354E4F-7284-4AD6-9122-BB1466698CA7}" presName="desTx" presStyleLbl="node1" presStyleIdx="1" presStyleCnt="2">
        <dgm:presLayoutVars>
          <dgm:bulletEnabled val="1"/>
        </dgm:presLayoutVars>
      </dgm:prSet>
      <dgm:spPr/>
    </dgm:pt>
  </dgm:ptLst>
  <dgm:cxnLst>
    <dgm:cxn modelId="{B9384905-546A-4268-B72C-2C0827B5E9D1}" type="presOf" srcId="{061F8865-4C34-4824-BD53-6939AD80B4F1}" destId="{2E85942A-4D6E-4A33-BBBD-4DC766BBA1B9}" srcOrd="0" destOrd="1" presId="urn:diagrams.loki3.com/BracketList"/>
    <dgm:cxn modelId="{725EAB06-49DF-4DD2-A96B-31361844FC3E}" type="presOf" srcId="{4D354E4F-7284-4AD6-9122-BB1466698CA7}" destId="{5E1802D2-BAC7-481B-B04A-1CD03F4EF817}" srcOrd="0" destOrd="0" presId="urn:diagrams.loki3.com/BracketList"/>
    <dgm:cxn modelId="{73F22E19-A04F-477B-B08A-0B6C1D07B734}" srcId="{4D354E4F-7284-4AD6-9122-BB1466698CA7}" destId="{E050B618-98B6-4EBC-9871-6D8C0EB286B1}" srcOrd="0" destOrd="0" parTransId="{0FAE9180-B07C-43EF-91ED-18008EFF6F16}" sibTransId="{6F22C9B7-6160-4DDB-BA90-5251542151ED}"/>
    <dgm:cxn modelId="{6045283B-5189-41FC-AAA0-41CB5655A658}" srcId="{44DC8790-61E2-4328-9C65-EEB8226235BC}" destId="{4D354E4F-7284-4AD6-9122-BB1466698CA7}" srcOrd="1" destOrd="0" parTransId="{7FE9F718-9A7B-42B5-8044-5ECC23DAE48A}" sibTransId="{2693BE14-48D1-4ED3-A34F-22A7CB360E57}"/>
    <dgm:cxn modelId="{AF91F33C-0DCB-4D63-934E-26AC901D0D5F}" srcId="{609BE538-E96B-408C-A35A-099881131F2C}" destId="{17EF80C7-8C3D-4032-A766-BCC526FBD4F4}" srcOrd="0" destOrd="0" parTransId="{2E13B4A4-0D7D-49CF-83A9-726424A107FE}" sibTransId="{C3CE0DF1-C2B9-49B1-9F65-C0CFD3D970B5}"/>
    <dgm:cxn modelId="{7518135B-D804-4B82-A87B-9D5EA645F62D}" type="presOf" srcId="{E050B618-98B6-4EBC-9871-6D8C0EB286B1}" destId="{B56709C1-1AE6-44B1-868E-1C98D0FBD511}" srcOrd="0" destOrd="0" presId="urn:diagrams.loki3.com/BracketList"/>
    <dgm:cxn modelId="{D2E2A897-437D-4BBF-9E61-240D0FADA027}" type="presOf" srcId="{17EF80C7-8C3D-4032-A766-BCC526FBD4F4}" destId="{2E85942A-4D6E-4A33-BBBD-4DC766BBA1B9}" srcOrd="0" destOrd="0" presId="urn:diagrams.loki3.com/BracketList"/>
    <dgm:cxn modelId="{88D64E9A-1EE7-4182-950A-EF6FAF84E9BB}" srcId="{4D354E4F-7284-4AD6-9122-BB1466698CA7}" destId="{461F0855-804A-4888-82BD-4ADD892E3FF7}" srcOrd="1" destOrd="0" parTransId="{0E9B99BA-339C-41E6-AEB1-A22432F99A76}" sibTransId="{866EB085-6518-4E55-B1B3-2B95A9006683}"/>
    <dgm:cxn modelId="{958F029D-B904-4FED-8789-AB514A108CBB}" srcId="{609BE538-E96B-408C-A35A-099881131F2C}" destId="{061F8865-4C34-4824-BD53-6939AD80B4F1}" srcOrd="1" destOrd="0" parTransId="{08EB7C05-0F65-456D-9E83-FB82DD10AFC8}" sibTransId="{1356FB2E-3304-427B-A637-112EBC4045A7}"/>
    <dgm:cxn modelId="{41DC1CA3-1556-4027-8991-82CD4231075F}" type="presOf" srcId="{461F0855-804A-4888-82BD-4ADD892E3FF7}" destId="{B56709C1-1AE6-44B1-868E-1C98D0FBD511}" srcOrd="0" destOrd="1" presId="urn:diagrams.loki3.com/BracketList"/>
    <dgm:cxn modelId="{1D9425AB-CA58-4685-AB7A-0E491712C757}" type="presOf" srcId="{44DC8790-61E2-4328-9C65-EEB8226235BC}" destId="{E5FABDAA-F3DE-40BE-86FF-5B5B0F700546}" srcOrd="0" destOrd="0" presId="urn:diagrams.loki3.com/BracketList"/>
    <dgm:cxn modelId="{91D5ACBF-2DED-4759-8FC8-E2D8F3D4D465}" srcId="{44DC8790-61E2-4328-9C65-EEB8226235BC}" destId="{609BE538-E96B-408C-A35A-099881131F2C}" srcOrd="0" destOrd="0" parTransId="{F2C89E77-E118-4842-ADB2-2C8A004400A0}" sibTransId="{DF537560-233B-422E-84E0-5AE8721D381D}"/>
    <dgm:cxn modelId="{1A49CDC0-BAF5-4F6A-A2A1-FAB6232F1260}" type="presOf" srcId="{609BE538-E96B-408C-A35A-099881131F2C}" destId="{78A44DBB-B0E6-4E30-AF65-4FAA209D47E9}" srcOrd="0" destOrd="0" presId="urn:diagrams.loki3.com/BracketList"/>
    <dgm:cxn modelId="{2D053851-7502-4EA1-9015-EBC4F92D214C}" type="presParOf" srcId="{E5FABDAA-F3DE-40BE-86FF-5B5B0F700546}" destId="{01EC9AB6-63DF-48D2-8465-3BE27A358BF5}" srcOrd="0" destOrd="0" presId="urn:diagrams.loki3.com/BracketList"/>
    <dgm:cxn modelId="{44FCB01D-A561-48B5-AE67-124DDA82F2EB}" type="presParOf" srcId="{01EC9AB6-63DF-48D2-8465-3BE27A358BF5}" destId="{78A44DBB-B0E6-4E30-AF65-4FAA209D47E9}" srcOrd="0" destOrd="0" presId="urn:diagrams.loki3.com/BracketList"/>
    <dgm:cxn modelId="{6963197E-9C8D-4B96-95E9-A5A8EEF20DA1}" type="presParOf" srcId="{01EC9AB6-63DF-48D2-8465-3BE27A358BF5}" destId="{1EFE9B1B-A0C0-4E86-88BD-182AD66F39C6}" srcOrd="1" destOrd="0" presId="urn:diagrams.loki3.com/BracketList"/>
    <dgm:cxn modelId="{A999D943-499A-466E-B3C6-CDA82137F729}" type="presParOf" srcId="{01EC9AB6-63DF-48D2-8465-3BE27A358BF5}" destId="{54703A37-4421-45FE-8EC4-1CBE567586DE}" srcOrd="2" destOrd="0" presId="urn:diagrams.loki3.com/BracketList"/>
    <dgm:cxn modelId="{1F068275-7379-4BBE-8F2C-5AFD41381880}" type="presParOf" srcId="{01EC9AB6-63DF-48D2-8465-3BE27A358BF5}" destId="{2E85942A-4D6E-4A33-BBBD-4DC766BBA1B9}" srcOrd="3" destOrd="0" presId="urn:diagrams.loki3.com/BracketList"/>
    <dgm:cxn modelId="{0EE24B5F-6019-40AB-813F-73D4A063A02E}" type="presParOf" srcId="{E5FABDAA-F3DE-40BE-86FF-5B5B0F700546}" destId="{29D3F0F3-1ED2-4292-8AAC-03A340B514F1}" srcOrd="1" destOrd="0" presId="urn:diagrams.loki3.com/BracketList"/>
    <dgm:cxn modelId="{BB1D0479-4700-4518-967F-582B244B9881}" type="presParOf" srcId="{E5FABDAA-F3DE-40BE-86FF-5B5B0F700546}" destId="{7344B422-DD5A-44AD-BDAD-7ABF9834ECAE}" srcOrd="2" destOrd="0" presId="urn:diagrams.loki3.com/BracketList"/>
    <dgm:cxn modelId="{57E77FF1-BEB2-485B-814E-2CCFCDDDB3CA}" type="presParOf" srcId="{7344B422-DD5A-44AD-BDAD-7ABF9834ECAE}" destId="{5E1802D2-BAC7-481B-B04A-1CD03F4EF817}" srcOrd="0" destOrd="0" presId="urn:diagrams.loki3.com/BracketList"/>
    <dgm:cxn modelId="{2977526B-78E2-449E-BAC2-C1D88E07230F}" type="presParOf" srcId="{7344B422-DD5A-44AD-BDAD-7ABF9834ECAE}" destId="{42AB723C-6C1A-4BD3-9801-DD2BEF4D9C9F}" srcOrd="1" destOrd="0" presId="urn:diagrams.loki3.com/BracketList"/>
    <dgm:cxn modelId="{5B9C5884-1B07-44CC-AE00-FF3DBCF716A9}" type="presParOf" srcId="{7344B422-DD5A-44AD-BDAD-7ABF9834ECAE}" destId="{AE2A91FD-F353-4F40-A45C-D4BF7C1F4AEB}" srcOrd="2" destOrd="0" presId="urn:diagrams.loki3.com/BracketList"/>
    <dgm:cxn modelId="{B22439C8-7106-4318-864F-7C24FC5C7DF3}" type="presParOf" srcId="{7344B422-DD5A-44AD-BDAD-7ABF9834ECAE}" destId="{B56709C1-1AE6-44B1-868E-1C98D0FBD511}" srcOrd="3" destOrd="0" presId="urn:diagrams.loki3.com/Bracket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A44DBB-B0E6-4E30-AF65-4FAA209D47E9}">
      <dsp:nvSpPr>
        <dsp:cNvPr id="0" name=""/>
        <dsp:cNvSpPr/>
      </dsp:nvSpPr>
      <dsp:spPr>
        <a:xfrm>
          <a:off x="0" y="354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Meta Characters</a:t>
          </a:r>
        </a:p>
      </dsp:txBody>
      <dsp:txXfrm>
        <a:off x="0" y="354950"/>
        <a:ext cx="2405062" cy="1287000"/>
      </dsp:txXfrm>
    </dsp:sp>
    <dsp:sp modelId="{1EFE9B1B-A0C0-4E86-88BD-182AD66F39C6}">
      <dsp:nvSpPr>
        <dsp:cNvPr id="0" name=""/>
        <dsp:cNvSpPr/>
      </dsp:nvSpPr>
      <dsp:spPr>
        <a:xfrm>
          <a:off x="2405062" y="354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2E85942A-4D6E-4A33-BBBD-4DC766BBA1B9}">
      <dsp:nvSpPr>
        <dsp:cNvPr id="0" name=""/>
        <dsp:cNvSpPr/>
      </dsp:nvSpPr>
      <dsp:spPr>
        <a:xfrm>
          <a:off x="3078480" y="354950"/>
          <a:ext cx="6541770" cy="1287000"/>
        </a:xfrm>
        <a:prstGeom prst="rect">
          <a:avLst/>
        </a:prstGeom>
        <a:solidFill>
          <a:srgbClr val="0009C4">
            <a:alpha val="9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t>Special Characters</a:t>
          </a:r>
        </a:p>
        <a:p>
          <a:pPr marL="228600" lvl="1" indent="-228600" algn="l" defTabSz="889000">
            <a:lnSpc>
              <a:spcPct val="90000"/>
            </a:lnSpc>
            <a:spcBef>
              <a:spcPct val="0"/>
            </a:spcBef>
            <a:spcAft>
              <a:spcPct val="15000"/>
            </a:spcAft>
            <a:buChar char="•"/>
          </a:pPr>
          <a:r>
            <a:rPr lang="en-IN" sz="2000" kern="1200" dirty="0"/>
            <a:t>Search for a match something more than a direct match.</a:t>
          </a:r>
        </a:p>
      </dsp:txBody>
      <dsp:txXfrm>
        <a:off x="3078480" y="354950"/>
        <a:ext cx="6541770" cy="1287000"/>
      </dsp:txXfrm>
    </dsp:sp>
    <dsp:sp modelId="{5E1802D2-BAC7-481B-B04A-1CD03F4EF817}">
      <dsp:nvSpPr>
        <dsp:cNvPr id="0" name=""/>
        <dsp:cNvSpPr/>
      </dsp:nvSpPr>
      <dsp:spPr>
        <a:xfrm>
          <a:off x="0" y="1875950"/>
          <a:ext cx="2405062"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IN" sz="2000" kern="1200" dirty="0"/>
            <a:t>Special Sequence</a:t>
          </a:r>
        </a:p>
      </dsp:txBody>
      <dsp:txXfrm>
        <a:off x="0" y="1875950"/>
        <a:ext cx="2405062" cy="1287000"/>
      </dsp:txXfrm>
    </dsp:sp>
    <dsp:sp modelId="{42AB723C-6C1A-4BD3-9801-DD2BEF4D9C9F}">
      <dsp:nvSpPr>
        <dsp:cNvPr id="0" name=""/>
        <dsp:cNvSpPr/>
      </dsp:nvSpPr>
      <dsp:spPr>
        <a:xfrm>
          <a:off x="2405062" y="1875950"/>
          <a:ext cx="481012" cy="1287000"/>
        </a:xfrm>
        <a:prstGeom prst="leftBrace">
          <a:avLst>
            <a:gd name="adj1" fmla="val 35000"/>
            <a:gd name="adj2" fmla="val 50000"/>
          </a:avLst>
        </a:prstGeom>
        <a:noFill/>
        <a:ln w="19050" cap="flat" cmpd="sng" algn="ctr">
          <a:solidFill>
            <a:srgbClr val="0009C4"/>
          </a:solidFill>
          <a:prstDash val="solid"/>
          <a:miter lim="800000"/>
        </a:ln>
        <a:effectLst/>
      </dsp:spPr>
      <dsp:style>
        <a:lnRef idx="2">
          <a:scrgbClr r="0" g="0" b="0"/>
        </a:lnRef>
        <a:fillRef idx="0">
          <a:scrgbClr r="0" g="0" b="0"/>
        </a:fillRef>
        <a:effectRef idx="0">
          <a:scrgbClr r="0" g="0" b="0"/>
        </a:effectRef>
        <a:fontRef idx="minor"/>
      </dsp:style>
    </dsp:sp>
    <dsp:sp modelId="{B56709C1-1AE6-44B1-868E-1C98D0FBD511}">
      <dsp:nvSpPr>
        <dsp:cNvPr id="0" name=""/>
        <dsp:cNvSpPr/>
      </dsp:nvSpPr>
      <dsp:spPr>
        <a:xfrm>
          <a:off x="3078480" y="1875950"/>
          <a:ext cx="6541770" cy="1287000"/>
        </a:xfrm>
        <a:prstGeom prst="rect">
          <a:avLst/>
        </a:prstGeom>
        <a:solidFill>
          <a:srgbClr val="00FFFF">
            <a:alpha val="50000"/>
          </a:srgb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IN" sz="2000" kern="1200" dirty="0">
              <a:solidFill>
                <a:schemeClr val="tx1"/>
              </a:solidFill>
            </a:rPr>
            <a:t>Escaping Characters</a:t>
          </a:r>
        </a:p>
        <a:p>
          <a:pPr marL="228600" lvl="1" indent="-228600" algn="l" defTabSz="889000">
            <a:lnSpc>
              <a:spcPct val="90000"/>
            </a:lnSpc>
            <a:spcBef>
              <a:spcPct val="0"/>
            </a:spcBef>
            <a:spcAft>
              <a:spcPct val="15000"/>
            </a:spcAft>
            <a:buChar char="•"/>
          </a:pPr>
          <a:r>
            <a:rPr lang="en-IN" sz="2000" kern="1200" dirty="0">
              <a:solidFill>
                <a:schemeClr val="tx1"/>
              </a:solidFill>
            </a:rPr>
            <a:t>These characters search for a match something specific characters</a:t>
          </a:r>
        </a:p>
      </dsp:txBody>
      <dsp:txXfrm>
        <a:off x="3078480" y="1875950"/>
        <a:ext cx="6541770" cy="1287000"/>
      </dsp:txXfrm>
    </dsp:sp>
  </dsp:spTree>
</dsp:drawing>
</file>

<file path=ppt/diagrams/layout1.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28C1B-AA06-457D-9A0D-406F5399BD63}" type="datetimeFigureOut">
              <a:rPr lang="en-IN" smtClean="0"/>
              <a:t>13-04-2025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78D180-CB0E-4610-898E-D524F46D3D21}" type="slidenum">
              <a:rPr lang="en-IN" smtClean="0"/>
              <a:t>‹#›</a:t>
            </a:fld>
            <a:endParaRPr lang="en-IN"/>
          </a:p>
        </p:txBody>
      </p:sp>
    </p:spTree>
    <p:extLst>
      <p:ext uri="{BB962C8B-B14F-4D97-AF65-F5344CB8AC3E}">
        <p14:creationId xmlns:p14="http://schemas.microsoft.com/office/powerpoint/2010/main" val="3871574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7</a:t>
            </a:fld>
            <a:endParaRPr lang="en-IN"/>
          </a:p>
        </p:txBody>
      </p:sp>
    </p:spTree>
    <p:extLst>
      <p:ext uri="{BB962C8B-B14F-4D97-AF65-F5344CB8AC3E}">
        <p14:creationId xmlns:p14="http://schemas.microsoft.com/office/powerpoint/2010/main" val="752563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15</a:t>
            </a:fld>
            <a:endParaRPr lang="en-IN"/>
          </a:p>
        </p:txBody>
      </p:sp>
    </p:spTree>
    <p:extLst>
      <p:ext uri="{BB962C8B-B14F-4D97-AF65-F5344CB8AC3E}">
        <p14:creationId xmlns:p14="http://schemas.microsoft.com/office/powerpoint/2010/main" val="2910190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78D180-CB0E-4610-898E-D524F46D3D21}" type="slidenum">
              <a:rPr lang="en-IN" smtClean="0"/>
              <a:t>20</a:t>
            </a:fld>
            <a:endParaRPr lang="en-IN"/>
          </a:p>
        </p:txBody>
      </p:sp>
    </p:spTree>
    <p:extLst>
      <p:ext uri="{BB962C8B-B14F-4D97-AF65-F5344CB8AC3E}">
        <p14:creationId xmlns:p14="http://schemas.microsoft.com/office/powerpoint/2010/main" val="350685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A4E0-AC19-ED55-79C4-148283272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FB51BC-2956-0893-53EC-C67526A26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8EEE7B-8112-808D-27EF-49346404FF00}"/>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5C026688-332E-9C48-33BB-86477AA4BD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B9049-D52F-D4D5-E17F-4D97BDA4C2A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899980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0866F-5EF2-F5BD-6A1B-EB91BD1AAF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EC31A1-31AF-3021-5DE7-B31CF02C5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26932-7D2D-713C-CF8D-3A995161133D}"/>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0B567BC4-C6A3-B590-26C5-C4CBFA2CF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F05B1A-FD94-57C6-BB7C-BDB14930E95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9425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89D87-6392-92BD-B259-E81D0800B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D1023-D188-15B6-B4CC-9BD072C1C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8AC4AC-77B4-5211-2898-45C973E8AF05}"/>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D8296A0D-B727-FEFD-4E7E-0D1A19ED7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775CA6-90AC-D803-1CEE-2E76F3C8284A}"/>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0171353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73E2-29D2-0718-E2A4-81EEF55733AF}"/>
              </a:ext>
            </a:extLst>
          </p:cNvPr>
          <p:cNvSpPr>
            <a:spLocks noGrp="1"/>
          </p:cNvSpPr>
          <p:nvPr>
            <p:ph type="ctrTitle"/>
          </p:nvPr>
        </p:nvSpPr>
        <p:spPr>
          <a:xfrm>
            <a:off x="1524000" y="1453965"/>
            <a:ext cx="9144000" cy="2387600"/>
          </a:xfrm>
        </p:spPr>
        <p:txBody>
          <a:bodyPr anchor="b"/>
          <a:lstStyle>
            <a:lvl1pPr algn="ctr">
              <a:defRPr sz="6000"/>
            </a:lvl1pPr>
          </a:lstStyle>
          <a:p>
            <a:r>
              <a:rPr lang="en-US" dirty="0"/>
              <a:t>Click to edit Master title style</a:t>
            </a:r>
            <a:endParaRPr lang="en-IN" dirty="0"/>
          </a:p>
        </p:txBody>
      </p:sp>
      <p:sp>
        <p:nvSpPr>
          <p:cNvPr id="4" name="Date Placeholder 3">
            <a:extLst>
              <a:ext uri="{FF2B5EF4-FFF2-40B4-BE49-F238E27FC236}">
                <a16:creationId xmlns:a16="http://schemas.microsoft.com/office/drawing/2014/main" id="{172894AC-D54E-8B1C-C48A-AD3C1012853D}"/>
              </a:ext>
            </a:extLst>
          </p:cNvPr>
          <p:cNvSpPr>
            <a:spLocks noGrp="1"/>
          </p:cNvSpPr>
          <p:nvPr>
            <p:ph type="dt" sz="half" idx="10"/>
          </p:nvPr>
        </p:nvSpPr>
        <p:spPr/>
        <p:txBody>
          <a:bodyPr/>
          <a:lstStyle/>
          <a:p>
            <a:fld id="{9B073F18-9953-4E5B-8E85-90653346B04A}" type="datetimeFigureOut">
              <a:rPr lang="en-IN" smtClean="0"/>
              <a:t>13-04-2025</a:t>
            </a:fld>
            <a:endParaRPr lang="en-IN"/>
          </a:p>
        </p:txBody>
      </p:sp>
      <p:sp>
        <p:nvSpPr>
          <p:cNvPr id="5" name="Footer Placeholder 4">
            <a:extLst>
              <a:ext uri="{FF2B5EF4-FFF2-40B4-BE49-F238E27FC236}">
                <a16:creationId xmlns:a16="http://schemas.microsoft.com/office/drawing/2014/main" id="{38ADAC1F-47B1-9D6A-CD72-251954DED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E4B626-5C93-352D-88F4-8CA6E6BB7FF6}"/>
              </a:ext>
            </a:extLst>
          </p:cNvPr>
          <p:cNvSpPr>
            <a:spLocks noGrp="1"/>
          </p:cNvSpPr>
          <p:nvPr>
            <p:ph type="sldNum" sz="quarter" idx="12"/>
          </p:nvPr>
        </p:nvSpPr>
        <p:spPr/>
        <p:txBody>
          <a:bodyPr/>
          <a:lstStyle/>
          <a:p>
            <a:fld id="{5125FD80-ADD3-45DA-8DEC-AEDD57C4C4F9}" type="slidenum">
              <a:rPr lang="en-IN" smtClean="0"/>
              <a:t>‹#›</a:t>
            </a:fld>
            <a:endParaRPr lang="en-IN"/>
          </a:p>
        </p:txBody>
      </p:sp>
    </p:spTree>
    <p:extLst>
      <p:ext uri="{BB962C8B-B14F-4D97-AF65-F5344CB8AC3E}">
        <p14:creationId xmlns:p14="http://schemas.microsoft.com/office/powerpoint/2010/main" val="9723317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05BD-44E8-D036-527A-6962A76A3CEB}"/>
              </a:ext>
            </a:extLst>
          </p:cNvPr>
          <p:cNvSpPr>
            <a:spLocks noGrp="1"/>
          </p:cNvSpPr>
          <p:nvPr>
            <p:ph type="title"/>
          </p:nvPr>
        </p:nvSpPr>
        <p:spPr/>
        <p:txBody>
          <a:bodyPr/>
          <a:lstStyle>
            <a:lvl1pPr>
              <a:defRPr>
                <a:solidFill>
                  <a:srgbClr val="0009C4"/>
                </a:solidFill>
              </a:defRPr>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CAF1B0-049E-167E-DC0E-80B2F0652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CE3CBA-1AA3-599D-360C-43E9C29D1933}"/>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D7B7E3EC-89B6-79B1-703C-7130ACF4E2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26B8D7-CEA7-3FB3-1B2B-70F14C6D87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1871131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B47E-62DC-AE7A-3AA7-060EB1B00D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DCDE07-674D-3F2F-C714-7B401099EA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F6D4C8-7B63-DA1E-08B3-A73353B8CF8B}"/>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03DDE86D-F103-C7A2-FCAD-66E02EC66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570D5F-71B6-FC2D-E2E5-436FE9487845}"/>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4378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C9C8-7574-BDBA-B2DD-07B434C66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EC152A7-61A5-9E6E-6A57-AE60C84C7D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62E79A-0D46-1D33-2B01-4A276C2708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609BA1-889F-703C-CBF1-831562493742}"/>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6" name="Footer Placeholder 5">
            <a:extLst>
              <a:ext uri="{FF2B5EF4-FFF2-40B4-BE49-F238E27FC236}">
                <a16:creationId xmlns:a16="http://schemas.microsoft.com/office/drawing/2014/main" id="{092A1152-2C79-88B9-FA82-02AE59A29F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FA58D-8ED0-B771-F086-51D8B15D8CB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98168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B5B5-113F-4994-D7E1-3CA2241038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048B29-F405-E783-7F94-B46B50175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BF83E2-E262-9EDB-2673-9BCA0DE6DE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B30BD3-3B02-F220-0671-2358D4A55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CACEC5-EF05-2D92-9954-43D52B8E7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B44A632-4C88-96EC-E114-38817C5F7F73}"/>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8" name="Footer Placeholder 7">
            <a:extLst>
              <a:ext uri="{FF2B5EF4-FFF2-40B4-BE49-F238E27FC236}">
                <a16:creationId xmlns:a16="http://schemas.microsoft.com/office/drawing/2014/main" id="{5F27AD7B-BAAD-46AD-E349-32984D3639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BC54BC-3B8B-D599-EBB8-BFCF366F84AE}"/>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019234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B466-E0AB-6F66-15EE-E0E1E545EB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3E43FEE-FEBF-693E-6DB9-F2A13D168D9E}"/>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4" name="Footer Placeholder 3">
            <a:extLst>
              <a:ext uri="{FF2B5EF4-FFF2-40B4-BE49-F238E27FC236}">
                <a16:creationId xmlns:a16="http://schemas.microsoft.com/office/drawing/2014/main" id="{402FB458-97F7-F249-64A6-F767788B8C7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B4B5A3-3E54-00D0-EE1C-01D1BFDDA476}"/>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6790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65A42-CEFF-9749-F994-346583984C09}"/>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3" name="Footer Placeholder 2">
            <a:extLst>
              <a:ext uri="{FF2B5EF4-FFF2-40B4-BE49-F238E27FC236}">
                <a16:creationId xmlns:a16="http://schemas.microsoft.com/office/drawing/2014/main" id="{D5760FCC-23C5-5DE0-5137-1283E9B7498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042D5F-7B26-8F76-2A66-C787EA940F33}"/>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18344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883D-73B9-582B-D189-0C7B06B4D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C2452D-9736-1B7D-B1A0-6504EF7AEE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DCF644-E94D-742B-7323-9BF9FB3A86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AB0FE7-0FAB-83FF-566C-0E7D14547BF1}"/>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6" name="Footer Placeholder 5">
            <a:extLst>
              <a:ext uri="{FF2B5EF4-FFF2-40B4-BE49-F238E27FC236}">
                <a16:creationId xmlns:a16="http://schemas.microsoft.com/office/drawing/2014/main" id="{B03B0914-77E3-1782-627C-ABA871B7BB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14F5E7-565E-A992-8C4D-6DDFFF661D1C}"/>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4262288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B93A-C19C-454F-709E-D5495122C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9E6D43-B18D-03FE-6F08-8F4CA4C17D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E8935A5-984B-82F9-9154-04E2C205E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4107F-B679-445F-B06B-E05330FBC349}"/>
              </a:ext>
            </a:extLst>
          </p:cNvPr>
          <p:cNvSpPr>
            <a:spLocks noGrp="1"/>
          </p:cNvSpPr>
          <p:nvPr>
            <p:ph type="dt" sz="half" idx="10"/>
          </p:nvPr>
        </p:nvSpPr>
        <p:spPr/>
        <p:txBody>
          <a:bodyPr/>
          <a:lstStyle/>
          <a:p>
            <a:fld id="{9B10575C-25FF-42DA-9E86-AD5BEE55A682}" type="datetimeFigureOut">
              <a:rPr lang="en-IN" smtClean="0"/>
              <a:t>13-04-2025</a:t>
            </a:fld>
            <a:endParaRPr lang="en-IN"/>
          </a:p>
        </p:txBody>
      </p:sp>
      <p:sp>
        <p:nvSpPr>
          <p:cNvPr id="6" name="Footer Placeholder 5">
            <a:extLst>
              <a:ext uri="{FF2B5EF4-FFF2-40B4-BE49-F238E27FC236}">
                <a16:creationId xmlns:a16="http://schemas.microsoft.com/office/drawing/2014/main" id="{87C4B3E8-D236-F2B7-5EC0-EA0444559F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75729F-0022-DE1A-B161-FC96B5AA391F}"/>
              </a:ext>
            </a:extLst>
          </p:cNvPr>
          <p:cNvSpPr>
            <a:spLocks noGrp="1"/>
          </p:cNvSpPr>
          <p:nvPr>
            <p:ph type="sldNum" sz="quarter" idx="12"/>
          </p:nvPr>
        </p:nvSpPr>
        <p:spPr/>
        <p:txBody>
          <a:bodyPr/>
          <a:lstStyle/>
          <a:p>
            <a:fld id="{615AC52D-EB3D-495F-9BFC-2EAB54707F47}" type="slidenum">
              <a:rPr lang="en-IN" smtClean="0"/>
              <a:t>‹#›</a:t>
            </a:fld>
            <a:endParaRPr lang="en-IN"/>
          </a:p>
        </p:txBody>
      </p:sp>
    </p:spTree>
    <p:extLst>
      <p:ext uri="{BB962C8B-B14F-4D97-AF65-F5344CB8AC3E}">
        <p14:creationId xmlns:p14="http://schemas.microsoft.com/office/powerpoint/2010/main" val="2583191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54CB5C3-6319-5D33-A47F-6683791BB282}"/>
              </a:ext>
            </a:extLst>
          </p:cNvPr>
          <p:cNvSpPr/>
          <p:nvPr userDrawn="1"/>
        </p:nvSpPr>
        <p:spPr>
          <a:xfrm>
            <a:off x="34507" y="37322"/>
            <a:ext cx="12119393" cy="6786172"/>
          </a:xfrm>
          <a:prstGeom prst="roundRect">
            <a:avLst>
              <a:gd name="adj" fmla="val 1266"/>
            </a:avLst>
          </a:prstGeom>
          <a:solidFill>
            <a:schemeClr val="bg2"/>
          </a:solidFill>
          <a:ln w="285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Placeholder 1">
            <a:extLst>
              <a:ext uri="{FF2B5EF4-FFF2-40B4-BE49-F238E27FC236}">
                <a16:creationId xmlns:a16="http://schemas.microsoft.com/office/drawing/2014/main" id="{ACB1BCE6-8B91-B785-5625-35733361E1F9}"/>
              </a:ext>
            </a:extLst>
          </p:cNvPr>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9B1ECB-A90E-9AF7-5EFE-264E44F7CD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D6CB31-C54C-5551-A601-1AB7B42C7F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B10575C-25FF-42DA-9E86-AD5BEE55A682}" type="datetimeFigureOut">
              <a:rPr lang="en-IN" smtClean="0"/>
              <a:t>13-04-2025</a:t>
            </a:fld>
            <a:endParaRPr lang="en-IN"/>
          </a:p>
        </p:txBody>
      </p:sp>
      <p:sp>
        <p:nvSpPr>
          <p:cNvPr id="5" name="Footer Placeholder 4">
            <a:extLst>
              <a:ext uri="{FF2B5EF4-FFF2-40B4-BE49-F238E27FC236}">
                <a16:creationId xmlns:a16="http://schemas.microsoft.com/office/drawing/2014/main" id="{9A138677-F054-03B4-F047-FAD238BC57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99FB50E-BE04-3B2B-BEF4-F51A436A27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5AC52D-EB3D-495F-9BFC-2EAB54707F47}" type="slidenum">
              <a:rPr lang="en-IN" smtClean="0"/>
              <a:t>‹#›</a:t>
            </a:fld>
            <a:endParaRPr lang="en-IN"/>
          </a:p>
        </p:txBody>
      </p:sp>
      <p:pic>
        <p:nvPicPr>
          <p:cNvPr id="9" name="Picture 8" descr="A logo with a black background&#10;&#10;AI-generated content may be incorrect.">
            <a:extLst>
              <a:ext uri="{FF2B5EF4-FFF2-40B4-BE49-F238E27FC236}">
                <a16:creationId xmlns:a16="http://schemas.microsoft.com/office/drawing/2014/main" id="{C1071B8B-5464-E9BC-CCDB-65CD759D8E55}"/>
              </a:ext>
            </a:extLst>
          </p:cNvPr>
          <p:cNvPicPr>
            <a:picLocks noChangeAspect="1"/>
          </p:cNvPicPr>
          <p:nvPr userDrawn="1"/>
        </p:nvPicPr>
        <p:blipFill>
          <a:blip r:embed="rId14">
            <a:extLst>
              <a:ext uri="{28A0092B-C50C-407E-A947-70E740481C1C}">
                <a14:useLocalDpi xmlns:a14="http://schemas.microsoft.com/office/drawing/2010/main" val="0"/>
              </a:ext>
            </a:extLst>
          </a:blip>
          <a:srcRect r="59035"/>
          <a:stretch/>
        </p:blipFill>
        <p:spPr>
          <a:xfrm>
            <a:off x="9096591" y="62174"/>
            <a:ext cx="499046" cy="511102"/>
          </a:xfrm>
          <a:prstGeom prst="rect">
            <a:avLst/>
          </a:prstGeom>
        </p:spPr>
      </p:pic>
      <p:sp>
        <p:nvSpPr>
          <p:cNvPr id="10" name="TextBox 9">
            <a:extLst>
              <a:ext uri="{FF2B5EF4-FFF2-40B4-BE49-F238E27FC236}">
                <a16:creationId xmlns:a16="http://schemas.microsoft.com/office/drawing/2014/main" id="{98494573-AE0D-C859-A5D5-1E230DF2AAFF}"/>
              </a:ext>
            </a:extLst>
          </p:cNvPr>
          <p:cNvSpPr txBox="1"/>
          <p:nvPr userDrawn="1"/>
        </p:nvSpPr>
        <p:spPr>
          <a:xfrm>
            <a:off x="9519281" y="112991"/>
            <a:ext cx="2555700" cy="369332"/>
          </a:xfrm>
          <a:prstGeom prst="rect">
            <a:avLst/>
          </a:prstGeom>
          <a:noFill/>
        </p:spPr>
        <p:txBody>
          <a:bodyPr wrap="none" rtlCol="0">
            <a:spAutoFit/>
          </a:bodyPr>
          <a:lstStyle/>
          <a:p>
            <a:r>
              <a:rPr lang="en-IN" b="0" dirty="0">
                <a:solidFill>
                  <a:srgbClr val="0009C4"/>
                </a:solidFill>
              </a:rPr>
              <a:t>Data Science Anywhere</a:t>
            </a:r>
            <a:endParaRPr lang="en-IN" dirty="0"/>
          </a:p>
        </p:txBody>
      </p:sp>
    </p:spTree>
    <p:extLst>
      <p:ext uri="{BB962C8B-B14F-4D97-AF65-F5344CB8AC3E}">
        <p14:creationId xmlns:p14="http://schemas.microsoft.com/office/powerpoint/2010/main" val="3488814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github.com/marslearnings" TargetMode="External"/><Relationship Id="rId5" Type="http://schemas.openxmlformats.org/officeDocument/2006/relationships/hyperlink" Target="https://www.youtube.com/@datascienceanywhere/"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F1CE4-F85A-DA0E-F2A8-A75E95EF6A2E}"/>
              </a:ext>
            </a:extLst>
          </p:cNvPr>
          <p:cNvSpPr>
            <a:spLocks noGrp="1"/>
          </p:cNvSpPr>
          <p:nvPr>
            <p:ph type="ctrTitle"/>
          </p:nvPr>
        </p:nvSpPr>
        <p:spPr>
          <a:xfrm>
            <a:off x="1524000" y="2235200"/>
            <a:ext cx="9144000" cy="2387600"/>
          </a:xfrm>
        </p:spPr>
        <p:txBody>
          <a:bodyPr anchor="ctr">
            <a:normAutofit/>
          </a:bodyPr>
          <a:lstStyle/>
          <a:p>
            <a:r>
              <a:rPr lang="en-IN" sz="8000" dirty="0">
                <a:solidFill>
                  <a:srgbClr val="0009C4"/>
                </a:solidFill>
              </a:rPr>
              <a:t>Regex</a:t>
            </a:r>
            <a:br>
              <a:rPr lang="en-IN" sz="8000" dirty="0">
                <a:solidFill>
                  <a:srgbClr val="0009C4"/>
                </a:solidFill>
              </a:rPr>
            </a:br>
            <a:r>
              <a:rPr lang="en-IN" sz="3200" dirty="0">
                <a:solidFill>
                  <a:srgbClr val="0009C4"/>
                </a:solidFill>
              </a:rPr>
              <a:t>(regular expression)</a:t>
            </a:r>
            <a:endParaRPr lang="en-IN" sz="8000" dirty="0">
              <a:solidFill>
                <a:srgbClr val="0009C4"/>
              </a:solidFill>
            </a:endParaRPr>
          </a:p>
        </p:txBody>
      </p:sp>
    </p:spTree>
    <p:extLst>
      <p:ext uri="{BB962C8B-B14F-4D97-AF65-F5344CB8AC3E}">
        <p14:creationId xmlns:p14="http://schemas.microsoft.com/office/powerpoint/2010/main" val="1181244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E59C-D2F3-D029-FBC8-A990C32BF707}"/>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DB8C0235-627E-FC1D-1B27-E3892D1CA147}"/>
              </a:ext>
            </a:extLst>
          </p:cNvPr>
          <p:cNvSpPr>
            <a:spLocks noGrp="1"/>
          </p:cNvSpPr>
          <p:nvPr>
            <p:ph idx="1"/>
          </p:nvPr>
        </p:nvSpPr>
        <p:spPr/>
        <p:txBody>
          <a:bodyPr/>
          <a:lstStyle/>
          <a:p>
            <a:pPr marL="0" indent="0">
              <a:buNone/>
            </a:pPr>
            <a:r>
              <a:rPr lang="en-US" dirty="0"/>
              <a:t>The quick brown fox jumps over the lazy dog. This is outside (this is inside)</a:t>
            </a:r>
          </a:p>
          <a:p>
            <a:pPr marL="0" indent="0">
              <a:buNone/>
            </a:pPr>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89EA683B-F4E0-1362-A5D9-98563674B94D}"/>
              </a:ext>
            </a:extLst>
          </p:cNvPr>
          <p:cNvGraphicFramePr>
            <a:graphicFrameLocks noGrp="1"/>
          </p:cNvGraphicFramePr>
          <p:nvPr>
            <p:extLst>
              <p:ext uri="{D42A27DB-BD31-4B8C-83A1-F6EECF244321}">
                <p14:modId xmlns:p14="http://schemas.microsoft.com/office/powerpoint/2010/main" val="1595141433"/>
              </p:ext>
            </p:extLst>
          </p:nvPr>
        </p:nvGraphicFramePr>
        <p:xfrm>
          <a:off x="934225" y="3577548"/>
          <a:ext cx="8583960" cy="1760563"/>
        </p:xfrm>
        <a:graphic>
          <a:graphicData uri="http://schemas.openxmlformats.org/drawingml/2006/table">
            <a:tbl>
              <a:tblPr firstRow="1" bandRow="1">
                <a:tableStyleId>{5940675A-B579-460E-94D1-54222C63F5DA}</a:tableStyleId>
              </a:tblPr>
              <a:tblGrid>
                <a:gridCol w="743297">
                  <a:extLst>
                    <a:ext uri="{9D8B030D-6E8A-4147-A177-3AD203B41FA5}">
                      <a16:colId xmlns:a16="http://schemas.microsoft.com/office/drawing/2014/main" val="2462876673"/>
                    </a:ext>
                  </a:extLst>
                </a:gridCol>
                <a:gridCol w="5966750">
                  <a:extLst>
                    <a:ext uri="{9D8B030D-6E8A-4147-A177-3AD203B41FA5}">
                      <a16:colId xmlns:a16="http://schemas.microsoft.com/office/drawing/2014/main" val="2028901738"/>
                    </a:ext>
                  </a:extLst>
                </a:gridCol>
                <a:gridCol w="1873913">
                  <a:extLst>
                    <a:ext uri="{9D8B030D-6E8A-4147-A177-3AD203B41FA5}">
                      <a16:colId xmlns:a16="http://schemas.microsoft.com/office/drawing/2014/main" val="602044615"/>
                    </a:ext>
                  </a:extLst>
                </a:gridCol>
              </a:tblGrid>
              <a:tr h="225351">
                <a:tc>
                  <a:txBody>
                    <a:bodyPr/>
                    <a:lstStyle/>
                    <a:p>
                      <a:pPr algn="ctr"/>
                      <a:r>
                        <a:rPr lang="en-IN" b="1" dirty="0">
                          <a:solidFill>
                            <a:schemeClr val="bg1"/>
                          </a:solidFill>
                        </a:rPr>
                        <a:t>SNO</a:t>
                      </a:r>
                    </a:p>
                  </a:txBody>
                  <a:tcPr>
                    <a:solidFill>
                      <a:srgbClr val="0009C4"/>
                    </a:solidFill>
                  </a:tcPr>
                </a:tc>
                <a:tc>
                  <a:txBody>
                    <a:bodyPr/>
                    <a:lstStyle/>
                    <a:p>
                      <a:pPr algn="ctr"/>
                      <a:r>
                        <a:rPr lang="en-IN" b="1" dirty="0">
                          <a:solidFill>
                            <a:schemeClr val="bg1"/>
                          </a:solidFill>
                        </a:rPr>
                        <a:t>QUESTION</a:t>
                      </a:r>
                    </a:p>
                  </a:txBody>
                  <a:tcPr>
                    <a:solidFill>
                      <a:srgbClr val="0009C4"/>
                    </a:solidFill>
                  </a:tcPr>
                </a:tc>
                <a:tc>
                  <a:txBody>
                    <a:bodyPr/>
                    <a:lstStyle/>
                    <a:p>
                      <a:pPr algn="ctr"/>
                      <a:r>
                        <a:rPr lang="en-IN" b="1" dirty="0">
                          <a:solidFill>
                            <a:schemeClr val="bg1"/>
                          </a:solidFill>
                        </a:rPr>
                        <a:t>ANSWER</a:t>
                      </a:r>
                    </a:p>
                  </a:txBody>
                  <a:tcPr>
                    <a:solidFill>
                      <a:srgbClr val="0009C4"/>
                    </a:solidFill>
                  </a:tcPr>
                </a:tc>
                <a:extLst>
                  <a:ext uri="{0D108BD9-81ED-4DB2-BD59-A6C34878D82A}">
                    <a16:rowId xmlns:a16="http://schemas.microsoft.com/office/drawing/2014/main" val="1876046428"/>
                  </a:ext>
                </a:extLst>
              </a:tr>
              <a:tr h="225351">
                <a:tc>
                  <a:txBody>
                    <a:bodyPr/>
                    <a:lstStyle/>
                    <a:p>
                      <a:r>
                        <a:rPr lang="en-IN" dirty="0"/>
                        <a:t>1</a:t>
                      </a:r>
                    </a:p>
                  </a:txBody>
                  <a:tcPr/>
                </a:tc>
                <a:tc>
                  <a:txBody>
                    <a:bodyPr/>
                    <a:lstStyle/>
                    <a:p>
                      <a:pPr marL="0" indent="0">
                        <a:buNone/>
                      </a:pPr>
                      <a:r>
                        <a:rPr lang="en-US" dirty="0"/>
                        <a:t>Match the string </a:t>
                      </a:r>
                      <a:r>
                        <a:rPr lang="en-US" b="1" dirty="0">
                          <a:solidFill>
                            <a:srgbClr val="0009C4"/>
                          </a:solidFill>
                        </a:rPr>
                        <a:t>“fox”</a:t>
                      </a:r>
                      <a:r>
                        <a:rPr lang="en-US" dirty="0"/>
                        <a:t> and provide its range</a:t>
                      </a:r>
                    </a:p>
                  </a:txBody>
                  <a:tcPr/>
                </a:tc>
                <a:tc>
                  <a:txBody>
                    <a:bodyPr/>
                    <a:lstStyle/>
                    <a:p>
                      <a:r>
                        <a:rPr lang="en-IN" dirty="0"/>
                        <a:t>16-19</a:t>
                      </a:r>
                    </a:p>
                  </a:txBody>
                  <a:tcPr>
                    <a:solidFill>
                      <a:srgbClr val="00FFFF"/>
                    </a:solidFill>
                  </a:tcPr>
                </a:tc>
                <a:extLst>
                  <a:ext uri="{0D108BD9-81ED-4DB2-BD59-A6C34878D82A}">
                    <a16:rowId xmlns:a16="http://schemas.microsoft.com/office/drawing/2014/main" val="759656855"/>
                  </a:ext>
                </a:extLst>
              </a:tr>
              <a:tr h="388963">
                <a:tc>
                  <a:txBody>
                    <a:bodyPr/>
                    <a:lstStyle/>
                    <a:p>
                      <a:r>
                        <a:rPr lang="en-IN" dirty="0"/>
                        <a:t>2</a:t>
                      </a:r>
                    </a:p>
                  </a:txBody>
                  <a:tcPr/>
                </a:tc>
                <a:tc>
                  <a:txBody>
                    <a:bodyPr/>
                    <a:lstStyle/>
                    <a:p>
                      <a:pPr marL="0" indent="0">
                        <a:buNone/>
                      </a:pPr>
                      <a:r>
                        <a:rPr lang="en-US" dirty="0"/>
                        <a:t>How many times does </a:t>
                      </a:r>
                      <a:r>
                        <a:rPr lang="en-US" b="1" dirty="0">
                          <a:solidFill>
                            <a:srgbClr val="0009C4"/>
                          </a:solidFill>
                        </a:rPr>
                        <a:t>“is”</a:t>
                      </a:r>
                      <a:r>
                        <a:rPr lang="en-US" dirty="0"/>
                        <a:t> appear in above string ?</a:t>
                      </a:r>
                    </a:p>
                  </a:txBody>
                  <a:tcPr/>
                </a:tc>
                <a:tc>
                  <a:txBody>
                    <a:bodyPr/>
                    <a:lstStyle/>
                    <a:p>
                      <a:r>
                        <a:rPr lang="en-IN" dirty="0"/>
                        <a:t>4</a:t>
                      </a:r>
                    </a:p>
                  </a:txBody>
                  <a:tcPr>
                    <a:solidFill>
                      <a:srgbClr val="00FFFF"/>
                    </a:solidFill>
                  </a:tcPr>
                </a:tc>
                <a:extLst>
                  <a:ext uri="{0D108BD9-81ED-4DB2-BD59-A6C34878D82A}">
                    <a16:rowId xmlns:a16="http://schemas.microsoft.com/office/drawing/2014/main" val="1699778065"/>
                  </a:ext>
                </a:extLst>
              </a:tr>
              <a:tr h="38896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Match the pattern </a:t>
                      </a:r>
                      <a:r>
                        <a:rPr lang="en-US" b="1" dirty="0">
                          <a:solidFill>
                            <a:srgbClr val="0009C4"/>
                          </a:solidFill>
                        </a:rPr>
                        <a:t>“(this is inside)”</a:t>
                      </a:r>
                      <a:r>
                        <a:rPr lang="en-US" b="1" dirty="0"/>
                        <a:t> </a:t>
                      </a:r>
                      <a:r>
                        <a:rPr lang="en-US" dirty="0"/>
                        <a:t>and provide its range</a:t>
                      </a:r>
                      <a:endParaRPr lang="en-IN" dirty="0"/>
                    </a:p>
                  </a:txBody>
                  <a:tcPr/>
                </a:tc>
                <a:tc>
                  <a:txBody>
                    <a:bodyPr/>
                    <a:lstStyle/>
                    <a:p>
                      <a:r>
                        <a:rPr lang="en-IN" dirty="0"/>
                        <a:t>61-77</a:t>
                      </a:r>
                    </a:p>
                  </a:txBody>
                  <a:tcPr>
                    <a:solidFill>
                      <a:srgbClr val="00FFFF"/>
                    </a:solidFill>
                  </a:tcPr>
                </a:tc>
                <a:extLst>
                  <a:ext uri="{0D108BD9-81ED-4DB2-BD59-A6C34878D82A}">
                    <a16:rowId xmlns:a16="http://schemas.microsoft.com/office/drawing/2014/main" val="512742717"/>
                  </a:ext>
                </a:extLst>
              </a:tr>
            </a:tbl>
          </a:graphicData>
        </a:graphic>
      </p:graphicFrame>
    </p:spTree>
    <p:extLst>
      <p:ext uri="{BB962C8B-B14F-4D97-AF65-F5344CB8AC3E}">
        <p14:creationId xmlns:p14="http://schemas.microsoft.com/office/powerpoint/2010/main" val="2737135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6553E-7434-A88B-1C7C-FEB779F11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01B96-5595-72CA-4AB5-77E5EB1719D8}"/>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29EE52CC-D6E0-E8EC-E930-3F056D5A7E16}"/>
              </a:ext>
            </a:extLst>
          </p:cNvPr>
          <p:cNvGraphicFramePr>
            <a:graphicFrameLocks noGrp="1"/>
          </p:cNvGraphicFramePr>
          <p:nvPr>
            <p:ph idx="1"/>
            <p:extLst>
              <p:ext uri="{D42A27DB-BD31-4B8C-83A1-F6EECF244321}">
                <p14:modId xmlns:p14="http://schemas.microsoft.com/office/powerpoint/2010/main" val="30170850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tc>
                <a:tc>
                  <a:txBody>
                    <a:bodyPr/>
                    <a:lstStyle/>
                    <a:p>
                      <a:r>
                        <a:rPr lang="en-IN" sz="1200" dirty="0"/>
                        <a:t>Either or</a:t>
                      </a:r>
                    </a:p>
                  </a:txBody>
                  <a:tcPr/>
                </a:tc>
                <a:tc>
                  <a:txBody>
                    <a:bodyPr/>
                    <a:lstStyle/>
                    <a:p>
                      <a:r>
                        <a:rPr lang="en-IN" sz="1200" dirty="0"/>
                        <a:t>“</a:t>
                      </a:r>
                      <a:r>
                        <a:rPr lang="en-IN" sz="1200" dirty="0" err="1"/>
                        <a:t>cat|hello</a:t>
                      </a:r>
                      <a:endParaRPr lang="en-IN" sz="1200" dirty="0"/>
                    </a:p>
                  </a:txBody>
                  <a:tcPr/>
                </a:tc>
                <a:tc>
                  <a:txBody>
                    <a:bodyPr/>
                    <a:lstStyle/>
                    <a:p>
                      <a:endParaRPr lang="en-IN" sz="1200" dirty="0"/>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56969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E106D-CF11-069E-2A19-8EF100DD8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21C6C-CA79-C569-8A76-6B7F0B078031}"/>
              </a:ext>
            </a:extLst>
          </p:cNvPr>
          <p:cNvSpPr>
            <a:spLocks noGrp="1"/>
          </p:cNvSpPr>
          <p:nvPr>
            <p:ph type="title"/>
          </p:nvPr>
        </p:nvSpPr>
        <p:spPr>
          <a:xfrm>
            <a:off x="445363" y="2923126"/>
            <a:ext cx="11301273" cy="727969"/>
          </a:xfrm>
        </p:spPr>
        <p:txBody>
          <a:bodyPr/>
          <a:lstStyle/>
          <a:p>
            <a:pPr algn="ctr"/>
            <a:r>
              <a:rPr lang="en-IN" dirty="0"/>
              <a:t>/</a:t>
            </a:r>
            <a:r>
              <a:rPr lang="en-IN" dirty="0" err="1">
                <a:solidFill>
                  <a:schemeClr val="accent2"/>
                </a:solidFill>
              </a:rPr>
              <a:t>cat</a:t>
            </a:r>
            <a:r>
              <a:rPr lang="en-IN" b="1" dirty="0" err="1">
                <a:solidFill>
                  <a:schemeClr val="accent2"/>
                </a:solidFill>
              </a:rPr>
              <a:t>|</a:t>
            </a:r>
            <a:r>
              <a:rPr lang="en-IN" dirty="0" err="1">
                <a:solidFill>
                  <a:schemeClr val="accent2"/>
                </a:solidFill>
              </a:rPr>
              <a:t>cherry</a:t>
            </a:r>
            <a:r>
              <a:rPr lang="en-IN" dirty="0"/>
              <a:t>/</a:t>
            </a:r>
          </a:p>
        </p:txBody>
      </p:sp>
      <p:sp>
        <p:nvSpPr>
          <p:cNvPr id="3" name="TextBox 2">
            <a:extLst>
              <a:ext uri="{FF2B5EF4-FFF2-40B4-BE49-F238E27FC236}">
                <a16:creationId xmlns:a16="http://schemas.microsoft.com/office/drawing/2014/main" id="{9D5AC1DC-2B79-1F42-4D5C-75167791DF9E}"/>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b="1" dirty="0">
                <a:solidFill>
                  <a:schemeClr val="accent2"/>
                </a:solidFill>
              </a:rPr>
              <a:t>cat</a:t>
            </a:r>
            <a:r>
              <a:rPr lang="en-IN" sz="3600" dirty="0"/>
              <a:t>” or “</a:t>
            </a:r>
            <a:r>
              <a:rPr lang="en-IN" sz="3600" b="1" dirty="0">
                <a:solidFill>
                  <a:schemeClr val="accent2"/>
                </a:solidFill>
              </a:rPr>
              <a:t>cherry</a:t>
            </a:r>
            <a:r>
              <a:rPr lang="en-IN" sz="3600" dirty="0"/>
              <a:t>”</a:t>
            </a:r>
          </a:p>
          <a:p>
            <a:r>
              <a:rPr lang="en-IN" sz="3600" dirty="0"/>
              <a:t>Return which range this pattern exists</a:t>
            </a:r>
          </a:p>
        </p:txBody>
      </p:sp>
      <p:sp>
        <p:nvSpPr>
          <p:cNvPr id="4" name="Title 1">
            <a:extLst>
              <a:ext uri="{FF2B5EF4-FFF2-40B4-BE49-F238E27FC236}">
                <a16:creationId xmlns:a16="http://schemas.microsoft.com/office/drawing/2014/main" id="{8AC73DA4-1649-BB5B-504C-6F70C02F13A5}"/>
              </a:ext>
            </a:extLst>
          </p:cNvPr>
          <p:cNvSpPr txBox="1">
            <a:spLocks/>
          </p:cNvSpPr>
          <p:nvPr/>
        </p:nvSpPr>
        <p:spPr>
          <a:xfrm>
            <a:off x="327107" y="-229257"/>
            <a:ext cx="3549568" cy="22157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4800" b="1" dirty="0">
                <a:solidFill>
                  <a:schemeClr val="accent2"/>
                </a:solidFill>
              </a:rPr>
              <a:t>|</a:t>
            </a:r>
            <a:r>
              <a:rPr lang="en-IN" dirty="0"/>
              <a:t> </a:t>
            </a:r>
            <a:r>
              <a:rPr lang="en-IN" sz="2400" dirty="0">
                <a:solidFill>
                  <a:schemeClr val="tx1"/>
                </a:solidFill>
              </a:rPr>
              <a:t>(pipe)</a:t>
            </a:r>
            <a:endParaRPr lang="en-IN" dirty="0">
              <a:solidFill>
                <a:schemeClr val="tx1"/>
              </a:solidFill>
            </a:endParaRPr>
          </a:p>
        </p:txBody>
      </p:sp>
    </p:spTree>
    <p:extLst>
      <p:ext uri="{BB962C8B-B14F-4D97-AF65-F5344CB8AC3E}">
        <p14:creationId xmlns:p14="http://schemas.microsoft.com/office/powerpoint/2010/main" val="403239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33BF0-7483-5D85-99EF-709E59411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CF0C03-B3CA-2021-859F-49B6A9452869}"/>
              </a:ext>
            </a:extLst>
          </p:cNvPr>
          <p:cNvSpPr>
            <a:spLocks noGrp="1"/>
          </p:cNvSpPr>
          <p:nvPr>
            <p:ph type="title"/>
          </p:nvPr>
        </p:nvSpPr>
        <p:spPr/>
        <p:txBody>
          <a:bodyPr/>
          <a:lstStyle/>
          <a:p>
            <a:r>
              <a:rPr lang="en-IN" dirty="0"/>
              <a:t>Exercise</a:t>
            </a:r>
          </a:p>
        </p:txBody>
      </p:sp>
      <p:sp>
        <p:nvSpPr>
          <p:cNvPr id="3" name="Content Placeholder 2">
            <a:extLst>
              <a:ext uri="{FF2B5EF4-FFF2-40B4-BE49-F238E27FC236}">
                <a16:creationId xmlns:a16="http://schemas.microsoft.com/office/drawing/2014/main" id="{5EE56618-1275-4B17-1FF5-95A1C85EE24C}"/>
              </a:ext>
            </a:extLst>
          </p:cNvPr>
          <p:cNvSpPr>
            <a:spLocks noGrp="1"/>
          </p:cNvSpPr>
          <p:nvPr>
            <p:ph idx="1"/>
          </p:nvPr>
        </p:nvSpPr>
        <p:spPr/>
        <p:txBody>
          <a:bodyPr/>
          <a:lstStyle/>
          <a:p>
            <a:pPr marL="0" indent="0">
              <a:buNone/>
            </a:pPr>
            <a:r>
              <a:rPr lang="en-US" dirty="0"/>
              <a:t>The sun rises in the east and sets in the west. Birds sing in the morning or evening.</a:t>
            </a:r>
          </a:p>
          <a:p>
            <a:pPr marL="0" indent="0">
              <a:buNone/>
            </a:pPr>
            <a:endParaRPr lang="en-US" dirty="0"/>
          </a:p>
        </p:txBody>
      </p:sp>
      <p:graphicFrame>
        <p:nvGraphicFramePr>
          <p:cNvPr id="4" name="Table 3">
            <a:extLst>
              <a:ext uri="{FF2B5EF4-FFF2-40B4-BE49-F238E27FC236}">
                <a16:creationId xmlns:a16="http://schemas.microsoft.com/office/drawing/2014/main" id="{69B7313E-D793-7644-81D8-BD7E6E0CEBB3}"/>
              </a:ext>
            </a:extLst>
          </p:cNvPr>
          <p:cNvGraphicFramePr>
            <a:graphicFrameLocks noGrp="1"/>
          </p:cNvGraphicFramePr>
          <p:nvPr>
            <p:extLst>
              <p:ext uri="{D42A27DB-BD31-4B8C-83A1-F6EECF244321}">
                <p14:modId xmlns:p14="http://schemas.microsoft.com/office/powerpoint/2010/main" val="619429166"/>
              </p:ext>
            </p:extLst>
          </p:nvPr>
        </p:nvGraphicFramePr>
        <p:xfrm>
          <a:off x="934224" y="3577548"/>
          <a:ext cx="10515599" cy="2287372"/>
        </p:xfrm>
        <a:graphic>
          <a:graphicData uri="http://schemas.openxmlformats.org/drawingml/2006/table">
            <a:tbl>
              <a:tblPr firstRow="1" bandRow="1">
                <a:tableStyleId>{5940675A-B579-460E-94D1-54222C63F5DA}</a:tableStyleId>
              </a:tblPr>
              <a:tblGrid>
                <a:gridCol w="910560">
                  <a:extLst>
                    <a:ext uri="{9D8B030D-6E8A-4147-A177-3AD203B41FA5}">
                      <a16:colId xmlns:a16="http://schemas.microsoft.com/office/drawing/2014/main" val="2462876673"/>
                    </a:ext>
                  </a:extLst>
                </a:gridCol>
                <a:gridCol w="7309441">
                  <a:extLst>
                    <a:ext uri="{9D8B030D-6E8A-4147-A177-3AD203B41FA5}">
                      <a16:colId xmlns:a16="http://schemas.microsoft.com/office/drawing/2014/main" val="2028901738"/>
                    </a:ext>
                  </a:extLst>
                </a:gridCol>
                <a:gridCol w="2295598">
                  <a:extLst>
                    <a:ext uri="{9D8B030D-6E8A-4147-A177-3AD203B41FA5}">
                      <a16:colId xmlns:a16="http://schemas.microsoft.com/office/drawing/2014/main" val="602044615"/>
                    </a:ext>
                  </a:extLst>
                </a:gridCol>
              </a:tblGrid>
              <a:tr h="225351">
                <a:tc>
                  <a:txBody>
                    <a:bodyPr/>
                    <a:lstStyle/>
                    <a:p>
                      <a:pPr algn="ctr"/>
                      <a:r>
                        <a:rPr lang="en-IN" b="1" dirty="0">
                          <a:solidFill>
                            <a:schemeClr val="bg1"/>
                          </a:solidFill>
                        </a:rPr>
                        <a:t>SNO</a:t>
                      </a:r>
                    </a:p>
                  </a:txBody>
                  <a:tcPr>
                    <a:solidFill>
                      <a:srgbClr val="0009C4"/>
                    </a:solidFill>
                  </a:tcPr>
                </a:tc>
                <a:tc>
                  <a:txBody>
                    <a:bodyPr/>
                    <a:lstStyle/>
                    <a:p>
                      <a:pPr algn="ctr"/>
                      <a:r>
                        <a:rPr lang="en-IN" b="1" dirty="0">
                          <a:solidFill>
                            <a:schemeClr val="bg1"/>
                          </a:solidFill>
                        </a:rPr>
                        <a:t>QUESTION</a:t>
                      </a:r>
                    </a:p>
                  </a:txBody>
                  <a:tcPr>
                    <a:solidFill>
                      <a:srgbClr val="0009C4"/>
                    </a:solidFill>
                  </a:tcPr>
                </a:tc>
                <a:tc>
                  <a:txBody>
                    <a:bodyPr/>
                    <a:lstStyle/>
                    <a:p>
                      <a:pPr algn="ctr"/>
                      <a:r>
                        <a:rPr lang="en-IN" b="1" dirty="0">
                          <a:solidFill>
                            <a:schemeClr val="bg1"/>
                          </a:solidFill>
                        </a:rPr>
                        <a:t>PATTERN</a:t>
                      </a:r>
                    </a:p>
                  </a:txBody>
                  <a:tcPr>
                    <a:solidFill>
                      <a:srgbClr val="0009C4"/>
                    </a:solidFill>
                  </a:tcPr>
                </a:tc>
                <a:extLst>
                  <a:ext uri="{0D108BD9-81ED-4DB2-BD59-A6C34878D82A}">
                    <a16:rowId xmlns:a16="http://schemas.microsoft.com/office/drawing/2014/main" val="1876046428"/>
                  </a:ext>
                </a:extLst>
              </a:tr>
              <a:tr h="225351">
                <a:tc>
                  <a:txBody>
                    <a:bodyPr/>
                    <a:lstStyle/>
                    <a:p>
                      <a:r>
                        <a:rPr lang="en-IN" dirty="0"/>
                        <a:t>1</a:t>
                      </a:r>
                    </a:p>
                  </a:txBody>
                  <a:tcPr/>
                </a:tc>
                <a:tc>
                  <a:txBody>
                    <a:bodyPr/>
                    <a:lstStyle/>
                    <a:p>
                      <a:pPr marL="0" indent="0">
                        <a:buNone/>
                      </a:pPr>
                      <a:r>
                        <a:rPr lang="en-US" dirty="0"/>
                        <a:t>Write a regex pattern to match either </a:t>
                      </a:r>
                      <a:r>
                        <a:rPr lang="en-US" b="1" dirty="0">
                          <a:solidFill>
                            <a:srgbClr val="0009C4"/>
                          </a:solidFill>
                        </a:rPr>
                        <a:t>“sun”</a:t>
                      </a:r>
                      <a:r>
                        <a:rPr lang="en-US" dirty="0"/>
                        <a:t> or </a:t>
                      </a:r>
                      <a:r>
                        <a:rPr lang="en-US" b="1" dirty="0">
                          <a:solidFill>
                            <a:srgbClr val="0009C4"/>
                          </a:solidFill>
                        </a:rPr>
                        <a:t>“moon”</a:t>
                      </a:r>
                      <a:r>
                        <a:rPr lang="en-US" dirty="0"/>
                        <a:t> in the string</a:t>
                      </a:r>
                    </a:p>
                  </a:txBody>
                  <a:tcPr/>
                </a:tc>
                <a:tc>
                  <a:txBody>
                    <a:bodyPr/>
                    <a:lstStyle/>
                    <a:p>
                      <a:pPr algn="ctr"/>
                      <a:r>
                        <a:rPr lang="en-IN" dirty="0" err="1"/>
                        <a:t>sun|moon</a:t>
                      </a:r>
                      <a:endParaRPr lang="en-IN" dirty="0"/>
                    </a:p>
                  </a:txBody>
                  <a:tcPr>
                    <a:solidFill>
                      <a:srgbClr val="00FFFF"/>
                    </a:solidFill>
                  </a:tcPr>
                </a:tc>
                <a:extLst>
                  <a:ext uri="{0D108BD9-81ED-4DB2-BD59-A6C34878D82A}">
                    <a16:rowId xmlns:a16="http://schemas.microsoft.com/office/drawing/2014/main" val="759656855"/>
                  </a:ext>
                </a:extLst>
              </a:tr>
              <a:tr h="388963">
                <a:tc>
                  <a:txBody>
                    <a:bodyPr/>
                    <a:lstStyle/>
                    <a:p>
                      <a:r>
                        <a:rPr lang="en-IN" dirty="0"/>
                        <a:t>2</a:t>
                      </a:r>
                    </a:p>
                  </a:txBody>
                  <a:tcPr/>
                </a:tc>
                <a:tc>
                  <a:txBody>
                    <a:bodyPr/>
                    <a:lstStyle/>
                    <a:p>
                      <a:pPr marL="0" indent="0">
                        <a:buNone/>
                      </a:pPr>
                      <a:r>
                        <a:rPr lang="en-US" dirty="0"/>
                        <a:t>Find a regex pattern to match either </a:t>
                      </a:r>
                      <a:r>
                        <a:rPr lang="en-US" b="1" dirty="0">
                          <a:solidFill>
                            <a:srgbClr val="0009C4"/>
                          </a:solidFill>
                        </a:rPr>
                        <a:t>“east” </a:t>
                      </a:r>
                      <a:r>
                        <a:rPr lang="en-US" dirty="0"/>
                        <a:t>or </a:t>
                      </a:r>
                      <a:r>
                        <a:rPr lang="en-US" b="1" dirty="0">
                          <a:solidFill>
                            <a:srgbClr val="0009C4"/>
                          </a:solidFill>
                        </a:rPr>
                        <a:t>“west”</a:t>
                      </a:r>
                    </a:p>
                  </a:txBody>
                  <a:tcPr/>
                </a:tc>
                <a:tc>
                  <a:txBody>
                    <a:bodyPr/>
                    <a:lstStyle/>
                    <a:p>
                      <a:pPr algn="ctr"/>
                      <a:r>
                        <a:rPr lang="en-IN" dirty="0" err="1"/>
                        <a:t>east|west</a:t>
                      </a:r>
                      <a:endParaRPr lang="en-IN" dirty="0"/>
                    </a:p>
                  </a:txBody>
                  <a:tcPr>
                    <a:solidFill>
                      <a:srgbClr val="00FFFF"/>
                    </a:solidFill>
                  </a:tcPr>
                </a:tc>
                <a:extLst>
                  <a:ext uri="{0D108BD9-81ED-4DB2-BD59-A6C34878D82A}">
                    <a16:rowId xmlns:a16="http://schemas.microsoft.com/office/drawing/2014/main" val="1699778065"/>
                  </a:ext>
                </a:extLst>
              </a:tr>
              <a:tr h="388963">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 a regex pattern to match either </a:t>
                      </a:r>
                      <a:r>
                        <a:rPr lang="en-US" b="1" dirty="0">
                          <a:solidFill>
                            <a:srgbClr val="0009C4"/>
                          </a:solidFill>
                        </a:rPr>
                        <a:t>“morning” </a:t>
                      </a:r>
                      <a:r>
                        <a:rPr lang="en-US" dirty="0"/>
                        <a:t>or</a:t>
                      </a:r>
                      <a:r>
                        <a:rPr lang="en-US" b="1" dirty="0">
                          <a:solidFill>
                            <a:srgbClr val="0009C4"/>
                          </a:solidFill>
                        </a:rPr>
                        <a:t> “evening”</a:t>
                      </a:r>
                      <a:endParaRPr lang="en-IN" b="1" dirty="0">
                        <a:solidFill>
                          <a:srgbClr val="0009C4"/>
                        </a:solidFill>
                      </a:endParaRPr>
                    </a:p>
                  </a:txBody>
                  <a:tcPr/>
                </a:tc>
                <a:tc>
                  <a:txBody>
                    <a:bodyPr/>
                    <a:lstStyle/>
                    <a:p>
                      <a:pPr algn="ctr"/>
                      <a:r>
                        <a:rPr lang="en-IN" dirty="0" err="1"/>
                        <a:t>morning|evening</a:t>
                      </a:r>
                      <a:endParaRPr lang="en-IN" dirty="0"/>
                    </a:p>
                  </a:txBody>
                  <a:tcPr>
                    <a:solidFill>
                      <a:srgbClr val="00FFFF"/>
                    </a:solidFill>
                  </a:tcPr>
                </a:tc>
                <a:extLst>
                  <a:ext uri="{0D108BD9-81ED-4DB2-BD59-A6C34878D82A}">
                    <a16:rowId xmlns:a16="http://schemas.microsoft.com/office/drawing/2014/main" val="512742717"/>
                  </a:ext>
                </a:extLst>
              </a:tr>
              <a:tr h="388963">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Create a regex pattern to match either </a:t>
                      </a:r>
                      <a:r>
                        <a:rPr lang="en-IN" b="1" dirty="0">
                          <a:solidFill>
                            <a:srgbClr val="0009C4"/>
                          </a:solidFill>
                        </a:rPr>
                        <a:t>“rises”, “sets”, </a:t>
                      </a:r>
                      <a:r>
                        <a:rPr lang="en-US" dirty="0"/>
                        <a:t>or</a:t>
                      </a:r>
                      <a:r>
                        <a:rPr lang="en-IN" b="1" dirty="0">
                          <a:solidFill>
                            <a:srgbClr val="0009C4"/>
                          </a:solidFill>
                        </a:rPr>
                        <a:t> “sing”</a:t>
                      </a:r>
                    </a:p>
                  </a:txBody>
                  <a:tcPr/>
                </a:tc>
                <a:tc>
                  <a:txBody>
                    <a:bodyPr/>
                    <a:lstStyle/>
                    <a:p>
                      <a:pPr algn="ctr"/>
                      <a:r>
                        <a:rPr lang="en-IN" dirty="0" err="1"/>
                        <a:t>rises|sets|sing</a:t>
                      </a:r>
                      <a:endParaRPr lang="en-IN" dirty="0"/>
                    </a:p>
                  </a:txBody>
                  <a:tcPr>
                    <a:solidFill>
                      <a:srgbClr val="00FFFF"/>
                    </a:solidFill>
                  </a:tcPr>
                </a:tc>
                <a:extLst>
                  <a:ext uri="{0D108BD9-81ED-4DB2-BD59-A6C34878D82A}">
                    <a16:rowId xmlns:a16="http://schemas.microsoft.com/office/drawing/2014/main" val="912405213"/>
                  </a:ext>
                </a:extLst>
              </a:tr>
              <a:tr h="388963">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Find regex pattern to match either </a:t>
                      </a:r>
                      <a:r>
                        <a:rPr lang="en-IN" b="1" dirty="0">
                          <a:solidFill>
                            <a:srgbClr val="0009C4"/>
                          </a:solidFill>
                        </a:rPr>
                        <a:t>“The” </a:t>
                      </a:r>
                      <a:r>
                        <a:rPr lang="en-US" dirty="0"/>
                        <a:t>or</a:t>
                      </a:r>
                      <a:r>
                        <a:rPr lang="en-IN" b="1" dirty="0">
                          <a:solidFill>
                            <a:srgbClr val="0009C4"/>
                          </a:solidFill>
                        </a:rPr>
                        <a:t> “Birds”</a:t>
                      </a:r>
                    </a:p>
                  </a:txBody>
                  <a:tcPr/>
                </a:tc>
                <a:tc>
                  <a:txBody>
                    <a:bodyPr/>
                    <a:lstStyle/>
                    <a:p>
                      <a:pPr algn="ctr"/>
                      <a:r>
                        <a:rPr lang="en-IN" dirty="0" err="1"/>
                        <a:t>The|Birds</a:t>
                      </a:r>
                      <a:endParaRPr lang="en-IN" dirty="0"/>
                    </a:p>
                  </a:txBody>
                  <a:tcPr>
                    <a:solidFill>
                      <a:srgbClr val="00FFFF"/>
                    </a:solidFill>
                  </a:tcPr>
                </a:tc>
                <a:extLst>
                  <a:ext uri="{0D108BD9-81ED-4DB2-BD59-A6C34878D82A}">
                    <a16:rowId xmlns:a16="http://schemas.microsoft.com/office/drawing/2014/main" val="2205993333"/>
                  </a:ext>
                </a:extLst>
              </a:tr>
            </a:tbl>
          </a:graphicData>
        </a:graphic>
      </p:graphicFrame>
    </p:spTree>
    <p:extLst>
      <p:ext uri="{BB962C8B-B14F-4D97-AF65-F5344CB8AC3E}">
        <p14:creationId xmlns:p14="http://schemas.microsoft.com/office/powerpoint/2010/main" val="371065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EDA05-F82E-B1BD-86D2-59A303E8F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A81295-CE49-15AD-2A95-5936308C231B}"/>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03893A0C-87FA-83F8-1D15-9334DFD8E467}"/>
              </a:ext>
            </a:extLst>
          </p:cNvPr>
          <p:cNvGraphicFramePr>
            <a:graphicFrameLocks noGrp="1"/>
          </p:cNvGraphicFramePr>
          <p:nvPr>
            <p:ph idx="1"/>
            <p:extLst>
              <p:ext uri="{D42A27DB-BD31-4B8C-83A1-F6EECF244321}">
                <p14:modId xmlns:p14="http://schemas.microsoft.com/office/powerpoint/2010/main" val="3412518753"/>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tc>
                <a:tc>
                  <a:txBody>
                    <a:bodyPr/>
                    <a:lstStyle/>
                    <a:p>
                      <a:r>
                        <a:rPr lang="en-IN" sz="1200" dirty="0"/>
                        <a:t>Any character (one) except new line</a:t>
                      </a:r>
                    </a:p>
                  </a:txBody>
                  <a:tcPr/>
                </a:tc>
                <a:tc>
                  <a:txBody>
                    <a:bodyPr/>
                    <a:lstStyle/>
                    <a:p>
                      <a:r>
                        <a:rPr lang="en-IN" sz="1200" dirty="0"/>
                        <a:t>“</a:t>
                      </a:r>
                      <a:r>
                        <a:rPr lang="en-IN" sz="1200" dirty="0" err="1"/>
                        <a:t>he..lo</a:t>
                      </a:r>
                      <a:r>
                        <a:rPr lang="en-IN" sz="1200" dirty="0"/>
                        <a:t>”</a:t>
                      </a:r>
                    </a:p>
                  </a:txBody>
                  <a:tcPr/>
                </a:tc>
                <a:tc>
                  <a:txBody>
                    <a:bodyPr/>
                    <a:lstStyle/>
                    <a:p>
                      <a:r>
                        <a:rPr lang="en-IN" sz="1200" dirty="0"/>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Exactly the specified number of occurrence</a:t>
                      </a:r>
                    </a:p>
                  </a:txBody>
                  <a:tcPr/>
                </a:tc>
                <a:tc>
                  <a:txBody>
                    <a:bodyPr/>
                    <a:lstStyle/>
                    <a:p>
                      <a:r>
                        <a:rPr lang="en-IN" sz="1200" dirty="0">
                          <a:solidFill>
                            <a:schemeClr val="bg1">
                              <a:lumMod val="50000"/>
                            </a:schemeClr>
                          </a:solidFill>
                        </a:rPr>
                        <a:t>“he.{2}o”</a:t>
                      </a: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181387196"/>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1680334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D5AB4-CEEF-8E42-3F8E-9F6F85AD0E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A754A-724D-BA75-7B16-4414EAFFF15A}"/>
              </a:ext>
            </a:extLst>
          </p:cNvPr>
          <p:cNvSpPr>
            <a:spLocks noGrp="1"/>
          </p:cNvSpPr>
          <p:nvPr>
            <p:ph type="title"/>
          </p:nvPr>
        </p:nvSpPr>
        <p:spPr>
          <a:xfrm>
            <a:off x="445363" y="3322919"/>
            <a:ext cx="11301273" cy="727969"/>
          </a:xfrm>
        </p:spPr>
        <p:txBody>
          <a:bodyPr/>
          <a:lstStyle/>
          <a:p>
            <a:pPr algn="ctr"/>
            <a:r>
              <a:rPr lang="en-IN" dirty="0"/>
              <a:t>/</a:t>
            </a:r>
            <a:r>
              <a:rPr lang="en-IN" dirty="0">
                <a:solidFill>
                  <a:schemeClr val="accent2"/>
                </a:solidFill>
              </a:rPr>
              <a:t>c.t</a:t>
            </a:r>
            <a:r>
              <a:rPr lang="en-IN" dirty="0"/>
              <a:t>/</a:t>
            </a:r>
          </a:p>
        </p:txBody>
      </p:sp>
      <p:sp>
        <p:nvSpPr>
          <p:cNvPr id="3" name="TextBox 2">
            <a:extLst>
              <a:ext uri="{FF2B5EF4-FFF2-40B4-BE49-F238E27FC236}">
                <a16:creationId xmlns:a16="http://schemas.microsoft.com/office/drawing/2014/main" id="{1990CF37-A8D4-35FA-C9B0-DB196C153FFD}"/>
              </a:ext>
            </a:extLst>
          </p:cNvPr>
          <p:cNvSpPr txBox="1"/>
          <p:nvPr/>
        </p:nvSpPr>
        <p:spPr>
          <a:xfrm>
            <a:off x="1403131" y="4587764"/>
            <a:ext cx="5395195" cy="830997"/>
          </a:xfrm>
          <a:prstGeom prst="rect">
            <a:avLst/>
          </a:prstGeom>
          <a:noFill/>
        </p:spPr>
        <p:txBody>
          <a:bodyPr wrap="none" rtlCol="0">
            <a:spAutoFit/>
          </a:bodyPr>
          <a:lstStyle/>
          <a:p>
            <a:r>
              <a:rPr lang="en-IN" sz="2400" dirty="0"/>
              <a:t>match the pattern “</a:t>
            </a:r>
            <a:r>
              <a:rPr lang="en-IN" sz="2400" dirty="0">
                <a:solidFill>
                  <a:schemeClr val="accent2"/>
                </a:solidFill>
              </a:rPr>
              <a:t>c&lt;any character&gt;t</a:t>
            </a:r>
            <a:r>
              <a:rPr lang="en-IN" sz="2400" dirty="0"/>
              <a:t>”</a:t>
            </a:r>
          </a:p>
          <a:p>
            <a:r>
              <a:rPr lang="en-IN" sz="2400" dirty="0"/>
              <a:t>Return which range this pattern exists</a:t>
            </a:r>
          </a:p>
        </p:txBody>
      </p:sp>
      <p:sp>
        <p:nvSpPr>
          <p:cNvPr id="4" name="Title 1">
            <a:extLst>
              <a:ext uri="{FF2B5EF4-FFF2-40B4-BE49-F238E27FC236}">
                <a16:creationId xmlns:a16="http://schemas.microsoft.com/office/drawing/2014/main" id="{C9BAA76B-E659-5B86-BCB3-F94D0F308B61}"/>
              </a:ext>
            </a:extLst>
          </p:cNvPr>
          <p:cNvSpPr txBox="1">
            <a:spLocks/>
          </p:cNvSpPr>
          <p:nvPr/>
        </p:nvSpPr>
        <p:spPr>
          <a:xfrm>
            <a:off x="212807" y="-781050"/>
            <a:ext cx="3549568" cy="2215714"/>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0" kern="1200">
                <a:solidFill>
                  <a:srgbClr val="00ED64"/>
                </a:solidFill>
                <a:latin typeface="+mj-lt"/>
                <a:ea typeface="+mj-ea"/>
                <a:cs typeface="+mj-cs"/>
              </a:defRPr>
            </a:lvl1pPr>
          </a:lstStyle>
          <a:p>
            <a:pPr algn="ctr"/>
            <a:r>
              <a:rPr lang="en-IN" sz="16400" dirty="0">
                <a:solidFill>
                  <a:schemeClr val="accent2"/>
                </a:solidFill>
              </a:rPr>
              <a:t>.</a:t>
            </a:r>
            <a:r>
              <a:rPr lang="en-IN" dirty="0"/>
              <a:t> </a:t>
            </a:r>
            <a:r>
              <a:rPr lang="en-IN" sz="2400" dirty="0">
                <a:solidFill>
                  <a:schemeClr val="tx1"/>
                </a:solidFill>
              </a:rPr>
              <a:t>(dot)</a:t>
            </a:r>
            <a:endParaRPr lang="en-IN" dirty="0">
              <a:solidFill>
                <a:schemeClr val="tx1"/>
              </a:solidFill>
            </a:endParaRPr>
          </a:p>
        </p:txBody>
      </p:sp>
      <p:sp>
        <p:nvSpPr>
          <p:cNvPr id="5" name="TextBox 4">
            <a:extLst>
              <a:ext uri="{FF2B5EF4-FFF2-40B4-BE49-F238E27FC236}">
                <a16:creationId xmlns:a16="http://schemas.microsoft.com/office/drawing/2014/main" id="{CC809C90-6236-9CDB-EFA7-0A6A2EA7D8FF}"/>
              </a:ext>
            </a:extLst>
          </p:cNvPr>
          <p:cNvSpPr txBox="1"/>
          <p:nvPr/>
        </p:nvSpPr>
        <p:spPr>
          <a:xfrm>
            <a:off x="1403131" y="1234609"/>
            <a:ext cx="5185459" cy="400110"/>
          </a:xfrm>
          <a:prstGeom prst="rect">
            <a:avLst/>
          </a:prstGeom>
          <a:noFill/>
        </p:spPr>
        <p:txBody>
          <a:bodyPr wrap="none" rtlCol="0">
            <a:spAutoFit/>
          </a:bodyPr>
          <a:lstStyle/>
          <a:p>
            <a:r>
              <a:rPr lang="en-IN" sz="2000" dirty="0"/>
              <a:t>Matches any character (</a:t>
            </a:r>
            <a:r>
              <a:rPr lang="en-IN" sz="2000" dirty="0">
                <a:solidFill>
                  <a:schemeClr val="accent2"/>
                </a:solidFill>
              </a:rPr>
              <a:t>one</a:t>
            </a:r>
            <a:r>
              <a:rPr lang="en-IN" sz="2000" dirty="0"/>
              <a:t>) expect new line</a:t>
            </a:r>
          </a:p>
        </p:txBody>
      </p:sp>
      <p:sp>
        <p:nvSpPr>
          <p:cNvPr id="6" name="Speech Bubble: Rectangle with Corners Rounded 5">
            <a:extLst>
              <a:ext uri="{FF2B5EF4-FFF2-40B4-BE49-F238E27FC236}">
                <a16:creationId xmlns:a16="http://schemas.microsoft.com/office/drawing/2014/main" id="{0337BD78-729A-F6B1-06FF-B17D64B54E37}"/>
              </a:ext>
            </a:extLst>
          </p:cNvPr>
          <p:cNvSpPr/>
          <p:nvPr/>
        </p:nvSpPr>
        <p:spPr>
          <a:xfrm>
            <a:off x="2215559" y="1737599"/>
            <a:ext cx="4206249" cy="1267468"/>
          </a:xfrm>
          <a:prstGeom prst="wedgeRoundRectCallout">
            <a:avLst>
              <a:gd name="adj1" fmla="val -22035"/>
              <a:gd name="adj2" fmla="val -65010"/>
              <a:gd name="adj3" fmla="val 16667"/>
            </a:avLst>
          </a:prstGeom>
          <a:solidFill>
            <a:srgbClr val="0009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Courier New" panose="02070309020205020404" pitchFamily="49" charset="0"/>
              <a:buChar char="o"/>
            </a:pPr>
            <a:r>
              <a:rPr lang="en-IN" sz="1600" dirty="0">
                <a:solidFill>
                  <a:schemeClr val="bg1"/>
                </a:solidFill>
              </a:rPr>
              <a:t>Alphabets</a:t>
            </a:r>
          </a:p>
          <a:p>
            <a:pPr marL="171450" indent="-171450">
              <a:buFont typeface="Courier New" panose="02070309020205020404" pitchFamily="49" charset="0"/>
              <a:buChar char="o"/>
            </a:pPr>
            <a:r>
              <a:rPr lang="en-IN" sz="1600" dirty="0">
                <a:solidFill>
                  <a:schemeClr val="bg1"/>
                </a:solidFill>
              </a:rPr>
              <a:t>Special characters</a:t>
            </a:r>
          </a:p>
          <a:p>
            <a:pPr marL="171450" indent="-171450">
              <a:buFont typeface="Courier New" panose="02070309020205020404" pitchFamily="49" charset="0"/>
              <a:buChar char="o"/>
            </a:pPr>
            <a:r>
              <a:rPr lang="en-IN" sz="1600" dirty="0">
                <a:solidFill>
                  <a:schemeClr val="bg1"/>
                </a:solidFill>
              </a:rPr>
              <a:t>Numbers </a:t>
            </a:r>
          </a:p>
          <a:p>
            <a:pPr marL="171450" indent="-171450">
              <a:buFont typeface="Courier New" panose="02070309020205020404" pitchFamily="49" charset="0"/>
              <a:buChar char="o"/>
            </a:pPr>
            <a:r>
              <a:rPr lang="en-IN" sz="1600" dirty="0">
                <a:solidFill>
                  <a:schemeClr val="bg1"/>
                </a:solidFill>
              </a:rPr>
              <a:t>Escape characters (except new line [\n])</a:t>
            </a:r>
          </a:p>
        </p:txBody>
      </p:sp>
      <p:grpSp>
        <p:nvGrpSpPr>
          <p:cNvPr id="7" name="Group 6">
            <a:extLst>
              <a:ext uri="{FF2B5EF4-FFF2-40B4-BE49-F238E27FC236}">
                <a16:creationId xmlns:a16="http://schemas.microsoft.com/office/drawing/2014/main" id="{28D6E4D0-EC4C-A02E-F744-A32AECCFBC77}"/>
              </a:ext>
            </a:extLst>
          </p:cNvPr>
          <p:cNvGrpSpPr/>
          <p:nvPr/>
        </p:nvGrpSpPr>
        <p:grpSpPr>
          <a:xfrm>
            <a:off x="8240357" y="903642"/>
            <a:ext cx="3184263" cy="4023360"/>
            <a:chOff x="8240357" y="903642"/>
            <a:chExt cx="3184263" cy="4023360"/>
          </a:xfrm>
        </p:grpSpPr>
        <p:sp>
          <p:nvSpPr>
            <p:cNvPr id="8" name="Callout: Double Bent Line with Accent Bar 7">
              <a:extLst>
                <a:ext uri="{FF2B5EF4-FFF2-40B4-BE49-F238E27FC236}">
                  <a16:creationId xmlns:a16="http://schemas.microsoft.com/office/drawing/2014/main" id="{A6366A2A-AB86-FF97-94A2-F57BACC8B0EC}"/>
                </a:ext>
              </a:extLst>
            </p:cNvPr>
            <p:cNvSpPr/>
            <p:nvPr/>
          </p:nvSpPr>
          <p:spPr>
            <a:xfrm>
              <a:off x="8240357" y="903642"/>
              <a:ext cx="3184263" cy="4023360"/>
            </a:xfrm>
            <a:prstGeom prst="accentCallout3">
              <a:avLst>
                <a:gd name="adj1" fmla="val 18750"/>
                <a:gd name="adj2" fmla="val -8333"/>
                <a:gd name="adj3" fmla="val 18750"/>
                <a:gd name="adj4" fmla="val -16667"/>
                <a:gd name="adj5" fmla="val 87369"/>
                <a:gd name="adj6" fmla="val -58880"/>
                <a:gd name="adj7" fmla="val 75011"/>
                <a:gd name="adj8" fmla="val -66156"/>
              </a:avLst>
            </a:prstGeom>
            <a:solidFill>
              <a:srgbClr val="00FFFF"/>
            </a:solid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97B2E7E2-F92A-5BCE-4E97-2B49EBD5492C}"/>
                </a:ext>
              </a:extLst>
            </p:cNvPr>
            <p:cNvSpPr txBox="1"/>
            <p:nvPr/>
          </p:nvSpPr>
          <p:spPr>
            <a:xfrm>
              <a:off x="8407140" y="1145607"/>
              <a:ext cx="683200" cy="3539430"/>
            </a:xfrm>
            <a:prstGeom prst="rect">
              <a:avLst/>
            </a:prstGeom>
            <a:noFill/>
          </p:spPr>
          <p:txBody>
            <a:bodyPr wrap="none" rtlCol="0">
              <a:spAutoFit/>
            </a:bodyPr>
            <a:lstStyle/>
            <a:p>
              <a:pPr algn="ctr"/>
              <a:r>
                <a:rPr lang="en-IN" sz="2800" dirty="0"/>
                <a:t>cat</a:t>
              </a:r>
            </a:p>
            <a:p>
              <a:pPr algn="ctr"/>
              <a:r>
                <a:rPr lang="en-IN" sz="2800" dirty="0" err="1"/>
                <a:t>cbt</a:t>
              </a:r>
              <a:endParaRPr lang="en-IN" sz="2800" dirty="0"/>
            </a:p>
            <a:p>
              <a:pPr algn="ctr"/>
              <a:r>
                <a:rPr lang="en-IN" sz="2800" dirty="0" err="1"/>
                <a:t>cct</a:t>
              </a:r>
              <a:endParaRPr lang="en-IN" sz="2800" dirty="0"/>
            </a:p>
            <a:p>
              <a:pPr algn="ctr"/>
              <a:r>
                <a:rPr lang="en-IN" sz="2800" dirty="0" err="1"/>
                <a:t>cdt</a:t>
              </a:r>
              <a:endParaRPr lang="en-IN" sz="2800" dirty="0"/>
            </a:p>
            <a:p>
              <a:pPr algn="ctr"/>
              <a:r>
                <a:rPr lang="en-IN" sz="2800" dirty="0" err="1"/>
                <a:t>cet</a:t>
              </a:r>
              <a:endParaRPr lang="en-IN" sz="2800" dirty="0"/>
            </a:p>
            <a:p>
              <a:pPr algn="ctr"/>
              <a:r>
                <a:rPr lang="en-IN" sz="2800" dirty="0" err="1"/>
                <a:t>cft</a:t>
              </a:r>
              <a:endParaRPr lang="en-IN" sz="2800" dirty="0"/>
            </a:p>
            <a:p>
              <a:pPr algn="ctr"/>
              <a:r>
                <a:rPr lang="en-IN" sz="2800" dirty="0"/>
                <a:t>…</a:t>
              </a:r>
            </a:p>
            <a:p>
              <a:pPr algn="ctr"/>
              <a:r>
                <a:rPr lang="en-IN" sz="2800" dirty="0" err="1"/>
                <a:t>czt</a:t>
              </a:r>
              <a:endParaRPr lang="en-IN" sz="2800" dirty="0"/>
            </a:p>
          </p:txBody>
        </p:sp>
        <p:sp>
          <p:nvSpPr>
            <p:cNvPr id="10" name="TextBox 9">
              <a:extLst>
                <a:ext uri="{FF2B5EF4-FFF2-40B4-BE49-F238E27FC236}">
                  <a16:creationId xmlns:a16="http://schemas.microsoft.com/office/drawing/2014/main" id="{FBB22384-B64F-0A85-125D-565049B54846}"/>
                </a:ext>
              </a:extLst>
            </p:cNvPr>
            <p:cNvSpPr txBox="1"/>
            <p:nvPr/>
          </p:nvSpPr>
          <p:spPr>
            <a:xfrm>
              <a:off x="9162678" y="1145607"/>
              <a:ext cx="723275" cy="3539430"/>
            </a:xfrm>
            <a:prstGeom prst="rect">
              <a:avLst/>
            </a:prstGeom>
            <a:noFill/>
          </p:spPr>
          <p:txBody>
            <a:bodyPr wrap="none" rtlCol="0">
              <a:spAutoFit/>
            </a:bodyPr>
            <a:lstStyle/>
            <a:p>
              <a:pPr algn="ctr"/>
              <a:r>
                <a:rPr lang="en-IN" sz="2800" dirty="0" err="1"/>
                <a:t>cAt</a:t>
              </a:r>
              <a:endParaRPr lang="en-IN" sz="2800" dirty="0"/>
            </a:p>
            <a:p>
              <a:pPr algn="ctr"/>
              <a:r>
                <a:rPr lang="en-IN" sz="2800" dirty="0" err="1"/>
                <a:t>cBt</a:t>
              </a:r>
              <a:endParaRPr lang="en-IN" sz="2800" dirty="0"/>
            </a:p>
            <a:p>
              <a:pPr algn="ctr"/>
              <a:r>
                <a:rPr lang="en-IN" sz="2800" dirty="0" err="1"/>
                <a:t>cCt</a:t>
              </a:r>
              <a:endParaRPr lang="en-IN" sz="2800" dirty="0"/>
            </a:p>
            <a:p>
              <a:pPr algn="ctr"/>
              <a:r>
                <a:rPr lang="en-IN" sz="2800" dirty="0" err="1"/>
                <a:t>cDt</a:t>
              </a:r>
              <a:endParaRPr lang="en-IN" sz="2800" dirty="0"/>
            </a:p>
            <a:p>
              <a:pPr algn="ctr"/>
              <a:r>
                <a:rPr lang="en-IN" sz="2800" dirty="0" err="1"/>
                <a:t>cEt</a:t>
              </a:r>
              <a:endParaRPr lang="en-IN" sz="2800" dirty="0"/>
            </a:p>
            <a:p>
              <a:pPr algn="ctr"/>
              <a:r>
                <a:rPr lang="en-IN" sz="2800" dirty="0" err="1"/>
                <a:t>cFt</a:t>
              </a:r>
              <a:endParaRPr lang="en-IN" sz="2800" dirty="0"/>
            </a:p>
            <a:p>
              <a:pPr algn="ctr"/>
              <a:r>
                <a:rPr lang="en-IN" sz="2800" dirty="0"/>
                <a:t>…</a:t>
              </a:r>
            </a:p>
            <a:p>
              <a:pPr algn="ctr"/>
              <a:r>
                <a:rPr lang="en-IN" sz="2800" dirty="0" err="1"/>
                <a:t>cZt</a:t>
              </a:r>
              <a:endParaRPr lang="en-IN" sz="2800" dirty="0"/>
            </a:p>
          </p:txBody>
        </p:sp>
        <p:sp>
          <p:nvSpPr>
            <p:cNvPr id="11" name="TextBox 10">
              <a:extLst>
                <a:ext uri="{FF2B5EF4-FFF2-40B4-BE49-F238E27FC236}">
                  <a16:creationId xmlns:a16="http://schemas.microsoft.com/office/drawing/2014/main" id="{370D1223-09C9-9FD0-A240-5FAE50048FC4}"/>
                </a:ext>
              </a:extLst>
            </p:cNvPr>
            <p:cNvSpPr txBox="1"/>
            <p:nvPr/>
          </p:nvSpPr>
          <p:spPr>
            <a:xfrm>
              <a:off x="9832340" y="1145607"/>
              <a:ext cx="676788" cy="3539430"/>
            </a:xfrm>
            <a:prstGeom prst="rect">
              <a:avLst/>
            </a:prstGeom>
            <a:noFill/>
          </p:spPr>
          <p:txBody>
            <a:bodyPr wrap="none" rtlCol="0">
              <a:spAutoFit/>
            </a:bodyPr>
            <a:lstStyle/>
            <a:p>
              <a:pPr algn="ctr"/>
              <a:r>
                <a:rPr lang="en-IN" sz="2800" dirty="0"/>
                <a:t>c0t</a:t>
              </a:r>
            </a:p>
            <a:p>
              <a:pPr algn="ctr"/>
              <a:r>
                <a:rPr lang="en-IN" sz="2800" dirty="0"/>
                <a:t>c1t</a:t>
              </a:r>
            </a:p>
            <a:p>
              <a:pPr algn="ctr"/>
              <a:r>
                <a:rPr lang="en-IN" sz="2800" dirty="0"/>
                <a:t>c2t</a:t>
              </a:r>
            </a:p>
            <a:p>
              <a:pPr algn="ctr"/>
              <a:r>
                <a:rPr lang="en-IN" sz="2800" dirty="0"/>
                <a:t>c3t</a:t>
              </a:r>
            </a:p>
            <a:p>
              <a:pPr algn="ctr"/>
              <a:r>
                <a:rPr lang="en-IN" sz="2800" dirty="0"/>
                <a:t>c4t</a:t>
              </a:r>
            </a:p>
            <a:p>
              <a:pPr algn="ctr"/>
              <a:r>
                <a:rPr lang="en-IN" sz="2800" dirty="0"/>
                <a:t>c5t</a:t>
              </a:r>
            </a:p>
            <a:p>
              <a:pPr algn="ctr"/>
              <a:r>
                <a:rPr lang="en-IN" sz="2800" dirty="0"/>
                <a:t>…</a:t>
              </a:r>
            </a:p>
            <a:p>
              <a:pPr algn="ctr"/>
              <a:r>
                <a:rPr lang="en-IN" sz="2800" dirty="0"/>
                <a:t>c9t</a:t>
              </a:r>
            </a:p>
          </p:txBody>
        </p:sp>
        <p:sp>
          <p:nvSpPr>
            <p:cNvPr id="12" name="TextBox 11">
              <a:extLst>
                <a:ext uri="{FF2B5EF4-FFF2-40B4-BE49-F238E27FC236}">
                  <a16:creationId xmlns:a16="http://schemas.microsoft.com/office/drawing/2014/main" id="{929808EB-FF75-2261-EFE2-39CFD99AC76C}"/>
                </a:ext>
              </a:extLst>
            </p:cNvPr>
            <p:cNvSpPr txBox="1"/>
            <p:nvPr/>
          </p:nvSpPr>
          <p:spPr>
            <a:xfrm>
              <a:off x="10429066" y="1145607"/>
              <a:ext cx="822661" cy="3539430"/>
            </a:xfrm>
            <a:prstGeom prst="rect">
              <a:avLst/>
            </a:prstGeom>
            <a:noFill/>
          </p:spPr>
          <p:txBody>
            <a:bodyPr wrap="none" rtlCol="0">
              <a:spAutoFit/>
            </a:bodyPr>
            <a:lstStyle/>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err="1"/>
                <a:t>c%t</a:t>
              </a:r>
              <a:endParaRPr lang="en-IN" sz="2800" dirty="0"/>
            </a:p>
            <a:p>
              <a:pPr algn="ctr"/>
              <a:r>
                <a:rPr lang="en-IN" sz="2800" dirty="0"/>
                <a:t>…</a:t>
              </a:r>
            </a:p>
            <a:p>
              <a:pPr algn="ctr"/>
              <a:endParaRPr lang="en-IN" sz="2800" dirty="0"/>
            </a:p>
          </p:txBody>
        </p:sp>
      </p:grpSp>
    </p:spTree>
    <p:extLst>
      <p:ext uri="{BB962C8B-B14F-4D97-AF65-F5344CB8AC3E}">
        <p14:creationId xmlns:p14="http://schemas.microsoft.com/office/powerpoint/2010/main" val="164593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15D1-A42C-D216-7F61-CBB634C355EC}"/>
              </a:ext>
            </a:extLst>
          </p:cNvPr>
          <p:cNvSpPr>
            <a:spLocks noGrp="1"/>
          </p:cNvSpPr>
          <p:nvPr>
            <p:ph type="title"/>
          </p:nvPr>
        </p:nvSpPr>
        <p:spPr/>
        <p:txBody>
          <a:bodyPr/>
          <a:lstStyle/>
          <a:p>
            <a:r>
              <a:rPr lang="en-IN" dirty="0">
                <a:highlight>
                  <a:srgbClr val="FFFF00"/>
                </a:highlight>
              </a:rPr>
              <a:t>Warning</a:t>
            </a:r>
          </a:p>
        </p:txBody>
      </p:sp>
      <p:sp>
        <p:nvSpPr>
          <p:cNvPr id="3" name="Content Placeholder 2">
            <a:extLst>
              <a:ext uri="{FF2B5EF4-FFF2-40B4-BE49-F238E27FC236}">
                <a16:creationId xmlns:a16="http://schemas.microsoft.com/office/drawing/2014/main" id="{1B276F18-D1C3-A668-36DB-AC2340B84C2D}"/>
              </a:ext>
            </a:extLst>
          </p:cNvPr>
          <p:cNvSpPr>
            <a:spLocks noGrp="1"/>
          </p:cNvSpPr>
          <p:nvPr>
            <p:ph idx="1"/>
          </p:nvPr>
        </p:nvSpPr>
        <p:spPr/>
        <p:txBody>
          <a:bodyPr/>
          <a:lstStyle/>
          <a:p>
            <a:r>
              <a:rPr lang="en-IN" dirty="0"/>
              <a:t>Dot (.) is very powerful metacharacter that can </a:t>
            </a:r>
            <a:r>
              <a:rPr lang="en-IN" b="1" dirty="0"/>
              <a:t>create problem </a:t>
            </a:r>
            <a:r>
              <a:rPr lang="en-IN" dirty="0"/>
              <a:t>if it is not use properly.</a:t>
            </a:r>
          </a:p>
        </p:txBody>
      </p:sp>
    </p:spTree>
    <p:extLst>
      <p:ext uri="{BB962C8B-B14F-4D97-AF65-F5344CB8AC3E}">
        <p14:creationId xmlns:p14="http://schemas.microsoft.com/office/powerpoint/2010/main" val="251106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20141-E479-D7C8-A1B5-5508CC9B8F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F0E3F-A968-4400-1341-4C7C6BD0301A}"/>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1ED5CC4B-1F19-A0B5-D432-6BB85CF8C441}"/>
              </a:ext>
            </a:extLst>
          </p:cNvPr>
          <p:cNvGraphicFramePr>
            <a:graphicFrameLocks noGrp="1"/>
          </p:cNvGraphicFramePr>
          <p:nvPr>
            <p:ph idx="1"/>
            <p:extLst>
              <p:ext uri="{D42A27DB-BD31-4B8C-83A1-F6EECF244321}">
                <p14:modId xmlns:p14="http://schemas.microsoft.com/office/powerpoint/2010/main" val="1653597380"/>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tc>
                  <a:txBody>
                    <a:bodyPr/>
                    <a:lstStyle/>
                    <a:p>
                      <a:pPr algn="ctr"/>
                      <a:r>
                        <a:rPr lang="en-IN" sz="1200" b="1" dirty="0">
                          <a:solidFill>
                            <a:schemeClr val="bg1"/>
                          </a:solidFill>
                        </a:rPr>
                        <a:t>Match</a:t>
                      </a:r>
                    </a:p>
                  </a:txBody>
                  <a:tcPr>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Either or</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cat|hello</a:t>
                      </a:r>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862619510"/>
                  </a:ext>
                </a:extLst>
              </a:tr>
              <a:tr h="388675">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Any character (one) except new line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he..lo</a:t>
                      </a:r>
                      <a:r>
                        <a:rPr lang="en-IN" sz="1200" dirty="0">
                          <a:solidFill>
                            <a:schemeClr val="bg1">
                              <a:lumMod val="50000"/>
                            </a:schemeClr>
                          </a:solidFill>
                        </a:rPr>
                        <a:t>”</a:t>
                      </a:r>
                    </a:p>
                  </a:txBody>
                  <a:tcPr/>
                </a:tc>
                <a:tc>
                  <a:txBody>
                    <a:bodyPr/>
                    <a:lstStyle/>
                    <a:p>
                      <a:r>
                        <a:rPr lang="en-IN" sz="1200" dirty="0">
                          <a:solidFill>
                            <a:schemeClr val="bg1">
                              <a:lumMod val="50000"/>
                            </a:schemeClr>
                          </a:solidFill>
                        </a:rPr>
                        <a:t>Match the characters between e and l in the example</a:t>
                      </a:r>
                    </a:p>
                  </a:txBody>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nchor="ctr"/>
                </a:tc>
                <a:tc>
                  <a:txBody>
                    <a:bodyPr/>
                    <a:lstStyle/>
                    <a:p>
                      <a:r>
                        <a:rPr lang="en-IN" sz="1200" dirty="0">
                          <a:solidFill>
                            <a:schemeClr val="bg1">
                              <a:lumMod val="50000"/>
                            </a:schemeClr>
                          </a:solidFill>
                        </a:rPr>
                        <a:t>A set of characters</a:t>
                      </a:r>
                    </a:p>
                  </a:txBody>
                  <a:tcPr/>
                </a:tc>
                <a:tc>
                  <a:txBody>
                    <a:bodyPr/>
                    <a:lstStyle/>
                    <a:p>
                      <a:r>
                        <a:rPr lang="en-IN" sz="1200" dirty="0">
                          <a:solidFill>
                            <a:schemeClr val="bg1">
                              <a:lumMod val="50000"/>
                            </a:schemeClr>
                          </a:solidFill>
                        </a:rPr>
                        <a:t>“[a-z]”</a:t>
                      </a:r>
                    </a:p>
                  </a:txBody>
                  <a:tcPr/>
                </a:tc>
                <a:tc>
                  <a:txBody>
                    <a:bodyPr/>
                    <a:lstStyle/>
                    <a:p>
                      <a:r>
                        <a:rPr lang="en-IN" sz="1200" dirty="0" err="1">
                          <a:solidFill>
                            <a:schemeClr val="bg1">
                              <a:lumMod val="50000"/>
                            </a:schemeClr>
                          </a:solidFill>
                        </a:rPr>
                        <a:t>abcdefghijklmnopqrstuvwxyz</a:t>
                      </a:r>
                      <a:endParaRPr lang="en-IN" sz="1200" dirty="0">
                        <a:solidFill>
                          <a:schemeClr val="bg1">
                            <a:lumMod val="50000"/>
                          </a:schemeClr>
                        </a:solidFill>
                      </a:endParaRPr>
                    </a:p>
                  </a:txBody>
                  <a:tcPr/>
                </a:tc>
                <a:extLst>
                  <a:ext uri="{0D108BD9-81ED-4DB2-BD59-A6C34878D82A}">
                    <a16:rowId xmlns:a16="http://schemas.microsoft.com/office/drawing/2014/main" val="1931321356"/>
                  </a:ext>
                </a:extLst>
              </a:tr>
              <a:tr h="388675">
                <a:tc>
                  <a:txBody>
                    <a:bodyPr/>
                    <a:lstStyle/>
                    <a:p>
                      <a:pPr algn="ctr"/>
                      <a:r>
                        <a:rPr lang="en-IN" sz="2000" b="1" dirty="0">
                          <a:solidFill>
                            <a:schemeClr val="bg1">
                              <a:lumMod val="50000"/>
                            </a:schemeClr>
                          </a:solidFill>
                        </a:rPr>
                        <a:t>{ }</a:t>
                      </a:r>
                    </a:p>
                  </a:txBody>
                  <a:tcPr/>
                </a:tc>
                <a:tc>
                  <a:txBody>
                    <a:bodyPr/>
                    <a:lstStyle/>
                    <a:p>
                      <a:r>
                        <a:rPr lang="en-IN" sz="1200" dirty="0"/>
                        <a:t>Exactly the specified number of occurrence</a:t>
                      </a:r>
                    </a:p>
                  </a:txBody>
                  <a:tcPr/>
                </a:tc>
                <a:tc>
                  <a:txBody>
                    <a:bodyPr/>
                    <a:lstStyle/>
                    <a:p>
                      <a:r>
                        <a:rPr lang="en-IN" sz="1200" dirty="0"/>
                        <a:t>“he.{2}o”</a:t>
                      </a:r>
                    </a:p>
                  </a:txBody>
                  <a:tcPr/>
                </a:tc>
                <a:tc>
                  <a:txBody>
                    <a:bodyPr/>
                    <a:lstStyle/>
                    <a:p>
                      <a:endParaRPr lang="en-IN" sz="1200" dirty="0"/>
                    </a:p>
                  </a:txBody>
                  <a:tcPr/>
                </a:tc>
                <a:extLst>
                  <a:ext uri="{0D108BD9-81ED-4DB2-BD59-A6C34878D82A}">
                    <a16:rowId xmlns:a16="http://schemas.microsoft.com/office/drawing/2014/main" val="1917142889"/>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more occurrence</a:t>
                      </a:r>
                    </a:p>
                  </a:txBody>
                  <a:tcPr/>
                </a:tc>
                <a:tc>
                  <a:txBody>
                    <a:bodyPr/>
                    <a:lstStyle/>
                    <a:p>
                      <a:r>
                        <a:rPr lang="en-IN" sz="1200" dirty="0">
                          <a:solidFill>
                            <a:schemeClr val="bg1">
                              <a:lumMod val="50000"/>
                            </a:schemeClr>
                          </a:solidFill>
                        </a:rPr>
                        <a:t>“he.*o”</a:t>
                      </a:r>
                    </a:p>
                  </a:txBody>
                  <a:tcPr/>
                </a:tc>
                <a:tc>
                  <a:txBody>
                    <a:bodyPr/>
                    <a:lstStyle/>
                    <a:p>
                      <a:r>
                        <a:rPr lang="en-US" sz="1200" dirty="0">
                          <a:solidFill>
                            <a:schemeClr val="bg1">
                              <a:lumMod val="50000"/>
                            </a:schemeClr>
                          </a:solidFill>
                        </a:rPr>
                        <a:t>Find the word that starts with 'he,' followed by zero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2966947786"/>
                  </a:ext>
                </a:extLst>
              </a:tr>
              <a:tr h="668666">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one or more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US" sz="1200" dirty="0">
                          <a:solidFill>
                            <a:schemeClr val="bg1">
                              <a:lumMod val="50000"/>
                            </a:schemeClr>
                          </a:solidFill>
                        </a:rPr>
                        <a:t>Find the word that starts with 'he,' followed by one or more characters, and ends with ‘o.</a:t>
                      </a:r>
                    </a:p>
                    <a:p>
                      <a:r>
                        <a:rPr lang="en-US" sz="1200" dirty="0" err="1">
                          <a:solidFill>
                            <a:schemeClr val="bg1">
                              <a:lumMod val="50000"/>
                            </a:schemeClr>
                          </a:solidFill>
                        </a:rPr>
                        <a:t>Eg</a:t>
                      </a:r>
                      <a:r>
                        <a:rPr lang="en-US" sz="1200" dirty="0">
                          <a:solidFill>
                            <a:schemeClr val="bg1">
                              <a:lumMod val="50000"/>
                            </a:schemeClr>
                          </a:solidFill>
                        </a:rPr>
                        <a:t>: hello, hero,</a:t>
                      </a:r>
                      <a:r>
                        <a:rPr lang="en-IN" sz="1200" b="1" dirty="0">
                          <a:solidFill>
                            <a:schemeClr val="bg1">
                              <a:lumMod val="50000"/>
                            </a:schemeClr>
                          </a:solidFill>
                        </a:rPr>
                        <a:t> </a:t>
                      </a:r>
                      <a:r>
                        <a:rPr lang="en-IN" sz="1200" b="1" dirty="0" err="1">
                          <a:solidFill>
                            <a:schemeClr val="bg1">
                              <a:lumMod val="50000"/>
                            </a:schemeClr>
                          </a:solidFill>
                        </a:rPr>
                        <a:t>Helico</a:t>
                      </a:r>
                      <a:r>
                        <a:rPr lang="en-IN" sz="1200" dirty="0">
                          <a:solidFill>
                            <a:schemeClr val="bg1">
                              <a:lumMod val="50000"/>
                            </a:schemeClr>
                          </a:solidFill>
                        </a:rPr>
                        <a:t> </a:t>
                      </a:r>
                    </a:p>
                  </a:txBody>
                  <a:tcPr/>
                </a:tc>
                <a:extLst>
                  <a:ext uri="{0D108BD9-81ED-4DB2-BD59-A6C34878D82A}">
                    <a16:rowId xmlns:a16="http://schemas.microsoft.com/office/drawing/2014/main" val="368455751"/>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Zero or one occurrence</a:t>
                      </a:r>
                    </a:p>
                  </a:txBody>
                  <a:tcPr/>
                </a:tc>
                <a:tc>
                  <a:txBody>
                    <a:bodyPr/>
                    <a:lstStyle/>
                    <a:p>
                      <a:r>
                        <a:rPr lang="en-IN" sz="1200" dirty="0">
                          <a:solidFill>
                            <a:schemeClr val="bg1">
                              <a:lumMod val="50000"/>
                            </a:schemeClr>
                          </a:solidFill>
                        </a:rPr>
                        <a:t>“</a:t>
                      </a:r>
                      <a:r>
                        <a:rPr lang="en-IN" sz="1200" dirty="0" err="1">
                          <a:solidFill>
                            <a:schemeClr val="bg1">
                              <a:lumMod val="50000"/>
                            </a:schemeClr>
                          </a:solidFill>
                        </a:rPr>
                        <a:t>he.?o</a:t>
                      </a:r>
                      <a:r>
                        <a:rPr lang="en-IN" sz="1200" dirty="0">
                          <a:solidFill>
                            <a:schemeClr val="bg1">
                              <a:lumMod val="50000"/>
                            </a:schemeClr>
                          </a:solidFill>
                        </a:rPr>
                        <a:t>”</a:t>
                      </a:r>
                    </a:p>
                  </a:txBody>
                  <a:tcPr/>
                </a:tc>
                <a:tc>
                  <a:txBody>
                    <a:bodyPr/>
                    <a:lstStyle/>
                    <a:p>
                      <a:r>
                        <a:rPr lang="en-IN" sz="1200" dirty="0" err="1">
                          <a:solidFill>
                            <a:schemeClr val="bg1">
                              <a:lumMod val="50000"/>
                            </a:schemeClr>
                          </a:solidFill>
                        </a:rPr>
                        <a:t>Eg.</a:t>
                      </a:r>
                      <a:r>
                        <a:rPr lang="en-IN" sz="1200" dirty="0">
                          <a:solidFill>
                            <a:schemeClr val="bg1">
                              <a:lumMod val="50000"/>
                            </a:schemeClr>
                          </a:solidFill>
                        </a:rPr>
                        <a:t> Hero</a:t>
                      </a:r>
                    </a:p>
                  </a:txBody>
                  <a:tcPr/>
                </a:tc>
                <a:extLst>
                  <a:ext uri="{0D108BD9-81ED-4DB2-BD59-A6C34878D82A}">
                    <a16:rowId xmlns:a16="http://schemas.microsoft.com/office/drawing/2014/main" val="427396418"/>
                  </a:ext>
                </a:extLst>
              </a:tr>
              <a:tr h="336852">
                <a:tc>
                  <a:txBody>
                    <a:bodyPr/>
                    <a:lstStyle/>
                    <a:p>
                      <a:pPr algn="ctr"/>
                      <a:r>
                        <a:rPr lang="en-IN" sz="2000" b="1" dirty="0">
                          <a:solidFill>
                            <a:schemeClr val="bg1">
                              <a:lumMod val="50000"/>
                            </a:schemeClr>
                          </a:solidFill>
                        </a:rPr>
                        <a:t>( )</a:t>
                      </a:r>
                    </a:p>
                  </a:txBody>
                  <a:tcPr/>
                </a:tc>
                <a:tc>
                  <a:txBody>
                    <a:bodyPr/>
                    <a:lstStyle/>
                    <a:p>
                      <a:r>
                        <a:rPr lang="en-IN" sz="1200" dirty="0">
                          <a:solidFill>
                            <a:schemeClr val="bg1">
                              <a:lumMod val="50000"/>
                            </a:schemeClr>
                          </a:solidFill>
                        </a:rPr>
                        <a:t>Capture and group</a:t>
                      </a:r>
                    </a:p>
                  </a:txBody>
                  <a:tcPr/>
                </a:tc>
                <a:tc>
                  <a:txBody>
                    <a:bodyPr/>
                    <a:lstStyle/>
                    <a:p>
                      <a:endParaRPr lang="en-IN" sz="1200" dirty="0">
                        <a:solidFill>
                          <a:schemeClr val="bg1">
                            <a:lumMod val="50000"/>
                          </a:schemeClr>
                        </a:solidFill>
                      </a:endParaRPr>
                    </a:p>
                  </a:txBody>
                  <a:tcPr/>
                </a:tc>
                <a:tc>
                  <a:txBody>
                    <a:bodyPr/>
                    <a:lstStyle/>
                    <a:p>
                      <a:endParaRPr lang="en-IN" sz="1200" dirty="0">
                        <a:solidFill>
                          <a:schemeClr val="bg1">
                            <a:lumMod val="50000"/>
                          </a:schemeClr>
                        </a:solidFill>
                      </a:endParaRPr>
                    </a:p>
                  </a:txBody>
                  <a:tcPr/>
                </a:tc>
                <a:extLst>
                  <a:ext uri="{0D108BD9-81ED-4DB2-BD59-A6C34878D82A}">
                    <a16:rowId xmlns:a16="http://schemas.microsoft.com/office/drawing/2014/main" val="396197079"/>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Starts with</a:t>
                      </a:r>
                    </a:p>
                  </a:txBody>
                  <a:tcPr/>
                </a:tc>
                <a:tc>
                  <a:txBody>
                    <a:bodyPr/>
                    <a:lstStyle/>
                    <a:p>
                      <a:r>
                        <a:rPr lang="en-IN" sz="1200" dirty="0">
                          <a:solidFill>
                            <a:schemeClr val="bg1">
                              <a:lumMod val="50000"/>
                            </a:schemeClr>
                          </a:solidFill>
                        </a:rPr>
                        <a:t>“^hello”</a:t>
                      </a:r>
                    </a:p>
                  </a:txBody>
                  <a:tcPr/>
                </a:tc>
                <a:tc>
                  <a:txBody>
                    <a:bodyPr/>
                    <a:lstStyle/>
                    <a:p>
                      <a:r>
                        <a:rPr lang="en-IN" sz="1200" dirty="0">
                          <a:solidFill>
                            <a:schemeClr val="bg1">
                              <a:lumMod val="50000"/>
                            </a:schemeClr>
                          </a:solidFill>
                        </a:rPr>
                        <a:t>Starts with hello</a:t>
                      </a:r>
                    </a:p>
                  </a:txBody>
                  <a:tcPr/>
                </a:tc>
                <a:extLst>
                  <a:ext uri="{0D108BD9-81ED-4DB2-BD59-A6C34878D82A}">
                    <a16:rowId xmlns:a16="http://schemas.microsoft.com/office/drawing/2014/main" val="3008158357"/>
                  </a:ext>
                </a:extLst>
              </a:tr>
              <a:tr h="336852">
                <a:tc>
                  <a:txBody>
                    <a:bodyPr/>
                    <a:lstStyle/>
                    <a:p>
                      <a:pPr algn="ctr"/>
                      <a:r>
                        <a:rPr lang="en-IN" sz="2000" b="1" dirty="0">
                          <a:solidFill>
                            <a:schemeClr val="bg1">
                              <a:lumMod val="50000"/>
                            </a:schemeClr>
                          </a:solidFill>
                        </a:rPr>
                        <a:t>$</a:t>
                      </a:r>
                    </a:p>
                  </a:txBody>
                  <a:tcPr/>
                </a:tc>
                <a:tc>
                  <a:txBody>
                    <a:bodyPr/>
                    <a:lstStyle/>
                    <a:p>
                      <a:r>
                        <a:rPr lang="en-IN" sz="1200" dirty="0">
                          <a:solidFill>
                            <a:schemeClr val="bg1">
                              <a:lumMod val="50000"/>
                            </a:schemeClr>
                          </a:solidFill>
                        </a:rPr>
                        <a:t>Ends with</a:t>
                      </a:r>
                    </a:p>
                  </a:txBody>
                  <a:tcPr/>
                </a:tc>
                <a:tc>
                  <a:txBody>
                    <a:bodyPr/>
                    <a:lstStyle/>
                    <a:p>
                      <a:r>
                        <a:rPr lang="en-IN" sz="1200" dirty="0">
                          <a:solidFill>
                            <a:schemeClr val="bg1">
                              <a:lumMod val="50000"/>
                            </a:schemeClr>
                          </a:solidFill>
                        </a:rPr>
                        <a:t>“world$”</a:t>
                      </a:r>
                    </a:p>
                  </a:txBody>
                  <a:tcPr/>
                </a:tc>
                <a:tc>
                  <a:txBody>
                    <a:bodyPr/>
                    <a:lstStyle/>
                    <a:p>
                      <a:r>
                        <a:rPr lang="en-IN" sz="1200" dirty="0">
                          <a:solidFill>
                            <a:schemeClr val="bg1">
                              <a:lumMod val="50000"/>
                            </a:schemeClr>
                          </a:solidFill>
                        </a:rPr>
                        <a:t>Sentence ends with World</a:t>
                      </a:r>
                    </a:p>
                  </a:txBody>
                  <a:tcPr/>
                </a:tc>
                <a:extLst>
                  <a:ext uri="{0D108BD9-81ED-4DB2-BD59-A6C34878D82A}">
                    <a16:rowId xmlns:a16="http://schemas.microsoft.com/office/drawing/2014/main" val="2316360841"/>
                  </a:ext>
                </a:extLst>
              </a:tr>
              <a:tr h="336852">
                <a:tc>
                  <a:txBody>
                    <a:bodyPr/>
                    <a:lstStyle/>
                    <a:p>
                      <a:pPr algn="ctr"/>
                      <a:r>
                        <a:rPr lang="en-IN" sz="2000" b="1" dirty="0">
                          <a:solidFill>
                            <a:schemeClr val="bg1">
                              <a:lumMod val="50000"/>
                            </a:schemeClr>
                          </a:solidFill>
                        </a:rPr>
                        <a:t>\</a:t>
                      </a:r>
                    </a:p>
                  </a:txBody>
                  <a:tcPr anchor="ctr"/>
                </a:tc>
                <a:tc>
                  <a:txBody>
                    <a:bodyPr/>
                    <a:lstStyle/>
                    <a:p>
                      <a:r>
                        <a:rPr lang="en-IN" sz="1200" dirty="0">
                          <a:solidFill>
                            <a:schemeClr val="bg1">
                              <a:lumMod val="50000"/>
                            </a:schemeClr>
                          </a:solidFill>
                        </a:rPr>
                        <a:t>Signals a special sequence (Can also be used to escape special characters)</a:t>
                      </a:r>
                    </a:p>
                  </a:txBody>
                  <a:tcPr/>
                </a:tc>
                <a:tc>
                  <a:txBody>
                    <a:bodyPr/>
                    <a:lstStyle/>
                    <a:p>
                      <a:r>
                        <a:rPr lang="en-IN" sz="1200" dirty="0">
                          <a:solidFill>
                            <a:schemeClr val="bg1">
                              <a:lumMod val="50000"/>
                            </a:schemeClr>
                          </a:solidFill>
                        </a:rPr>
                        <a:t>“\d”</a:t>
                      </a:r>
                    </a:p>
                  </a:txBody>
                  <a:tcPr/>
                </a:tc>
                <a:tc>
                  <a:txBody>
                    <a:bodyPr/>
                    <a:lstStyle/>
                    <a:p>
                      <a:r>
                        <a:rPr lang="en-IN" sz="1200" dirty="0">
                          <a:solidFill>
                            <a:schemeClr val="bg1">
                              <a:lumMod val="50000"/>
                            </a:schemeClr>
                          </a:solidFill>
                        </a:rPr>
                        <a:t>Match all integers in string</a:t>
                      </a:r>
                    </a:p>
                  </a:txBody>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3875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AA951-EA6A-12FE-62C8-C9F8E097C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5A04C4-4D2A-78DA-79CA-892392F5F60B}"/>
              </a:ext>
            </a:extLst>
          </p:cNvPr>
          <p:cNvSpPr>
            <a:spLocks noGrp="1"/>
          </p:cNvSpPr>
          <p:nvPr>
            <p:ph type="title"/>
          </p:nvPr>
        </p:nvSpPr>
        <p:spPr/>
        <p:txBody>
          <a:bodyPr/>
          <a:lstStyle/>
          <a:p>
            <a:r>
              <a:rPr lang="en-IN" b="1" dirty="0">
                <a:solidFill>
                  <a:schemeClr val="accent2"/>
                </a:solidFill>
              </a:rPr>
              <a:t>[ ]</a:t>
            </a:r>
            <a:br>
              <a:rPr lang="en-IN" b="1" dirty="0">
                <a:solidFill>
                  <a:schemeClr val="accent2"/>
                </a:solidFill>
              </a:rPr>
            </a:br>
            <a:r>
              <a:rPr lang="en-IN" sz="2000" dirty="0">
                <a:solidFill>
                  <a:schemeClr val="tx1"/>
                </a:solidFill>
              </a:rPr>
              <a:t>Character set or character classes</a:t>
            </a:r>
            <a:endParaRPr lang="en-IN" dirty="0">
              <a:solidFill>
                <a:schemeClr val="tx1"/>
              </a:solidFill>
            </a:endParaRPr>
          </a:p>
        </p:txBody>
      </p:sp>
      <p:sp>
        <p:nvSpPr>
          <p:cNvPr id="3" name="Content Placeholder 2">
            <a:extLst>
              <a:ext uri="{FF2B5EF4-FFF2-40B4-BE49-F238E27FC236}">
                <a16:creationId xmlns:a16="http://schemas.microsoft.com/office/drawing/2014/main" id="{94F4A301-EE3C-07AC-3B18-198A6649C498}"/>
              </a:ext>
            </a:extLst>
          </p:cNvPr>
          <p:cNvSpPr>
            <a:spLocks noGrp="1"/>
          </p:cNvSpPr>
          <p:nvPr>
            <p:ph idx="1"/>
          </p:nvPr>
        </p:nvSpPr>
        <p:spPr>
          <a:xfrm>
            <a:off x="838200" y="1857898"/>
            <a:ext cx="10515600" cy="4351338"/>
          </a:xfrm>
        </p:spPr>
        <p:txBody>
          <a:bodyPr/>
          <a:lstStyle/>
          <a:p>
            <a:r>
              <a:rPr lang="en-IN" dirty="0"/>
              <a:t>Allows to define a character that will match if any of the defined characters on the set is present.</a:t>
            </a:r>
          </a:p>
          <a:p>
            <a:pPr marL="0" indent="0">
              <a:buNone/>
            </a:pPr>
            <a:endParaRPr lang="en-IN" dirty="0"/>
          </a:p>
        </p:txBody>
      </p:sp>
      <p:graphicFrame>
        <p:nvGraphicFramePr>
          <p:cNvPr id="4" name="Table 3">
            <a:extLst>
              <a:ext uri="{FF2B5EF4-FFF2-40B4-BE49-F238E27FC236}">
                <a16:creationId xmlns:a16="http://schemas.microsoft.com/office/drawing/2014/main" id="{B6E668B0-8013-AFE1-9E1C-76D05F94710F}"/>
              </a:ext>
            </a:extLst>
          </p:cNvPr>
          <p:cNvGraphicFramePr>
            <a:graphicFrameLocks noGrp="1"/>
          </p:cNvGraphicFramePr>
          <p:nvPr>
            <p:extLst>
              <p:ext uri="{D42A27DB-BD31-4B8C-83A1-F6EECF244321}">
                <p14:modId xmlns:p14="http://schemas.microsoft.com/office/powerpoint/2010/main" val="1241796961"/>
              </p:ext>
            </p:extLst>
          </p:nvPr>
        </p:nvGraphicFramePr>
        <p:xfrm>
          <a:off x="1108037" y="3104214"/>
          <a:ext cx="8477027" cy="2630150"/>
        </p:xfrm>
        <a:graphic>
          <a:graphicData uri="http://schemas.openxmlformats.org/drawingml/2006/table">
            <a:tbl>
              <a:tblPr firstRow="1" bandRow="1">
                <a:tableStyleId>{5940675A-B579-460E-94D1-54222C63F5DA}</a:tableStyleId>
              </a:tblPr>
              <a:tblGrid>
                <a:gridCol w="1524854">
                  <a:extLst>
                    <a:ext uri="{9D8B030D-6E8A-4147-A177-3AD203B41FA5}">
                      <a16:colId xmlns:a16="http://schemas.microsoft.com/office/drawing/2014/main" val="2462876673"/>
                    </a:ext>
                  </a:extLst>
                </a:gridCol>
                <a:gridCol w="6952173">
                  <a:extLst>
                    <a:ext uri="{9D8B030D-6E8A-4147-A177-3AD203B41FA5}">
                      <a16:colId xmlns:a16="http://schemas.microsoft.com/office/drawing/2014/main" val="2028901738"/>
                    </a:ext>
                  </a:extLst>
                </a:gridCol>
              </a:tblGrid>
              <a:tr h="497970">
                <a:tc>
                  <a:txBody>
                    <a:bodyPr/>
                    <a:lstStyle/>
                    <a:p>
                      <a:pPr algn="ctr"/>
                      <a:r>
                        <a:rPr lang="en-IN" b="1" dirty="0">
                          <a:solidFill>
                            <a:schemeClr val="bg1"/>
                          </a:solidFill>
                        </a:rPr>
                        <a:t>Element</a:t>
                      </a:r>
                    </a:p>
                  </a:txBody>
                  <a:tcPr>
                    <a:solidFill>
                      <a:srgbClr val="0009C4"/>
                    </a:solidFill>
                  </a:tcPr>
                </a:tc>
                <a:tc>
                  <a:txBody>
                    <a:bodyPr/>
                    <a:lstStyle/>
                    <a:p>
                      <a:pPr algn="ctr"/>
                      <a:r>
                        <a:rPr lang="en-IN" b="1" dirty="0">
                          <a:solidFill>
                            <a:schemeClr val="bg1"/>
                          </a:solidFill>
                        </a:rPr>
                        <a:t>Description</a:t>
                      </a:r>
                    </a:p>
                  </a:txBody>
                  <a:tcPr>
                    <a:solidFill>
                      <a:srgbClr val="0009C4"/>
                    </a:solidFill>
                  </a:tcPr>
                </a:tc>
                <a:extLst>
                  <a:ext uri="{0D108BD9-81ED-4DB2-BD59-A6C34878D82A}">
                    <a16:rowId xmlns:a16="http://schemas.microsoft.com/office/drawing/2014/main" val="1876046428"/>
                  </a:ext>
                </a:extLst>
              </a:tr>
              <a:tr h="381182">
                <a:tc>
                  <a:txBody>
                    <a:bodyPr/>
                    <a:lstStyle/>
                    <a:p>
                      <a:pPr algn="ctr"/>
                      <a:r>
                        <a:rPr lang="en-IN" sz="2000" b="0" dirty="0">
                          <a:solidFill>
                            <a:srgbClr val="0009C4"/>
                          </a:solidFill>
                        </a:rPr>
                        <a:t>[cs]</a:t>
                      </a:r>
                    </a:p>
                  </a:txBody>
                  <a:tcPr/>
                </a:tc>
                <a:tc>
                  <a:txBody>
                    <a:bodyPr/>
                    <a:lstStyle/>
                    <a:p>
                      <a:pPr marL="0" indent="0">
                        <a:buNone/>
                      </a:pPr>
                      <a:r>
                        <a:rPr lang="en-US" dirty="0"/>
                        <a:t>/ </a:t>
                      </a:r>
                      <a:r>
                        <a:rPr lang="en-US" dirty="0" err="1"/>
                        <a:t>licen</a:t>
                      </a:r>
                      <a:r>
                        <a:rPr lang="en-US" dirty="0"/>
                        <a:t>[cs]e/</a:t>
                      </a:r>
                    </a:p>
                  </a:txBody>
                  <a:tcPr/>
                </a:tc>
                <a:extLst>
                  <a:ext uri="{0D108BD9-81ED-4DB2-BD59-A6C34878D82A}">
                    <a16:rowId xmlns:a16="http://schemas.microsoft.com/office/drawing/2014/main" val="759656855"/>
                  </a:ext>
                </a:extLst>
              </a:tr>
              <a:tr h="375638">
                <a:tc>
                  <a:txBody>
                    <a:bodyPr/>
                    <a:lstStyle/>
                    <a:p>
                      <a:pPr algn="ctr"/>
                      <a:r>
                        <a:rPr lang="en-IN" sz="2000" b="0" dirty="0">
                          <a:solidFill>
                            <a:srgbClr val="0009C4"/>
                          </a:solidFill>
                        </a:rPr>
                        <a:t>[0-9]</a:t>
                      </a:r>
                    </a:p>
                  </a:txBody>
                  <a:tcPr/>
                </a:tc>
                <a:tc>
                  <a:txBody>
                    <a:bodyPr/>
                    <a:lstStyle/>
                    <a:p>
                      <a:pPr marL="0" indent="0">
                        <a:buNone/>
                      </a:pPr>
                      <a:r>
                        <a:rPr lang="en-US" dirty="0"/>
                        <a:t>Matches anything between 0 and 9 (0, 1, 2, 3, 4, 5, 6, 7, 8, 9)</a:t>
                      </a:r>
                      <a:endParaRPr lang="en-US" b="1" dirty="0">
                        <a:solidFill>
                          <a:srgbClr val="0009C4"/>
                        </a:solidFill>
                      </a:endParaRPr>
                    </a:p>
                  </a:txBody>
                  <a:tcPr/>
                </a:tc>
                <a:extLst>
                  <a:ext uri="{0D108BD9-81ED-4DB2-BD59-A6C34878D82A}">
                    <a16:rowId xmlns:a16="http://schemas.microsoft.com/office/drawing/2014/main" val="1699778065"/>
                  </a:ext>
                </a:extLst>
              </a:tr>
              <a:tr h="381182">
                <a:tc>
                  <a:txBody>
                    <a:bodyPr/>
                    <a:lstStyle/>
                    <a:p>
                      <a:pPr algn="ct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Matches anything between a and z (a, b, c, d, …, z)</a:t>
                      </a:r>
                      <a:endParaRPr lang="en-IN" b="1" dirty="0">
                        <a:solidFill>
                          <a:srgbClr val="0009C4"/>
                        </a:solidFill>
                      </a:endParaRPr>
                    </a:p>
                  </a:txBody>
                  <a:tcPr/>
                </a:tc>
                <a:extLst>
                  <a:ext uri="{0D108BD9-81ED-4DB2-BD59-A6C34878D82A}">
                    <a16:rowId xmlns:a16="http://schemas.microsoft.com/office/drawing/2014/main" val="512742717"/>
                  </a:ext>
                </a:extLst>
              </a:tr>
              <a:tr h="471730">
                <a:tc>
                  <a:txBody>
                    <a:bodyPr/>
                    <a:lstStyle/>
                    <a:p>
                      <a:pPr algn="ct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Matches anything between A and Z (A, B, C, D …, Z)</a:t>
                      </a:r>
                      <a:endParaRPr lang="en-IN" b="1" dirty="0">
                        <a:solidFill>
                          <a:srgbClr val="0009C4"/>
                        </a:solidFill>
                      </a:endParaRPr>
                    </a:p>
                  </a:txBody>
                  <a:tcPr/>
                </a:tc>
                <a:extLst>
                  <a:ext uri="{0D108BD9-81ED-4DB2-BD59-A6C34878D82A}">
                    <a16:rowId xmlns:a16="http://schemas.microsoft.com/office/drawing/2014/main" val="912405213"/>
                  </a:ext>
                </a:extLst>
              </a:tr>
              <a:tr h="471730">
                <a:tc>
                  <a:txBody>
                    <a:bodyPr/>
                    <a:lstStyle/>
                    <a:p>
                      <a:pPr algn="ctr"/>
                      <a:r>
                        <a:rPr lang="en-IN" sz="2000" b="0" dirty="0">
                          <a:solidFill>
                            <a:srgbClr val="0009C4"/>
                          </a:solidFill>
                        </a:rPr>
                        <a:t>[0-9a-zA-Z]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Any lowercase or uppercase alphanumeric character</a:t>
                      </a:r>
                    </a:p>
                  </a:txBody>
                  <a:tcPr/>
                </a:tc>
                <a:extLst>
                  <a:ext uri="{0D108BD9-81ED-4DB2-BD59-A6C34878D82A}">
                    <a16:rowId xmlns:a16="http://schemas.microsoft.com/office/drawing/2014/main" val="2816127491"/>
                  </a:ext>
                </a:extLst>
              </a:tr>
            </a:tbl>
          </a:graphicData>
        </a:graphic>
      </p:graphicFrame>
      <p:sp>
        <p:nvSpPr>
          <p:cNvPr id="5" name="TextBox 4">
            <a:extLst>
              <a:ext uri="{FF2B5EF4-FFF2-40B4-BE49-F238E27FC236}">
                <a16:creationId xmlns:a16="http://schemas.microsoft.com/office/drawing/2014/main" id="{A16DFBF6-0E50-B270-4337-0C6D43958F54}"/>
              </a:ext>
            </a:extLst>
          </p:cNvPr>
          <p:cNvSpPr txBox="1"/>
          <p:nvPr/>
        </p:nvSpPr>
        <p:spPr>
          <a:xfrm>
            <a:off x="10209008" y="3384941"/>
            <a:ext cx="1276311" cy="954107"/>
          </a:xfrm>
          <a:prstGeom prst="rect">
            <a:avLst/>
          </a:prstGeom>
          <a:noFill/>
          <a:ln>
            <a:solidFill>
              <a:srgbClr val="0009C4"/>
            </a:solidFill>
          </a:ln>
        </p:spPr>
        <p:txBody>
          <a:bodyPr wrap="none" rtlCol="0">
            <a:spAutoFit/>
          </a:bodyPr>
          <a:lstStyle/>
          <a:p>
            <a:r>
              <a:rPr lang="en-IN" sz="2800" dirty="0"/>
              <a:t>licen</a:t>
            </a:r>
            <a:r>
              <a:rPr lang="en-IN" sz="2800" b="1" dirty="0">
                <a:solidFill>
                  <a:srgbClr val="0009C4"/>
                </a:solidFill>
              </a:rPr>
              <a:t>c</a:t>
            </a:r>
            <a:r>
              <a:rPr lang="en-IN" sz="2800" dirty="0"/>
              <a:t>e</a:t>
            </a:r>
          </a:p>
          <a:p>
            <a:r>
              <a:rPr lang="en-IN" sz="2800" dirty="0"/>
              <a:t>licen</a:t>
            </a:r>
            <a:r>
              <a:rPr lang="en-IN" sz="2800" b="1" dirty="0">
                <a:solidFill>
                  <a:srgbClr val="0009C4"/>
                </a:solidFill>
              </a:rPr>
              <a:t>s</a:t>
            </a:r>
            <a:r>
              <a:rPr lang="en-IN" sz="2800" dirty="0"/>
              <a:t>e</a:t>
            </a:r>
          </a:p>
        </p:txBody>
      </p:sp>
      <p:cxnSp>
        <p:nvCxnSpPr>
          <p:cNvPr id="18" name="Straight Arrow Connector 17">
            <a:extLst>
              <a:ext uri="{FF2B5EF4-FFF2-40B4-BE49-F238E27FC236}">
                <a16:creationId xmlns:a16="http://schemas.microsoft.com/office/drawing/2014/main" id="{2D3B464F-CAFE-EE98-0137-91B8111C2142}"/>
              </a:ext>
            </a:extLst>
          </p:cNvPr>
          <p:cNvCxnSpPr/>
          <p:nvPr/>
        </p:nvCxnSpPr>
        <p:spPr>
          <a:xfrm>
            <a:off x="4023360" y="3861995"/>
            <a:ext cx="6045798" cy="0"/>
          </a:xfrm>
          <a:prstGeom prst="straightConnector1">
            <a:avLst/>
          </a:prstGeom>
          <a:ln>
            <a:solidFill>
              <a:srgbClr val="0009C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83134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23283-B146-5FD7-6178-21805B8E04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869B1-688B-F7BE-A3CF-BC0D933CC448}"/>
              </a:ext>
            </a:extLst>
          </p:cNvPr>
          <p:cNvSpPr>
            <a:spLocks noGrp="1"/>
          </p:cNvSpPr>
          <p:nvPr>
            <p:ph type="title"/>
          </p:nvPr>
        </p:nvSpPr>
        <p:spPr/>
        <p:txBody>
          <a:bodyPr/>
          <a:lstStyle/>
          <a:p>
            <a:r>
              <a:rPr lang="en-IN" b="1" dirty="0">
                <a:solidFill>
                  <a:schemeClr val="accent2"/>
                </a:solidFill>
              </a:rPr>
              <a:t>caret (^)</a:t>
            </a:r>
            <a:br>
              <a:rPr lang="en-IN" b="1" dirty="0">
                <a:solidFill>
                  <a:schemeClr val="accent2"/>
                </a:solidFill>
              </a:rPr>
            </a:br>
            <a:r>
              <a:rPr lang="en-IN" sz="2000" dirty="0">
                <a:solidFill>
                  <a:schemeClr val="tx1"/>
                </a:solidFill>
              </a:rPr>
              <a:t>Negation of range</a:t>
            </a:r>
            <a:endParaRPr lang="en-IN" dirty="0">
              <a:solidFill>
                <a:schemeClr val="tx1"/>
              </a:solidFill>
            </a:endParaRPr>
          </a:p>
        </p:txBody>
      </p:sp>
      <p:sp>
        <p:nvSpPr>
          <p:cNvPr id="3" name="Content Placeholder 2">
            <a:extLst>
              <a:ext uri="{FF2B5EF4-FFF2-40B4-BE49-F238E27FC236}">
                <a16:creationId xmlns:a16="http://schemas.microsoft.com/office/drawing/2014/main" id="{DDACDBF6-FDA2-F810-9723-036942F5EE0D}"/>
              </a:ext>
            </a:extLst>
          </p:cNvPr>
          <p:cNvSpPr>
            <a:spLocks noGrp="1"/>
          </p:cNvSpPr>
          <p:nvPr>
            <p:ph idx="1"/>
          </p:nvPr>
        </p:nvSpPr>
        <p:spPr>
          <a:xfrm>
            <a:off x="838200" y="1857898"/>
            <a:ext cx="10515600" cy="4351338"/>
          </a:xfrm>
        </p:spPr>
        <p:txBody>
          <a:bodyPr/>
          <a:lstStyle/>
          <a:p>
            <a:r>
              <a:rPr lang="en-IN" dirty="0"/>
              <a:t>Allows to define a character that will match if any of the defined characters on the set is present.</a:t>
            </a:r>
          </a:p>
          <a:p>
            <a:pPr marL="0" indent="0">
              <a:buNone/>
            </a:pPr>
            <a:endParaRPr lang="en-IN" dirty="0"/>
          </a:p>
        </p:txBody>
      </p:sp>
      <p:graphicFrame>
        <p:nvGraphicFramePr>
          <p:cNvPr id="4" name="Table 3">
            <a:extLst>
              <a:ext uri="{FF2B5EF4-FFF2-40B4-BE49-F238E27FC236}">
                <a16:creationId xmlns:a16="http://schemas.microsoft.com/office/drawing/2014/main" id="{2BCFBF45-F540-95B9-1D35-746E6F0C3D0D}"/>
              </a:ext>
            </a:extLst>
          </p:cNvPr>
          <p:cNvGraphicFramePr>
            <a:graphicFrameLocks noGrp="1"/>
          </p:cNvGraphicFramePr>
          <p:nvPr>
            <p:extLst>
              <p:ext uri="{D42A27DB-BD31-4B8C-83A1-F6EECF244321}">
                <p14:modId xmlns:p14="http://schemas.microsoft.com/office/powerpoint/2010/main" val="563564619"/>
              </p:ext>
            </p:extLst>
          </p:nvPr>
        </p:nvGraphicFramePr>
        <p:xfrm>
          <a:off x="1108037" y="3104215"/>
          <a:ext cx="10143724" cy="2302095"/>
        </p:xfrm>
        <a:graphic>
          <a:graphicData uri="http://schemas.openxmlformats.org/drawingml/2006/table">
            <a:tbl>
              <a:tblPr firstRow="1" bandRow="1">
                <a:tableStyleId>{5940675A-B579-460E-94D1-54222C63F5DA}</a:tableStyleId>
              </a:tblPr>
              <a:tblGrid>
                <a:gridCol w="1713230">
                  <a:extLst>
                    <a:ext uri="{9D8B030D-6E8A-4147-A177-3AD203B41FA5}">
                      <a16:colId xmlns:a16="http://schemas.microsoft.com/office/drawing/2014/main" val="2462876673"/>
                    </a:ext>
                  </a:extLst>
                </a:gridCol>
                <a:gridCol w="8430494">
                  <a:extLst>
                    <a:ext uri="{9D8B030D-6E8A-4147-A177-3AD203B41FA5}">
                      <a16:colId xmlns:a16="http://schemas.microsoft.com/office/drawing/2014/main" val="2028901738"/>
                    </a:ext>
                  </a:extLst>
                </a:gridCol>
              </a:tblGrid>
              <a:tr h="451239">
                <a:tc>
                  <a:txBody>
                    <a:bodyPr/>
                    <a:lstStyle/>
                    <a:p>
                      <a:pPr algn="ctr"/>
                      <a:r>
                        <a:rPr lang="en-IN" b="1" dirty="0">
                          <a:solidFill>
                            <a:schemeClr val="bg1"/>
                          </a:solidFill>
                        </a:rPr>
                        <a:t>Element</a:t>
                      </a:r>
                    </a:p>
                  </a:txBody>
                  <a:tcPr>
                    <a:solidFill>
                      <a:srgbClr val="0009C4"/>
                    </a:solidFill>
                  </a:tcPr>
                </a:tc>
                <a:tc>
                  <a:txBody>
                    <a:bodyPr/>
                    <a:lstStyle/>
                    <a:p>
                      <a:pPr algn="ctr"/>
                      <a:r>
                        <a:rPr lang="en-IN" b="1" dirty="0">
                          <a:solidFill>
                            <a:schemeClr val="bg1"/>
                          </a:solidFill>
                        </a:rPr>
                        <a:t>Description</a:t>
                      </a:r>
                    </a:p>
                  </a:txBody>
                  <a:tcPr>
                    <a:solidFill>
                      <a:srgbClr val="0009C4"/>
                    </a:solidFill>
                  </a:tcPr>
                </a:tc>
                <a:extLst>
                  <a:ext uri="{0D108BD9-81ED-4DB2-BD59-A6C34878D82A}">
                    <a16:rowId xmlns:a16="http://schemas.microsoft.com/office/drawing/2014/main" val="1876046428"/>
                  </a:ext>
                </a:extLst>
              </a:tr>
              <a:tr h="390566">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0-9]</a:t>
                      </a:r>
                    </a:p>
                  </a:txBody>
                  <a:tcPr/>
                </a:tc>
                <a:tc>
                  <a:txBody>
                    <a:bodyPr/>
                    <a:lstStyle/>
                    <a:p>
                      <a:pPr marL="0" indent="0">
                        <a:buNone/>
                      </a:pPr>
                      <a:r>
                        <a:rPr lang="en-US" dirty="0"/>
                        <a:t>Will match anything that is not a digit</a:t>
                      </a:r>
                      <a:endParaRPr lang="en-US" b="1" dirty="0">
                        <a:solidFill>
                          <a:srgbClr val="0009C4"/>
                        </a:solidFill>
                      </a:endParaRPr>
                    </a:p>
                  </a:txBody>
                  <a:tcPr/>
                </a:tc>
                <a:extLst>
                  <a:ext uri="{0D108BD9-81ED-4DB2-BD59-A6C34878D82A}">
                    <a16:rowId xmlns:a16="http://schemas.microsoft.com/office/drawing/2014/main" val="1699778065"/>
                  </a:ext>
                </a:extLst>
              </a:tr>
              <a:tr h="390566">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Will match anything that is not a lowercase alphabets</a:t>
                      </a:r>
                      <a:endParaRPr lang="en-IN" b="1" dirty="0">
                        <a:solidFill>
                          <a:srgbClr val="0009C4"/>
                        </a:solidFill>
                      </a:endParaRPr>
                    </a:p>
                  </a:txBody>
                  <a:tcPr/>
                </a:tc>
                <a:extLst>
                  <a:ext uri="{0D108BD9-81ED-4DB2-BD59-A6C34878D82A}">
                    <a16:rowId xmlns:a16="http://schemas.microsoft.com/office/drawing/2014/main" val="512742717"/>
                  </a:ext>
                </a:extLst>
              </a:tr>
              <a:tr h="427462">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Will match anything that is not a uppercase alphabets</a:t>
                      </a:r>
                      <a:endParaRPr lang="en-IN" b="1" dirty="0">
                        <a:solidFill>
                          <a:srgbClr val="0009C4"/>
                        </a:solidFill>
                      </a:endParaRPr>
                    </a:p>
                  </a:txBody>
                  <a:tcPr/>
                </a:tc>
                <a:extLst>
                  <a:ext uri="{0D108BD9-81ED-4DB2-BD59-A6C34878D82A}">
                    <a16:rowId xmlns:a16="http://schemas.microsoft.com/office/drawing/2014/main" val="912405213"/>
                  </a:ext>
                </a:extLst>
              </a:tr>
              <a:tr h="630914">
                <a:tc>
                  <a:txBody>
                    <a:bodyPr/>
                    <a:lstStyle/>
                    <a:p>
                      <a:pPr algn="ctr"/>
                      <a:r>
                        <a:rPr lang="en-IN" sz="2000" b="0" dirty="0">
                          <a:solidFill>
                            <a:srgbClr val="0009C4"/>
                          </a:solidFill>
                        </a:rPr>
                        <a:t>[</a:t>
                      </a:r>
                      <a:r>
                        <a:rPr lang="en-IN" sz="2000" b="1" dirty="0">
                          <a:solidFill>
                            <a:schemeClr val="accent2"/>
                          </a:solidFill>
                        </a:rPr>
                        <a:t>^</a:t>
                      </a:r>
                      <a:r>
                        <a:rPr lang="en-IN" sz="2000" b="0" dirty="0">
                          <a:solidFill>
                            <a:srgbClr val="0009C4"/>
                          </a:solidFill>
                        </a:rPr>
                        <a:t>0-9a-zA-Z]</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Will match anything that is not lowercase or uppercase alphanumeric character</a:t>
                      </a:r>
                    </a:p>
                  </a:txBody>
                  <a:tcPr/>
                </a:tc>
                <a:extLst>
                  <a:ext uri="{0D108BD9-81ED-4DB2-BD59-A6C34878D82A}">
                    <a16:rowId xmlns:a16="http://schemas.microsoft.com/office/drawing/2014/main" val="2816127491"/>
                  </a:ext>
                </a:extLst>
              </a:tr>
            </a:tbl>
          </a:graphicData>
        </a:graphic>
      </p:graphicFrame>
    </p:spTree>
    <p:extLst>
      <p:ext uri="{BB962C8B-B14F-4D97-AF65-F5344CB8AC3E}">
        <p14:creationId xmlns:p14="http://schemas.microsoft.com/office/powerpoint/2010/main" val="154962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C426F-7305-713B-B0E1-3BFA0F9CE18B}"/>
              </a:ext>
            </a:extLst>
          </p:cNvPr>
          <p:cNvSpPr>
            <a:spLocks noGrp="1"/>
          </p:cNvSpPr>
          <p:nvPr>
            <p:ph type="title"/>
          </p:nvPr>
        </p:nvSpPr>
        <p:spPr/>
        <p:txBody>
          <a:bodyPr/>
          <a:lstStyle/>
          <a:p>
            <a:r>
              <a:rPr lang="en-IN" b="1" dirty="0"/>
              <a:t>Content:</a:t>
            </a:r>
            <a:br>
              <a:rPr lang="en-IN" dirty="0"/>
            </a:br>
            <a:r>
              <a:rPr lang="en-IN" sz="2400" dirty="0"/>
              <a:t>Introduction to Regular Expression</a:t>
            </a:r>
          </a:p>
        </p:txBody>
      </p:sp>
      <p:sp>
        <p:nvSpPr>
          <p:cNvPr id="3" name="Content Placeholder 2">
            <a:extLst>
              <a:ext uri="{FF2B5EF4-FFF2-40B4-BE49-F238E27FC236}">
                <a16:creationId xmlns:a16="http://schemas.microsoft.com/office/drawing/2014/main" id="{BD0804D7-7D18-AFB8-ED03-31B1A86BCD0F}"/>
              </a:ext>
            </a:extLst>
          </p:cNvPr>
          <p:cNvSpPr>
            <a:spLocks noGrp="1"/>
          </p:cNvSpPr>
          <p:nvPr>
            <p:ph idx="1"/>
          </p:nvPr>
        </p:nvSpPr>
        <p:spPr/>
        <p:txBody>
          <a:bodyPr/>
          <a:lstStyle/>
          <a:p>
            <a:pPr marL="571500" indent="-571500">
              <a:buFont typeface="+mj-lt"/>
              <a:buAutoNum type="romanUcPeriod"/>
            </a:pPr>
            <a:r>
              <a:rPr lang="en-IN" sz="2100" dirty="0"/>
              <a:t>The regular expression syntax</a:t>
            </a:r>
          </a:p>
          <a:p>
            <a:pPr marL="571500" indent="-571500">
              <a:buFont typeface="+mj-lt"/>
              <a:buAutoNum type="romanUcPeriod"/>
            </a:pPr>
            <a:r>
              <a:rPr lang="en-IN" sz="2100" dirty="0"/>
              <a:t>Literals or Simple characters</a:t>
            </a:r>
          </a:p>
          <a:p>
            <a:pPr marL="571500" indent="-571500">
              <a:buFont typeface="+mj-lt"/>
              <a:buAutoNum type="romanUcPeriod"/>
            </a:pPr>
            <a:r>
              <a:rPr lang="en-IN" sz="2100" dirty="0"/>
              <a:t>Meta Characters</a:t>
            </a:r>
          </a:p>
          <a:p>
            <a:pPr lvl="1"/>
            <a:r>
              <a:rPr lang="en-IN" sz="2100" dirty="0"/>
              <a:t>Special characters</a:t>
            </a:r>
          </a:p>
          <a:p>
            <a:pPr lvl="1"/>
            <a:r>
              <a:rPr lang="en-IN" sz="2100" dirty="0"/>
              <a:t>Character classes</a:t>
            </a:r>
          </a:p>
          <a:p>
            <a:pPr lvl="1"/>
            <a:r>
              <a:rPr lang="en-IN" sz="2100" dirty="0"/>
              <a:t>Quantifiers</a:t>
            </a:r>
          </a:p>
          <a:p>
            <a:pPr marL="571500" indent="-571500">
              <a:buFont typeface="+mj-lt"/>
              <a:buAutoNum type="romanUcPeriod"/>
            </a:pPr>
            <a:r>
              <a:rPr lang="en-IN" sz="2100" dirty="0"/>
              <a:t>Special sequence characters</a:t>
            </a:r>
          </a:p>
          <a:p>
            <a:pPr marL="971550" lvl="1" indent="-514350">
              <a:buFont typeface="+mj-lt"/>
              <a:buAutoNum type="romanUcPeriod"/>
            </a:pPr>
            <a:r>
              <a:rPr lang="en-IN" sz="2100" dirty="0"/>
              <a:t>Pre defined characters</a:t>
            </a:r>
          </a:p>
          <a:p>
            <a:pPr marL="571500" indent="-571500">
              <a:buFont typeface="+mj-lt"/>
              <a:buAutoNum type="romanUcPeriod"/>
            </a:pPr>
            <a:r>
              <a:rPr lang="en-IN" sz="2100" dirty="0"/>
              <a:t>Boundary characters</a:t>
            </a:r>
          </a:p>
          <a:p>
            <a:pPr lvl="1"/>
            <a:endParaRPr lang="en-IN" dirty="0"/>
          </a:p>
          <a:p>
            <a:endParaRPr lang="en-IN" dirty="0"/>
          </a:p>
        </p:txBody>
      </p:sp>
    </p:spTree>
    <p:extLst>
      <p:ext uri="{BB962C8B-B14F-4D97-AF65-F5344CB8AC3E}">
        <p14:creationId xmlns:p14="http://schemas.microsoft.com/office/powerpoint/2010/main" val="1477025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62924-B449-E9D1-5C73-7182A6377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6C20C-B8F0-0096-9425-4BACB7D9CA86}"/>
              </a:ext>
            </a:extLst>
          </p:cNvPr>
          <p:cNvSpPr>
            <a:spLocks noGrp="1"/>
          </p:cNvSpPr>
          <p:nvPr>
            <p:ph type="title"/>
          </p:nvPr>
        </p:nvSpPr>
        <p:spPr/>
        <p:txBody>
          <a:bodyPr/>
          <a:lstStyle/>
          <a:p>
            <a:r>
              <a:rPr lang="en-IN" dirty="0"/>
              <a:t>Exercise Question</a:t>
            </a:r>
          </a:p>
        </p:txBody>
      </p:sp>
      <p:sp>
        <p:nvSpPr>
          <p:cNvPr id="5" name="TextBox 4">
            <a:extLst>
              <a:ext uri="{FF2B5EF4-FFF2-40B4-BE49-F238E27FC236}">
                <a16:creationId xmlns:a16="http://schemas.microsoft.com/office/drawing/2014/main" id="{A535BB8D-32B2-03A8-8CD3-DC752282EA55}"/>
              </a:ext>
            </a:extLst>
          </p:cNvPr>
          <p:cNvSpPr txBox="1"/>
          <p:nvPr/>
        </p:nvSpPr>
        <p:spPr>
          <a:xfrm>
            <a:off x="934224" y="1315548"/>
            <a:ext cx="10419576" cy="1384995"/>
          </a:xfrm>
          <a:prstGeom prst="rect">
            <a:avLst/>
          </a:prstGeom>
          <a:solidFill>
            <a:schemeClr val="bg1">
              <a:lumMod val="95000"/>
            </a:schemeClr>
          </a:solidFill>
          <a:ln>
            <a:solidFill>
              <a:schemeClr val="bg1">
                <a:lumMod val="75000"/>
              </a:schemeClr>
            </a:solidFill>
          </a:ln>
        </p:spPr>
        <p:txBody>
          <a:bodyPr wrap="square">
            <a:spAutoFit/>
          </a:bodyPr>
          <a:lstStyle/>
          <a:p>
            <a:r>
              <a:rPr lang="en-IN" sz="1400" dirty="0"/>
              <a:t>Contact Information:</a:t>
            </a:r>
          </a:p>
          <a:p>
            <a:r>
              <a:rPr lang="en-IN" sz="1400" dirty="0"/>
              <a:t>John Doe - john.doe@example.com - (555) 123-4567</a:t>
            </a:r>
          </a:p>
          <a:p>
            <a:r>
              <a:rPr lang="en-IN" sz="1400" dirty="0"/>
              <a:t>Mary Smith - mary_smith@email.net - 555.987.6543</a:t>
            </a:r>
          </a:p>
          <a:p>
            <a:r>
              <a:rPr lang="en-IN" sz="1400" dirty="0"/>
              <a:t>Tom Johnson - tom-johnson@company.org - (555)246-8910</a:t>
            </a:r>
          </a:p>
          <a:p>
            <a:r>
              <a:rPr lang="en-IN" sz="1400" dirty="0"/>
              <a:t>Sarah Brown - sarah@brown.co.uk - +1-555-369-7412</a:t>
            </a:r>
          </a:p>
          <a:p>
            <a:r>
              <a:rPr lang="en-IN" sz="1400" dirty="0"/>
              <a:t>Mike Wilson - mike.wilson@subdomain.example.edu - 555 741 0258</a:t>
            </a:r>
          </a:p>
        </p:txBody>
      </p:sp>
      <p:graphicFrame>
        <p:nvGraphicFramePr>
          <p:cNvPr id="6" name="Table 5">
            <a:extLst>
              <a:ext uri="{FF2B5EF4-FFF2-40B4-BE49-F238E27FC236}">
                <a16:creationId xmlns:a16="http://schemas.microsoft.com/office/drawing/2014/main" id="{591B586E-34FC-E622-4A35-3C38ABFDADA3}"/>
              </a:ext>
            </a:extLst>
          </p:cNvPr>
          <p:cNvGraphicFramePr>
            <a:graphicFrameLocks noGrp="1"/>
          </p:cNvGraphicFramePr>
          <p:nvPr>
            <p:extLst>
              <p:ext uri="{D42A27DB-BD31-4B8C-83A1-F6EECF244321}">
                <p14:modId xmlns:p14="http://schemas.microsoft.com/office/powerpoint/2010/main" val="963011550"/>
              </p:ext>
            </p:extLst>
          </p:nvPr>
        </p:nvGraphicFramePr>
        <p:xfrm>
          <a:off x="838200" y="2990140"/>
          <a:ext cx="10515599" cy="3804095"/>
        </p:xfrm>
        <a:graphic>
          <a:graphicData uri="http://schemas.openxmlformats.org/drawingml/2006/table">
            <a:tbl>
              <a:tblPr firstRow="1" bandRow="1">
                <a:tableStyleId>{5940675A-B579-460E-94D1-54222C63F5DA}</a:tableStyleId>
              </a:tblPr>
              <a:tblGrid>
                <a:gridCol w="910560">
                  <a:extLst>
                    <a:ext uri="{9D8B030D-6E8A-4147-A177-3AD203B41FA5}">
                      <a16:colId xmlns:a16="http://schemas.microsoft.com/office/drawing/2014/main" val="2462876673"/>
                    </a:ext>
                  </a:extLst>
                </a:gridCol>
                <a:gridCol w="7844945">
                  <a:extLst>
                    <a:ext uri="{9D8B030D-6E8A-4147-A177-3AD203B41FA5}">
                      <a16:colId xmlns:a16="http://schemas.microsoft.com/office/drawing/2014/main" val="2028901738"/>
                    </a:ext>
                  </a:extLst>
                </a:gridCol>
                <a:gridCol w="1760094">
                  <a:extLst>
                    <a:ext uri="{9D8B030D-6E8A-4147-A177-3AD203B41FA5}">
                      <a16:colId xmlns:a16="http://schemas.microsoft.com/office/drawing/2014/main" val="602044615"/>
                    </a:ext>
                  </a:extLst>
                </a:gridCol>
              </a:tblGrid>
              <a:tr h="225351">
                <a:tc>
                  <a:txBody>
                    <a:bodyPr/>
                    <a:lstStyle/>
                    <a:p>
                      <a:pPr algn="ctr"/>
                      <a:r>
                        <a:rPr lang="en-IN" sz="1400" b="1" dirty="0">
                          <a:solidFill>
                            <a:schemeClr val="bg1"/>
                          </a:solidFill>
                        </a:rPr>
                        <a:t>SNO</a:t>
                      </a:r>
                    </a:p>
                  </a:txBody>
                  <a:tcPr>
                    <a:solidFill>
                      <a:srgbClr val="0009C4"/>
                    </a:solidFill>
                  </a:tcPr>
                </a:tc>
                <a:tc>
                  <a:txBody>
                    <a:bodyPr/>
                    <a:lstStyle/>
                    <a:p>
                      <a:pPr algn="ctr"/>
                      <a:r>
                        <a:rPr lang="en-IN" sz="1400" b="1" dirty="0">
                          <a:solidFill>
                            <a:schemeClr val="bg1"/>
                          </a:solidFill>
                        </a:rPr>
                        <a:t>QUESTION</a:t>
                      </a:r>
                    </a:p>
                  </a:txBody>
                  <a:tcPr>
                    <a:solidFill>
                      <a:srgbClr val="0009C4"/>
                    </a:solidFill>
                  </a:tcPr>
                </a:tc>
                <a:tc>
                  <a:txBody>
                    <a:bodyPr/>
                    <a:lstStyle/>
                    <a:p>
                      <a:pPr algn="ctr"/>
                      <a:r>
                        <a:rPr lang="en-IN" sz="1400" b="1" dirty="0">
                          <a:solidFill>
                            <a:schemeClr val="bg1"/>
                          </a:solidFill>
                        </a:rPr>
                        <a:t>PATTERN</a:t>
                      </a:r>
                    </a:p>
                  </a:txBody>
                  <a:tcPr>
                    <a:solidFill>
                      <a:srgbClr val="0009C4"/>
                    </a:solidFill>
                  </a:tcPr>
                </a:tc>
                <a:extLst>
                  <a:ext uri="{0D108BD9-81ED-4DB2-BD59-A6C34878D82A}">
                    <a16:rowId xmlns:a16="http://schemas.microsoft.com/office/drawing/2014/main" val="1876046428"/>
                  </a:ext>
                </a:extLst>
              </a:tr>
              <a:tr h="225351">
                <a:tc>
                  <a:txBody>
                    <a:bodyPr/>
                    <a:lstStyle/>
                    <a:p>
                      <a:r>
                        <a:rPr lang="en-IN" sz="1400" dirty="0"/>
                        <a:t>1</a:t>
                      </a:r>
                    </a:p>
                  </a:txBody>
                  <a:tcPr/>
                </a:tc>
                <a:tc>
                  <a:txBody>
                    <a:bodyPr/>
                    <a:lstStyle/>
                    <a:p>
                      <a:pPr marL="0" indent="0">
                        <a:buNone/>
                      </a:pPr>
                      <a:r>
                        <a:rPr lang="en-US" sz="1400" dirty="0"/>
                        <a:t>Write a regular expression using character sets ([]) to match any single vowel (a, e, </a:t>
                      </a:r>
                      <a:r>
                        <a:rPr lang="en-US" sz="1400" dirty="0" err="1"/>
                        <a:t>i</a:t>
                      </a:r>
                      <a:r>
                        <a:rPr lang="en-US" sz="1400" dirty="0"/>
                        <a:t>, o, u) in the text.</a:t>
                      </a: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759656855"/>
                  </a:ext>
                </a:extLst>
              </a:tr>
              <a:tr h="388963">
                <a:tc>
                  <a:txBody>
                    <a:bodyPr/>
                    <a:lstStyle/>
                    <a:p>
                      <a:r>
                        <a:rPr lang="en-IN" sz="1400" dirty="0"/>
                        <a:t>2</a:t>
                      </a:r>
                    </a:p>
                  </a:txBody>
                  <a:tcPr/>
                </a:tc>
                <a:tc>
                  <a:txBody>
                    <a:bodyPr/>
                    <a:lstStyle/>
                    <a:p>
                      <a:pPr marL="0" indent="0">
                        <a:buNone/>
                      </a:pPr>
                      <a:r>
                        <a:rPr lang="en-US" sz="1400" dirty="0"/>
                        <a:t>Write a regular expression using pipe (|) to match either "John" or "Tom" in the text.</a:t>
                      </a:r>
                      <a:endParaRPr lang="en-US"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1699778065"/>
                  </a:ext>
                </a:extLst>
              </a:tr>
              <a:tr h="388963">
                <a:tc>
                  <a:txBody>
                    <a:bodyPr/>
                    <a:lstStyle/>
                    <a:p>
                      <a:r>
                        <a:rPr lang="en-IN"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caret (^) inside character sets to match any single character that is NOT a digit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512742717"/>
                  </a:ext>
                </a:extLst>
              </a:tr>
              <a:tr h="388963">
                <a:tc>
                  <a:txBody>
                    <a:bodyPr/>
                    <a:lstStyle/>
                    <a:p>
                      <a:r>
                        <a:rPr lang="en-IN"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to match either "com" or "net" in the email domains.</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912405213"/>
                  </a:ext>
                </a:extLst>
              </a:tr>
              <a:tr h="388963">
                <a:tc>
                  <a:txBody>
                    <a:bodyPr/>
                    <a:lstStyle/>
                    <a:p>
                      <a:r>
                        <a:rPr lang="en-IN"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character sets to match any single digit in the phone numbers.</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2205993333"/>
                  </a:ext>
                </a:extLst>
              </a:tr>
              <a:tr h="388963">
                <a:tc>
                  <a:txBody>
                    <a:bodyPr/>
                    <a:lstStyle/>
                    <a:p>
                      <a:r>
                        <a:rPr lang="en-IN" sz="14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the dot (.) to match any character between 'T' and 'm' in "Tom".</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2193028173"/>
                  </a:ext>
                </a:extLst>
              </a:tr>
              <a:tr h="388963">
                <a:tc>
                  <a:txBody>
                    <a:bodyPr/>
                    <a:lstStyle/>
                    <a:p>
                      <a:r>
                        <a:rPr lang="en-IN" sz="1400"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character sets to match any single uppercase letter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1714139291"/>
                  </a:ext>
                </a:extLst>
              </a:tr>
              <a:tr h="388963">
                <a:tc>
                  <a:txBody>
                    <a:bodyPr/>
                    <a:lstStyle/>
                    <a:p>
                      <a:r>
                        <a:rPr lang="en-IN" sz="1400"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Write a regular expression using caret (^) inside character sets to match any single character that is not a letter or number in the text.</a:t>
                      </a:r>
                      <a:endParaRPr lang="en-IN" sz="1400" b="1" dirty="0">
                        <a:solidFill>
                          <a:srgbClr val="0009C4"/>
                        </a:solidFill>
                      </a:endParaRPr>
                    </a:p>
                  </a:txBody>
                  <a:tcPr/>
                </a:tc>
                <a:tc>
                  <a:txBody>
                    <a:bodyPr/>
                    <a:lstStyle/>
                    <a:p>
                      <a:pPr algn="ctr"/>
                      <a:endParaRPr lang="en-IN" sz="1400" dirty="0"/>
                    </a:p>
                  </a:txBody>
                  <a:tcPr>
                    <a:solidFill>
                      <a:srgbClr val="00FFFF"/>
                    </a:solidFill>
                  </a:tcPr>
                </a:tc>
                <a:extLst>
                  <a:ext uri="{0D108BD9-81ED-4DB2-BD59-A6C34878D82A}">
                    <a16:rowId xmlns:a16="http://schemas.microsoft.com/office/drawing/2014/main" val="3989991463"/>
                  </a:ext>
                </a:extLst>
              </a:tr>
            </a:tbl>
          </a:graphicData>
        </a:graphic>
      </p:graphicFrame>
      <p:sp>
        <p:nvSpPr>
          <p:cNvPr id="8" name="TextBox 7">
            <a:extLst>
              <a:ext uri="{FF2B5EF4-FFF2-40B4-BE49-F238E27FC236}">
                <a16:creationId xmlns:a16="http://schemas.microsoft.com/office/drawing/2014/main" id="{C2D82F79-61CB-A549-ECE9-E1498B6C1E5B}"/>
              </a:ext>
            </a:extLst>
          </p:cNvPr>
          <p:cNvSpPr txBox="1"/>
          <p:nvPr/>
        </p:nvSpPr>
        <p:spPr>
          <a:xfrm>
            <a:off x="9874953" y="3365197"/>
            <a:ext cx="1021842" cy="369332"/>
          </a:xfrm>
          <a:prstGeom prst="rect">
            <a:avLst/>
          </a:prstGeom>
          <a:noFill/>
        </p:spPr>
        <p:txBody>
          <a:bodyPr wrap="square">
            <a:spAutoFit/>
          </a:bodyPr>
          <a:lstStyle/>
          <a:p>
            <a:pPr algn="ctr"/>
            <a:r>
              <a:rPr lang="en-IN" sz="1800" dirty="0"/>
              <a:t>[</a:t>
            </a:r>
            <a:r>
              <a:rPr lang="en-IN" sz="1800" dirty="0" err="1"/>
              <a:t>aeiou</a:t>
            </a:r>
            <a:r>
              <a:rPr lang="en-IN" sz="1800" dirty="0"/>
              <a:t>]</a:t>
            </a:r>
          </a:p>
        </p:txBody>
      </p:sp>
      <p:sp>
        <p:nvSpPr>
          <p:cNvPr id="10" name="TextBox 9">
            <a:extLst>
              <a:ext uri="{FF2B5EF4-FFF2-40B4-BE49-F238E27FC236}">
                <a16:creationId xmlns:a16="http://schemas.microsoft.com/office/drawing/2014/main" id="{82B2CF32-3073-2681-200C-C3B59E7026A5}"/>
              </a:ext>
            </a:extLst>
          </p:cNvPr>
          <p:cNvSpPr txBox="1"/>
          <p:nvPr/>
        </p:nvSpPr>
        <p:spPr>
          <a:xfrm>
            <a:off x="9655497" y="3826760"/>
            <a:ext cx="1460754" cy="369332"/>
          </a:xfrm>
          <a:prstGeom prst="rect">
            <a:avLst/>
          </a:prstGeom>
          <a:noFill/>
        </p:spPr>
        <p:txBody>
          <a:bodyPr wrap="square">
            <a:spAutoFit/>
          </a:bodyPr>
          <a:lstStyle/>
          <a:p>
            <a:pPr algn="ctr"/>
            <a:r>
              <a:rPr lang="en-IN" sz="1800" dirty="0" err="1"/>
              <a:t>John|Tom</a:t>
            </a:r>
            <a:endParaRPr lang="en-IN" sz="1800" dirty="0"/>
          </a:p>
        </p:txBody>
      </p:sp>
      <p:sp>
        <p:nvSpPr>
          <p:cNvPr id="12" name="TextBox 11">
            <a:extLst>
              <a:ext uri="{FF2B5EF4-FFF2-40B4-BE49-F238E27FC236}">
                <a16:creationId xmlns:a16="http://schemas.microsoft.com/office/drawing/2014/main" id="{B5AD8AEE-2DD3-84DE-02F4-BD91E750A243}"/>
              </a:ext>
            </a:extLst>
          </p:cNvPr>
          <p:cNvSpPr txBox="1"/>
          <p:nvPr/>
        </p:nvSpPr>
        <p:spPr>
          <a:xfrm>
            <a:off x="9895518" y="4315792"/>
            <a:ext cx="980712" cy="369332"/>
          </a:xfrm>
          <a:prstGeom prst="rect">
            <a:avLst/>
          </a:prstGeom>
          <a:noFill/>
        </p:spPr>
        <p:txBody>
          <a:bodyPr wrap="square">
            <a:spAutoFit/>
          </a:bodyPr>
          <a:lstStyle/>
          <a:p>
            <a:pPr algn="ctr"/>
            <a:r>
              <a:rPr lang="en-IN" sz="1800" dirty="0"/>
              <a:t>[^0-9]</a:t>
            </a:r>
          </a:p>
        </p:txBody>
      </p:sp>
      <p:sp>
        <p:nvSpPr>
          <p:cNvPr id="14" name="TextBox 13">
            <a:extLst>
              <a:ext uri="{FF2B5EF4-FFF2-40B4-BE49-F238E27FC236}">
                <a16:creationId xmlns:a16="http://schemas.microsoft.com/office/drawing/2014/main" id="{61AE241B-1D88-9915-1340-5D4361FB5D87}"/>
              </a:ext>
            </a:extLst>
          </p:cNvPr>
          <p:cNvSpPr txBox="1"/>
          <p:nvPr/>
        </p:nvSpPr>
        <p:spPr>
          <a:xfrm>
            <a:off x="9729792" y="4721002"/>
            <a:ext cx="1312164" cy="369332"/>
          </a:xfrm>
          <a:prstGeom prst="rect">
            <a:avLst/>
          </a:prstGeom>
          <a:noFill/>
        </p:spPr>
        <p:txBody>
          <a:bodyPr wrap="square">
            <a:spAutoFit/>
          </a:bodyPr>
          <a:lstStyle/>
          <a:p>
            <a:pPr algn="ctr"/>
            <a:r>
              <a:rPr lang="en-IN" sz="1800" dirty="0" err="1"/>
              <a:t>com|net</a:t>
            </a:r>
            <a:endParaRPr lang="en-IN" sz="1800" dirty="0"/>
          </a:p>
        </p:txBody>
      </p:sp>
      <p:sp>
        <p:nvSpPr>
          <p:cNvPr id="16" name="TextBox 15">
            <a:extLst>
              <a:ext uri="{FF2B5EF4-FFF2-40B4-BE49-F238E27FC236}">
                <a16:creationId xmlns:a16="http://schemas.microsoft.com/office/drawing/2014/main" id="{2E5C6109-F3E9-0DBD-9D9C-2DFFA14D7FB8}"/>
              </a:ext>
            </a:extLst>
          </p:cNvPr>
          <p:cNvSpPr txBox="1"/>
          <p:nvPr/>
        </p:nvSpPr>
        <p:spPr>
          <a:xfrm>
            <a:off x="9975537" y="5105172"/>
            <a:ext cx="820674" cy="369332"/>
          </a:xfrm>
          <a:prstGeom prst="rect">
            <a:avLst/>
          </a:prstGeom>
          <a:noFill/>
        </p:spPr>
        <p:txBody>
          <a:bodyPr wrap="square">
            <a:spAutoFit/>
          </a:bodyPr>
          <a:lstStyle/>
          <a:p>
            <a:pPr algn="ctr"/>
            <a:r>
              <a:rPr lang="en-IN" sz="1800" dirty="0"/>
              <a:t>[0-9]</a:t>
            </a:r>
          </a:p>
        </p:txBody>
      </p:sp>
      <p:sp>
        <p:nvSpPr>
          <p:cNvPr id="18" name="TextBox 17">
            <a:extLst>
              <a:ext uri="{FF2B5EF4-FFF2-40B4-BE49-F238E27FC236}">
                <a16:creationId xmlns:a16="http://schemas.microsoft.com/office/drawing/2014/main" id="{2606D05F-6654-58E8-C939-2F52D925D302}"/>
              </a:ext>
            </a:extLst>
          </p:cNvPr>
          <p:cNvSpPr txBox="1"/>
          <p:nvPr/>
        </p:nvSpPr>
        <p:spPr>
          <a:xfrm>
            <a:off x="10068120" y="5495544"/>
            <a:ext cx="635508" cy="369332"/>
          </a:xfrm>
          <a:prstGeom prst="rect">
            <a:avLst/>
          </a:prstGeom>
          <a:noFill/>
        </p:spPr>
        <p:txBody>
          <a:bodyPr wrap="square">
            <a:spAutoFit/>
          </a:bodyPr>
          <a:lstStyle/>
          <a:p>
            <a:pPr algn="ctr"/>
            <a:r>
              <a:rPr lang="en-IN" sz="1800" dirty="0" err="1"/>
              <a:t>T.m</a:t>
            </a:r>
            <a:endParaRPr lang="en-IN" sz="1800" dirty="0"/>
          </a:p>
        </p:txBody>
      </p:sp>
      <p:sp>
        <p:nvSpPr>
          <p:cNvPr id="20" name="TextBox 19">
            <a:extLst>
              <a:ext uri="{FF2B5EF4-FFF2-40B4-BE49-F238E27FC236}">
                <a16:creationId xmlns:a16="http://schemas.microsoft.com/office/drawing/2014/main" id="{6F380488-A484-8458-8108-33BD1773E322}"/>
              </a:ext>
            </a:extLst>
          </p:cNvPr>
          <p:cNvSpPr txBox="1"/>
          <p:nvPr/>
        </p:nvSpPr>
        <p:spPr>
          <a:xfrm>
            <a:off x="9967536" y="5939564"/>
            <a:ext cx="836676" cy="369332"/>
          </a:xfrm>
          <a:prstGeom prst="rect">
            <a:avLst/>
          </a:prstGeom>
          <a:noFill/>
        </p:spPr>
        <p:txBody>
          <a:bodyPr wrap="square">
            <a:spAutoFit/>
          </a:bodyPr>
          <a:lstStyle/>
          <a:p>
            <a:pPr algn="ctr"/>
            <a:r>
              <a:rPr lang="en-IN" sz="1800" dirty="0"/>
              <a:t>[A-Z]</a:t>
            </a:r>
          </a:p>
        </p:txBody>
      </p:sp>
      <p:sp>
        <p:nvSpPr>
          <p:cNvPr id="22" name="TextBox 21">
            <a:extLst>
              <a:ext uri="{FF2B5EF4-FFF2-40B4-BE49-F238E27FC236}">
                <a16:creationId xmlns:a16="http://schemas.microsoft.com/office/drawing/2014/main" id="{4F904CA6-34F1-6696-C119-FF67807931B5}"/>
              </a:ext>
            </a:extLst>
          </p:cNvPr>
          <p:cNvSpPr txBox="1"/>
          <p:nvPr/>
        </p:nvSpPr>
        <p:spPr>
          <a:xfrm>
            <a:off x="9615492" y="6335641"/>
            <a:ext cx="1540764" cy="369332"/>
          </a:xfrm>
          <a:prstGeom prst="rect">
            <a:avLst/>
          </a:prstGeom>
          <a:noFill/>
        </p:spPr>
        <p:txBody>
          <a:bodyPr wrap="square">
            <a:spAutoFit/>
          </a:bodyPr>
          <a:lstStyle/>
          <a:p>
            <a:pPr algn="ctr"/>
            <a:r>
              <a:rPr lang="en-IN" sz="1800" dirty="0"/>
              <a:t>[^0-9a-zA-Z]</a:t>
            </a:r>
          </a:p>
        </p:txBody>
      </p:sp>
    </p:spTree>
    <p:extLst>
      <p:ext uri="{BB962C8B-B14F-4D97-AF65-F5344CB8AC3E}">
        <p14:creationId xmlns:p14="http://schemas.microsoft.com/office/powerpoint/2010/main" val="298674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P spid="18" grpId="0"/>
      <p:bldP spid="20"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F2E0-5274-17FC-1330-1DB48CB6AC7F}"/>
              </a:ext>
            </a:extLst>
          </p:cNvPr>
          <p:cNvSpPr>
            <a:spLocks noGrp="1"/>
          </p:cNvSpPr>
          <p:nvPr>
            <p:ph type="title"/>
          </p:nvPr>
        </p:nvSpPr>
        <p:spPr/>
        <p:txBody>
          <a:bodyPr/>
          <a:lstStyle/>
          <a:p>
            <a:r>
              <a:rPr lang="en-IN" dirty="0"/>
              <a:t>Quantifiers</a:t>
            </a:r>
          </a:p>
        </p:txBody>
      </p:sp>
      <p:sp>
        <p:nvSpPr>
          <p:cNvPr id="3" name="Content Placeholder 2">
            <a:extLst>
              <a:ext uri="{FF2B5EF4-FFF2-40B4-BE49-F238E27FC236}">
                <a16:creationId xmlns:a16="http://schemas.microsoft.com/office/drawing/2014/main" id="{39D3C7F0-DEBC-D317-353E-76B012D0ED66}"/>
              </a:ext>
            </a:extLst>
          </p:cNvPr>
          <p:cNvSpPr>
            <a:spLocks noGrp="1"/>
          </p:cNvSpPr>
          <p:nvPr>
            <p:ph idx="1"/>
          </p:nvPr>
        </p:nvSpPr>
        <p:spPr/>
        <p:txBody>
          <a:bodyPr/>
          <a:lstStyle/>
          <a:p>
            <a:r>
              <a:rPr lang="en-IN" dirty="0"/>
              <a:t>The mechanism to define how a character, metacharacter, or character set can be repeated.</a:t>
            </a:r>
          </a:p>
          <a:p>
            <a:pPr marL="0" indent="0">
              <a:buNone/>
            </a:pPr>
            <a:endParaRPr lang="en-IN" dirty="0"/>
          </a:p>
        </p:txBody>
      </p:sp>
      <p:graphicFrame>
        <p:nvGraphicFramePr>
          <p:cNvPr id="4" name="Table 3">
            <a:extLst>
              <a:ext uri="{FF2B5EF4-FFF2-40B4-BE49-F238E27FC236}">
                <a16:creationId xmlns:a16="http://schemas.microsoft.com/office/drawing/2014/main" id="{0160C108-147F-1C13-7821-898D39C88B1A}"/>
              </a:ext>
            </a:extLst>
          </p:cNvPr>
          <p:cNvGraphicFramePr>
            <a:graphicFrameLocks noGrp="1"/>
          </p:cNvGraphicFramePr>
          <p:nvPr>
            <p:extLst>
              <p:ext uri="{D42A27DB-BD31-4B8C-83A1-F6EECF244321}">
                <p14:modId xmlns:p14="http://schemas.microsoft.com/office/powerpoint/2010/main" val="1768684833"/>
              </p:ext>
            </p:extLst>
          </p:nvPr>
        </p:nvGraphicFramePr>
        <p:xfrm>
          <a:off x="1108037" y="3104213"/>
          <a:ext cx="9585063" cy="2232237"/>
        </p:xfrm>
        <a:graphic>
          <a:graphicData uri="http://schemas.openxmlformats.org/drawingml/2006/table">
            <a:tbl>
              <a:tblPr firstRow="1" bandRow="1">
                <a:tableStyleId>{5940675A-B579-460E-94D1-54222C63F5DA}</a:tableStyleId>
              </a:tblPr>
              <a:tblGrid>
                <a:gridCol w="2389638">
                  <a:extLst>
                    <a:ext uri="{9D8B030D-6E8A-4147-A177-3AD203B41FA5}">
                      <a16:colId xmlns:a16="http://schemas.microsoft.com/office/drawing/2014/main" val="2462876673"/>
                    </a:ext>
                  </a:extLst>
                </a:gridCol>
                <a:gridCol w="2436099">
                  <a:extLst>
                    <a:ext uri="{9D8B030D-6E8A-4147-A177-3AD203B41FA5}">
                      <a16:colId xmlns:a16="http://schemas.microsoft.com/office/drawing/2014/main" val="2028901738"/>
                    </a:ext>
                  </a:extLst>
                </a:gridCol>
                <a:gridCol w="4759326">
                  <a:extLst>
                    <a:ext uri="{9D8B030D-6E8A-4147-A177-3AD203B41FA5}">
                      <a16:colId xmlns:a16="http://schemas.microsoft.com/office/drawing/2014/main" val="602044615"/>
                    </a:ext>
                  </a:extLst>
                </a:gridCol>
              </a:tblGrid>
              <a:tr h="535877">
                <a:tc>
                  <a:txBody>
                    <a:bodyPr/>
                    <a:lstStyle/>
                    <a:p>
                      <a:pPr algn="ctr"/>
                      <a:r>
                        <a:rPr lang="en-IN" b="1" dirty="0">
                          <a:solidFill>
                            <a:schemeClr val="bg1"/>
                          </a:solidFill>
                        </a:rPr>
                        <a:t>Symbol</a:t>
                      </a:r>
                    </a:p>
                  </a:txBody>
                  <a:tcPr>
                    <a:solidFill>
                      <a:srgbClr val="0009C4"/>
                    </a:solidFill>
                  </a:tcPr>
                </a:tc>
                <a:tc>
                  <a:txBody>
                    <a:bodyPr/>
                    <a:lstStyle/>
                    <a:p>
                      <a:pPr algn="ctr"/>
                      <a:r>
                        <a:rPr lang="en-IN" b="1" dirty="0">
                          <a:solidFill>
                            <a:schemeClr val="bg1"/>
                          </a:solidFill>
                        </a:rPr>
                        <a:t>Name</a:t>
                      </a:r>
                    </a:p>
                  </a:txBody>
                  <a:tcPr>
                    <a:solidFill>
                      <a:srgbClr val="0009C4"/>
                    </a:solidFill>
                  </a:tcPr>
                </a:tc>
                <a:tc>
                  <a:txBody>
                    <a:bodyPr/>
                    <a:lstStyle/>
                    <a:p>
                      <a:pPr algn="ctr"/>
                      <a:r>
                        <a:rPr lang="en-IN" b="1" dirty="0">
                          <a:solidFill>
                            <a:schemeClr val="bg1"/>
                          </a:solidFill>
                        </a:rPr>
                        <a:t>Quantification of previous character</a:t>
                      </a:r>
                    </a:p>
                  </a:txBody>
                  <a:tcPr>
                    <a:solidFill>
                      <a:srgbClr val="0009C4"/>
                    </a:solidFill>
                  </a:tcPr>
                </a:tc>
                <a:extLst>
                  <a:ext uri="{0D108BD9-81ED-4DB2-BD59-A6C34878D82A}">
                    <a16:rowId xmlns:a16="http://schemas.microsoft.com/office/drawing/2014/main" val="1876046428"/>
                  </a:ext>
                </a:extLst>
              </a:tr>
              <a:tr h="363748">
                <a:tc>
                  <a:txBody>
                    <a:bodyPr/>
                    <a:lstStyle/>
                    <a:p>
                      <a:pPr algn="ctr"/>
                      <a:r>
                        <a:rPr lang="en-IN" sz="2000" b="1" dirty="0">
                          <a:solidFill>
                            <a:srgbClr val="0009C4"/>
                          </a:solidFill>
                        </a:rPr>
                        <a:t>?</a:t>
                      </a:r>
                    </a:p>
                  </a:txBody>
                  <a:tcPr/>
                </a:tc>
                <a:tc>
                  <a:txBody>
                    <a:bodyPr/>
                    <a:lstStyle/>
                    <a:p>
                      <a:pPr marL="0" indent="0">
                        <a:buNone/>
                      </a:pPr>
                      <a:r>
                        <a:rPr lang="en-US" dirty="0"/>
                        <a:t>Question Mark</a:t>
                      </a:r>
                    </a:p>
                  </a:txBody>
                  <a:tcPr/>
                </a:tc>
                <a:tc>
                  <a:txBody>
                    <a:bodyPr/>
                    <a:lstStyle/>
                    <a:p>
                      <a:pPr algn="l"/>
                      <a:r>
                        <a:rPr lang="en-IN" dirty="0"/>
                        <a:t>0 or 1 repetitions</a:t>
                      </a:r>
                    </a:p>
                  </a:txBody>
                  <a:tcPr>
                    <a:noFill/>
                  </a:tcPr>
                </a:tc>
                <a:extLst>
                  <a:ext uri="{0D108BD9-81ED-4DB2-BD59-A6C34878D82A}">
                    <a16:rowId xmlns:a16="http://schemas.microsoft.com/office/drawing/2014/main" val="759656855"/>
                  </a:ext>
                </a:extLst>
              </a:tr>
              <a:tr h="363748">
                <a:tc>
                  <a:txBody>
                    <a:bodyPr/>
                    <a:lstStyle/>
                    <a:p>
                      <a:pPr algn="ctr"/>
                      <a:r>
                        <a:rPr lang="en-IN" sz="2000" b="1" dirty="0">
                          <a:solidFill>
                            <a:srgbClr val="0009C4"/>
                          </a:solidFill>
                        </a:rPr>
                        <a:t>*</a:t>
                      </a:r>
                    </a:p>
                  </a:txBody>
                  <a:tcPr/>
                </a:tc>
                <a:tc>
                  <a:txBody>
                    <a:bodyPr/>
                    <a:lstStyle/>
                    <a:p>
                      <a:pPr marL="0" indent="0">
                        <a:buNone/>
                      </a:pPr>
                      <a:r>
                        <a:rPr lang="en-US" dirty="0"/>
                        <a:t>Asterisk</a:t>
                      </a:r>
                      <a:endParaRPr lang="en-US" b="1" dirty="0">
                        <a:solidFill>
                          <a:srgbClr val="0009C4"/>
                        </a:solidFill>
                      </a:endParaRPr>
                    </a:p>
                  </a:txBody>
                  <a:tcPr/>
                </a:tc>
                <a:tc>
                  <a:txBody>
                    <a:bodyPr/>
                    <a:lstStyle/>
                    <a:p>
                      <a:pPr algn="l"/>
                      <a:r>
                        <a:rPr lang="en-IN" dirty="0"/>
                        <a:t>Zero or more times</a:t>
                      </a:r>
                    </a:p>
                  </a:txBody>
                  <a:tcPr>
                    <a:noFill/>
                  </a:tcPr>
                </a:tc>
                <a:extLst>
                  <a:ext uri="{0D108BD9-81ED-4DB2-BD59-A6C34878D82A}">
                    <a16:rowId xmlns:a16="http://schemas.microsoft.com/office/drawing/2014/main" val="1699778065"/>
                  </a:ext>
                </a:extLst>
              </a:tr>
              <a:tr h="363748">
                <a:tc>
                  <a:txBody>
                    <a:bodyPr/>
                    <a:lstStyle/>
                    <a:p>
                      <a:pPr algn="ctr"/>
                      <a:r>
                        <a:rPr lang="en-IN" sz="2000" b="1" dirty="0">
                          <a:solidFill>
                            <a:srgbClr val="0009C4"/>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Plus sign</a:t>
                      </a:r>
                      <a:endParaRPr lang="en-IN" b="1" dirty="0">
                        <a:solidFill>
                          <a:srgbClr val="0009C4"/>
                        </a:solidFill>
                      </a:endParaRPr>
                    </a:p>
                  </a:txBody>
                  <a:tcPr/>
                </a:tc>
                <a:tc>
                  <a:txBody>
                    <a:bodyPr/>
                    <a:lstStyle/>
                    <a:p>
                      <a:pPr algn="l"/>
                      <a:r>
                        <a:rPr lang="en-IN" dirty="0"/>
                        <a:t>One or more times</a:t>
                      </a:r>
                    </a:p>
                  </a:txBody>
                  <a:tcPr>
                    <a:noFill/>
                  </a:tcPr>
                </a:tc>
                <a:extLst>
                  <a:ext uri="{0D108BD9-81ED-4DB2-BD59-A6C34878D82A}">
                    <a16:rowId xmlns:a16="http://schemas.microsoft.com/office/drawing/2014/main" val="512742717"/>
                  </a:ext>
                </a:extLst>
              </a:tr>
              <a:tr h="507640">
                <a:tc>
                  <a:txBody>
                    <a:bodyPr/>
                    <a:lstStyle/>
                    <a:p>
                      <a:pPr algn="ctr"/>
                      <a:r>
                        <a:rPr lang="en-IN" sz="2000" b="1" dirty="0">
                          <a:solidFill>
                            <a:srgbClr val="0009C4"/>
                          </a:solidFill>
                        </a:rPr>
                        <a:t>{</a:t>
                      </a:r>
                      <a:r>
                        <a:rPr lang="en-IN" sz="2000" b="1" dirty="0" err="1">
                          <a:solidFill>
                            <a:srgbClr val="0009C4"/>
                          </a:solidFill>
                        </a:rPr>
                        <a:t>n,m</a:t>
                      </a:r>
                      <a:r>
                        <a:rPr lang="en-IN" sz="2000" b="1" dirty="0">
                          <a:solidFill>
                            <a:srgbClr val="0009C4"/>
                          </a:solidFill>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Curly braces</a:t>
                      </a:r>
                      <a:endParaRPr lang="en-IN" b="1" dirty="0">
                        <a:solidFill>
                          <a:srgbClr val="0009C4"/>
                        </a:solidFill>
                      </a:endParaRPr>
                    </a:p>
                  </a:txBody>
                  <a:tcPr/>
                </a:tc>
                <a:tc>
                  <a:txBody>
                    <a:bodyPr/>
                    <a:lstStyle/>
                    <a:p>
                      <a:pPr algn="l"/>
                      <a:r>
                        <a:rPr lang="en-IN" dirty="0"/>
                        <a:t>Between n and m times</a:t>
                      </a:r>
                    </a:p>
                  </a:txBody>
                  <a:tcPr>
                    <a:noFill/>
                  </a:tcPr>
                </a:tc>
                <a:extLst>
                  <a:ext uri="{0D108BD9-81ED-4DB2-BD59-A6C34878D82A}">
                    <a16:rowId xmlns:a16="http://schemas.microsoft.com/office/drawing/2014/main" val="912405213"/>
                  </a:ext>
                </a:extLst>
              </a:tr>
            </a:tbl>
          </a:graphicData>
        </a:graphic>
      </p:graphicFrame>
    </p:spTree>
    <p:extLst>
      <p:ext uri="{BB962C8B-B14F-4D97-AF65-F5344CB8AC3E}">
        <p14:creationId xmlns:p14="http://schemas.microsoft.com/office/powerpoint/2010/main" val="210538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E96D9-52F4-95DD-32E2-A0060BFFEF3B}"/>
              </a:ext>
            </a:extLst>
          </p:cNvPr>
          <p:cNvSpPr>
            <a:spLocks noGrp="1"/>
          </p:cNvSpPr>
          <p:nvPr>
            <p:ph type="title"/>
          </p:nvPr>
        </p:nvSpPr>
        <p:spPr/>
        <p:txBody>
          <a:bodyPr/>
          <a:lstStyle/>
          <a:p>
            <a:r>
              <a:rPr lang="en-IN" dirty="0"/>
              <a:t>Example of Quantifiers</a:t>
            </a:r>
          </a:p>
        </p:txBody>
      </p:sp>
      <p:sp>
        <p:nvSpPr>
          <p:cNvPr id="4" name="Title 1">
            <a:extLst>
              <a:ext uri="{FF2B5EF4-FFF2-40B4-BE49-F238E27FC236}">
                <a16:creationId xmlns:a16="http://schemas.microsoft.com/office/drawing/2014/main" id="{F2BF5813-D545-8EC2-B881-B01785BEA412}"/>
              </a:ext>
            </a:extLst>
          </p:cNvPr>
          <p:cNvSpPr txBox="1">
            <a:spLocks/>
          </p:cNvSpPr>
          <p:nvPr/>
        </p:nvSpPr>
        <p:spPr>
          <a:xfrm>
            <a:off x="1770888" y="1776166"/>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5" name="Speech Bubble: Rectangle 4">
            <a:extLst>
              <a:ext uri="{FF2B5EF4-FFF2-40B4-BE49-F238E27FC236}">
                <a16:creationId xmlns:a16="http://schemas.microsoft.com/office/drawing/2014/main" id="{BF084C43-95E3-1EC4-9083-49D9D1A86B99}"/>
              </a:ext>
            </a:extLst>
          </p:cNvPr>
          <p:cNvSpPr/>
          <p:nvPr/>
        </p:nvSpPr>
        <p:spPr>
          <a:xfrm>
            <a:off x="838200" y="3013585"/>
            <a:ext cx="1865376" cy="1963768"/>
          </a:xfrm>
          <a:prstGeom prst="wedgeRectCallout">
            <a:avLst>
              <a:gd name="adj1" fmla="val 88189"/>
              <a:gd name="adj2" fmla="val -8519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a:t>
            </a:r>
          </a:p>
          <a:p>
            <a:r>
              <a:rPr lang="en-IN" dirty="0">
                <a:solidFill>
                  <a:srgbClr val="0009C4"/>
                </a:solidFill>
              </a:rPr>
              <a:t>hello</a:t>
            </a:r>
          </a:p>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a:p>
            <a:r>
              <a:rPr lang="en-IN" dirty="0">
                <a:solidFill>
                  <a:srgbClr val="0009C4"/>
                </a:solidFill>
              </a:rPr>
              <a:t>…</a:t>
            </a:r>
          </a:p>
        </p:txBody>
      </p:sp>
      <p:sp>
        <p:nvSpPr>
          <p:cNvPr id="6" name="Title 1">
            <a:extLst>
              <a:ext uri="{FF2B5EF4-FFF2-40B4-BE49-F238E27FC236}">
                <a16:creationId xmlns:a16="http://schemas.microsoft.com/office/drawing/2014/main" id="{F4A35826-A325-370D-E8FA-1DC1D9A80CDF}"/>
              </a:ext>
            </a:extLst>
          </p:cNvPr>
          <p:cNvSpPr txBox="1">
            <a:spLocks/>
          </p:cNvSpPr>
          <p:nvPr/>
        </p:nvSpPr>
        <p:spPr>
          <a:xfrm>
            <a:off x="5163312" y="1843725"/>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7" name="Speech Bubble: Rectangle 6">
            <a:extLst>
              <a:ext uri="{FF2B5EF4-FFF2-40B4-BE49-F238E27FC236}">
                <a16:creationId xmlns:a16="http://schemas.microsoft.com/office/drawing/2014/main" id="{8F6DC44F-2F9F-6853-B8C0-DC04014EB968}"/>
              </a:ext>
            </a:extLst>
          </p:cNvPr>
          <p:cNvSpPr/>
          <p:nvPr/>
        </p:nvSpPr>
        <p:spPr>
          <a:xfrm>
            <a:off x="4230624" y="3061403"/>
            <a:ext cx="1865376" cy="1709928"/>
          </a:xfrm>
          <a:prstGeom prst="wedgeRectCallout">
            <a:avLst>
              <a:gd name="adj1" fmla="val 88189"/>
              <a:gd name="adj2" fmla="val -8519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hello</a:t>
            </a:r>
          </a:p>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a:p>
            <a:r>
              <a:rPr lang="en-IN" dirty="0">
                <a:solidFill>
                  <a:srgbClr val="0009C4"/>
                </a:solidFill>
              </a:rPr>
              <a:t>…</a:t>
            </a:r>
          </a:p>
        </p:txBody>
      </p:sp>
      <p:sp>
        <p:nvSpPr>
          <p:cNvPr id="8" name="Title 1">
            <a:extLst>
              <a:ext uri="{FF2B5EF4-FFF2-40B4-BE49-F238E27FC236}">
                <a16:creationId xmlns:a16="http://schemas.microsoft.com/office/drawing/2014/main" id="{4B5779E7-7941-D3C2-15C4-EE2D3B4C747D}"/>
              </a:ext>
            </a:extLst>
          </p:cNvPr>
          <p:cNvSpPr txBox="1">
            <a:spLocks/>
          </p:cNvSpPr>
          <p:nvPr/>
        </p:nvSpPr>
        <p:spPr>
          <a:xfrm>
            <a:off x="8872372" y="1843725"/>
            <a:ext cx="2776372" cy="727969"/>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a:t>
            </a:r>
          </a:p>
        </p:txBody>
      </p:sp>
      <p:sp>
        <p:nvSpPr>
          <p:cNvPr id="9" name="Speech Bubble: Rectangle 8">
            <a:extLst>
              <a:ext uri="{FF2B5EF4-FFF2-40B4-BE49-F238E27FC236}">
                <a16:creationId xmlns:a16="http://schemas.microsoft.com/office/drawing/2014/main" id="{546A51FB-C0B2-2AA2-A01E-B502F62302F7}"/>
              </a:ext>
            </a:extLst>
          </p:cNvPr>
          <p:cNvSpPr/>
          <p:nvPr/>
        </p:nvSpPr>
        <p:spPr>
          <a:xfrm>
            <a:off x="8062232" y="2882294"/>
            <a:ext cx="1865376" cy="624477"/>
          </a:xfrm>
          <a:prstGeom prst="wedgeRectCallout">
            <a:avLst>
              <a:gd name="adj1" fmla="val 88189"/>
              <a:gd name="adj2" fmla="val -118400"/>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hell</a:t>
            </a:r>
          </a:p>
          <a:p>
            <a:r>
              <a:rPr lang="en-IN" dirty="0">
                <a:solidFill>
                  <a:srgbClr val="0009C4"/>
                </a:solidFill>
              </a:rPr>
              <a:t>hello</a:t>
            </a:r>
          </a:p>
        </p:txBody>
      </p:sp>
      <p:sp>
        <p:nvSpPr>
          <p:cNvPr id="10" name="Title 1">
            <a:extLst>
              <a:ext uri="{FF2B5EF4-FFF2-40B4-BE49-F238E27FC236}">
                <a16:creationId xmlns:a16="http://schemas.microsoft.com/office/drawing/2014/main" id="{AABFEB93-0E1C-D7AB-3AE6-9D815BC07409}"/>
              </a:ext>
            </a:extLst>
          </p:cNvPr>
          <p:cNvSpPr txBox="1">
            <a:spLocks/>
          </p:cNvSpPr>
          <p:nvPr/>
        </p:nvSpPr>
        <p:spPr>
          <a:xfrm>
            <a:off x="8872372" y="4051169"/>
            <a:ext cx="2776372" cy="727969"/>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4400" kern="1200">
                <a:solidFill>
                  <a:srgbClr val="0009C4"/>
                </a:solidFill>
                <a:latin typeface="+mj-lt"/>
                <a:ea typeface="+mj-ea"/>
                <a:cs typeface="+mj-cs"/>
              </a:defRPr>
            </a:lvl1pPr>
          </a:lstStyle>
          <a:p>
            <a:pPr algn="ctr"/>
            <a:r>
              <a:rPr lang="en-IN" dirty="0"/>
              <a:t>/</a:t>
            </a:r>
            <a:r>
              <a:rPr lang="en-IN" dirty="0">
                <a:solidFill>
                  <a:schemeClr val="accent2"/>
                </a:solidFill>
              </a:rPr>
              <a:t>hell</a:t>
            </a:r>
            <a:r>
              <a:rPr lang="en-IN" dirty="0"/>
              <a:t>o{2,5}/</a:t>
            </a:r>
          </a:p>
        </p:txBody>
      </p:sp>
      <p:sp>
        <p:nvSpPr>
          <p:cNvPr id="11" name="Speech Bubble: Rectangle 10">
            <a:extLst>
              <a:ext uri="{FF2B5EF4-FFF2-40B4-BE49-F238E27FC236}">
                <a16:creationId xmlns:a16="http://schemas.microsoft.com/office/drawing/2014/main" id="{415E8D60-F62B-24B2-0936-58C3BD89561D}"/>
              </a:ext>
            </a:extLst>
          </p:cNvPr>
          <p:cNvSpPr/>
          <p:nvPr/>
        </p:nvSpPr>
        <p:spPr>
          <a:xfrm>
            <a:off x="8062232" y="5089738"/>
            <a:ext cx="1865376" cy="1168875"/>
          </a:xfrm>
          <a:prstGeom prst="wedgeRectCallout">
            <a:avLst>
              <a:gd name="adj1" fmla="val 96780"/>
              <a:gd name="adj2" fmla="val -90979"/>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err="1">
                <a:solidFill>
                  <a:srgbClr val="0009C4"/>
                </a:solidFill>
              </a:rPr>
              <a:t>helloo</a:t>
            </a:r>
            <a:endParaRPr lang="en-IN" dirty="0">
              <a:solidFill>
                <a:srgbClr val="0009C4"/>
              </a:solidFill>
            </a:endParaRPr>
          </a:p>
          <a:p>
            <a:r>
              <a:rPr lang="en-IN" dirty="0" err="1">
                <a:solidFill>
                  <a:srgbClr val="0009C4"/>
                </a:solidFill>
              </a:rPr>
              <a:t>hellooo</a:t>
            </a:r>
            <a:endParaRPr lang="en-IN" dirty="0">
              <a:solidFill>
                <a:srgbClr val="0009C4"/>
              </a:solidFill>
            </a:endParaRPr>
          </a:p>
          <a:p>
            <a:r>
              <a:rPr lang="en-IN" dirty="0" err="1">
                <a:solidFill>
                  <a:srgbClr val="0009C4"/>
                </a:solidFill>
              </a:rPr>
              <a:t>helloooo</a:t>
            </a:r>
            <a:endParaRPr lang="en-IN" dirty="0">
              <a:solidFill>
                <a:srgbClr val="0009C4"/>
              </a:solidFill>
            </a:endParaRPr>
          </a:p>
          <a:p>
            <a:r>
              <a:rPr lang="en-IN" dirty="0" err="1">
                <a:solidFill>
                  <a:srgbClr val="0009C4"/>
                </a:solidFill>
              </a:rPr>
              <a:t>hellooooo</a:t>
            </a:r>
            <a:endParaRPr lang="en-IN" dirty="0">
              <a:solidFill>
                <a:srgbClr val="0009C4"/>
              </a:solidFill>
            </a:endParaRPr>
          </a:p>
        </p:txBody>
      </p:sp>
    </p:spTree>
    <p:extLst>
      <p:ext uri="{BB962C8B-B14F-4D97-AF65-F5344CB8AC3E}">
        <p14:creationId xmlns:p14="http://schemas.microsoft.com/office/powerpoint/2010/main" val="104590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p:bldP spid="9" grpId="0" animBg="1"/>
      <p:bldP spid="10" grpId="0"/>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126DD-6174-AE02-D18C-5259176C08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170F0C-FFB8-8160-9550-5592FC0A183C}"/>
              </a:ext>
            </a:extLst>
          </p:cNvPr>
          <p:cNvSpPr>
            <a:spLocks noGrp="1"/>
          </p:cNvSpPr>
          <p:nvPr>
            <p:ph type="title"/>
          </p:nvPr>
        </p:nvSpPr>
        <p:spPr/>
        <p:txBody>
          <a:bodyPr/>
          <a:lstStyle/>
          <a:p>
            <a:r>
              <a:rPr lang="en-IN" dirty="0"/>
              <a:t>Special Sequences – </a:t>
            </a:r>
            <a:r>
              <a:rPr lang="en-IN" sz="2800" dirty="0"/>
              <a:t>(pre defined characters)</a:t>
            </a:r>
          </a:p>
        </p:txBody>
      </p:sp>
      <p:graphicFrame>
        <p:nvGraphicFramePr>
          <p:cNvPr id="7" name="Content Placeholder 3">
            <a:extLst>
              <a:ext uri="{FF2B5EF4-FFF2-40B4-BE49-F238E27FC236}">
                <a16:creationId xmlns:a16="http://schemas.microsoft.com/office/drawing/2014/main" id="{AD547B9F-E9E2-2F27-B796-A7FA3731C1F9}"/>
              </a:ext>
            </a:extLst>
          </p:cNvPr>
          <p:cNvGraphicFramePr>
            <a:graphicFrameLocks noGrp="1"/>
          </p:cNvGraphicFramePr>
          <p:nvPr>
            <p:ph idx="1"/>
            <p:extLst>
              <p:ext uri="{D42A27DB-BD31-4B8C-83A1-F6EECF244321}">
                <p14:modId xmlns:p14="http://schemas.microsoft.com/office/powerpoint/2010/main" val="2703423443"/>
              </p:ext>
            </p:extLst>
          </p:nvPr>
        </p:nvGraphicFramePr>
        <p:xfrm>
          <a:off x="605368" y="2064287"/>
          <a:ext cx="10748432" cy="318084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Similar to </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0" dirty="0">
                          <a:solidFill>
                            <a:srgbClr val="0009C4"/>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pPr algn="ctr"/>
                      <a:r>
                        <a:rPr lang="en-IN" sz="1800" dirty="0"/>
                        <a:t>[a-zA-Z0-9_]</a:t>
                      </a:r>
                    </a:p>
                  </a:txBody>
                  <a:tcPr anchor="ctr"/>
                </a:tc>
                <a:extLst>
                  <a:ext uri="{0D108BD9-81ED-4DB2-BD59-A6C34878D82A}">
                    <a16:rowId xmlns:a16="http://schemas.microsoft.com/office/drawing/2014/main" val="1127377267"/>
                  </a:ext>
                </a:extLst>
              </a:tr>
              <a:tr h="558598">
                <a:tc>
                  <a:txBody>
                    <a:bodyPr/>
                    <a:lstStyle/>
                    <a:p>
                      <a:pPr algn="ctr"/>
                      <a:r>
                        <a:rPr lang="en-IN" sz="2000" b="0" dirty="0">
                          <a:solidFill>
                            <a:srgbClr val="0009C4"/>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pPr algn="ctr"/>
                      <a:r>
                        <a:rPr lang="en-IN" sz="1800" dirty="0"/>
                        <a:t>[^a-zA-Z0-9_]</a:t>
                      </a:r>
                    </a:p>
                  </a:txBody>
                  <a:tcPr anchor="ctr"/>
                </a:tc>
                <a:extLst>
                  <a:ext uri="{0D108BD9-81ED-4DB2-BD59-A6C34878D82A}">
                    <a16:rowId xmlns:a16="http://schemas.microsoft.com/office/drawing/2014/main" val="2104083497"/>
                  </a:ext>
                </a:extLst>
              </a:tr>
              <a:tr h="398999">
                <a:tc>
                  <a:txBody>
                    <a:bodyPr/>
                    <a:lstStyle/>
                    <a:p>
                      <a:pPr algn="ctr"/>
                      <a:r>
                        <a:rPr lang="en-IN" sz="2000" b="0" dirty="0">
                          <a:solidFill>
                            <a:srgbClr val="0009C4"/>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pPr algn="ctr"/>
                      <a:r>
                        <a:rPr lang="en-IN" sz="1800" dirty="0"/>
                        <a:t>[0-9]</a:t>
                      </a:r>
                    </a:p>
                  </a:txBody>
                  <a:tcPr anchor="ctr"/>
                </a:tc>
                <a:extLst>
                  <a:ext uri="{0D108BD9-81ED-4DB2-BD59-A6C34878D82A}">
                    <a16:rowId xmlns:a16="http://schemas.microsoft.com/office/drawing/2014/main" val="2400672534"/>
                  </a:ext>
                </a:extLst>
              </a:tr>
              <a:tr h="345799">
                <a:tc>
                  <a:txBody>
                    <a:bodyPr/>
                    <a:lstStyle/>
                    <a:p>
                      <a:pPr algn="ctr"/>
                      <a:r>
                        <a:rPr lang="en-IN" sz="2000" b="0" dirty="0">
                          <a:solidFill>
                            <a:srgbClr val="0009C4"/>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pPr algn="ctr"/>
                      <a:r>
                        <a:rPr lang="en-IN" sz="1800" dirty="0"/>
                        <a:t>[^0-9]</a:t>
                      </a:r>
                    </a:p>
                  </a:txBody>
                  <a:tcPr anchor="ctr"/>
                </a:tc>
                <a:extLst>
                  <a:ext uri="{0D108BD9-81ED-4DB2-BD59-A6C34878D82A}">
                    <a16:rowId xmlns:a16="http://schemas.microsoft.com/office/drawing/2014/main" val="4227277559"/>
                  </a:ext>
                </a:extLst>
              </a:tr>
              <a:tr h="467944">
                <a:tc>
                  <a:txBody>
                    <a:bodyPr/>
                    <a:lstStyle/>
                    <a:p>
                      <a:pPr algn="ctr"/>
                      <a:r>
                        <a:rPr lang="en-IN" sz="2000" b="0" dirty="0">
                          <a:solidFill>
                            <a:srgbClr val="0009C4"/>
                          </a:solidFill>
                        </a:rPr>
                        <a:t>\s</a:t>
                      </a:r>
                    </a:p>
                  </a:txBody>
                  <a:tcPr/>
                </a:tc>
                <a:tc>
                  <a:txBody>
                    <a:bodyPr/>
                    <a:lstStyle/>
                    <a:p>
                      <a:r>
                        <a:rPr lang="en-IN" sz="1200" dirty="0"/>
                        <a:t>Returns a match where the string contains a white space characters</a:t>
                      </a:r>
                    </a:p>
                  </a:txBody>
                  <a:tcPr/>
                </a:tc>
                <a:tc>
                  <a:txBody>
                    <a:bodyPr/>
                    <a:lstStyle/>
                    <a:p>
                      <a:pPr algn="ctr"/>
                      <a:r>
                        <a:rPr lang="en-IN" sz="1800" dirty="0"/>
                        <a:t>[ \t\n\r\f\v]</a:t>
                      </a:r>
                    </a:p>
                  </a:txBody>
                  <a:tcPr anchor="ctr"/>
                </a:tc>
                <a:extLst>
                  <a:ext uri="{0D108BD9-81ED-4DB2-BD59-A6C34878D82A}">
                    <a16:rowId xmlns:a16="http://schemas.microsoft.com/office/drawing/2014/main" val="2966947786"/>
                  </a:ext>
                </a:extLst>
              </a:tr>
              <a:tr h="467944">
                <a:tc>
                  <a:txBody>
                    <a:bodyPr/>
                    <a:lstStyle/>
                    <a:p>
                      <a:pPr algn="ctr"/>
                      <a:r>
                        <a:rPr lang="en-IN" sz="2000" b="0" dirty="0">
                          <a:solidFill>
                            <a:srgbClr val="0009C4"/>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pPr algn="ctr"/>
                      <a:r>
                        <a:rPr lang="en-IN" sz="1800" dirty="0"/>
                        <a:t>[^ \t\n\r\f\v]</a:t>
                      </a:r>
                    </a:p>
                  </a:txBody>
                  <a:tcPr anchor="ctr"/>
                </a:tc>
                <a:extLst>
                  <a:ext uri="{0D108BD9-81ED-4DB2-BD59-A6C34878D82A}">
                    <a16:rowId xmlns:a16="http://schemas.microsoft.com/office/drawing/2014/main" val="368455751"/>
                  </a:ext>
                </a:extLst>
              </a:tr>
            </a:tbl>
          </a:graphicData>
        </a:graphic>
      </p:graphicFrame>
    </p:spTree>
    <p:extLst>
      <p:ext uri="{BB962C8B-B14F-4D97-AF65-F5344CB8AC3E}">
        <p14:creationId xmlns:p14="http://schemas.microsoft.com/office/powerpoint/2010/main" val="3566344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4FBB-27AD-7F9F-1AEA-2C02DBE55611}"/>
              </a:ext>
            </a:extLst>
          </p:cNvPr>
          <p:cNvSpPr>
            <a:spLocks noGrp="1"/>
          </p:cNvSpPr>
          <p:nvPr>
            <p:ph type="title"/>
          </p:nvPr>
        </p:nvSpPr>
        <p:spPr/>
        <p:txBody>
          <a:bodyPr/>
          <a:lstStyle/>
          <a:p>
            <a:r>
              <a:rPr lang="en-IN" dirty="0"/>
              <a:t>Boundary Matchers</a:t>
            </a:r>
          </a:p>
        </p:txBody>
      </p:sp>
      <p:sp>
        <p:nvSpPr>
          <p:cNvPr id="3" name="Content Placeholder 2">
            <a:extLst>
              <a:ext uri="{FF2B5EF4-FFF2-40B4-BE49-F238E27FC236}">
                <a16:creationId xmlns:a16="http://schemas.microsoft.com/office/drawing/2014/main" id="{C1500AC9-F395-2B0D-F2FB-AFD9D8673DC4}"/>
              </a:ext>
            </a:extLst>
          </p:cNvPr>
          <p:cNvSpPr>
            <a:spLocks noGrp="1"/>
          </p:cNvSpPr>
          <p:nvPr>
            <p:ph idx="1"/>
          </p:nvPr>
        </p:nvSpPr>
        <p:spPr/>
        <p:txBody>
          <a:bodyPr/>
          <a:lstStyle/>
          <a:p>
            <a:r>
              <a:rPr lang="en-IN" sz="2400" dirty="0"/>
              <a:t>Boundary matchers are a identifiers that will correspond to a particular position inside of the input.</a:t>
            </a:r>
          </a:p>
          <a:p>
            <a:pPr marL="0" indent="0">
              <a:buNone/>
            </a:pPr>
            <a:endParaRPr lang="en-IN" dirty="0"/>
          </a:p>
        </p:txBody>
      </p:sp>
      <p:graphicFrame>
        <p:nvGraphicFramePr>
          <p:cNvPr id="4" name="Content Placeholder 3">
            <a:extLst>
              <a:ext uri="{FF2B5EF4-FFF2-40B4-BE49-F238E27FC236}">
                <a16:creationId xmlns:a16="http://schemas.microsoft.com/office/drawing/2014/main" id="{DEFA2061-BA63-2F98-ED1F-41457EBC3DFF}"/>
              </a:ext>
            </a:extLst>
          </p:cNvPr>
          <p:cNvGraphicFramePr>
            <a:graphicFrameLocks/>
          </p:cNvGraphicFramePr>
          <p:nvPr>
            <p:extLst>
              <p:ext uri="{D42A27DB-BD31-4B8C-83A1-F6EECF244321}">
                <p14:modId xmlns:p14="http://schemas.microsoft.com/office/powerpoint/2010/main" val="3897204556"/>
              </p:ext>
            </p:extLst>
          </p:nvPr>
        </p:nvGraphicFramePr>
        <p:xfrm>
          <a:off x="2365714" y="3155472"/>
          <a:ext cx="7460572" cy="2651760"/>
        </p:xfrm>
        <a:graphic>
          <a:graphicData uri="http://schemas.openxmlformats.org/drawingml/2006/table">
            <a:tbl>
              <a:tblPr firstRow="1" bandRow="1">
                <a:tableStyleId>{5940675A-B579-460E-94D1-54222C63F5DA}</a:tableStyleId>
              </a:tblPr>
              <a:tblGrid>
                <a:gridCol w="1068447">
                  <a:extLst>
                    <a:ext uri="{9D8B030D-6E8A-4147-A177-3AD203B41FA5}">
                      <a16:colId xmlns:a16="http://schemas.microsoft.com/office/drawing/2014/main" val="2061391524"/>
                    </a:ext>
                  </a:extLst>
                </a:gridCol>
                <a:gridCol w="6392125">
                  <a:extLst>
                    <a:ext uri="{9D8B030D-6E8A-4147-A177-3AD203B41FA5}">
                      <a16:colId xmlns:a16="http://schemas.microsoft.com/office/drawing/2014/main" val="4006355130"/>
                    </a:ext>
                  </a:extLst>
                </a:gridCol>
              </a:tblGrid>
              <a:tr h="148132">
                <a:tc>
                  <a:txBody>
                    <a:bodyPr/>
                    <a:lstStyle/>
                    <a:p>
                      <a:pPr algn="ctr"/>
                      <a:r>
                        <a:rPr lang="en-IN" sz="1200" b="1" dirty="0">
                          <a:solidFill>
                            <a:schemeClr val="bg1"/>
                          </a:solidFill>
                        </a:rPr>
                        <a:t>Matcher</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extLst>
                  <a:ext uri="{0D108BD9-81ED-4DB2-BD59-A6C34878D82A}">
                    <a16:rowId xmlns:a16="http://schemas.microsoft.com/office/drawing/2014/main" val="267146302"/>
                  </a:ext>
                </a:extLst>
              </a:tr>
              <a:tr h="233693">
                <a:tc>
                  <a:txBody>
                    <a:bodyPr/>
                    <a:lstStyle/>
                    <a:p>
                      <a:pPr algn="ctr"/>
                      <a:r>
                        <a:rPr lang="en-IN" sz="2000" b="0" dirty="0">
                          <a:solidFill>
                            <a:srgbClr val="0009C4"/>
                          </a:solidFill>
                        </a:rPr>
                        <a:t>^</a:t>
                      </a:r>
                    </a:p>
                  </a:txBody>
                  <a:tcPr anchor="ctr"/>
                </a:tc>
                <a:tc>
                  <a:txBody>
                    <a:bodyPr/>
                    <a:lstStyle/>
                    <a:p>
                      <a:r>
                        <a:rPr lang="en-IN" sz="1200" dirty="0"/>
                        <a:t>Matches at the beginning of a line</a:t>
                      </a:r>
                    </a:p>
                  </a:txBody>
                  <a:tcPr anchor="ctr"/>
                </a:tc>
                <a:extLst>
                  <a:ext uri="{0D108BD9-81ED-4DB2-BD59-A6C34878D82A}">
                    <a16:rowId xmlns:a16="http://schemas.microsoft.com/office/drawing/2014/main" val="1127377267"/>
                  </a:ext>
                </a:extLst>
              </a:tr>
              <a:tr h="233693">
                <a:tc>
                  <a:txBody>
                    <a:bodyPr/>
                    <a:lstStyle/>
                    <a:p>
                      <a:pPr algn="ctr"/>
                      <a:r>
                        <a:rPr lang="en-IN" sz="2000" b="0" dirty="0">
                          <a:solidFill>
                            <a:srgbClr val="0009C4"/>
                          </a:solidFill>
                        </a:rPr>
                        <a:t>$</a:t>
                      </a:r>
                    </a:p>
                  </a:txBody>
                  <a:tcPr anchor="ctr"/>
                </a:tc>
                <a:tc>
                  <a:txBody>
                    <a:bodyPr/>
                    <a:lstStyle/>
                    <a:p>
                      <a:r>
                        <a:rPr lang="en-IN" sz="1200" dirty="0"/>
                        <a:t>Matches at the end of a line</a:t>
                      </a:r>
                    </a:p>
                  </a:txBody>
                  <a:tcPr anchor="ctr"/>
                </a:tc>
                <a:extLst>
                  <a:ext uri="{0D108BD9-81ED-4DB2-BD59-A6C34878D82A}">
                    <a16:rowId xmlns:a16="http://schemas.microsoft.com/office/drawing/2014/main" val="2104083497"/>
                  </a:ext>
                </a:extLst>
              </a:tr>
              <a:tr h="213968">
                <a:tc>
                  <a:txBody>
                    <a:bodyPr/>
                    <a:lstStyle/>
                    <a:p>
                      <a:pPr algn="ctr"/>
                      <a:r>
                        <a:rPr lang="en-IN" sz="2000" b="0" dirty="0">
                          <a:solidFill>
                            <a:srgbClr val="0009C4"/>
                          </a:solidFill>
                        </a:rPr>
                        <a:t>\b</a:t>
                      </a:r>
                    </a:p>
                  </a:txBody>
                  <a:tcPr anchor="ctr"/>
                </a:tc>
                <a:tc>
                  <a:txBody>
                    <a:bodyPr/>
                    <a:lstStyle/>
                    <a:p>
                      <a:r>
                        <a:rPr lang="en-IN" sz="1200" dirty="0"/>
                        <a:t>Matches a word boundary. Matches both beginning and ending.</a:t>
                      </a:r>
                    </a:p>
                  </a:txBody>
                  <a:tcPr anchor="ctr"/>
                </a:tc>
                <a:extLst>
                  <a:ext uri="{0D108BD9-81ED-4DB2-BD59-A6C34878D82A}">
                    <a16:rowId xmlns:a16="http://schemas.microsoft.com/office/drawing/2014/main" val="2400672534"/>
                  </a:ext>
                </a:extLst>
              </a:tr>
              <a:tr h="213968">
                <a:tc>
                  <a:txBody>
                    <a:bodyPr/>
                    <a:lstStyle/>
                    <a:p>
                      <a:pPr algn="ctr"/>
                      <a:r>
                        <a:rPr lang="en-IN" sz="2000" b="0" dirty="0">
                          <a:solidFill>
                            <a:srgbClr val="0009C4"/>
                          </a:solidFill>
                        </a:rPr>
                        <a:t>\B</a:t>
                      </a:r>
                    </a:p>
                  </a:txBody>
                  <a:tcPr anchor="ctr"/>
                </a:tc>
                <a:tc>
                  <a:txBody>
                    <a:bodyPr/>
                    <a:lstStyle/>
                    <a:p>
                      <a:r>
                        <a:rPr lang="en-IN" sz="1200" dirty="0"/>
                        <a:t>Matches the opposite of \b. Anything that is not a word boundary</a:t>
                      </a:r>
                    </a:p>
                  </a:txBody>
                  <a:tcPr anchor="ctr"/>
                </a:tc>
                <a:extLst>
                  <a:ext uri="{0D108BD9-81ED-4DB2-BD59-A6C34878D82A}">
                    <a16:rowId xmlns:a16="http://schemas.microsoft.com/office/drawing/2014/main" val="4227277559"/>
                  </a:ext>
                </a:extLst>
              </a:tr>
              <a:tr h="213968">
                <a:tc>
                  <a:txBody>
                    <a:bodyPr/>
                    <a:lstStyle/>
                    <a:p>
                      <a:pPr algn="ctr"/>
                      <a:r>
                        <a:rPr lang="en-IN" sz="2000" b="0" dirty="0">
                          <a:solidFill>
                            <a:srgbClr val="0009C4"/>
                          </a:solidFill>
                        </a:rPr>
                        <a:t>\A</a:t>
                      </a:r>
                    </a:p>
                  </a:txBody>
                  <a:tcPr anchor="ctr"/>
                </a:tc>
                <a:tc>
                  <a:txBody>
                    <a:bodyPr/>
                    <a:lstStyle/>
                    <a:p>
                      <a:r>
                        <a:rPr lang="en-IN" sz="1200" dirty="0"/>
                        <a:t>Matches the beginning of the input</a:t>
                      </a:r>
                    </a:p>
                  </a:txBody>
                  <a:tcPr anchor="ctr"/>
                </a:tc>
                <a:extLst>
                  <a:ext uri="{0D108BD9-81ED-4DB2-BD59-A6C34878D82A}">
                    <a16:rowId xmlns:a16="http://schemas.microsoft.com/office/drawing/2014/main" val="2966947786"/>
                  </a:ext>
                </a:extLst>
              </a:tr>
              <a:tr h="213968">
                <a:tc>
                  <a:txBody>
                    <a:bodyPr/>
                    <a:lstStyle/>
                    <a:p>
                      <a:pPr algn="ctr"/>
                      <a:r>
                        <a:rPr lang="en-IN" sz="2000" b="0" dirty="0">
                          <a:solidFill>
                            <a:srgbClr val="0009C4"/>
                          </a:solidFill>
                        </a:rPr>
                        <a:t>\Z</a:t>
                      </a:r>
                    </a:p>
                  </a:txBody>
                  <a:tcPr anchor="ctr"/>
                </a:tc>
                <a:tc>
                  <a:txBody>
                    <a:bodyPr/>
                    <a:lstStyle/>
                    <a:p>
                      <a:r>
                        <a:rPr lang="en-IN" sz="1200" dirty="0"/>
                        <a:t>Matches the end of the input</a:t>
                      </a:r>
                    </a:p>
                  </a:txBody>
                  <a:tcPr anchor="ctr"/>
                </a:tc>
                <a:extLst>
                  <a:ext uri="{0D108BD9-81ED-4DB2-BD59-A6C34878D82A}">
                    <a16:rowId xmlns:a16="http://schemas.microsoft.com/office/drawing/2014/main" val="368455751"/>
                  </a:ext>
                </a:extLst>
              </a:tr>
            </a:tbl>
          </a:graphicData>
        </a:graphic>
      </p:graphicFrame>
    </p:spTree>
    <p:extLst>
      <p:ext uri="{BB962C8B-B14F-4D97-AF65-F5344CB8AC3E}">
        <p14:creationId xmlns:p14="http://schemas.microsoft.com/office/powerpoint/2010/main" val="41004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E968-565B-BD5B-26B5-23B3E415B89B}"/>
              </a:ext>
            </a:extLst>
          </p:cNvPr>
          <p:cNvSpPr>
            <a:spLocks noGrp="1"/>
          </p:cNvSpPr>
          <p:nvPr>
            <p:ph type="title"/>
          </p:nvPr>
        </p:nvSpPr>
        <p:spPr/>
        <p:txBody>
          <a:bodyPr/>
          <a:lstStyle/>
          <a:p>
            <a:r>
              <a:rPr lang="en-IN" dirty="0"/>
              <a:t>Example String</a:t>
            </a:r>
          </a:p>
        </p:txBody>
      </p:sp>
      <p:sp>
        <p:nvSpPr>
          <p:cNvPr id="3" name="Content Placeholder 2">
            <a:extLst>
              <a:ext uri="{FF2B5EF4-FFF2-40B4-BE49-F238E27FC236}">
                <a16:creationId xmlns:a16="http://schemas.microsoft.com/office/drawing/2014/main" id="{46C4F542-17DC-EA33-3BE0-4D771CFF0BEF}"/>
              </a:ext>
            </a:extLst>
          </p:cNvPr>
          <p:cNvSpPr>
            <a:spLocks noGrp="1"/>
          </p:cNvSpPr>
          <p:nvPr>
            <p:ph idx="1"/>
          </p:nvPr>
        </p:nvSpPr>
        <p:spPr/>
        <p:txBody>
          <a:bodyPr>
            <a:normAutofit fontScale="92500" lnSpcReduction="20000"/>
          </a:bodyPr>
          <a:lstStyle/>
          <a:p>
            <a:pPr marL="0" indent="0">
              <a:buNone/>
            </a:pPr>
            <a:r>
              <a:rPr lang="en-US" dirty="0"/>
              <a:t>Hello world! This is line one.</a:t>
            </a:r>
          </a:p>
          <a:p>
            <a:pPr marL="0" indent="0">
              <a:buNone/>
            </a:pPr>
            <a:r>
              <a:rPr lang="en-US" dirty="0"/>
              <a:t>World, hello! This is line two.</a:t>
            </a:r>
          </a:p>
          <a:p>
            <a:pPr marL="0" indent="0">
              <a:buNone/>
            </a:pPr>
            <a:r>
              <a:rPr lang="en-US" dirty="0"/>
              <a:t>HelloWorld is a single word.</a:t>
            </a:r>
          </a:p>
          <a:p>
            <a:pPr marL="0" indent="0">
              <a:buNone/>
            </a:pPr>
            <a:r>
              <a:rPr lang="en-US" dirty="0"/>
              <a:t>The word "hello" appears in quotes.</a:t>
            </a:r>
          </a:p>
          <a:p>
            <a:pPr marL="0" indent="0">
              <a:buNone/>
            </a:pPr>
            <a:r>
              <a:rPr lang="en-US" dirty="0"/>
              <a:t>This line ends with hello</a:t>
            </a:r>
          </a:p>
          <a:p>
            <a:pPr marL="0" indent="0">
              <a:buNone/>
            </a:pPr>
            <a:r>
              <a:rPr lang="en-US" dirty="0"/>
              <a:t>hello starts this line and world ends it with world</a:t>
            </a:r>
          </a:p>
          <a:p>
            <a:pPr marL="0" indent="0">
              <a:buNone/>
            </a:pPr>
            <a:r>
              <a:rPr lang="en-US" dirty="0" err="1"/>
              <a:t>com.example.domain</a:t>
            </a:r>
            <a:r>
              <a:rPr lang="en-US" dirty="0"/>
              <a:t> is a domain name</a:t>
            </a:r>
          </a:p>
          <a:p>
            <a:pPr marL="0" indent="0">
              <a:buNone/>
            </a:pPr>
            <a:r>
              <a:rPr lang="en-US" dirty="0"/>
              <a:t>user@example.com is an email address.</a:t>
            </a:r>
          </a:p>
          <a:p>
            <a:pPr marL="0" indent="0">
              <a:buNone/>
            </a:pPr>
            <a:r>
              <a:rPr lang="en-US" dirty="0"/>
              <a:t>2023-05-15 is a date format.</a:t>
            </a:r>
          </a:p>
          <a:p>
            <a:pPr marL="0" indent="0">
              <a:buNone/>
            </a:pPr>
            <a:r>
              <a:rPr lang="en-US" dirty="0"/>
              <a:t>The final line ends the entire text.</a:t>
            </a:r>
            <a:endParaRPr lang="en-IN" dirty="0"/>
          </a:p>
        </p:txBody>
      </p:sp>
    </p:spTree>
    <p:extLst>
      <p:ext uri="{BB962C8B-B14F-4D97-AF65-F5344CB8AC3E}">
        <p14:creationId xmlns:p14="http://schemas.microsoft.com/office/powerpoint/2010/main" val="1943016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Youtube, logo icon - Free download on Iconfinder">
            <a:extLst>
              <a:ext uri="{FF2B5EF4-FFF2-40B4-BE49-F238E27FC236}">
                <a16:creationId xmlns:a16="http://schemas.microsoft.com/office/drawing/2014/main" id="{21FBF6F4-8EC0-CAFD-9B98-53B550609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7095" y="1880071"/>
            <a:ext cx="883905" cy="883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7F93341-8E88-E5AE-4804-3284935D9A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7095" y="3512109"/>
            <a:ext cx="1179195" cy="44219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56AF980-B14B-3B46-B1D9-6822502DF85E}"/>
              </a:ext>
            </a:extLst>
          </p:cNvPr>
          <p:cNvSpPr txBox="1"/>
          <p:nvPr/>
        </p:nvSpPr>
        <p:spPr>
          <a:xfrm>
            <a:off x="2810235" y="2988382"/>
            <a:ext cx="1784463" cy="1200329"/>
          </a:xfrm>
          <a:prstGeom prst="rect">
            <a:avLst/>
          </a:prstGeom>
          <a:noFill/>
        </p:spPr>
        <p:txBody>
          <a:bodyPr wrap="none" rtlCol="0">
            <a:spAutoFit/>
          </a:bodyPr>
          <a:lstStyle/>
          <a:p>
            <a:r>
              <a:rPr lang="en-IN" sz="2400" dirty="0"/>
              <a:t>DATA</a:t>
            </a:r>
          </a:p>
          <a:p>
            <a:r>
              <a:rPr lang="en-IN" sz="2400" dirty="0"/>
              <a:t>SCIENCE</a:t>
            </a:r>
          </a:p>
          <a:p>
            <a:r>
              <a:rPr lang="en-IN" sz="2400" dirty="0"/>
              <a:t>ANYWHERE</a:t>
            </a:r>
          </a:p>
        </p:txBody>
      </p:sp>
      <p:pic>
        <p:nvPicPr>
          <p:cNvPr id="24" name="Picture 23" descr="A logo with a black background&#10;&#10;AI-generated content may be incorrect.">
            <a:extLst>
              <a:ext uri="{FF2B5EF4-FFF2-40B4-BE49-F238E27FC236}">
                <a16:creationId xmlns:a16="http://schemas.microsoft.com/office/drawing/2014/main" id="{59666C1C-8F39-B03C-BD49-DCCEE9F4973B}"/>
              </a:ext>
            </a:extLst>
          </p:cNvPr>
          <p:cNvPicPr>
            <a:picLocks noChangeAspect="1"/>
          </p:cNvPicPr>
          <p:nvPr/>
        </p:nvPicPr>
        <p:blipFill>
          <a:blip r:embed="rId4">
            <a:extLst>
              <a:ext uri="{28A0092B-C50C-407E-A947-70E740481C1C}">
                <a14:useLocalDpi xmlns:a14="http://schemas.microsoft.com/office/drawing/2010/main" val="0"/>
              </a:ext>
            </a:extLst>
          </a:blip>
          <a:srcRect r="60378"/>
          <a:stretch/>
        </p:blipFill>
        <p:spPr>
          <a:xfrm>
            <a:off x="1299964" y="2901229"/>
            <a:ext cx="1386916" cy="1468564"/>
          </a:xfrm>
          <a:prstGeom prst="rect">
            <a:avLst/>
          </a:prstGeom>
        </p:spPr>
      </p:pic>
      <p:cxnSp>
        <p:nvCxnSpPr>
          <p:cNvPr id="28" name="Straight Connector 27">
            <a:extLst>
              <a:ext uri="{FF2B5EF4-FFF2-40B4-BE49-F238E27FC236}">
                <a16:creationId xmlns:a16="http://schemas.microsoft.com/office/drawing/2014/main" id="{D649A8F6-ADF0-3212-C478-7770BF6A5F24}"/>
              </a:ext>
            </a:extLst>
          </p:cNvPr>
          <p:cNvCxnSpPr/>
          <p:nvPr/>
        </p:nvCxnSpPr>
        <p:spPr>
          <a:xfrm>
            <a:off x="5308600" y="1402758"/>
            <a:ext cx="0" cy="46609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0C250B97-01FD-45F3-5A4C-3068D4123E80}"/>
              </a:ext>
            </a:extLst>
          </p:cNvPr>
          <p:cNvSpPr txBox="1"/>
          <p:nvPr/>
        </p:nvSpPr>
        <p:spPr>
          <a:xfrm>
            <a:off x="7269494" y="2152746"/>
            <a:ext cx="4820906"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https://www.youtube.com/@datascienceanywhere/</a:t>
            </a:r>
            <a:endParaRPr lang="en-IN" sz="1600" dirty="0">
              <a:solidFill>
                <a:srgbClr val="0009C4"/>
              </a:solidFill>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CD90D82B-F0E3-9B74-96D2-2BA54F2817E4}"/>
              </a:ext>
            </a:extLst>
          </p:cNvPr>
          <p:cNvSpPr txBox="1"/>
          <p:nvPr/>
        </p:nvSpPr>
        <p:spPr>
          <a:xfrm>
            <a:off x="7343791" y="3552391"/>
            <a:ext cx="4065902"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rPr>
              <a:t>https://www.udemy.com/user/freeai-space/</a:t>
            </a:r>
          </a:p>
        </p:txBody>
      </p:sp>
      <p:sp>
        <p:nvSpPr>
          <p:cNvPr id="33" name="TextBox 32">
            <a:extLst>
              <a:ext uri="{FF2B5EF4-FFF2-40B4-BE49-F238E27FC236}">
                <a16:creationId xmlns:a16="http://schemas.microsoft.com/office/drawing/2014/main" id="{485A7FDB-FA63-A33F-7CF7-2FF42822998A}"/>
              </a:ext>
            </a:extLst>
          </p:cNvPr>
          <p:cNvSpPr txBox="1"/>
          <p:nvPr/>
        </p:nvSpPr>
        <p:spPr>
          <a:xfrm>
            <a:off x="7343791" y="4929761"/>
            <a:ext cx="3835400" cy="338554"/>
          </a:xfrm>
          <a:prstGeom prst="rect">
            <a:avLst/>
          </a:prstGeom>
          <a:noFill/>
        </p:spPr>
        <p:txBody>
          <a:bodyPr wrap="square">
            <a:spAutoFit/>
          </a:bodyPr>
          <a:lstStyle/>
          <a:p>
            <a:r>
              <a:rPr lang="en-IN" sz="1600" dirty="0">
                <a:solidFill>
                  <a:srgbClr val="0009C4"/>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https://github.com/marslearnings</a:t>
            </a:r>
            <a:endParaRPr lang="en-IN" sz="1600" dirty="0">
              <a:solidFill>
                <a:srgbClr val="0009C4"/>
              </a:solidFill>
              <a:latin typeface="Arial" panose="020B0604020202020204" pitchFamily="34" charset="0"/>
              <a:cs typeface="Arial" panose="020B0604020202020204" pitchFamily="34" charset="0"/>
            </a:endParaRPr>
          </a:p>
        </p:txBody>
      </p:sp>
      <p:pic>
        <p:nvPicPr>
          <p:cNvPr id="1032" name="Picture 8" descr="GitHub - Wikipedia">
            <a:extLst>
              <a:ext uri="{FF2B5EF4-FFF2-40B4-BE49-F238E27FC236}">
                <a16:creationId xmlns:a16="http://schemas.microsoft.com/office/drawing/2014/main" id="{3C4E4F9B-D46B-A5F7-C2EF-BEFC2DE531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1289" y="4629820"/>
            <a:ext cx="883906" cy="883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872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7220-C1EA-E3A0-15BD-B205E5A818A8}"/>
              </a:ext>
            </a:extLst>
          </p:cNvPr>
          <p:cNvSpPr>
            <a:spLocks noGrp="1"/>
          </p:cNvSpPr>
          <p:nvPr>
            <p:ph type="title"/>
          </p:nvPr>
        </p:nvSpPr>
        <p:spPr/>
        <p:txBody>
          <a:bodyPr>
            <a:noAutofit/>
          </a:bodyPr>
          <a:lstStyle/>
          <a:p>
            <a:r>
              <a:rPr lang="en-IN" dirty="0"/>
              <a:t>Regex</a:t>
            </a:r>
            <a:br>
              <a:rPr lang="en-IN" sz="4000" dirty="0"/>
            </a:br>
            <a:r>
              <a:rPr lang="en-IN" sz="1800" dirty="0"/>
              <a:t>(regular expression)</a:t>
            </a:r>
            <a:endParaRPr lang="en-IN" sz="2400" dirty="0"/>
          </a:p>
        </p:txBody>
      </p:sp>
      <p:sp>
        <p:nvSpPr>
          <p:cNvPr id="3" name="Content Placeholder 2">
            <a:extLst>
              <a:ext uri="{FF2B5EF4-FFF2-40B4-BE49-F238E27FC236}">
                <a16:creationId xmlns:a16="http://schemas.microsoft.com/office/drawing/2014/main" id="{4315ADB3-EFA6-FE03-C3CB-DE404E6B268C}"/>
              </a:ext>
            </a:extLst>
          </p:cNvPr>
          <p:cNvSpPr>
            <a:spLocks noGrp="1"/>
          </p:cNvSpPr>
          <p:nvPr>
            <p:ph idx="1"/>
          </p:nvPr>
        </p:nvSpPr>
        <p:spPr/>
        <p:txBody>
          <a:bodyPr/>
          <a:lstStyle/>
          <a:p>
            <a:r>
              <a:rPr lang="en-IN" dirty="0"/>
              <a:t>Regular expressions are </a:t>
            </a:r>
            <a:r>
              <a:rPr lang="en-IN" b="1" dirty="0">
                <a:solidFill>
                  <a:srgbClr val="FFC000"/>
                </a:solidFill>
                <a:highlight>
                  <a:srgbClr val="0009C4"/>
                </a:highlight>
              </a:rPr>
              <a:t>patterns</a:t>
            </a:r>
            <a:r>
              <a:rPr lang="en-IN" dirty="0">
                <a:solidFill>
                  <a:srgbClr val="FFC000"/>
                </a:solidFill>
              </a:rPr>
              <a:t> </a:t>
            </a:r>
            <a:r>
              <a:rPr lang="en-IN" dirty="0"/>
              <a:t>used to match character combinations in String. </a:t>
            </a:r>
          </a:p>
          <a:p>
            <a:pPr lvl="1"/>
            <a:r>
              <a:rPr lang="en-IN" b="1" dirty="0"/>
              <a:t>Pattern</a:t>
            </a:r>
            <a:r>
              <a:rPr lang="en-IN" dirty="0"/>
              <a:t> is composed of simple characters.</a:t>
            </a:r>
          </a:p>
          <a:p>
            <a:pPr lvl="2"/>
            <a:r>
              <a:rPr lang="en-IN" dirty="0" err="1"/>
              <a:t>Eg</a:t>
            </a:r>
            <a:r>
              <a:rPr lang="en-IN" dirty="0"/>
              <a:t>: /</a:t>
            </a:r>
            <a:r>
              <a:rPr lang="en-IN" dirty="0" err="1"/>
              <a:t>abc</a:t>
            </a:r>
            <a:r>
              <a:rPr lang="en-IN" dirty="0"/>
              <a:t>/</a:t>
            </a:r>
          </a:p>
          <a:p>
            <a:pPr lvl="1"/>
            <a:r>
              <a:rPr lang="en-IN" dirty="0"/>
              <a:t>Combination of </a:t>
            </a:r>
            <a:r>
              <a:rPr lang="en-IN" b="1" dirty="0"/>
              <a:t>simple</a:t>
            </a:r>
            <a:r>
              <a:rPr lang="en-IN" dirty="0"/>
              <a:t> and </a:t>
            </a:r>
            <a:r>
              <a:rPr lang="en-IN" b="1" dirty="0"/>
              <a:t>special</a:t>
            </a:r>
            <a:r>
              <a:rPr lang="en-IN" dirty="0"/>
              <a:t> characters.</a:t>
            </a:r>
          </a:p>
          <a:p>
            <a:pPr lvl="2"/>
            <a:r>
              <a:rPr lang="en-IN" dirty="0" err="1"/>
              <a:t>Eg</a:t>
            </a:r>
            <a:r>
              <a:rPr lang="en-IN" dirty="0"/>
              <a:t>: /ab*c/ </a:t>
            </a:r>
          </a:p>
        </p:txBody>
      </p:sp>
    </p:spTree>
    <p:extLst>
      <p:ext uri="{BB962C8B-B14F-4D97-AF65-F5344CB8AC3E}">
        <p14:creationId xmlns:p14="http://schemas.microsoft.com/office/powerpoint/2010/main" val="346723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EB33-B3FB-C379-18D7-3307F5BB4E6D}"/>
              </a:ext>
            </a:extLst>
          </p:cNvPr>
          <p:cNvSpPr>
            <a:spLocks noGrp="1"/>
          </p:cNvSpPr>
          <p:nvPr>
            <p:ph type="title"/>
          </p:nvPr>
        </p:nvSpPr>
        <p:spPr/>
        <p:txBody>
          <a:bodyPr>
            <a:noAutofit/>
          </a:bodyPr>
          <a:lstStyle/>
          <a:p>
            <a:r>
              <a:rPr lang="en-IN" dirty="0"/>
              <a:t>Regex</a:t>
            </a:r>
            <a:br>
              <a:rPr lang="en-IN" sz="3200" dirty="0"/>
            </a:br>
            <a:r>
              <a:rPr lang="en-IN" sz="1800" dirty="0"/>
              <a:t>(regular expression)</a:t>
            </a:r>
          </a:p>
        </p:txBody>
      </p:sp>
      <p:graphicFrame>
        <p:nvGraphicFramePr>
          <p:cNvPr id="4" name="Content Placeholder 3">
            <a:extLst>
              <a:ext uri="{FF2B5EF4-FFF2-40B4-BE49-F238E27FC236}">
                <a16:creationId xmlns:a16="http://schemas.microsoft.com/office/drawing/2014/main" id="{AA87E35D-DE16-DA66-2230-6E19515D1F20}"/>
              </a:ext>
            </a:extLst>
          </p:cNvPr>
          <p:cNvGraphicFramePr>
            <a:graphicFrameLocks noGrp="1"/>
          </p:cNvGraphicFramePr>
          <p:nvPr>
            <p:ph idx="1"/>
            <p:extLst>
              <p:ext uri="{D42A27DB-BD31-4B8C-83A1-F6EECF244321}">
                <p14:modId xmlns:p14="http://schemas.microsoft.com/office/powerpoint/2010/main" val="1830925974"/>
              </p:ext>
            </p:extLst>
          </p:nvPr>
        </p:nvGraphicFramePr>
        <p:xfrm>
          <a:off x="1104898" y="1919288"/>
          <a:ext cx="9620251" cy="3517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740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A7955-22A7-68BD-2FEE-9160AD38F550}"/>
              </a:ext>
            </a:extLst>
          </p:cNvPr>
          <p:cNvSpPr>
            <a:spLocks noGrp="1"/>
          </p:cNvSpPr>
          <p:nvPr>
            <p:ph type="title"/>
          </p:nvPr>
        </p:nvSpPr>
        <p:spPr/>
        <p:txBody>
          <a:bodyPr/>
          <a:lstStyle/>
          <a:p>
            <a:r>
              <a:rPr lang="en-IN" dirty="0"/>
              <a:t>Meta Characters</a:t>
            </a:r>
          </a:p>
        </p:txBody>
      </p:sp>
      <p:graphicFrame>
        <p:nvGraphicFramePr>
          <p:cNvPr id="4" name="Content Placeholder 3">
            <a:extLst>
              <a:ext uri="{FF2B5EF4-FFF2-40B4-BE49-F238E27FC236}">
                <a16:creationId xmlns:a16="http://schemas.microsoft.com/office/drawing/2014/main" id="{FDD8814A-90DA-8A40-1BC2-C48372C762BF}"/>
              </a:ext>
            </a:extLst>
          </p:cNvPr>
          <p:cNvGraphicFramePr>
            <a:graphicFrameLocks noGrp="1"/>
          </p:cNvGraphicFramePr>
          <p:nvPr>
            <p:ph idx="1"/>
            <p:extLst>
              <p:ext uri="{D42A27DB-BD31-4B8C-83A1-F6EECF244321}">
                <p14:modId xmlns:p14="http://schemas.microsoft.com/office/powerpoint/2010/main" val="1221539297"/>
              </p:ext>
            </p:extLst>
          </p:nvPr>
        </p:nvGraphicFramePr>
        <p:xfrm>
          <a:off x="643469" y="1135232"/>
          <a:ext cx="10905062" cy="5299732"/>
        </p:xfrm>
        <a:graphic>
          <a:graphicData uri="http://schemas.openxmlformats.org/drawingml/2006/table">
            <a:tbl>
              <a:tblPr firstRow="1" bandRow="1">
                <a:tableStyleId>{5940675A-B579-460E-94D1-54222C63F5DA}</a:tableStyleId>
              </a:tblPr>
              <a:tblGrid>
                <a:gridCol w="1103573">
                  <a:extLst>
                    <a:ext uri="{9D8B030D-6E8A-4147-A177-3AD203B41FA5}">
                      <a16:colId xmlns:a16="http://schemas.microsoft.com/office/drawing/2014/main" val="2061391524"/>
                    </a:ext>
                  </a:extLst>
                </a:gridCol>
                <a:gridCol w="2929898">
                  <a:extLst>
                    <a:ext uri="{9D8B030D-6E8A-4147-A177-3AD203B41FA5}">
                      <a16:colId xmlns:a16="http://schemas.microsoft.com/office/drawing/2014/main" val="4006355130"/>
                    </a:ext>
                  </a:extLst>
                </a:gridCol>
                <a:gridCol w="2929898">
                  <a:extLst>
                    <a:ext uri="{9D8B030D-6E8A-4147-A177-3AD203B41FA5}">
                      <a16:colId xmlns:a16="http://schemas.microsoft.com/office/drawing/2014/main" val="1376982894"/>
                    </a:ext>
                  </a:extLst>
                </a:gridCol>
                <a:gridCol w="3941693">
                  <a:extLst>
                    <a:ext uri="{9D8B030D-6E8A-4147-A177-3AD203B41FA5}">
                      <a16:colId xmlns:a16="http://schemas.microsoft.com/office/drawing/2014/main" val="4193032431"/>
                    </a:ext>
                  </a:extLst>
                </a:gridCol>
              </a:tblGrid>
              <a:tr h="233205">
                <a:tc>
                  <a:txBody>
                    <a:bodyPr/>
                    <a:lstStyle/>
                    <a:p>
                      <a:pPr algn="ctr"/>
                      <a:r>
                        <a:rPr lang="en-IN" sz="1200" b="1" dirty="0">
                          <a:solidFill>
                            <a:schemeClr val="bg1"/>
                          </a:solidFill>
                        </a:rPr>
                        <a:t>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Description</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tc>
                  <a:txBody>
                    <a:bodyPr/>
                    <a:lstStyle/>
                    <a:p>
                      <a:pPr algn="ctr"/>
                      <a:r>
                        <a:rPr lang="en-IN" sz="1200" b="1" dirty="0">
                          <a:solidFill>
                            <a:schemeClr val="bg1"/>
                          </a:solidFill>
                        </a:rPr>
                        <a:t>Match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09C4"/>
                    </a:solidFill>
                  </a:tcPr>
                </a:tc>
                <a:extLst>
                  <a:ext uri="{0D108BD9-81ED-4DB2-BD59-A6C34878D82A}">
                    <a16:rowId xmlns:a16="http://schemas.microsoft.com/office/drawing/2014/main" val="267146302"/>
                  </a:ext>
                </a:extLst>
              </a:tr>
              <a:tr h="388675">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dirty="0"/>
                        <a:t>Either or</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cat|hello</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62619510"/>
                  </a:ext>
                </a:extLst>
              </a:tr>
              <a:tr h="388675">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Any character (one) except new line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he..lo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the characters between e and l in the example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82395646"/>
                  </a:ext>
                </a:extLst>
              </a:tr>
              <a:tr h="388675">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Exactly the specified number of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“he.{2}o”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917142889"/>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zero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66947786"/>
                  </a:ext>
                </a:extLst>
              </a:tr>
              <a:tr h="668666">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one or more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US" sz="1200" dirty="0"/>
                        <a:t>Find the word that starts with 'he,' followed by one or more characters, and ends with ‘o.</a:t>
                      </a:r>
                    </a:p>
                    <a:p>
                      <a:r>
                        <a:rPr lang="en-US" sz="1200" dirty="0" err="1"/>
                        <a:t>Eg</a:t>
                      </a:r>
                      <a:r>
                        <a:rPr lang="en-US" sz="1200" dirty="0"/>
                        <a:t>: hello, hero,</a:t>
                      </a:r>
                      <a:r>
                        <a:rPr lang="en-IN" sz="1200" b="1" dirty="0"/>
                        <a:t> </a:t>
                      </a:r>
                      <a:r>
                        <a:rPr lang="en-IN" sz="1200" b="1" dirty="0" err="1"/>
                        <a:t>Helico</a:t>
                      </a:r>
                      <a:r>
                        <a:rPr lang="en-IN" sz="1200" dirty="0"/>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68455751"/>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Zero or one occurrence</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t>
                      </a:r>
                      <a:r>
                        <a:rPr lang="en-IN" sz="1200" dirty="0" err="1"/>
                        <a:t>he.?o</a:t>
                      </a:r>
                      <a:r>
                        <a:rPr lang="en-IN" sz="1200" dirty="0"/>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Eg.</a:t>
                      </a:r>
                      <a:r>
                        <a:rPr lang="en-IN" sz="1200" dirty="0"/>
                        <a:t> Hero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27396418"/>
                  </a:ext>
                </a:extLst>
              </a:tr>
              <a:tr h="336852">
                <a:tc>
                  <a:txBody>
                    <a:bodyPr/>
                    <a:lstStyle/>
                    <a:p>
                      <a:pPr algn="ctr"/>
                      <a:r>
                        <a:rPr lang="en-IN" sz="2000" b="1" dirty="0">
                          <a:solidFill>
                            <a:schemeClr val="accent2"/>
                          </a:solidFill>
                        </a:rPr>
                        <a:t>( )</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Capture and group</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96197079"/>
                  </a:ext>
                </a:extLst>
              </a:tr>
              <a:tr h="336852">
                <a:tc>
                  <a:txBody>
                    <a:bodyPr/>
                    <a:lstStyle/>
                    <a:p>
                      <a:pPr algn="ctr"/>
                      <a:r>
                        <a:rPr lang="en-IN" sz="2000" b="1" dirty="0">
                          <a:solidFill>
                            <a:schemeClr val="accent2"/>
                          </a:solidFill>
                        </a:rPr>
                        <a:t>[ ]</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 set of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“[a-z]”</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err="1"/>
                        <a:t>abcdefghijklmnopqrstuvwxyz</a:t>
                      </a:r>
                      <a:endParaRPr lang="en-IN" sz="1200" dirty="0"/>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81387196"/>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Starts with hello</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08158357"/>
                  </a:ext>
                </a:extLst>
              </a:tr>
              <a:tr h="336852">
                <a:tc>
                  <a:txBody>
                    <a:bodyPr/>
                    <a:lstStyle/>
                    <a:p>
                      <a:pPr algn="ctr"/>
                      <a:r>
                        <a:rPr lang="en-IN" sz="2000" b="1" dirty="0">
                          <a:solidFill>
                            <a:schemeClr val="accent2"/>
                          </a:solidFill>
                        </a:rPr>
                        <a:t>$</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Ends with</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Sentence ends with World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316360841"/>
                  </a:ext>
                </a:extLst>
              </a:tr>
              <a:tr h="336852">
                <a:tc>
                  <a:txBody>
                    <a:bodyPr/>
                    <a:lstStyle/>
                    <a:p>
                      <a:pPr algn="ctr"/>
                      <a:r>
                        <a:rPr lang="en-IN" sz="2000" b="1" dirty="0">
                          <a:solidFill>
                            <a:schemeClr val="accent2"/>
                          </a:solidFill>
                        </a:rPr>
                        <a:t>\</a:t>
                      </a:r>
                    </a:p>
                  </a:txBody>
                  <a:tcPr anchor="ct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Signals a special sequence (Can also be used to escape special characters)</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“\d”</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r>
                        <a:rPr lang="en-IN" sz="1200" dirty="0"/>
                        <a:t>Match all integers in string</a:t>
                      </a:r>
                    </a:p>
                  </a:txBody>
                  <a:tcPr>
                    <a:lnL w="12700" cap="flat" cmpd="sng" algn="ctr">
                      <a:solidFill>
                        <a:schemeClr val="bg1">
                          <a:lumMod val="65000"/>
                        </a:schemeClr>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708185498"/>
                  </a:ext>
                </a:extLst>
              </a:tr>
            </a:tbl>
          </a:graphicData>
        </a:graphic>
      </p:graphicFrame>
    </p:spTree>
    <p:extLst>
      <p:ext uri="{BB962C8B-B14F-4D97-AF65-F5344CB8AC3E}">
        <p14:creationId xmlns:p14="http://schemas.microsoft.com/office/powerpoint/2010/main" val="2341844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46538-61D2-9463-9C15-C104B1ACE5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47275-FD5F-352E-9A2B-9D5EF30826E5}"/>
              </a:ext>
            </a:extLst>
          </p:cNvPr>
          <p:cNvSpPr>
            <a:spLocks noGrp="1"/>
          </p:cNvSpPr>
          <p:nvPr>
            <p:ph type="title"/>
          </p:nvPr>
        </p:nvSpPr>
        <p:spPr/>
        <p:txBody>
          <a:bodyPr/>
          <a:lstStyle/>
          <a:p>
            <a:r>
              <a:rPr lang="en-IN" dirty="0"/>
              <a:t>Special Sequences</a:t>
            </a:r>
          </a:p>
        </p:txBody>
      </p:sp>
      <p:graphicFrame>
        <p:nvGraphicFramePr>
          <p:cNvPr id="7" name="Content Placeholder 3">
            <a:extLst>
              <a:ext uri="{FF2B5EF4-FFF2-40B4-BE49-F238E27FC236}">
                <a16:creationId xmlns:a16="http://schemas.microsoft.com/office/drawing/2014/main" id="{A53704BE-C88C-BB0B-6314-ADF61D34D80A}"/>
              </a:ext>
            </a:extLst>
          </p:cNvPr>
          <p:cNvGraphicFramePr>
            <a:graphicFrameLocks noGrp="1"/>
          </p:cNvGraphicFramePr>
          <p:nvPr>
            <p:ph idx="1"/>
            <p:extLst>
              <p:ext uri="{D42A27DB-BD31-4B8C-83A1-F6EECF244321}">
                <p14:modId xmlns:p14="http://schemas.microsoft.com/office/powerpoint/2010/main" val="3968725359"/>
              </p:ext>
            </p:extLst>
          </p:nvPr>
        </p:nvGraphicFramePr>
        <p:xfrm>
          <a:off x="624418" y="1440033"/>
          <a:ext cx="10748432" cy="5253484"/>
        </p:xfrm>
        <a:graphic>
          <a:graphicData uri="http://schemas.openxmlformats.org/drawingml/2006/table">
            <a:tbl>
              <a:tblPr firstRow="1" bandRow="1">
                <a:tableStyleId>{5940675A-B579-460E-94D1-54222C63F5DA}</a:tableStyleId>
              </a:tblPr>
              <a:tblGrid>
                <a:gridCol w="1173022">
                  <a:extLst>
                    <a:ext uri="{9D8B030D-6E8A-4147-A177-3AD203B41FA5}">
                      <a16:colId xmlns:a16="http://schemas.microsoft.com/office/drawing/2014/main" val="2061391524"/>
                    </a:ext>
                  </a:extLst>
                </a:gridCol>
                <a:gridCol w="7017758">
                  <a:extLst>
                    <a:ext uri="{9D8B030D-6E8A-4147-A177-3AD203B41FA5}">
                      <a16:colId xmlns:a16="http://schemas.microsoft.com/office/drawing/2014/main" val="4006355130"/>
                    </a:ext>
                  </a:extLst>
                </a:gridCol>
                <a:gridCol w="2557652">
                  <a:extLst>
                    <a:ext uri="{9D8B030D-6E8A-4147-A177-3AD203B41FA5}">
                      <a16:colId xmlns:a16="http://schemas.microsoft.com/office/drawing/2014/main" val="1376982894"/>
                    </a:ext>
                  </a:extLst>
                </a:gridCol>
              </a:tblGrid>
              <a:tr h="239399">
                <a:tc>
                  <a:txBody>
                    <a:bodyPr/>
                    <a:lstStyle/>
                    <a:p>
                      <a:pPr algn="ctr"/>
                      <a:r>
                        <a:rPr lang="en-IN" sz="1200" b="1" dirty="0">
                          <a:solidFill>
                            <a:schemeClr val="bg1"/>
                          </a:solidFill>
                        </a:rPr>
                        <a:t>Characters</a:t>
                      </a:r>
                    </a:p>
                  </a:txBody>
                  <a:tcPr>
                    <a:solidFill>
                      <a:srgbClr val="0009C4"/>
                    </a:solidFill>
                  </a:tcPr>
                </a:tc>
                <a:tc>
                  <a:txBody>
                    <a:bodyPr/>
                    <a:lstStyle/>
                    <a:p>
                      <a:pPr algn="ctr"/>
                      <a:r>
                        <a:rPr lang="en-IN" sz="1200" b="1" dirty="0">
                          <a:solidFill>
                            <a:schemeClr val="bg1"/>
                          </a:solidFill>
                        </a:rPr>
                        <a:t>Description</a:t>
                      </a:r>
                    </a:p>
                  </a:txBody>
                  <a:tcPr>
                    <a:solidFill>
                      <a:srgbClr val="0009C4"/>
                    </a:solidFill>
                  </a:tcPr>
                </a:tc>
                <a:tc>
                  <a:txBody>
                    <a:bodyPr/>
                    <a:lstStyle/>
                    <a:p>
                      <a:pPr algn="ctr"/>
                      <a:r>
                        <a:rPr lang="en-IN" sz="1200" b="1" dirty="0">
                          <a:solidFill>
                            <a:schemeClr val="bg1"/>
                          </a:solidFill>
                        </a:rPr>
                        <a:t>Example</a:t>
                      </a:r>
                    </a:p>
                  </a:txBody>
                  <a:tcPr>
                    <a:solidFill>
                      <a:srgbClr val="0009C4"/>
                    </a:solidFill>
                  </a:tcPr>
                </a:tc>
                <a:extLst>
                  <a:ext uri="{0D108BD9-81ED-4DB2-BD59-A6C34878D82A}">
                    <a16:rowId xmlns:a16="http://schemas.microsoft.com/office/drawing/2014/main" val="267146302"/>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contains any word characters (characters from a to z, digits from 0-9, and the underscore _ characters)</a:t>
                      </a:r>
                    </a:p>
                  </a:txBody>
                  <a:tcPr/>
                </a:tc>
                <a:tc>
                  <a:txBody>
                    <a:bodyPr/>
                    <a:lstStyle/>
                    <a:p>
                      <a:r>
                        <a:rPr lang="en-IN" sz="1200" dirty="0"/>
                        <a:t>“\w”</a:t>
                      </a:r>
                    </a:p>
                  </a:txBody>
                  <a:tcPr/>
                </a:tc>
                <a:extLst>
                  <a:ext uri="{0D108BD9-81ED-4DB2-BD59-A6C34878D82A}">
                    <a16:rowId xmlns:a16="http://schemas.microsoft.com/office/drawing/2014/main" val="1127377267"/>
                  </a:ext>
                </a:extLst>
              </a:tr>
              <a:tr h="558598">
                <a:tc>
                  <a:txBody>
                    <a:bodyPr/>
                    <a:lstStyle/>
                    <a:p>
                      <a:pPr algn="ctr"/>
                      <a:r>
                        <a:rPr lang="en-IN" sz="2000" b="1" dirty="0">
                          <a:solidFill>
                            <a:schemeClr val="accent2"/>
                          </a:solidFill>
                        </a:rPr>
                        <a:t>\W</a:t>
                      </a:r>
                    </a:p>
                  </a:txBody>
                  <a:tcPr/>
                </a:tc>
                <a:tc>
                  <a:txBody>
                    <a:bodyPr/>
                    <a:lstStyle/>
                    <a:p>
                      <a:r>
                        <a:rPr lang="en-IN" sz="1200" dirty="0"/>
                        <a:t>Returns a match where the string </a:t>
                      </a:r>
                      <a:r>
                        <a:rPr lang="en-IN" sz="1200" b="1" dirty="0">
                          <a:solidFill>
                            <a:schemeClr val="accent2"/>
                          </a:solidFill>
                        </a:rPr>
                        <a:t>DOES NOT </a:t>
                      </a:r>
                      <a:r>
                        <a:rPr lang="en-IN" sz="1200" dirty="0"/>
                        <a:t>contain any word characters</a:t>
                      </a:r>
                    </a:p>
                  </a:txBody>
                  <a:tcPr/>
                </a:tc>
                <a:tc>
                  <a:txBody>
                    <a:bodyPr/>
                    <a:lstStyle/>
                    <a:p>
                      <a:r>
                        <a:rPr lang="en-IN" sz="1200" dirty="0"/>
                        <a:t>“\W”</a:t>
                      </a:r>
                    </a:p>
                  </a:txBody>
                  <a:tcPr/>
                </a:tc>
                <a:extLst>
                  <a:ext uri="{0D108BD9-81ED-4DB2-BD59-A6C34878D82A}">
                    <a16:rowId xmlns:a16="http://schemas.microsoft.com/office/drawing/2014/main" val="2104083497"/>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at the beginning or at the end of a word.</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91073518"/>
                  </a:ext>
                </a:extLst>
              </a:tr>
              <a:tr h="558598">
                <a:tc>
                  <a:txBody>
                    <a:bodyPr/>
                    <a:lstStyle/>
                    <a:p>
                      <a:pPr algn="ctr"/>
                      <a:r>
                        <a:rPr lang="en-IN" sz="2000" b="1" dirty="0">
                          <a:solidFill>
                            <a:schemeClr val="accent2"/>
                          </a:solidFill>
                        </a:rPr>
                        <a:t>\B</a:t>
                      </a:r>
                    </a:p>
                  </a:txBody>
                  <a:tcPr anchor="ctr"/>
                </a:tc>
                <a:tc>
                  <a:txBody>
                    <a:bodyPr/>
                    <a:lstStyle/>
                    <a:p>
                      <a:r>
                        <a:rPr lang="en-IN" sz="1200" dirty="0"/>
                        <a:t>Returns a match where the specified characters are present, but </a:t>
                      </a:r>
                      <a:r>
                        <a:rPr lang="en-IN" sz="1200" b="1" dirty="0">
                          <a:solidFill>
                            <a:schemeClr val="accent2"/>
                          </a:solidFill>
                        </a:rPr>
                        <a:t>NOT</a:t>
                      </a:r>
                      <a:r>
                        <a:rPr lang="en-IN" sz="1200" dirty="0"/>
                        <a:t> as the beginning of a word (or at the end) </a:t>
                      </a:r>
                    </a:p>
                  </a:txBody>
                  <a:tcPr/>
                </a:tc>
                <a:tc>
                  <a:txBody>
                    <a:bodyPr/>
                    <a:lstStyle/>
                    <a:p>
                      <a:r>
                        <a:rPr lang="en-IN" sz="1200" dirty="0"/>
                        <a:t>r“\Bello”</a:t>
                      </a:r>
                    </a:p>
                    <a:p>
                      <a:endParaRPr lang="en-IN" sz="1200" dirty="0"/>
                    </a:p>
                    <a:p>
                      <a:r>
                        <a:rPr lang="en-IN" sz="1200" dirty="0" err="1"/>
                        <a:t>r”ello</a:t>
                      </a:r>
                      <a:r>
                        <a:rPr lang="en-IN" sz="1200" dirty="0"/>
                        <a:t>\B”</a:t>
                      </a:r>
                    </a:p>
                  </a:txBody>
                  <a:tcPr/>
                </a:tc>
                <a:extLst>
                  <a:ext uri="{0D108BD9-81ED-4DB2-BD59-A6C34878D82A}">
                    <a16:rowId xmlns:a16="http://schemas.microsoft.com/office/drawing/2014/main" val="3182395646"/>
                  </a:ext>
                </a:extLst>
              </a:tr>
              <a:tr h="398999">
                <a:tc>
                  <a:txBody>
                    <a:bodyPr/>
                    <a:lstStyle/>
                    <a:p>
                      <a:pPr algn="ctr"/>
                      <a:r>
                        <a:rPr lang="en-IN" sz="2000" b="1" dirty="0">
                          <a:solidFill>
                            <a:schemeClr val="accent2"/>
                          </a:solidFill>
                        </a:rPr>
                        <a:t>\d</a:t>
                      </a:r>
                    </a:p>
                  </a:txBody>
                  <a:tcPr/>
                </a:tc>
                <a:tc>
                  <a:txBody>
                    <a:bodyPr/>
                    <a:lstStyle/>
                    <a:p>
                      <a:r>
                        <a:rPr lang="en-IN" sz="1200" dirty="0"/>
                        <a:t>Returns a match where the string contains digits</a:t>
                      </a:r>
                    </a:p>
                    <a:p>
                      <a:r>
                        <a:rPr lang="en-IN" sz="1200" dirty="0"/>
                        <a:t> (number from 0-9)</a:t>
                      </a:r>
                    </a:p>
                  </a:txBody>
                  <a:tcPr/>
                </a:tc>
                <a:tc>
                  <a:txBody>
                    <a:bodyPr/>
                    <a:lstStyle/>
                    <a:p>
                      <a:r>
                        <a:rPr lang="en-IN" sz="1200" dirty="0"/>
                        <a:t>“\d”</a:t>
                      </a:r>
                    </a:p>
                  </a:txBody>
                  <a:tcPr/>
                </a:tc>
                <a:extLst>
                  <a:ext uri="{0D108BD9-81ED-4DB2-BD59-A6C34878D82A}">
                    <a16:rowId xmlns:a16="http://schemas.microsoft.com/office/drawing/2014/main" val="2400672534"/>
                  </a:ext>
                </a:extLst>
              </a:tr>
              <a:tr h="345799">
                <a:tc>
                  <a:txBody>
                    <a:bodyPr/>
                    <a:lstStyle/>
                    <a:p>
                      <a:pPr algn="ctr"/>
                      <a:r>
                        <a:rPr lang="en-IN" sz="2000" b="1" dirty="0">
                          <a:solidFill>
                            <a:schemeClr val="accent2"/>
                          </a:solidFill>
                        </a:rPr>
                        <a:t>\D</a:t>
                      </a:r>
                    </a:p>
                  </a:txBody>
                  <a:tcPr/>
                </a:tc>
                <a:tc>
                  <a:txBody>
                    <a:bodyPr/>
                    <a:lstStyle/>
                    <a:p>
                      <a:r>
                        <a:rPr lang="en-IN" sz="1200" dirty="0"/>
                        <a:t>Returns a match where the string </a:t>
                      </a:r>
                      <a:r>
                        <a:rPr lang="en-IN" sz="1200" b="1" dirty="0">
                          <a:solidFill>
                            <a:schemeClr val="accent2"/>
                          </a:solidFill>
                        </a:rPr>
                        <a:t>DOES NOT</a:t>
                      </a:r>
                      <a:r>
                        <a:rPr lang="en-IN" sz="1200" dirty="0">
                          <a:solidFill>
                            <a:schemeClr val="accent2"/>
                          </a:solidFill>
                        </a:rPr>
                        <a:t> </a:t>
                      </a:r>
                      <a:r>
                        <a:rPr lang="en-IN" sz="1200" dirty="0"/>
                        <a:t>contains digits</a:t>
                      </a:r>
                    </a:p>
                  </a:txBody>
                  <a:tcPr/>
                </a:tc>
                <a:tc>
                  <a:txBody>
                    <a:bodyPr/>
                    <a:lstStyle/>
                    <a:p>
                      <a:r>
                        <a:rPr lang="en-IN" sz="1200" dirty="0"/>
                        <a:t>“\D”</a:t>
                      </a:r>
                    </a:p>
                  </a:txBody>
                  <a:tcPr/>
                </a:tc>
                <a:extLst>
                  <a:ext uri="{0D108BD9-81ED-4DB2-BD59-A6C34878D82A}">
                    <a16:rowId xmlns:a16="http://schemas.microsoft.com/office/drawing/2014/main" val="4227277559"/>
                  </a:ext>
                </a:extLst>
              </a:tr>
              <a:tr h="467944">
                <a:tc>
                  <a:txBody>
                    <a:bodyPr/>
                    <a:lstStyle/>
                    <a:p>
                      <a:pPr algn="ctr"/>
                      <a:r>
                        <a:rPr lang="en-IN" sz="2000" b="1" dirty="0">
                          <a:solidFill>
                            <a:schemeClr val="accent2"/>
                          </a:solidFill>
                        </a:rPr>
                        <a:t>\s</a:t>
                      </a:r>
                    </a:p>
                  </a:txBody>
                  <a:tcPr/>
                </a:tc>
                <a:tc>
                  <a:txBody>
                    <a:bodyPr/>
                    <a:lstStyle/>
                    <a:p>
                      <a:r>
                        <a:rPr lang="en-IN" sz="1200" dirty="0"/>
                        <a:t>Returns a match where the string contains a white space characters</a:t>
                      </a:r>
                    </a:p>
                  </a:txBody>
                  <a:tcPr/>
                </a:tc>
                <a:tc>
                  <a:txBody>
                    <a:bodyPr/>
                    <a:lstStyle/>
                    <a:p>
                      <a:r>
                        <a:rPr lang="en-IN" sz="1200" dirty="0"/>
                        <a:t>“\s”</a:t>
                      </a:r>
                    </a:p>
                  </a:txBody>
                  <a:tcPr/>
                </a:tc>
                <a:extLst>
                  <a:ext uri="{0D108BD9-81ED-4DB2-BD59-A6C34878D82A}">
                    <a16:rowId xmlns:a16="http://schemas.microsoft.com/office/drawing/2014/main" val="2966947786"/>
                  </a:ext>
                </a:extLst>
              </a:tr>
              <a:tr h="467944">
                <a:tc>
                  <a:txBody>
                    <a:bodyPr/>
                    <a:lstStyle/>
                    <a:p>
                      <a:pPr algn="ctr"/>
                      <a:r>
                        <a:rPr lang="en-IN" sz="2000" b="1" dirty="0">
                          <a:solidFill>
                            <a:schemeClr val="accent2"/>
                          </a:solidFill>
                        </a:rPr>
                        <a:t>\S</a:t>
                      </a:r>
                    </a:p>
                  </a:txBody>
                  <a:tcPr/>
                </a:tc>
                <a:tc>
                  <a:txBody>
                    <a:bodyPr/>
                    <a:lstStyle/>
                    <a:p>
                      <a:r>
                        <a:rPr lang="en-IN" sz="1200" dirty="0"/>
                        <a:t>Return a match where the string </a:t>
                      </a:r>
                      <a:r>
                        <a:rPr lang="en-IN" sz="1200" b="1" dirty="0">
                          <a:solidFill>
                            <a:schemeClr val="accent2"/>
                          </a:solidFill>
                        </a:rPr>
                        <a:t>DOES NOT</a:t>
                      </a:r>
                      <a:r>
                        <a:rPr lang="en-IN" sz="1200" dirty="0">
                          <a:solidFill>
                            <a:schemeClr val="accent2"/>
                          </a:solidFill>
                        </a:rPr>
                        <a:t> </a:t>
                      </a:r>
                      <a:r>
                        <a:rPr lang="en-IN" sz="1200" dirty="0"/>
                        <a:t>contains a white space characters</a:t>
                      </a:r>
                    </a:p>
                  </a:txBody>
                  <a:tcPr/>
                </a:tc>
                <a:tc>
                  <a:txBody>
                    <a:bodyPr/>
                    <a:lstStyle/>
                    <a:p>
                      <a:r>
                        <a:rPr lang="en-IN" sz="1200" dirty="0"/>
                        <a:t>“\S”</a:t>
                      </a:r>
                    </a:p>
                  </a:txBody>
                  <a:tcPr/>
                </a:tc>
                <a:extLst>
                  <a:ext uri="{0D108BD9-81ED-4DB2-BD59-A6C34878D82A}">
                    <a16:rowId xmlns:a16="http://schemas.microsoft.com/office/drawing/2014/main" val="368455751"/>
                  </a:ext>
                </a:extLst>
              </a:tr>
              <a:tr h="345799">
                <a:tc>
                  <a:txBody>
                    <a:bodyPr/>
                    <a:lstStyle/>
                    <a:p>
                      <a:pPr algn="ctr"/>
                      <a:r>
                        <a:rPr lang="en-IN" sz="2000" b="1" dirty="0">
                          <a:solidFill>
                            <a:schemeClr val="accent2"/>
                          </a:solidFill>
                        </a:rPr>
                        <a:t>\A</a:t>
                      </a:r>
                    </a:p>
                  </a:txBody>
                  <a:tcPr anchor="ctr"/>
                </a:tc>
                <a:tc>
                  <a:txBody>
                    <a:bodyPr/>
                    <a:lstStyle/>
                    <a:p>
                      <a:r>
                        <a:rPr lang="en-IN" sz="1200" dirty="0"/>
                        <a:t>Returns a match if specified characters are at the beginning of the string.</a:t>
                      </a:r>
                    </a:p>
                  </a:txBody>
                  <a:tcPr/>
                </a:tc>
                <a:tc>
                  <a:txBody>
                    <a:bodyPr/>
                    <a:lstStyle/>
                    <a:p>
                      <a:r>
                        <a:rPr lang="en-IN" sz="1200" dirty="0"/>
                        <a:t>r“\</a:t>
                      </a:r>
                      <a:r>
                        <a:rPr lang="en-IN" sz="1200" dirty="0" err="1"/>
                        <a:t>AThe</a:t>
                      </a:r>
                      <a:r>
                        <a:rPr lang="en-IN" sz="1200" dirty="0"/>
                        <a:t>”</a:t>
                      </a:r>
                    </a:p>
                  </a:txBody>
                  <a:tcPr/>
                </a:tc>
                <a:extLst>
                  <a:ext uri="{0D108BD9-81ED-4DB2-BD59-A6C34878D82A}">
                    <a16:rowId xmlns:a16="http://schemas.microsoft.com/office/drawing/2014/main" val="1878175962"/>
                  </a:ext>
                </a:extLst>
              </a:tr>
              <a:tr h="345799">
                <a:tc>
                  <a:txBody>
                    <a:bodyPr/>
                    <a:lstStyle/>
                    <a:p>
                      <a:pPr algn="ctr"/>
                      <a:r>
                        <a:rPr lang="en-IN" sz="2000" b="1" dirty="0">
                          <a:solidFill>
                            <a:schemeClr val="accent2"/>
                          </a:solidFill>
                        </a:rPr>
                        <a:t>\Z</a:t>
                      </a:r>
                    </a:p>
                  </a:txBody>
                  <a:tcPr/>
                </a:tc>
                <a:tc>
                  <a:txBody>
                    <a:bodyPr/>
                    <a:lstStyle/>
                    <a:p>
                      <a:r>
                        <a:rPr lang="en-IN" sz="1200" dirty="0"/>
                        <a:t>Returns a match if the specified characters are at the end of the string</a:t>
                      </a:r>
                    </a:p>
                  </a:txBody>
                  <a:tcPr/>
                </a:tc>
                <a:tc>
                  <a:txBody>
                    <a:bodyPr/>
                    <a:lstStyle/>
                    <a:p>
                      <a:r>
                        <a:rPr lang="en-IN" sz="1200" dirty="0"/>
                        <a:t>“Spain\Z”</a:t>
                      </a:r>
                    </a:p>
                  </a:txBody>
                  <a:tcPr/>
                </a:tc>
                <a:extLst>
                  <a:ext uri="{0D108BD9-81ED-4DB2-BD59-A6C34878D82A}">
                    <a16:rowId xmlns:a16="http://schemas.microsoft.com/office/drawing/2014/main" val="2859758612"/>
                  </a:ext>
                </a:extLst>
              </a:tr>
            </a:tbl>
          </a:graphicData>
        </a:graphic>
      </p:graphicFrame>
    </p:spTree>
    <p:extLst>
      <p:ext uri="{BB962C8B-B14F-4D97-AF65-F5344CB8AC3E}">
        <p14:creationId xmlns:p14="http://schemas.microsoft.com/office/powerpoint/2010/main" val="103855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E2FAF-CBF5-3A84-BC06-36E21D4F7101}"/>
              </a:ext>
            </a:extLst>
          </p:cNvPr>
          <p:cNvSpPr>
            <a:spLocks noGrp="1"/>
          </p:cNvSpPr>
          <p:nvPr>
            <p:ph type="title"/>
          </p:nvPr>
        </p:nvSpPr>
        <p:spPr/>
        <p:txBody>
          <a:bodyPr/>
          <a:lstStyle/>
          <a:p>
            <a:r>
              <a:rPr lang="en-IN" dirty="0"/>
              <a:t>Example String</a:t>
            </a:r>
          </a:p>
        </p:txBody>
      </p:sp>
      <p:sp>
        <p:nvSpPr>
          <p:cNvPr id="3" name="Content Placeholder 2">
            <a:extLst>
              <a:ext uri="{FF2B5EF4-FFF2-40B4-BE49-F238E27FC236}">
                <a16:creationId xmlns:a16="http://schemas.microsoft.com/office/drawing/2014/main" id="{803833FC-A21B-CE65-15F1-F4F6A7050B2C}"/>
              </a:ext>
            </a:extLst>
          </p:cNvPr>
          <p:cNvSpPr>
            <a:spLocks noGrp="1"/>
          </p:cNvSpPr>
          <p:nvPr>
            <p:ph idx="1"/>
          </p:nvPr>
        </p:nvSpPr>
        <p:spPr/>
        <p:txBody>
          <a:bodyPr/>
          <a:lstStyle/>
          <a:p>
            <a:pPr marL="0" indent="0">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Once upon a time in a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colorful</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town, a young coder started learning Regex. He practiced on words like apple, Banana, and cherry. His teacher said, ‘Numbers like 12345 and 42 are easy to match using special patterns.’ So, he tried a regex that found any digit. One day, he saw a sign that said Start here and wondered if regex could match words that start with something. Later, he found a note that ended with End here. and thought about matching the end of a sentence. He also learned that . could match any character, like in ‘cat’ or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cet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When testing, he noticed some words like hero, helicopter, he, and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which made him curious about zero or more characters in between letters. He wrote a regex that could match one or more characters after a pattern. Another tricky test was checking if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color</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colour could be matched with an optional letter. He then practiced with words like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hellooo</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match exactly two ‘o’s. Finally, he saw two people falling and staying, so he tested an OR condition. His final challenge was repeating words like ‘repeated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repeated</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checking if regex could capture and group them correctly. In the end, he mastered Regex and built powerful search tools!</a:t>
            </a:r>
          </a:p>
          <a:p>
            <a:pPr marL="0" indent="0">
              <a:buNone/>
            </a:pPr>
            <a:endParaRPr lang="en-IN" dirty="0"/>
          </a:p>
        </p:txBody>
      </p:sp>
    </p:spTree>
    <p:extLst>
      <p:ext uri="{BB962C8B-B14F-4D97-AF65-F5344CB8AC3E}">
        <p14:creationId xmlns:p14="http://schemas.microsoft.com/office/powerpoint/2010/main" val="2969320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7B854-7F03-2B9A-56CF-935DAC0A9286}"/>
              </a:ext>
            </a:extLst>
          </p:cNvPr>
          <p:cNvSpPr>
            <a:spLocks noGrp="1"/>
          </p:cNvSpPr>
          <p:nvPr>
            <p:ph type="title"/>
          </p:nvPr>
        </p:nvSpPr>
        <p:spPr>
          <a:xfrm>
            <a:off x="445363" y="2923126"/>
            <a:ext cx="11301273" cy="727969"/>
          </a:xfrm>
        </p:spPr>
        <p:txBody>
          <a:bodyPr/>
          <a:lstStyle/>
          <a:p>
            <a:pPr algn="ctr"/>
            <a:r>
              <a:rPr lang="en-IN" b="1" dirty="0"/>
              <a:t>/</a:t>
            </a:r>
            <a:r>
              <a:rPr lang="en-IN" dirty="0">
                <a:solidFill>
                  <a:schemeClr val="accent2"/>
                </a:solidFill>
              </a:rPr>
              <a:t>&lt;pattern&gt;</a:t>
            </a:r>
            <a:r>
              <a:rPr lang="en-IN" b="1" dirty="0"/>
              <a:t>/</a:t>
            </a:r>
          </a:p>
        </p:txBody>
      </p:sp>
      <p:sp>
        <p:nvSpPr>
          <p:cNvPr id="6" name="Callout: Bent Line 5">
            <a:extLst>
              <a:ext uri="{FF2B5EF4-FFF2-40B4-BE49-F238E27FC236}">
                <a16:creationId xmlns:a16="http://schemas.microsoft.com/office/drawing/2014/main" id="{6C1DC97A-2177-4295-B296-7105B5B0CF9C}"/>
              </a:ext>
            </a:extLst>
          </p:cNvPr>
          <p:cNvSpPr/>
          <p:nvPr/>
        </p:nvSpPr>
        <p:spPr>
          <a:xfrm>
            <a:off x="4038600" y="4573049"/>
            <a:ext cx="4857750" cy="1428750"/>
          </a:xfrm>
          <a:prstGeom prst="borderCallout2">
            <a:avLst>
              <a:gd name="adj1" fmla="val 18750"/>
              <a:gd name="adj2" fmla="val -8333"/>
              <a:gd name="adj3" fmla="val 18750"/>
              <a:gd name="adj4" fmla="val -16667"/>
              <a:gd name="adj5" fmla="val -73500"/>
              <a:gd name="adj6" fmla="val 10863"/>
            </a:avLst>
          </a:prstGeom>
          <a:noFill/>
          <a:ln>
            <a:solidFill>
              <a:srgbClr val="0009C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rgbClr val="0009C4"/>
                </a:solidFill>
              </a:rPr>
              <a:t>In python</a:t>
            </a:r>
          </a:p>
          <a:p>
            <a:pPr algn="ctr"/>
            <a:r>
              <a:rPr lang="en-IN" sz="2800" dirty="0">
                <a:solidFill>
                  <a:srgbClr val="0009C4"/>
                </a:solidFill>
              </a:rPr>
              <a:t>r</a:t>
            </a:r>
            <a:r>
              <a:rPr lang="en-IN" sz="2800" b="1" dirty="0">
                <a:solidFill>
                  <a:srgbClr val="0009C4"/>
                </a:solidFill>
              </a:rPr>
              <a:t>”</a:t>
            </a:r>
            <a:r>
              <a:rPr lang="en-IN" sz="2800" dirty="0">
                <a:solidFill>
                  <a:schemeClr val="accent2"/>
                </a:solidFill>
              </a:rPr>
              <a:t>&lt;pattern&gt;</a:t>
            </a:r>
            <a:r>
              <a:rPr lang="en-IN" sz="2800" b="1" dirty="0">
                <a:solidFill>
                  <a:srgbClr val="0009C4"/>
                </a:solidFill>
              </a:rPr>
              <a:t>”</a:t>
            </a:r>
          </a:p>
        </p:txBody>
      </p:sp>
      <p:cxnSp>
        <p:nvCxnSpPr>
          <p:cNvPr id="8" name="Straight Connector 7">
            <a:extLst>
              <a:ext uri="{FF2B5EF4-FFF2-40B4-BE49-F238E27FC236}">
                <a16:creationId xmlns:a16="http://schemas.microsoft.com/office/drawing/2014/main" id="{214CADBA-0BAF-9172-CEA1-D51164C3E6D4}"/>
              </a:ext>
            </a:extLst>
          </p:cNvPr>
          <p:cNvCxnSpPr>
            <a:cxnSpLocks/>
          </p:cNvCxnSpPr>
          <p:nvPr/>
        </p:nvCxnSpPr>
        <p:spPr>
          <a:xfrm flipV="1">
            <a:off x="4038600" y="3429000"/>
            <a:ext cx="3362325" cy="590550"/>
          </a:xfrm>
          <a:prstGeom prst="line">
            <a:avLst/>
          </a:prstGeom>
          <a:ln>
            <a:solidFill>
              <a:srgbClr val="0009C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47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C6317-E192-4BCA-5336-0A1CC031E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0B7D99-F686-8519-BC57-EFE3E330DE68}"/>
              </a:ext>
            </a:extLst>
          </p:cNvPr>
          <p:cNvSpPr>
            <a:spLocks noGrp="1"/>
          </p:cNvSpPr>
          <p:nvPr>
            <p:ph type="title"/>
          </p:nvPr>
        </p:nvSpPr>
        <p:spPr>
          <a:xfrm>
            <a:off x="445363" y="2923126"/>
            <a:ext cx="11301273" cy="727969"/>
          </a:xfrm>
        </p:spPr>
        <p:txBody>
          <a:bodyPr/>
          <a:lstStyle/>
          <a:p>
            <a:pPr algn="ctr"/>
            <a:r>
              <a:rPr lang="en-IN" dirty="0"/>
              <a:t>/</a:t>
            </a:r>
            <a:r>
              <a:rPr lang="en-IN" dirty="0">
                <a:solidFill>
                  <a:schemeClr val="accent2"/>
                </a:solidFill>
              </a:rPr>
              <a:t>cat</a:t>
            </a:r>
            <a:r>
              <a:rPr lang="en-IN" dirty="0"/>
              <a:t>/</a:t>
            </a:r>
          </a:p>
        </p:txBody>
      </p:sp>
      <p:sp>
        <p:nvSpPr>
          <p:cNvPr id="3" name="TextBox 2">
            <a:extLst>
              <a:ext uri="{FF2B5EF4-FFF2-40B4-BE49-F238E27FC236}">
                <a16:creationId xmlns:a16="http://schemas.microsoft.com/office/drawing/2014/main" id="{6A116944-16F2-8AB8-8CAF-05F0E0142423}"/>
              </a:ext>
            </a:extLst>
          </p:cNvPr>
          <p:cNvSpPr txBox="1"/>
          <p:nvPr/>
        </p:nvSpPr>
        <p:spPr>
          <a:xfrm>
            <a:off x="1403131" y="4587764"/>
            <a:ext cx="7843557" cy="1200329"/>
          </a:xfrm>
          <a:prstGeom prst="rect">
            <a:avLst/>
          </a:prstGeom>
          <a:noFill/>
        </p:spPr>
        <p:txBody>
          <a:bodyPr wrap="none" rtlCol="0">
            <a:spAutoFit/>
          </a:bodyPr>
          <a:lstStyle/>
          <a:p>
            <a:r>
              <a:rPr lang="en-IN" sz="3600" dirty="0"/>
              <a:t>match the pattern “</a:t>
            </a:r>
            <a:r>
              <a:rPr lang="en-IN" sz="3600" dirty="0">
                <a:solidFill>
                  <a:schemeClr val="accent2"/>
                </a:solidFill>
              </a:rPr>
              <a:t>cat</a:t>
            </a:r>
            <a:r>
              <a:rPr lang="en-IN" sz="3600" dirty="0"/>
              <a:t>”</a:t>
            </a:r>
          </a:p>
          <a:p>
            <a:r>
              <a:rPr lang="en-IN" sz="3600" dirty="0"/>
              <a:t>Return which range this pattern exists</a:t>
            </a:r>
          </a:p>
        </p:txBody>
      </p:sp>
    </p:spTree>
    <p:extLst>
      <p:ext uri="{BB962C8B-B14F-4D97-AF65-F5344CB8AC3E}">
        <p14:creationId xmlns:p14="http://schemas.microsoft.com/office/powerpoint/2010/main" val="419370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leelawadee">
      <a:majorFont>
        <a:latin typeface="Leelawadee"/>
        <a:ea typeface=""/>
        <a:cs typeface=""/>
      </a:majorFont>
      <a:minorFont>
        <a:latin typeface="Leelawade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1712</TotalTime>
  <Words>2648</Words>
  <Application>Microsoft Office PowerPoint</Application>
  <PresentationFormat>Widescreen</PresentationFormat>
  <Paragraphs>501</Paragraphs>
  <Slides>26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Arial</vt:lpstr>
      <vt:lpstr>Courier New</vt:lpstr>
      <vt:lpstr>Leelawadee</vt:lpstr>
      <vt:lpstr>Office Theme</vt:lpstr>
      <vt:lpstr>Regex (regular expression)</vt:lpstr>
      <vt:lpstr>Content: Introduction to Regular Expression</vt:lpstr>
      <vt:lpstr>Regex (regular expression)</vt:lpstr>
      <vt:lpstr>Regex (regular expression)</vt:lpstr>
      <vt:lpstr>Meta Characters</vt:lpstr>
      <vt:lpstr>Special Sequences</vt:lpstr>
      <vt:lpstr>Example String</vt:lpstr>
      <vt:lpstr>/&lt;pattern&gt;/</vt:lpstr>
      <vt:lpstr>/cat/</vt:lpstr>
      <vt:lpstr>Example</vt:lpstr>
      <vt:lpstr>Meta Characters</vt:lpstr>
      <vt:lpstr>/cat|cherry/</vt:lpstr>
      <vt:lpstr>Exercise</vt:lpstr>
      <vt:lpstr>Meta Characters</vt:lpstr>
      <vt:lpstr>/c.t/</vt:lpstr>
      <vt:lpstr>Warning</vt:lpstr>
      <vt:lpstr>Meta Characters</vt:lpstr>
      <vt:lpstr>[ ] Character set or character classes</vt:lpstr>
      <vt:lpstr>caret (^) Negation of range</vt:lpstr>
      <vt:lpstr>Exercise Question</vt:lpstr>
      <vt:lpstr>Quantifiers</vt:lpstr>
      <vt:lpstr>Example of Quantifiers</vt:lpstr>
      <vt:lpstr>Special Sequences – (pre defined characters)</vt:lpstr>
      <vt:lpstr>Boundary Matchers</vt:lpstr>
      <vt:lpstr>Example String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3137</dc:creator>
  <cp:lastModifiedBy>3137</cp:lastModifiedBy>
  <cp:revision>103</cp:revision>
  <dcterms:created xsi:type="dcterms:W3CDTF">2025-03-02T07:16:29Z</dcterms:created>
  <dcterms:modified xsi:type="dcterms:W3CDTF">2025-04-13T15:43:38Z</dcterms:modified>
</cp:coreProperties>
</file>