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Repo Bold Bold" panose="020B0604020202020204" charset="0"/>
      <p:regular r:id="rId12"/>
    </p:embeddedFont>
    <p:embeddedFont>
      <p:font typeface="DM Sans Bold" panose="020B0604020202020204" charset="0"/>
      <p:regular r:id="rId13"/>
    </p:embeddedFont>
    <p:embeddedFont>
      <p:font typeface="DM Sans" panose="020B0604020202020204" charset="0"/>
      <p:regular r:id="rId14"/>
    </p:embeddedFont>
    <p:embeddedFont>
      <p:font typeface="Calibri" panose="020F0502020204030204" pitchFamily="34" charset="0"/>
      <p:regular r:id="rId15"/>
      <p:bold r:id="rId16"/>
      <p:italic r:id="rId17"/>
      <p:boldItalic r:id="rId18"/>
    </p:embeddedFont>
    <p:embeddedFont>
      <p:font typeface="Repo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19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43.svg"/><Relationship Id="rId5" Type="http://schemas.openxmlformats.org/officeDocument/2006/relationships/hyperlink" Target="https://github.com/marslinoED/Tower-Of-Hanoi" TargetMode="External"/><Relationship Id="rId10" Type="http://schemas.openxmlformats.org/officeDocument/2006/relationships/image" Target="../media/image24.png"/><Relationship Id="rId4" Type="http://schemas.openxmlformats.org/officeDocument/2006/relationships/image" Target="../media/image14.svg"/><Relationship Id="rId9" Type="http://schemas.openxmlformats.org/officeDocument/2006/relationships/image" Target="../media/image41.svg"/></Relationships>
</file>

<file path=ppt/slides/_rels/slide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6.svg"/><Relationship Id="rId4" Type="http://schemas.openxmlformats.org/officeDocument/2006/relationships/image" Target="../media/image2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18.png"/><Relationship Id="rId4" Type="http://schemas.openxmlformats.org/officeDocument/2006/relationships/image" Target="../media/image3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18.png"/><Relationship Id="rId4" Type="http://schemas.openxmlformats.org/officeDocument/2006/relationships/image" Target="../media/image32.sv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9.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17.png"/><Relationship Id="rId4" Type="http://schemas.openxmlformats.org/officeDocument/2006/relationships/image" Target="../media/image36.sv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9.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1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16.png"/><Relationship Id="rId3" Type="http://schemas.openxmlformats.org/officeDocument/2006/relationships/slideLayout" Target="../slideLayouts/slideLayout7.xml"/><Relationship Id="rId7" Type="http://schemas.openxmlformats.org/officeDocument/2006/relationships/image" Target="../media/image14.png"/><Relationship Id="rId12" Type="http://schemas.openxmlformats.org/officeDocument/2006/relationships/image" Target="../media/image16.sv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4.svg"/><Relationship Id="rId11" Type="http://schemas.openxmlformats.org/officeDocument/2006/relationships/image" Target="../media/image9.png"/><Relationship Id="rId5" Type="http://schemas.openxmlformats.org/officeDocument/2006/relationships/image" Target="../media/image13.png"/><Relationship Id="rId15" Type="http://schemas.openxmlformats.org/officeDocument/2006/relationships/image" Target="../media/image21.jpeg"/><Relationship Id="rId10" Type="http://schemas.openxmlformats.org/officeDocument/2006/relationships/image" Target="../media/image28.svg"/><Relationship Id="rId4" Type="http://schemas.openxmlformats.org/officeDocument/2006/relationships/image" Target="../media/image1.png"/><Relationship Id="rId9" Type="http://schemas.openxmlformats.org/officeDocument/2006/relationships/image" Target="../media/image15.png"/><Relationship Id="rId14"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30.svg"/><Relationship Id="rId9"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633642" y="2346166"/>
            <a:ext cx="15325516" cy="5747068"/>
          </a:xfrm>
          <a:custGeom>
            <a:avLst/>
            <a:gdLst/>
            <a:ahLst/>
            <a:cxnLst/>
            <a:rect l="l" t="t" r="r" b="b"/>
            <a:pathLst>
              <a:path w="15325516" h="5747068">
                <a:moveTo>
                  <a:pt x="0" y="0"/>
                </a:moveTo>
                <a:lnTo>
                  <a:pt x="15325516" y="0"/>
                </a:lnTo>
                <a:lnTo>
                  <a:pt x="15325516" y="5747068"/>
                </a:lnTo>
                <a:lnTo>
                  <a:pt x="0" y="574706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481242" y="2193766"/>
            <a:ext cx="15325516" cy="5747068"/>
          </a:xfrm>
          <a:custGeom>
            <a:avLst/>
            <a:gdLst/>
            <a:ahLst/>
            <a:cxnLst/>
            <a:rect l="l" t="t" r="r" b="b"/>
            <a:pathLst>
              <a:path w="15325516" h="5747068">
                <a:moveTo>
                  <a:pt x="0" y="0"/>
                </a:moveTo>
                <a:lnTo>
                  <a:pt x="15325516" y="0"/>
                </a:lnTo>
                <a:lnTo>
                  <a:pt x="15325516" y="5747068"/>
                </a:lnTo>
                <a:lnTo>
                  <a:pt x="0" y="574706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rot="1280600">
            <a:off x="-2095788" y="7351783"/>
            <a:ext cx="6248976" cy="3442617"/>
          </a:xfrm>
          <a:custGeom>
            <a:avLst/>
            <a:gdLst/>
            <a:ahLst/>
            <a:cxnLst/>
            <a:rect l="l" t="t" r="r" b="b"/>
            <a:pathLst>
              <a:path w="6248976" h="3442617">
                <a:moveTo>
                  <a:pt x="0" y="0"/>
                </a:moveTo>
                <a:lnTo>
                  <a:pt x="6248976" y="0"/>
                </a:lnTo>
                <a:lnTo>
                  <a:pt x="6248976" y="3442618"/>
                </a:lnTo>
                <a:lnTo>
                  <a:pt x="0" y="344261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rot="935593">
            <a:off x="13601449" y="-1025449"/>
            <a:ext cx="6158232" cy="3392626"/>
          </a:xfrm>
          <a:custGeom>
            <a:avLst/>
            <a:gdLst/>
            <a:ahLst/>
            <a:cxnLst/>
            <a:rect l="l" t="t" r="r" b="b"/>
            <a:pathLst>
              <a:path w="6158232" h="3392626">
                <a:moveTo>
                  <a:pt x="0" y="0"/>
                </a:moveTo>
                <a:lnTo>
                  <a:pt x="6158232" y="0"/>
                </a:lnTo>
                <a:lnTo>
                  <a:pt x="6158232" y="3392626"/>
                </a:lnTo>
                <a:lnTo>
                  <a:pt x="0" y="3392626"/>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Freeform 7"/>
          <p:cNvSpPr/>
          <p:nvPr/>
        </p:nvSpPr>
        <p:spPr>
          <a:xfrm>
            <a:off x="10960546" y="2849085"/>
            <a:ext cx="5438226" cy="6224007"/>
          </a:xfrm>
          <a:custGeom>
            <a:avLst/>
            <a:gdLst/>
            <a:ahLst/>
            <a:cxnLst/>
            <a:rect l="l" t="t" r="r" b="b"/>
            <a:pathLst>
              <a:path w="5438226" h="6224007">
                <a:moveTo>
                  <a:pt x="0" y="0"/>
                </a:moveTo>
                <a:lnTo>
                  <a:pt x="5438226" y="0"/>
                </a:lnTo>
                <a:lnTo>
                  <a:pt x="5438226" y="6224007"/>
                </a:lnTo>
                <a:lnTo>
                  <a:pt x="0" y="6224007"/>
                </a:lnTo>
                <a:lnTo>
                  <a:pt x="0" y="0"/>
                </a:lnTo>
                <a:close/>
              </a:path>
            </a:pathLst>
          </a:custGeom>
          <a:blipFill>
            <a:blip r:embed="rId11"/>
            <a:stretch>
              <a:fillRect/>
            </a:stretch>
          </a:blipFill>
        </p:spPr>
      </p:sp>
      <p:sp>
        <p:nvSpPr>
          <p:cNvPr id="8" name="TextBox 8"/>
          <p:cNvSpPr txBox="1"/>
          <p:nvPr/>
        </p:nvSpPr>
        <p:spPr>
          <a:xfrm>
            <a:off x="2873908" y="4398122"/>
            <a:ext cx="10107960" cy="2078402"/>
          </a:xfrm>
          <a:prstGeom prst="rect">
            <a:avLst/>
          </a:prstGeom>
        </p:spPr>
        <p:txBody>
          <a:bodyPr lIns="0" tIns="0" rIns="0" bIns="0" rtlCol="0" anchor="t">
            <a:spAutoFit/>
          </a:bodyPr>
          <a:lstStyle/>
          <a:p>
            <a:pPr marL="0" lvl="0" indent="0">
              <a:lnSpc>
                <a:spcPts val="16722"/>
              </a:lnSpc>
              <a:spcBef>
                <a:spcPct val="0"/>
              </a:spcBef>
            </a:pPr>
            <a:r>
              <a:rPr lang="en-US" sz="11944">
                <a:solidFill>
                  <a:srgbClr val="000000"/>
                </a:solidFill>
                <a:latin typeface="Repo Bold Bold"/>
              </a:rPr>
              <a:t>   Project</a:t>
            </a:r>
          </a:p>
        </p:txBody>
      </p:sp>
      <p:sp>
        <p:nvSpPr>
          <p:cNvPr id="9" name="Freeform 9"/>
          <p:cNvSpPr/>
          <p:nvPr/>
        </p:nvSpPr>
        <p:spPr>
          <a:xfrm>
            <a:off x="2753205" y="4262376"/>
            <a:ext cx="4809948" cy="577194"/>
          </a:xfrm>
          <a:custGeom>
            <a:avLst/>
            <a:gdLst/>
            <a:ahLst/>
            <a:cxnLst/>
            <a:rect l="l" t="t" r="r" b="b"/>
            <a:pathLst>
              <a:path w="4809948" h="577194">
                <a:moveTo>
                  <a:pt x="0" y="0"/>
                </a:moveTo>
                <a:lnTo>
                  <a:pt x="4809948" y="0"/>
                </a:lnTo>
                <a:lnTo>
                  <a:pt x="4809948" y="577194"/>
                </a:lnTo>
                <a:lnTo>
                  <a:pt x="0" y="577194"/>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0" name="TextBox 10"/>
          <p:cNvSpPr txBox="1"/>
          <p:nvPr/>
        </p:nvSpPr>
        <p:spPr>
          <a:xfrm>
            <a:off x="2873908" y="6690641"/>
            <a:ext cx="8490450" cy="621766"/>
          </a:xfrm>
          <a:prstGeom prst="rect">
            <a:avLst/>
          </a:prstGeom>
        </p:spPr>
        <p:txBody>
          <a:bodyPr lIns="0" tIns="0" rIns="0" bIns="0" rtlCol="0" anchor="t">
            <a:spAutoFit/>
          </a:bodyPr>
          <a:lstStyle/>
          <a:p>
            <a:pPr>
              <a:lnSpc>
                <a:spcPts val="5104"/>
              </a:lnSpc>
            </a:pPr>
            <a:r>
              <a:rPr lang="en-US" sz="3646" spc="-36">
                <a:solidFill>
                  <a:srgbClr val="000000"/>
                </a:solidFill>
                <a:latin typeface="DM Sans"/>
              </a:rPr>
              <a:t>Tower Of Hanoi Game</a:t>
            </a:r>
          </a:p>
        </p:txBody>
      </p:sp>
      <p:sp>
        <p:nvSpPr>
          <p:cNvPr id="11" name="TextBox 11"/>
          <p:cNvSpPr txBox="1"/>
          <p:nvPr/>
        </p:nvSpPr>
        <p:spPr>
          <a:xfrm>
            <a:off x="2873908" y="2578658"/>
            <a:ext cx="7301985" cy="2078402"/>
          </a:xfrm>
          <a:prstGeom prst="rect">
            <a:avLst/>
          </a:prstGeom>
        </p:spPr>
        <p:txBody>
          <a:bodyPr lIns="0" tIns="0" rIns="0" bIns="0" rtlCol="0" anchor="t">
            <a:spAutoFit/>
          </a:bodyPr>
          <a:lstStyle/>
          <a:p>
            <a:pPr marL="0" lvl="0" indent="0">
              <a:lnSpc>
                <a:spcPts val="16722"/>
              </a:lnSpc>
              <a:spcBef>
                <a:spcPct val="0"/>
              </a:spcBef>
            </a:pPr>
            <a:r>
              <a:rPr lang="en-US" sz="11944">
                <a:solidFill>
                  <a:srgbClr val="000000"/>
                </a:solidFill>
                <a:latin typeface="Repo Bold Bold"/>
              </a:rPr>
              <a:t>Finale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3697693" y="2218670"/>
            <a:ext cx="10896012" cy="6728287"/>
          </a:xfrm>
          <a:custGeom>
            <a:avLst/>
            <a:gdLst/>
            <a:ahLst/>
            <a:cxnLst/>
            <a:rect l="l" t="t" r="r" b="b"/>
            <a:pathLst>
              <a:path w="10896012" h="6728287">
                <a:moveTo>
                  <a:pt x="0" y="0"/>
                </a:moveTo>
                <a:lnTo>
                  <a:pt x="10896012" y="0"/>
                </a:lnTo>
                <a:lnTo>
                  <a:pt x="10896012" y="6728287"/>
                </a:lnTo>
                <a:lnTo>
                  <a:pt x="0" y="672828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4160180" y="3377760"/>
            <a:ext cx="9952531" cy="2481861"/>
          </a:xfrm>
          <a:prstGeom prst="rect">
            <a:avLst/>
          </a:prstGeom>
        </p:spPr>
        <p:txBody>
          <a:bodyPr lIns="0" tIns="0" rIns="0" bIns="0" rtlCol="0" anchor="t">
            <a:spAutoFit/>
          </a:bodyPr>
          <a:lstStyle/>
          <a:p>
            <a:pPr marL="0" lvl="0" indent="0" algn="ctr">
              <a:lnSpc>
                <a:spcPts val="20152"/>
              </a:lnSpc>
              <a:spcBef>
                <a:spcPct val="0"/>
              </a:spcBef>
            </a:pPr>
            <a:r>
              <a:rPr lang="en-US" sz="14394">
                <a:solidFill>
                  <a:srgbClr val="000000"/>
                </a:solidFill>
                <a:latin typeface="Repo Bold Bold"/>
              </a:rPr>
              <a:t>Thank you</a:t>
            </a:r>
          </a:p>
        </p:txBody>
      </p:sp>
      <p:grpSp>
        <p:nvGrpSpPr>
          <p:cNvPr id="5" name="Group 5"/>
          <p:cNvGrpSpPr/>
          <p:nvPr/>
        </p:nvGrpSpPr>
        <p:grpSpPr>
          <a:xfrm>
            <a:off x="6334898" y="6304487"/>
            <a:ext cx="5601010" cy="1143246"/>
            <a:chOff x="0" y="0"/>
            <a:chExt cx="2550324" cy="520558"/>
          </a:xfrm>
        </p:grpSpPr>
        <p:sp>
          <p:nvSpPr>
            <p:cNvPr id="6" name="Freeform 6"/>
            <p:cNvSpPr/>
            <p:nvPr/>
          </p:nvSpPr>
          <p:spPr>
            <a:xfrm>
              <a:off x="0" y="0"/>
              <a:ext cx="2550324" cy="520558"/>
            </a:xfrm>
            <a:custGeom>
              <a:avLst/>
              <a:gdLst/>
              <a:ahLst/>
              <a:cxnLst/>
              <a:rect l="l" t="t" r="r" b="b"/>
              <a:pathLst>
                <a:path w="2550324" h="520558">
                  <a:moveTo>
                    <a:pt x="46996" y="0"/>
                  </a:moveTo>
                  <a:lnTo>
                    <a:pt x="2503328" y="0"/>
                  </a:lnTo>
                  <a:cubicBezTo>
                    <a:pt x="2515792" y="0"/>
                    <a:pt x="2527746" y="4951"/>
                    <a:pt x="2536559" y="13765"/>
                  </a:cubicBezTo>
                  <a:cubicBezTo>
                    <a:pt x="2545373" y="22578"/>
                    <a:pt x="2550324" y="34532"/>
                    <a:pt x="2550324" y="46996"/>
                  </a:cubicBezTo>
                  <a:lnTo>
                    <a:pt x="2550324" y="473562"/>
                  </a:lnTo>
                  <a:cubicBezTo>
                    <a:pt x="2550324" y="499517"/>
                    <a:pt x="2529283" y="520558"/>
                    <a:pt x="2503328" y="520558"/>
                  </a:cubicBezTo>
                  <a:lnTo>
                    <a:pt x="46996" y="520558"/>
                  </a:lnTo>
                  <a:cubicBezTo>
                    <a:pt x="21041" y="520558"/>
                    <a:pt x="0" y="499517"/>
                    <a:pt x="0" y="473562"/>
                  </a:cubicBezTo>
                  <a:lnTo>
                    <a:pt x="0" y="46996"/>
                  </a:lnTo>
                  <a:cubicBezTo>
                    <a:pt x="0" y="21041"/>
                    <a:pt x="21041" y="0"/>
                    <a:pt x="46996" y="0"/>
                  </a:cubicBezTo>
                  <a:close/>
                </a:path>
              </a:pathLst>
            </a:custGeom>
            <a:solidFill>
              <a:srgbClr val="FFFEF7"/>
            </a:solidFill>
            <a:ln w="47625" cap="rnd">
              <a:solidFill>
                <a:srgbClr val="000000"/>
              </a:solidFill>
              <a:prstDash val="solid"/>
              <a:round/>
            </a:ln>
          </p:spPr>
        </p:sp>
        <p:sp>
          <p:nvSpPr>
            <p:cNvPr id="7" name="TextBox 7"/>
            <p:cNvSpPr txBox="1"/>
            <p:nvPr/>
          </p:nvSpPr>
          <p:spPr>
            <a:xfrm>
              <a:off x="0" y="-9525"/>
              <a:ext cx="2550324" cy="530083"/>
            </a:xfrm>
            <a:prstGeom prst="rect">
              <a:avLst/>
            </a:prstGeom>
          </p:spPr>
          <p:txBody>
            <a:bodyPr lIns="0" tIns="0" rIns="0" bIns="0" rtlCol="0" anchor="ctr"/>
            <a:lstStyle/>
            <a:p>
              <a:pPr marL="0" lvl="0" indent="0" algn="ctr">
                <a:lnSpc>
                  <a:spcPts val="700"/>
                </a:lnSpc>
                <a:spcBef>
                  <a:spcPct val="0"/>
                </a:spcBef>
              </a:pPr>
              <a:endParaRPr/>
            </a:p>
          </p:txBody>
        </p:sp>
      </p:grpSp>
      <p:sp>
        <p:nvSpPr>
          <p:cNvPr id="8" name="TextBox 8"/>
          <p:cNvSpPr txBox="1"/>
          <p:nvPr/>
        </p:nvSpPr>
        <p:spPr>
          <a:xfrm>
            <a:off x="3319938" y="6344180"/>
            <a:ext cx="11651522" cy="940035"/>
          </a:xfrm>
          <a:prstGeom prst="rect">
            <a:avLst/>
          </a:prstGeom>
        </p:spPr>
        <p:txBody>
          <a:bodyPr lIns="0" tIns="0" rIns="0" bIns="0" rtlCol="0" anchor="t">
            <a:spAutoFit/>
          </a:bodyPr>
          <a:lstStyle/>
          <a:p>
            <a:pPr marL="0" lvl="0" indent="0" algn="ctr">
              <a:lnSpc>
                <a:spcPts val="7520"/>
              </a:lnSpc>
              <a:spcBef>
                <a:spcPct val="0"/>
              </a:spcBef>
            </a:pPr>
            <a:r>
              <a:rPr lang="en-US" sz="5371" u="sng">
                <a:solidFill>
                  <a:srgbClr val="000000"/>
                </a:solidFill>
                <a:latin typeface="Repo Bold"/>
                <a:hlinkClick r:id="rId5" tooltip="https://github.com/marslinoED/Tower-Of-Hanoi"/>
              </a:rPr>
              <a:t>Github Repo</a:t>
            </a:r>
          </a:p>
        </p:txBody>
      </p:sp>
      <p:sp>
        <p:nvSpPr>
          <p:cNvPr id="9" name="Freeform 9"/>
          <p:cNvSpPr/>
          <p:nvPr/>
        </p:nvSpPr>
        <p:spPr>
          <a:xfrm rot="-1244255">
            <a:off x="12212738" y="6763050"/>
            <a:ext cx="1064640" cy="1758415"/>
          </a:xfrm>
          <a:custGeom>
            <a:avLst/>
            <a:gdLst/>
            <a:ahLst/>
            <a:cxnLst/>
            <a:rect l="l" t="t" r="r" b="b"/>
            <a:pathLst>
              <a:path w="1064640" h="1758415">
                <a:moveTo>
                  <a:pt x="0" y="0"/>
                </a:moveTo>
                <a:lnTo>
                  <a:pt x="1064640" y="0"/>
                </a:lnTo>
                <a:lnTo>
                  <a:pt x="1064640" y="1758415"/>
                </a:lnTo>
                <a:lnTo>
                  <a:pt x="0" y="17584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a:off x="14727055" y="5729877"/>
            <a:ext cx="4609198" cy="6434160"/>
          </a:xfrm>
          <a:custGeom>
            <a:avLst/>
            <a:gdLst/>
            <a:ahLst/>
            <a:cxnLst/>
            <a:rect l="l" t="t" r="r" b="b"/>
            <a:pathLst>
              <a:path w="4609198" h="6434160">
                <a:moveTo>
                  <a:pt x="0" y="0"/>
                </a:moveTo>
                <a:lnTo>
                  <a:pt x="4609198" y="0"/>
                </a:lnTo>
                <a:lnTo>
                  <a:pt x="4609198" y="6434160"/>
                </a:lnTo>
                <a:lnTo>
                  <a:pt x="0" y="643416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1" name="Freeform 11"/>
          <p:cNvSpPr/>
          <p:nvPr/>
        </p:nvSpPr>
        <p:spPr>
          <a:xfrm rot="-1757656">
            <a:off x="-2268026" y="-422948"/>
            <a:ext cx="8967709" cy="2903296"/>
          </a:xfrm>
          <a:custGeom>
            <a:avLst/>
            <a:gdLst/>
            <a:ahLst/>
            <a:cxnLst/>
            <a:rect l="l" t="t" r="r" b="b"/>
            <a:pathLst>
              <a:path w="8967709" h="2903296">
                <a:moveTo>
                  <a:pt x="0" y="0"/>
                </a:moveTo>
                <a:lnTo>
                  <a:pt x="8967709" y="0"/>
                </a:lnTo>
                <a:lnTo>
                  <a:pt x="8967709" y="2903296"/>
                </a:lnTo>
                <a:lnTo>
                  <a:pt x="0" y="290329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4025626" y="2036182"/>
            <a:ext cx="10236748" cy="6321192"/>
          </a:xfrm>
          <a:custGeom>
            <a:avLst/>
            <a:gdLst/>
            <a:ahLst/>
            <a:cxnLst/>
            <a:rect l="l" t="t" r="r" b="b"/>
            <a:pathLst>
              <a:path w="10236748" h="6321192">
                <a:moveTo>
                  <a:pt x="0" y="0"/>
                </a:moveTo>
                <a:lnTo>
                  <a:pt x="10236748" y="0"/>
                </a:lnTo>
                <a:lnTo>
                  <a:pt x="10236748" y="6321192"/>
                </a:lnTo>
                <a:lnTo>
                  <a:pt x="0" y="6321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4" name="Group 4"/>
          <p:cNvGrpSpPr/>
          <p:nvPr/>
        </p:nvGrpSpPr>
        <p:grpSpPr>
          <a:xfrm>
            <a:off x="2756271" y="1648121"/>
            <a:ext cx="5456124" cy="1700931"/>
            <a:chOff x="0" y="0"/>
            <a:chExt cx="1962273" cy="611733"/>
          </a:xfrm>
        </p:grpSpPr>
        <p:sp>
          <p:nvSpPr>
            <p:cNvPr id="5" name="Freeform 5"/>
            <p:cNvSpPr/>
            <p:nvPr/>
          </p:nvSpPr>
          <p:spPr>
            <a:xfrm>
              <a:off x="0" y="0"/>
              <a:ext cx="1962273" cy="611733"/>
            </a:xfrm>
            <a:custGeom>
              <a:avLst/>
              <a:gdLst/>
              <a:ahLst/>
              <a:cxnLst/>
              <a:rect l="l" t="t" r="r" b="b"/>
              <a:pathLst>
                <a:path w="1962273" h="61173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id="6" name="TextBox 6"/>
            <p:cNvSpPr txBox="1"/>
            <p:nvPr/>
          </p:nvSpPr>
          <p:spPr>
            <a:xfrm>
              <a:off x="0" y="-9525"/>
              <a:ext cx="1962273" cy="621258"/>
            </a:xfrm>
            <a:prstGeom prst="rect">
              <a:avLst/>
            </a:prstGeom>
          </p:spPr>
          <p:txBody>
            <a:bodyPr lIns="0" tIns="0" rIns="0" bIns="0" rtlCol="0" anchor="ctr"/>
            <a:lstStyle/>
            <a:p>
              <a:pPr marL="0" lvl="0" indent="0" algn="ctr">
                <a:lnSpc>
                  <a:spcPts val="700"/>
                </a:lnSpc>
                <a:spcBef>
                  <a:spcPct val="0"/>
                </a:spcBef>
              </a:pPr>
              <a:endParaRPr/>
            </a:p>
          </p:txBody>
        </p:sp>
      </p:grpSp>
      <p:sp>
        <p:nvSpPr>
          <p:cNvPr id="7" name="Freeform 7"/>
          <p:cNvSpPr/>
          <p:nvPr/>
        </p:nvSpPr>
        <p:spPr>
          <a:xfrm rot="1683888">
            <a:off x="15941323" y="5965314"/>
            <a:ext cx="2635955" cy="5641148"/>
          </a:xfrm>
          <a:custGeom>
            <a:avLst/>
            <a:gdLst/>
            <a:ahLst/>
            <a:cxnLst/>
            <a:rect l="l" t="t" r="r" b="b"/>
            <a:pathLst>
              <a:path w="2635955" h="5641148">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a:off x="5460915" y="3827809"/>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9" name="Freeform 9"/>
          <p:cNvSpPr/>
          <p:nvPr/>
        </p:nvSpPr>
        <p:spPr>
          <a:xfrm rot="1683888">
            <a:off x="-602227" y="-928825"/>
            <a:ext cx="2635955" cy="5641148"/>
          </a:xfrm>
          <a:custGeom>
            <a:avLst/>
            <a:gdLst/>
            <a:ahLst/>
            <a:cxnLst/>
            <a:rect l="l" t="t" r="r" b="b"/>
            <a:pathLst>
              <a:path w="2635955" h="5641148">
                <a:moveTo>
                  <a:pt x="0" y="0"/>
                </a:moveTo>
                <a:lnTo>
                  <a:pt x="2635955" y="0"/>
                </a:lnTo>
                <a:lnTo>
                  <a:pt x="2635955" y="5641148"/>
                </a:lnTo>
                <a:lnTo>
                  <a:pt x="0" y="5641148"/>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0" name="Freeform 10"/>
          <p:cNvSpPr/>
          <p:nvPr/>
        </p:nvSpPr>
        <p:spPr>
          <a:xfrm>
            <a:off x="8705960" y="3827809"/>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1" name="Freeform 11"/>
          <p:cNvSpPr/>
          <p:nvPr/>
        </p:nvSpPr>
        <p:spPr>
          <a:xfrm>
            <a:off x="11950158" y="3827809"/>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2" name="Freeform 12"/>
          <p:cNvSpPr/>
          <p:nvPr/>
        </p:nvSpPr>
        <p:spPr>
          <a:xfrm>
            <a:off x="5460915" y="5606875"/>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3" name="Freeform 13"/>
          <p:cNvSpPr/>
          <p:nvPr/>
        </p:nvSpPr>
        <p:spPr>
          <a:xfrm>
            <a:off x="8705960" y="5606875"/>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4" name="Freeform 14"/>
          <p:cNvSpPr/>
          <p:nvPr/>
        </p:nvSpPr>
        <p:spPr>
          <a:xfrm>
            <a:off x="11950158" y="5606875"/>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5" name="Freeform 15"/>
          <p:cNvSpPr/>
          <p:nvPr/>
        </p:nvSpPr>
        <p:spPr>
          <a:xfrm>
            <a:off x="14447426" y="5830369"/>
            <a:ext cx="1529987" cy="2527005"/>
          </a:xfrm>
          <a:custGeom>
            <a:avLst/>
            <a:gdLst/>
            <a:ahLst/>
            <a:cxnLst/>
            <a:rect l="l" t="t" r="r" b="b"/>
            <a:pathLst>
              <a:path w="1529987" h="2527005">
                <a:moveTo>
                  <a:pt x="0" y="0"/>
                </a:moveTo>
                <a:lnTo>
                  <a:pt x="1529986" y="0"/>
                </a:lnTo>
                <a:lnTo>
                  <a:pt x="1529986" y="2527005"/>
                </a:lnTo>
                <a:lnTo>
                  <a:pt x="0" y="2527005"/>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6" name="TextBox 16"/>
          <p:cNvSpPr txBox="1"/>
          <p:nvPr/>
        </p:nvSpPr>
        <p:spPr>
          <a:xfrm>
            <a:off x="4558267" y="4680768"/>
            <a:ext cx="2682223" cy="738641"/>
          </a:xfrm>
          <a:prstGeom prst="rect">
            <a:avLst/>
          </a:prstGeom>
        </p:spPr>
        <p:txBody>
          <a:bodyPr lIns="0" tIns="0" rIns="0" bIns="0" rtlCol="0" anchor="t">
            <a:spAutoFit/>
          </a:bodyPr>
          <a:lstStyle/>
          <a:p>
            <a:pPr algn="ctr">
              <a:lnSpc>
                <a:spcPts val="3589"/>
              </a:lnSpc>
            </a:pPr>
            <a:r>
              <a:rPr lang="en-US" sz="2564" spc="-25">
                <a:solidFill>
                  <a:srgbClr val="000000"/>
                </a:solidFill>
                <a:latin typeface="DM Sans"/>
              </a:rPr>
              <a:t>Game</a:t>
            </a:r>
          </a:p>
          <a:p>
            <a:pPr marL="0" lvl="0" indent="0" algn="ctr">
              <a:lnSpc>
                <a:spcPts val="1282"/>
              </a:lnSpc>
            </a:pPr>
            <a:r>
              <a:rPr lang="en-US" sz="2564" spc="-25">
                <a:solidFill>
                  <a:srgbClr val="000000"/>
                </a:solidFill>
                <a:latin typeface="DM Sans"/>
              </a:rPr>
              <a:t>Explaination</a:t>
            </a:r>
          </a:p>
        </p:txBody>
      </p:sp>
      <p:sp>
        <p:nvSpPr>
          <p:cNvPr id="17" name="TextBox 17"/>
          <p:cNvSpPr txBox="1"/>
          <p:nvPr/>
        </p:nvSpPr>
        <p:spPr>
          <a:xfrm>
            <a:off x="3338698" y="1822405"/>
            <a:ext cx="4291271" cy="1199962"/>
          </a:xfrm>
          <a:prstGeom prst="rect">
            <a:avLst/>
          </a:prstGeom>
        </p:spPr>
        <p:txBody>
          <a:bodyPr lIns="0" tIns="0" rIns="0" bIns="0" rtlCol="0" anchor="t">
            <a:spAutoFit/>
          </a:bodyPr>
          <a:lstStyle/>
          <a:p>
            <a:pPr marL="0" lvl="0" indent="0" algn="ctr">
              <a:lnSpc>
                <a:spcPts val="9631"/>
              </a:lnSpc>
              <a:spcBef>
                <a:spcPct val="0"/>
              </a:spcBef>
            </a:pPr>
            <a:r>
              <a:rPr lang="en-US" sz="6879">
                <a:solidFill>
                  <a:srgbClr val="000000"/>
                </a:solidFill>
                <a:latin typeface="Repo Bold Bold"/>
              </a:rPr>
              <a:t>Contents</a:t>
            </a:r>
          </a:p>
        </p:txBody>
      </p:sp>
      <p:sp>
        <p:nvSpPr>
          <p:cNvPr id="18" name="TextBox 18"/>
          <p:cNvSpPr txBox="1"/>
          <p:nvPr/>
        </p:nvSpPr>
        <p:spPr>
          <a:xfrm>
            <a:off x="5607267" y="3841100"/>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01</a:t>
            </a:r>
          </a:p>
        </p:txBody>
      </p:sp>
      <p:sp>
        <p:nvSpPr>
          <p:cNvPr id="19" name="TextBox 19"/>
          <p:cNvSpPr txBox="1"/>
          <p:nvPr/>
        </p:nvSpPr>
        <p:spPr>
          <a:xfrm>
            <a:off x="7803312" y="4680768"/>
            <a:ext cx="2682223" cy="430167"/>
          </a:xfrm>
          <a:prstGeom prst="rect">
            <a:avLst/>
          </a:prstGeom>
        </p:spPr>
        <p:txBody>
          <a:bodyPr lIns="0" tIns="0" rIns="0" bIns="0" rtlCol="0" anchor="t">
            <a:spAutoFit/>
          </a:bodyPr>
          <a:lstStyle/>
          <a:p>
            <a:pPr marL="0" lvl="0" indent="0" algn="ctr">
              <a:lnSpc>
                <a:spcPts val="3589"/>
              </a:lnSpc>
              <a:spcBef>
                <a:spcPct val="0"/>
              </a:spcBef>
            </a:pPr>
            <a:r>
              <a:rPr lang="en-US" sz="2564" spc="-25">
                <a:solidFill>
                  <a:srgbClr val="000000"/>
                </a:solidFill>
                <a:latin typeface="DM Sans"/>
              </a:rPr>
              <a:t>Code</a:t>
            </a:r>
          </a:p>
        </p:txBody>
      </p:sp>
      <p:sp>
        <p:nvSpPr>
          <p:cNvPr id="20" name="TextBox 20"/>
          <p:cNvSpPr txBox="1"/>
          <p:nvPr/>
        </p:nvSpPr>
        <p:spPr>
          <a:xfrm>
            <a:off x="8852311" y="3841100"/>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02</a:t>
            </a:r>
          </a:p>
        </p:txBody>
      </p:sp>
      <p:sp>
        <p:nvSpPr>
          <p:cNvPr id="21" name="TextBox 21"/>
          <p:cNvSpPr txBox="1"/>
          <p:nvPr/>
        </p:nvSpPr>
        <p:spPr>
          <a:xfrm>
            <a:off x="11047510" y="4680768"/>
            <a:ext cx="2682223" cy="430167"/>
          </a:xfrm>
          <a:prstGeom prst="rect">
            <a:avLst/>
          </a:prstGeom>
        </p:spPr>
        <p:txBody>
          <a:bodyPr lIns="0" tIns="0" rIns="0" bIns="0" rtlCol="0" anchor="t">
            <a:spAutoFit/>
          </a:bodyPr>
          <a:lstStyle/>
          <a:p>
            <a:pPr marL="0" lvl="0" indent="0" algn="ctr">
              <a:lnSpc>
                <a:spcPts val="3589"/>
              </a:lnSpc>
              <a:spcBef>
                <a:spcPct val="0"/>
              </a:spcBef>
            </a:pPr>
            <a:r>
              <a:rPr lang="en-US" sz="2564" spc="-25">
                <a:solidFill>
                  <a:srgbClr val="000000"/>
                </a:solidFill>
                <a:latin typeface="DM Sans"/>
              </a:rPr>
              <a:t>Gui</a:t>
            </a:r>
          </a:p>
        </p:txBody>
      </p:sp>
      <p:sp>
        <p:nvSpPr>
          <p:cNvPr id="22" name="TextBox 22"/>
          <p:cNvSpPr txBox="1"/>
          <p:nvPr/>
        </p:nvSpPr>
        <p:spPr>
          <a:xfrm>
            <a:off x="12096509" y="3841100"/>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03</a:t>
            </a:r>
          </a:p>
        </p:txBody>
      </p:sp>
      <p:sp>
        <p:nvSpPr>
          <p:cNvPr id="23" name="TextBox 23"/>
          <p:cNvSpPr txBox="1"/>
          <p:nvPr/>
        </p:nvSpPr>
        <p:spPr>
          <a:xfrm>
            <a:off x="4558267" y="6459834"/>
            <a:ext cx="2682223" cy="430167"/>
          </a:xfrm>
          <a:prstGeom prst="rect">
            <a:avLst/>
          </a:prstGeom>
        </p:spPr>
        <p:txBody>
          <a:bodyPr lIns="0" tIns="0" rIns="0" bIns="0" rtlCol="0" anchor="t">
            <a:spAutoFit/>
          </a:bodyPr>
          <a:lstStyle/>
          <a:p>
            <a:pPr marL="0" lvl="0" indent="0" algn="ctr">
              <a:lnSpc>
                <a:spcPts val="3589"/>
              </a:lnSpc>
              <a:spcBef>
                <a:spcPct val="0"/>
              </a:spcBef>
            </a:pPr>
            <a:r>
              <a:rPr lang="en-US" sz="2564" spc="-25">
                <a:solidFill>
                  <a:srgbClr val="000000"/>
                </a:solidFill>
                <a:latin typeface="DM Sans"/>
              </a:rPr>
              <a:t>Video</a:t>
            </a:r>
          </a:p>
        </p:txBody>
      </p:sp>
      <p:sp>
        <p:nvSpPr>
          <p:cNvPr id="24" name="TextBox 24"/>
          <p:cNvSpPr txBox="1"/>
          <p:nvPr/>
        </p:nvSpPr>
        <p:spPr>
          <a:xfrm>
            <a:off x="5607267" y="5620166"/>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04</a:t>
            </a:r>
          </a:p>
        </p:txBody>
      </p:sp>
      <p:sp>
        <p:nvSpPr>
          <p:cNvPr id="25" name="TextBox 25"/>
          <p:cNvSpPr txBox="1"/>
          <p:nvPr/>
        </p:nvSpPr>
        <p:spPr>
          <a:xfrm>
            <a:off x="7803312" y="6459834"/>
            <a:ext cx="2682223" cy="430167"/>
          </a:xfrm>
          <a:prstGeom prst="rect">
            <a:avLst/>
          </a:prstGeom>
        </p:spPr>
        <p:txBody>
          <a:bodyPr lIns="0" tIns="0" rIns="0" bIns="0" rtlCol="0" anchor="t">
            <a:spAutoFit/>
          </a:bodyPr>
          <a:lstStyle/>
          <a:p>
            <a:pPr marL="0" lvl="0" indent="0" algn="ctr">
              <a:lnSpc>
                <a:spcPts val="3589"/>
              </a:lnSpc>
              <a:spcBef>
                <a:spcPct val="0"/>
              </a:spcBef>
            </a:pPr>
            <a:r>
              <a:rPr lang="en-US" sz="2564" spc="-25">
                <a:solidFill>
                  <a:srgbClr val="000000"/>
                </a:solidFill>
                <a:latin typeface="DM Sans"/>
              </a:rPr>
              <a:t>The Writer</a:t>
            </a:r>
          </a:p>
        </p:txBody>
      </p:sp>
      <p:sp>
        <p:nvSpPr>
          <p:cNvPr id="26" name="TextBox 26"/>
          <p:cNvSpPr txBox="1"/>
          <p:nvPr/>
        </p:nvSpPr>
        <p:spPr>
          <a:xfrm>
            <a:off x="8852311" y="5620166"/>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05</a:t>
            </a:r>
          </a:p>
        </p:txBody>
      </p:sp>
      <p:sp>
        <p:nvSpPr>
          <p:cNvPr id="27" name="TextBox 27"/>
          <p:cNvSpPr txBox="1"/>
          <p:nvPr/>
        </p:nvSpPr>
        <p:spPr>
          <a:xfrm>
            <a:off x="11047510" y="6459834"/>
            <a:ext cx="2682223" cy="430167"/>
          </a:xfrm>
          <a:prstGeom prst="rect">
            <a:avLst/>
          </a:prstGeom>
        </p:spPr>
        <p:txBody>
          <a:bodyPr lIns="0" tIns="0" rIns="0" bIns="0" rtlCol="0" anchor="t">
            <a:spAutoFit/>
          </a:bodyPr>
          <a:lstStyle/>
          <a:p>
            <a:pPr marL="0" lvl="0" indent="0" algn="ctr">
              <a:lnSpc>
                <a:spcPts val="3589"/>
              </a:lnSpc>
              <a:spcBef>
                <a:spcPct val="0"/>
              </a:spcBef>
            </a:pPr>
            <a:r>
              <a:rPr lang="en-US" sz="2564" spc="-25">
                <a:solidFill>
                  <a:srgbClr val="000000"/>
                </a:solidFill>
                <a:latin typeface="DM Sans"/>
              </a:rPr>
              <a:t>Thank You</a:t>
            </a:r>
          </a:p>
        </p:txBody>
      </p:sp>
      <p:sp>
        <p:nvSpPr>
          <p:cNvPr id="28" name="TextBox 28"/>
          <p:cNvSpPr txBox="1"/>
          <p:nvPr/>
        </p:nvSpPr>
        <p:spPr>
          <a:xfrm>
            <a:off x="12096509" y="5620166"/>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06</a:t>
            </a:r>
          </a:p>
        </p:txBody>
      </p:sp>
      <p:sp>
        <p:nvSpPr>
          <p:cNvPr id="29" name="Freeform 29"/>
          <p:cNvSpPr/>
          <p:nvPr/>
        </p:nvSpPr>
        <p:spPr>
          <a:xfrm rot="1683888">
            <a:off x="40236" y="10241730"/>
            <a:ext cx="2635955" cy="5641148"/>
          </a:xfrm>
          <a:custGeom>
            <a:avLst/>
            <a:gdLst/>
            <a:ahLst/>
            <a:cxnLst/>
            <a:rect l="l" t="t" r="r" b="b"/>
            <a:pathLst>
              <a:path w="2635955" h="5641148">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1+#ppt_w/2"/>
                                          </p:val>
                                        </p:tav>
                                        <p:tav tm="100000">
                                          <p:val>
                                            <p:strVal val="#ppt_x"/>
                                          </p:val>
                                        </p:tav>
                                      </p:tavLst>
                                    </p:anim>
                                    <p:anim calcmode="lin" valueType="num">
                                      <p:cBhvr additive="base">
                                        <p:cTn id="48" dur="500" fill="hold"/>
                                        <p:tgtEl>
                                          <p:spTgt spid="1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1+#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1+#ppt_w/2"/>
                                          </p:val>
                                        </p:tav>
                                        <p:tav tm="100000">
                                          <p:val>
                                            <p:strVal val="#ppt_x"/>
                                          </p:val>
                                        </p:tav>
                                      </p:tavLst>
                                    </p:anim>
                                    <p:anim calcmode="lin" valueType="num">
                                      <p:cBhvr additive="base">
                                        <p:cTn id="64" dur="500" fill="hold"/>
                                        <p:tgtEl>
                                          <p:spTgt spid="21"/>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1+#ppt_w/2"/>
                                          </p:val>
                                        </p:tav>
                                        <p:tav tm="100000">
                                          <p:val>
                                            <p:strVal val="#ppt_x"/>
                                          </p:val>
                                        </p:tav>
                                      </p:tavLst>
                                    </p:anim>
                                    <p:anim calcmode="lin" valueType="num">
                                      <p:cBhvr additive="base">
                                        <p:cTn id="68" dur="500" fill="hold"/>
                                        <p:tgtEl>
                                          <p:spTgt spid="2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1+#ppt_w/2"/>
                                          </p:val>
                                        </p:tav>
                                        <p:tav tm="100000">
                                          <p:val>
                                            <p:strVal val="#ppt_x"/>
                                          </p:val>
                                        </p:tav>
                                      </p:tavLst>
                                    </p:anim>
                                    <p:anim calcmode="lin" valueType="num">
                                      <p:cBhvr additive="base">
                                        <p:cTn id="72" dur="500" fill="hold"/>
                                        <p:tgtEl>
                                          <p:spTgt spid="2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1+#ppt_w/2"/>
                                          </p:val>
                                        </p:tav>
                                        <p:tav tm="100000">
                                          <p:val>
                                            <p:strVal val="#ppt_x"/>
                                          </p:val>
                                        </p:tav>
                                      </p:tavLst>
                                    </p:anim>
                                    <p:anim calcmode="lin" valueType="num">
                                      <p:cBhvr additive="base">
                                        <p:cTn id="76" dur="5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1+#ppt_w/2"/>
                                          </p:val>
                                        </p:tav>
                                        <p:tav tm="100000">
                                          <p:val>
                                            <p:strVal val="#ppt_x"/>
                                          </p:val>
                                        </p:tav>
                                      </p:tavLst>
                                    </p:anim>
                                    <p:anim calcmode="lin" valueType="num">
                                      <p:cBhvr additive="base">
                                        <p:cTn id="80" dur="500" fill="hold"/>
                                        <p:tgtEl>
                                          <p:spTgt spid="25"/>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1+#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1+#ppt_w/2"/>
                                          </p:val>
                                        </p:tav>
                                        <p:tav tm="100000">
                                          <p:val>
                                            <p:strVal val="#ppt_x"/>
                                          </p:val>
                                        </p:tav>
                                      </p:tavLst>
                                    </p:anim>
                                    <p:anim calcmode="lin" valueType="num">
                                      <p:cBhvr additive="base">
                                        <p:cTn id="9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6578623" y="2815166"/>
            <a:ext cx="12283179" cy="8017566"/>
          </a:xfrm>
          <a:custGeom>
            <a:avLst/>
            <a:gdLst/>
            <a:ahLst/>
            <a:cxnLst/>
            <a:rect l="l" t="t" r="r" b="b"/>
            <a:pathLst>
              <a:path w="12283179" h="8017566">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5979872" y="7218468"/>
            <a:ext cx="4616256" cy="4490358"/>
          </a:xfrm>
          <a:custGeom>
            <a:avLst/>
            <a:gdLst/>
            <a:ahLst/>
            <a:cxnLst/>
            <a:rect l="l" t="t" r="r" b="b"/>
            <a:pathLst>
              <a:path w="4616256" h="4490358">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3810696" y="156426"/>
            <a:ext cx="11132498" cy="10130574"/>
          </a:xfrm>
          <a:custGeom>
            <a:avLst/>
            <a:gdLst/>
            <a:ahLst/>
            <a:cxnLst/>
            <a:rect l="l" t="t" r="r" b="b"/>
            <a:pathLst>
              <a:path w="11132498" h="10130574">
                <a:moveTo>
                  <a:pt x="0" y="0"/>
                </a:moveTo>
                <a:lnTo>
                  <a:pt x="11132499" y="0"/>
                </a:lnTo>
                <a:lnTo>
                  <a:pt x="11132499" y="10130574"/>
                </a:lnTo>
                <a:lnTo>
                  <a:pt x="0" y="1013057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TextBox 6"/>
          <p:cNvSpPr txBox="1"/>
          <p:nvPr/>
        </p:nvSpPr>
        <p:spPr>
          <a:xfrm>
            <a:off x="4473089" y="32601"/>
            <a:ext cx="5775367" cy="996099"/>
          </a:xfrm>
          <a:prstGeom prst="rect">
            <a:avLst/>
          </a:prstGeom>
        </p:spPr>
        <p:txBody>
          <a:bodyPr lIns="0" tIns="0" rIns="0" bIns="0" rtlCol="0" anchor="t">
            <a:spAutoFit/>
          </a:bodyPr>
          <a:lstStyle/>
          <a:p>
            <a:pPr marL="0" lvl="0" indent="0" algn="ctr">
              <a:lnSpc>
                <a:spcPts val="8062"/>
              </a:lnSpc>
              <a:spcBef>
                <a:spcPct val="0"/>
              </a:spcBef>
            </a:pPr>
            <a:r>
              <a:rPr lang="en-US" sz="5759">
                <a:solidFill>
                  <a:srgbClr val="000000"/>
                </a:solidFill>
                <a:latin typeface="Repo Bold Bold"/>
              </a:rPr>
              <a:t>Explanation</a:t>
            </a:r>
          </a:p>
        </p:txBody>
      </p:sp>
      <p:sp>
        <p:nvSpPr>
          <p:cNvPr id="7" name="TextBox 7"/>
          <p:cNvSpPr txBox="1"/>
          <p:nvPr/>
        </p:nvSpPr>
        <p:spPr>
          <a:xfrm>
            <a:off x="4297094" y="1631818"/>
            <a:ext cx="9693812" cy="7530279"/>
          </a:xfrm>
          <a:prstGeom prst="rect">
            <a:avLst/>
          </a:prstGeom>
        </p:spPr>
        <p:txBody>
          <a:bodyPr lIns="0" tIns="0" rIns="0" bIns="0" rtlCol="0" anchor="t">
            <a:spAutoFit/>
          </a:bodyPr>
          <a:lstStyle/>
          <a:p>
            <a:pPr algn="ctr">
              <a:lnSpc>
                <a:spcPts val="3370"/>
              </a:lnSpc>
            </a:pPr>
            <a:endParaRPr/>
          </a:p>
          <a:p>
            <a:pPr marL="519742" lvl="1" indent="-259871" algn="ctr">
              <a:lnSpc>
                <a:spcPts val="3370"/>
              </a:lnSpc>
              <a:spcBef>
                <a:spcPct val="0"/>
              </a:spcBef>
              <a:buFont typeface="Arial"/>
              <a:buChar char="•"/>
            </a:pPr>
            <a:r>
              <a:rPr lang="en-US" sz="2407" u="none" strike="noStrike" spc="-24">
                <a:solidFill>
                  <a:srgbClr val="000000"/>
                </a:solidFill>
                <a:latin typeface="DM Sans Bold"/>
              </a:rPr>
              <a:t>Setup:</a:t>
            </a:r>
            <a:r>
              <a:rPr lang="en-US" sz="2407" u="none" strike="noStrike" spc="-24">
                <a:solidFill>
                  <a:srgbClr val="000000"/>
                </a:solidFill>
                <a:latin typeface="DM Sans"/>
              </a:rPr>
              <a:t> The puzzle comprises three rods and various disks of different sizes. Initially, all disks are stacked in decreasing size on one rod.</a:t>
            </a:r>
          </a:p>
          <a:p>
            <a:pPr marL="519742" lvl="1" indent="-259871" algn="ctr">
              <a:lnSpc>
                <a:spcPts val="3370"/>
              </a:lnSpc>
              <a:spcBef>
                <a:spcPct val="0"/>
              </a:spcBef>
              <a:buFont typeface="Arial"/>
              <a:buChar char="•"/>
            </a:pPr>
            <a:r>
              <a:rPr lang="en-US" sz="2407" u="none" strike="noStrike" spc="-24">
                <a:solidFill>
                  <a:srgbClr val="000000"/>
                </a:solidFill>
                <a:latin typeface="DM Sans Bold"/>
              </a:rPr>
              <a:t>Objective:</a:t>
            </a:r>
            <a:r>
              <a:rPr lang="en-US" sz="2407" u="none" strike="noStrike" spc="-24">
                <a:solidFill>
                  <a:srgbClr val="000000"/>
                </a:solidFill>
                <a:latin typeface="DM Sans"/>
              </a:rPr>
              <a:t> The goal is to move the entire stack to another rod.</a:t>
            </a:r>
          </a:p>
          <a:p>
            <a:pPr algn="ctr">
              <a:lnSpc>
                <a:spcPts val="3370"/>
              </a:lnSpc>
              <a:spcBef>
                <a:spcPct val="0"/>
              </a:spcBef>
            </a:pPr>
            <a:r>
              <a:rPr lang="en-US" sz="2407" u="none" strike="noStrike" spc="-24">
                <a:solidFill>
                  <a:srgbClr val="000000"/>
                </a:solidFill>
                <a:latin typeface="DM Sans Bold"/>
              </a:rPr>
              <a:t>Rules:</a:t>
            </a:r>
          </a:p>
          <a:p>
            <a:pPr marL="1039484" lvl="2" indent="-346495" algn="ctr">
              <a:lnSpc>
                <a:spcPts val="3370"/>
              </a:lnSpc>
              <a:spcBef>
                <a:spcPct val="0"/>
              </a:spcBef>
              <a:buFont typeface="Arial"/>
              <a:buChar char="⚬"/>
            </a:pPr>
            <a:r>
              <a:rPr lang="en-US" sz="2407" u="none" strike="noStrike" spc="-24">
                <a:solidFill>
                  <a:srgbClr val="000000"/>
                </a:solidFill>
                <a:latin typeface="DM Sans"/>
              </a:rPr>
              <a:t>Only one disk can be moved at a time.</a:t>
            </a:r>
          </a:p>
          <a:p>
            <a:pPr marL="1039484" lvl="2" indent="-346495" algn="ctr">
              <a:lnSpc>
                <a:spcPts val="3370"/>
              </a:lnSpc>
              <a:spcBef>
                <a:spcPct val="0"/>
              </a:spcBef>
              <a:buFont typeface="Arial"/>
              <a:buChar char="⚬"/>
            </a:pPr>
            <a:r>
              <a:rPr lang="en-US" sz="2407" u="none" strike="noStrike" spc="-24">
                <a:solidFill>
                  <a:srgbClr val="000000"/>
                </a:solidFill>
                <a:latin typeface="DM Sans"/>
              </a:rPr>
              <a:t>A disk can be placed on top of another stack or an empty rod.</a:t>
            </a:r>
          </a:p>
          <a:p>
            <a:pPr marL="1039484" lvl="2" indent="-346495" algn="ctr">
              <a:lnSpc>
                <a:spcPts val="3370"/>
              </a:lnSpc>
              <a:spcBef>
                <a:spcPct val="0"/>
              </a:spcBef>
              <a:buFont typeface="Arial"/>
              <a:buChar char="⚬"/>
            </a:pPr>
            <a:r>
              <a:rPr lang="en-US" sz="2407" u="none" strike="noStrike" spc="-24">
                <a:solidFill>
                  <a:srgbClr val="000000"/>
                </a:solidFill>
                <a:latin typeface="DM Sans"/>
              </a:rPr>
              <a:t>No disk may be placed on top of a smaller disk.</a:t>
            </a:r>
          </a:p>
          <a:p>
            <a:pPr marL="1039484" lvl="2" indent="-346495" algn="ctr">
              <a:lnSpc>
                <a:spcPts val="3370"/>
              </a:lnSpc>
              <a:spcBef>
                <a:spcPct val="0"/>
              </a:spcBef>
              <a:buFont typeface="Arial"/>
              <a:buChar char="⚬"/>
            </a:pPr>
            <a:endParaRPr lang="en-US" sz="2407" u="none" strike="noStrike" spc="-24">
              <a:solidFill>
                <a:srgbClr val="000000"/>
              </a:solidFill>
              <a:latin typeface="DM Sans"/>
            </a:endParaRPr>
          </a:p>
          <a:p>
            <a:pPr marL="519742" lvl="1" indent="-259871" algn="ctr">
              <a:lnSpc>
                <a:spcPts val="3370"/>
              </a:lnSpc>
              <a:spcBef>
                <a:spcPct val="0"/>
              </a:spcBef>
              <a:buFont typeface="Arial"/>
              <a:buChar char="•"/>
            </a:pPr>
            <a:r>
              <a:rPr lang="en-US" sz="2407" u="none" strike="noStrike" spc="-24">
                <a:solidFill>
                  <a:srgbClr val="000000"/>
                </a:solidFill>
                <a:latin typeface="DM Sans Bold"/>
              </a:rPr>
              <a:t>Strategic Concept: </a:t>
            </a:r>
            <a:r>
              <a:rPr lang="en-US" sz="2407" u="none" strike="noStrike" spc="-24">
                <a:solidFill>
                  <a:srgbClr val="000000"/>
                </a:solidFill>
                <a:latin typeface="DM Sans"/>
              </a:rPr>
              <a:t>Solving the Tower of Hanoi puzzle highlights the principles of recursion and problem-solving, as players navigate through a series of moves while maintaining the specified rules.</a:t>
            </a:r>
          </a:p>
          <a:p>
            <a:pPr marL="519742" lvl="1" indent="-259871" algn="ctr">
              <a:lnSpc>
                <a:spcPts val="3370"/>
              </a:lnSpc>
              <a:spcBef>
                <a:spcPct val="0"/>
              </a:spcBef>
              <a:buFont typeface="Arial"/>
              <a:buChar char="•"/>
            </a:pPr>
            <a:r>
              <a:rPr lang="en-US" sz="2407" u="none" strike="noStrike" spc="-24">
                <a:solidFill>
                  <a:srgbClr val="000000"/>
                </a:solidFill>
                <a:latin typeface="DM Sans Bold"/>
              </a:rPr>
              <a:t>Learning Opportunity: </a:t>
            </a:r>
            <a:r>
              <a:rPr lang="en-US" sz="2407" u="none" strike="noStrike" spc="-24">
                <a:solidFill>
                  <a:srgbClr val="000000"/>
                </a:solidFill>
                <a:latin typeface="DM Sans"/>
              </a:rPr>
              <a:t>The puzzle serves as an engaging way to explore algorithmic concepts and develop problem-solving skills, making it a classic and instructive exercise.</a:t>
            </a:r>
          </a:p>
          <a:p>
            <a:pPr marL="0" lvl="0" indent="0" algn="ctr">
              <a:lnSpc>
                <a:spcPts val="3370"/>
              </a:lnSpc>
              <a:spcBef>
                <a:spcPct val="0"/>
              </a:spcBef>
            </a:pPr>
            <a:endParaRPr lang="en-US" sz="2407" u="none" strike="noStrike" spc="-24">
              <a:solidFill>
                <a:srgbClr val="000000"/>
              </a:solidFill>
              <a:latin typeface="DM Sans"/>
            </a:endParaRPr>
          </a:p>
        </p:txBody>
      </p:sp>
      <p:sp>
        <p:nvSpPr>
          <p:cNvPr id="8" name="Freeform 8"/>
          <p:cNvSpPr/>
          <p:nvPr/>
        </p:nvSpPr>
        <p:spPr>
          <a:xfrm rot="1683888">
            <a:off x="13546329" y="6832360"/>
            <a:ext cx="1857988" cy="3976240"/>
          </a:xfrm>
          <a:custGeom>
            <a:avLst/>
            <a:gdLst/>
            <a:ahLst/>
            <a:cxnLst/>
            <a:rect l="l" t="t" r="r" b="b"/>
            <a:pathLst>
              <a:path w="1857988" h="3976240">
                <a:moveTo>
                  <a:pt x="0" y="0"/>
                </a:moveTo>
                <a:lnTo>
                  <a:pt x="1857989" y="0"/>
                </a:lnTo>
                <a:lnTo>
                  <a:pt x="1857989" y="3976240"/>
                </a:lnTo>
                <a:lnTo>
                  <a:pt x="0" y="397624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9" name="Freeform 9"/>
          <p:cNvSpPr/>
          <p:nvPr/>
        </p:nvSpPr>
        <p:spPr>
          <a:xfrm rot="8174348">
            <a:off x="-3201505" y="-569052"/>
            <a:ext cx="8162855" cy="4496991"/>
          </a:xfrm>
          <a:custGeom>
            <a:avLst/>
            <a:gdLst/>
            <a:ahLst/>
            <a:cxnLst/>
            <a:rect l="l" t="t" r="r" b="b"/>
            <a:pathLst>
              <a:path w="8162855" h="4496991">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7196925" y="469453"/>
            <a:ext cx="10585104" cy="9447154"/>
            <a:chOff x="0" y="0"/>
            <a:chExt cx="4819745" cy="4301599"/>
          </a:xfrm>
        </p:grpSpPr>
        <p:sp>
          <p:nvSpPr>
            <p:cNvPr id="4" name="Freeform 4"/>
            <p:cNvSpPr/>
            <p:nvPr/>
          </p:nvSpPr>
          <p:spPr>
            <a:xfrm>
              <a:off x="0" y="0"/>
              <a:ext cx="4819745" cy="4301599"/>
            </a:xfrm>
            <a:custGeom>
              <a:avLst/>
              <a:gdLst/>
              <a:ahLst/>
              <a:cxnLst/>
              <a:rect l="l" t="t" r="r" b="b"/>
              <a:pathLst>
                <a:path w="4819745" h="4301599">
                  <a:moveTo>
                    <a:pt x="24868" y="0"/>
                  </a:moveTo>
                  <a:lnTo>
                    <a:pt x="4794878" y="0"/>
                  </a:lnTo>
                  <a:cubicBezTo>
                    <a:pt x="4808612" y="0"/>
                    <a:pt x="4819745" y="11134"/>
                    <a:pt x="4819745" y="24868"/>
                  </a:cubicBezTo>
                  <a:lnTo>
                    <a:pt x="4819745" y="4276732"/>
                  </a:lnTo>
                  <a:cubicBezTo>
                    <a:pt x="4819745" y="4290466"/>
                    <a:pt x="4808612" y="4301599"/>
                    <a:pt x="4794878" y="4301599"/>
                  </a:cubicBezTo>
                  <a:lnTo>
                    <a:pt x="24868" y="4301599"/>
                  </a:lnTo>
                  <a:cubicBezTo>
                    <a:pt x="11134" y="4301599"/>
                    <a:pt x="0" y="4290466"/>
                    <a:pt x="0" y="4276732"/>
                  </a:cubicBezTo>
                  <a:lnTo>
                    <a:pt x="0" y="24868"/>
                  </a:lnTo>
                  <a:cubicBezTo>
                    <a:pt x="0" y="11134"/>
                    <a:pt x="11134" y="0"/>
                    <a:pt x="24868" y="0"/>
                  </a:cubicBezTo>
                  <a:close/>
                </a:path>
              </a:pathLst>
            </a:custGeom>
            <a:solidFill>
              <a:srgbClr val="FFFEF7"/>
            </a:solidFill>
            <a:ln w="47625" cap="rnd">
              <a:solidFill>
                <a:srgbClr val="000000"/>
              </a:solidFill>
              <a:prstDash val="solid"/>
              <a:round/>
            </a:ln>
          </p:spPr>
        </p:sp>
        <p:sp>
          <p:nvSpPr>
            <p:cNvPr id="5" name="TextBox 5"/>
            <p:cNvSpPr txBox="1"/>
            <p:nvPr/>
          </p:nvSpPr>
          <p:spPr>
            <a:xfrm>
              <a:off x="0" y="-9525"/>
              <a:ext cx="4819745" cy="4311124"/>
            </a:xfrm>
            <a:prstGeom prst="rect">
              <a:avLst/>
            </a:prstGeom>
          </p:spPr>
          <p:txBody>
            <a:bodyPr lIns="0" tIns="0" rIns="0" bIns="0" rtlCol="0" anchor="ctr"/>
            <a:lstStyle/>
            <a:p>
              <a:pPr marL="0" lvl="0" indent="0" algn="ctr">
                <a:lnSpc>
                  <a:spcPts val="700"/>
                </a:lnSpc>
                <a:spcBef>
                  <a:spcPct val="0"/>
                </a:spcBef>
              </a:pPr>
              <a:endParaRPr/>
            </a:p>
          </p:txBody>
        </p:sp>
      </p:grpSp>
      <p:grpSp>
        <p:nvGrpSpPr>
          <p:cNvPr id="6" name="Group 6"/>
          <p:cNvGrpSpPr/>
          <p:nvPr/>
        </p:nvGrpSpPr>
        <p:grpSpPr>
          <a:xfrm>
            <a:off x="1028700" y="1185953"/>
            <a:ext cx="5872315" cy="7819203"/>
            <a:chOff x="0" y="0"/>
            <a:chExt cx="2327098" cy="3098616"/>
          </a:xfrm>
        </p:grpSpPr>
        <p:sp>
          <p:nvSpPr>
            <p:cNvPr id="7" name="Freeform 7"/>
            <p:cNvSpPr/>
            <p:nvPr/>
          </p:nvSpPr>
          <p:spPr>
            <a:xfrm>
              <a:off x="0" y="0"/>
              <a:ext cx="2327098" cy="3098616"/>
            </a:xfrm>
            <a:custGeom>
              <a:avLst/>
              <a:gdLst/>
              <a:ahLst/>
              <a:cxnLst/>
              <a:rect l="l" t="t" r="r" b="b"/>
              <a:pathLst>
                <a:path w="2327098" h="3098616">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cap="rnd">
              <a:solidFill>
                <a:srgbClr val="000000"/>
              </a:solidFill>
              <a:prstDash val="solid"/>
              <a:round/>
            </a:ln>
          </p:spPr>
        </p:sp>
        <p:sp>
          <p:nvSpPr>
            <p:cNvPr id="8" name="TextBox 8"/>
            <p:cNvSpPr txBox="1"/>
            <p:nvPr/>
          </p:nvSpPr>
          <p:spPr>
            <a:xfrm>
              <a:off x="0" y="-9525"/>
              <a:ext cx="2327098" cy="3108141"/>
            </a:xfrm>
            <a:prstGeom prst="rect">
              <a:avLst/>
            </a:prstGeom>
          </p:spPr>
          <p:txBody>
            <a:bodyPr lIns="0" tIns="0" rIns="0" bIns="0" rtlCol="0" anchor="ctr"/>
            <a:lstStyle/>
            <a:p>
              <a:pPr marL="0" lvl="0" indent="0" algn="ctr">
                <a:lnSpc>
                  <a:spcPts val="700"/>
                </a:lnSpc>
                <a:spcBef>
                  <a:spcPct val="0"/>
                </a:spcBef>
              </a:pPr>
              <a:endParaRPr/>
            </a:p>
          </p:txBody>
        </p:sp>
      </p:grpSp>
      <p:sp>
        <p:nvSpPr>
          <p:cNvPr id="9" name="Freeform 9"/>
          <p:cNvSpPr/>
          <p:nvPr/>
        </p:nvSpPr>
        <p:spPr>
          <a:xfrm>
            <a:off x="5892327" y="1413923"/>
            <a:ext cx="734337" cy="183584"/>
          </a:xfrm>
          <a:custGeom>
            <a:avLst/>
            <a:gdLst/>
            <a:ahLst/>
            <a:cxnLst/>
            <a:rect l="l" t="t" r="r" b="b"/>
            <a:pathLst>
              <a:path w="734337" h="183584">
                <a:moveTo>
                  <a:pt x="0" y="0"/>
                </a:moveTo>
                <a:lnTo>
                  <a:pt x="734337" y="0"/>
                </a:lnTo>
                <a:lnTo>
                  <a:pt x="734337" y="183584"/>
                </a:lnTo>
                <a:lnTo>
                  <a:pt x="0" y="18358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0" name="Freeform 10"/>
          <p:cNvSpPr/>
          <p:nvPr/>
        </p:nvSpPr>
        <p:spPr>
          <a:xfrm>
            <a:off x="8087398" y="741421"/>
            <a:ext cx="8804158" cy="8804158"/>
          </a:xfrm>
          <a:custGeom>
            <a:avLst/>
            <a:gdLst/>
            <a:ahLst/>
            <a:cxnLst/>
            <a:rect l="l" t="t" r="r" b="b"/>
            <a:pathLst>
              <a:path w="8804158" h="8804158">
                <a:moveTo>
                  <a:pt x="0" y="0"/>
                </a:moveTo>
                <a:lnTo>
                  <a:pt x="8804157" y="0"/>
                </a:lnTo>
                <a:lnTo>
                  <a:pt x="8804157" y="8804158"/>
                </a:lnTo>
                <a:lnTo>
                  <a:pt x="0" y="880415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1" name="Freeform 11"/>
          <p:cNvSpPr/>
          <p:nvPr/>
        </p:nvSpPr>
        <p:spPr>
          <a:xfrm>
            <a:off x="1387333" y="3473094"/>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2" name="Freeform 12"/>
          <p:cNvSpPr/>
          <p:nvPr/>
        </p:nvSpPr>
        <p:spPr>
          <a:xfrm>
            <a:off x="1387333" y="5095555"/>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3" name="Freeform 13"/>
          <p:cNvSpPr/>
          <p:nvPr/>
        </p:nvSpPr>
        <p:spPr>
          <a:xfrm>
            <a:off x="1387333" y="6960990"/>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4" name="Freeform 14"/>
          <p:cNvSpPr/>
          <p:nvPr/>
        </p:nvSpPr>
        <p:spPr>
          <a:xfrm>
            <a:off x="16421221" y="808950"/>
            <a:ext cx="912582" cy="228145"/>
          </a:xfrm>
          <a:custGeom>
            <a:avLst/>
            <a:gdLst/>
            <a:ahLst/>
            <a:cxnLst/>
            <a:rect l="l" t="t" r="r" b="b"/>
            <a:pathLst>
              <a:path w="912582" h="228145">
                <a:moveTo>
                  <a:pt x="0" y="0"/>
                </a:moveTo>
                <a:lnTo>
                  <a:pt x="912582" y="0"/>
                </a:lnTo>
                <a:lnTo>
                  <a:pt x="912582" y="228145"/>
                </a:lnTo>
                <a:lnTo>
                  <a:pt x="0" y="22814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5" name="Group 15"/>
          <p:cNvGrpSpPr/>
          <p:nvPr/>
        </p:nvGrpSpPr>
        <p:grpSpPr>
          <a:xfrm>
            <a:off x="6324846" y="4391520"/>
            <a:ext cx="1348159" cy="134815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111"/>
                </a:lnSpc>
              </a:pPr>
              <a:endParaRPr/>
            </a:p>
          </p:txBody>
        </p:sp>
      </p:grpSp>
      <p:sp>
        <p:nvSpPr>
          <p:cNvPr id="18" name="TextBox 18"/>
          <p:cNvSpPr txBox="1"/>
          <p:nvPr/>
        </p:nvSpPr>
        <p:spPr>
          <a:xfrm>
            <a:off x="1387333" y="1717649"/>
            <a:ext cx="5155050" cy="812471"/>
          </a:xfrm>
          <a:prstGeom prst="rect">
            <a:avLst/>
          </a:prstGeom>
        </p:spPr>
        <p:txBody>
          <a:bodyPr lIns="0" tIns="0" rIns="0" bIns="0" rtlCol="0" anchor="t">
            <a:spAutoFit/>
          </a:bodyPr>
          <a:lstStyle/>
          <a:p>
            <a:pPr marL="0" lvl="0" indent="0">
              <a:lnSpc>
                <a:spcPts val="6668"/>
              </a:lnSpc>
              <a:spcBef>
                <a:spcPct val="0"/>
              </a:spcBef>
            </a:pPr>
            <a:r>
              <a:rPr lang="en-US" sz="4762">
                <a:solidFill>
                  <a:srgbClr val="000000"/>
                </a:solidFill>
                <a:latin typeface="Repo Bold Bold"/>
              </a:rPr>
              <a:t>Code</a:t>
            </a:r>
          </a:p>
        </p:txBody>
      </p:sp>
      <p:sp>
        <p:nvSpPr>
          <p:cNvPr id="19" name="TextBox 19"/>
          <p:cNvSpPr txBox="1"/>
          <p:nvPr/>
        </p:nvSpPr>
        <p:spPr>
          <a:xfrm>
            <a:off x="1533684" y="5108846"/>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01</a:t>
            </a:r>
          </a:p>
        </p:txBody>
      </p:sp>
      <p:sp>
        <p:nvSpPr>
          <p:cNvPr id="20" name="TextBox 20"/>
          <p:cNvSpPr txBox="1"/>
          <p:nvPr/>
        </p:nvSpPr>
        <p:spPr>
          <a:xfrm>
            <a:off x="1533684" y="6974281"/>
            <a:ext cx="584224" cy="581087"/>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02</a:t>
            </a:r>
          </a:p>
        </p:txBody>
      </p:sp>
      <p:sp>
        <p:nvSpPr>
          <p:cNvPr id="21" name="TextBox 21"/>
          <p:cNvSpPr txBox="1"/>
          <p:nvPr/>
        </p:nvSpPr>
        <p:spPr>
          <a:xfrm>
            <a:off x="2342714" y="3425469"/>
            <a:ext cx="3753531" cy="985101"/>
          </a:xfrm>
          <a:prstGeom prst="rect">
            <a:avLst/>
          </a:prstGeom>
        </p:spPr>
        <p:txBody>
          <a:bodyPr lIns="0" tIns="0" rIns="0" bIns="0" rtlCol="0" anchor="t">
            <a:spAutoFit/>
          </a:bodyPr>
          <a:lstStyle/>
          <a:p>
            <a:pPr marL="0" lvl="0" indent="0">
              <a:lnSpc>
                <a:spcPts val="3978"/>
              </a:lnSpc>
              <a:spcBef>
                <a:spcPct val="0"/>
              </a:spcBef>
            </a:pPr>
            <a:r>
              <a:rPr lang="en-US" sz="2841" spc="-28">
                <a:solidFill>
                  <a:srgbClr val="000000"/>
                </a:solidFill>
                <a:latin typeface="DM Sans Bold"/>
              </a:rPr>
              <a:t>The code comes with two factors:</a:t>
            </a:r>
          </a:p>
        </p:txBody>
      </p:sp>
      <p:sp>
        <p:nvSpPr>
          <p:cNvPr id="22" name="TextBox 22"/>
          <p:cNvSpPr txBox="1"/>
          <p:nvPr/>
        </p:nvSpPr>
        <p:spPr>
          <a:xfrm>
            <a:off x="2352239" y="5127896"/>
            <a:ext cx="3753531" cy="504825"/>
          </a:xfrm>
          <a:prstGeom prst="rect">
            <a:avLst/>
          </a:prstGeom>
        </p:spPr>
        <p:txBody>
          <a:bodyPr lIns="0" tIns="0" rIns="0" bIns="0" rtlCol="0" anchor="t">
            <a:spAutoFit/>
          </a:bodyPr>
          <a:lstStyle/>
          <a:p>
            <a:pPr marL="0" lvl="0" indent="0">
              <a:lnSpc>
                <a:spcPts val="4199"/>
              </a:lnSpc>
              <a:spcBef>
                <a:spcPct val="0"/>
              </a:spcBef>
            </a:pPr>
            <a:r>
              <a:rPr lang="en-US" sz="2999" spc="-29">
                <a:solidFill>
                  <a:srgbClr val="000000"/>
                </a:solidFill>
                <a:latin typeface="DM Sans"/>
              </a:rPr>
              <a:t>solvation</a:t>
            </a:r>
          </a:p>
        </p:txBody>
      </p:sp>
      <p:sp>
        <p:nvSpPr>
          <p:cNvPr id="23" name="TextBox 23"/>
          <p:cNvSpPr txBox="1"/>
          <p:nvPr/>
        </p:nvSpPr>
        <p:spPr>
          <a:xfrm>
            <a:off x="2380814" y="7012412"/>
            <a:ext cx="3753531" cy="523875"/>
          </a:xfrm>
          <a:prstGeom prst="rect">
            <a:avLst/>
          </a:prstGeom>
        </p:spPr>
        <p:txBody>
          <a:bodyPr lIns="0" tIns="0" rIns="0" bIns="0" rtlCol="0" anchor="t">
            <a:spAutoFit/>
          </a:bodyPr>
          <a:lstStyle/>
          <a:p>
            <a:pPr marL="0" lvl="0" indent="0">
              <a:lnSpc>
                <a:spcPts val="4200"/>
              </a:lnSpc>
              <a:spcBef>
                <a:spcPct val="0"/>
              </a:spcBef>
            </a:pPr>
            <a:r>
              <a:rPr lang="en-US" sz="3000" spc="-30">
                <a:solidFill>
                  <a:srgbClr val="000000"/>
                </a:solidFill>
                <a:latin typeface="DM Sans"/>
              </a:rPr>
              <a:t>GUI</a:t>
            </a:r>
          </a:p>
        </p:txBody>
      </p:sp>
      <p:grpSp>
        <p:nvGrpSpPr>
          <p:cNvPr id="24" name="Group 24"/>
          <p:cNvGrpSpPr/>
          <p:nvPr/>
        </p:nvGrpSpPr>
        <p:grpSpPr>
          <a:xfrm>
            <a:off x="6495086" y="4602653"/>
            <a:ext cx="1007677" cy="925892"/>
            <a:chOff x="0" y="0"/>
            <a:chExt cx="884596" cy="812800"/>
          </a:xfrm>
        </p:grpSpPr>
        <p:sp>
          <p:nvSpPr>
            <p:cNvPr id="25" name="Freeform 25"/>
            <p:cNvSpPr/>
            <p:nvPr/>
          </p:nvSpPr>
          <p:spPr>
            <a:xfrm>
              <a:off x="0" y="25501"/>
              <a:ext cx="870002" cy="761797"/>
            </a:xfrm>
            <a:custGeom>
              <a:avLst/>
              <a:gdLst/>
              <a:ahLst/>
              <a:cxnLst/>
              <a:rect l="l" t="t" r="r" b="b"/>
              <a:pathLst>
                <a:path w="870002" h="761797">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id="26" name="TextBox 26"/>
            <p:cNvSpPr txBox="1"/>
            <p:nvPr/>
          </p:nvSpPr>
          <p:spPr>
            <a:xfrm>
              <a:off x="0" y="174625"/>
              <a:ext cx="782996" cy="434975"/>
            </a:xfrm>
            <a:prstGeom prst="rect">
              <a:avLst/>
            </a:prstGeom>
          </p:spPr>
          <p:txBody>
            <a:bodyPr lIns="50800" tIns="50800" rIns="50800" bIns="50800" rtlCol="0" anchor="ctr"/>
            <a:lstStyle/>
            <a:p>
              <a:pPr algn="ctr">
                <a:lnSpc>
                  <a:spcPts val="2111"/>
                </a:lnSpc>
              </a:pPr>
              <a:endParaRPr/>
            </a:p>
          </p:txBody>
        </p:sp>
      </p:grpSp>
      <p:sp>
        <p:nvSpPr>
          <p:cNvPr id="27" name="TextBox 27"/>
          <p:cNvSpPr txBox="1"/>
          <p:nvPr/>
        </p:nvSpPr>
        <p:spPr>
          <a:xfrm>
            <a:off x="8261619" y="791471"/>
            <a:ext cx="4816472" cy="714245"/>
          </a:xfrm>
          <a:prstGeom prst="rect">
            <a:avLst/>
          </a:prstGeom>
        </p:spPr>
        <p:txBody>
          <a:bodyPr lIns="0" tIns="0" rIns="0" bIns="0" rtlCol="0" anchor="t">
            <a:spAutoFit/>
          </a:bodyPr>
          <a:lstStyle/>
          <a:p>
            <a:pPr algn="ctr">
              <a:lnSpc>
                <a:spcPts val="5782"/>
              </a:lnSpc>
              <a:spcBef>
                <a:spcPct val="0"/>
              </a:spcBef>
            </a:pPr>
            <a:r>
              <a:rPr lang="en-US" sz="4130" spc="-41">
                <a:solidFill>
                  <a:srgbClr val="000000"/>
                </a:solidFill>
                <a:latin typeface="DM Sans Bold"/>
              </a:rPr>
              <a:t>Solve Explaination:</a:t>
            </a:r>
          </a:p>
        </p:txBody>
      </p:sp>
      <p:sp>
        <p:nvSpPr>
          <p:cNvPr id="28" name="TextBox 28"/>
          <p:cNvSpPr txBox="1"/>
          <p:nvPr/>
        </p:nvSpPr>
        <p:spPr>
          <a:xfrm>
            <a:off x="8219538" y="1448565"/>
            <a:ext cx="8672017" cy="8318489"/>
          </a:xfrm>
          <a:prstGeom prst="rect">
            <a:avLst/>
          </a:prstGeom>
        </p:spPr>
        <p:txBody>
          <a:bodyPr lIns="0" tIns="0" rIns="0" bIns="0" rtlCol="0" anchor="t">
            <a:spAutoFit/>
          </a:bodyPr>
          <a:lstStyle/>
          <a:p>
            <a:pPr marL="539847" lvl="1" indent="-269923">
              <a:lnSpc>
                <a:spcPts val="3500"/>
              </a:lnSpc>
              <a:buFont typeface="Arial"/>
              <a:buChar char="•"/>
            </a:pPr>
            <a:r>
              <a:rPr lang="en-US" sz="2500" spc="-25">
                <a:solidFill>
                  <a:srgbClr val="000000"/>
                </a:solidFill>
                <a:latin typeface="DM Sans Bold"/>
              </a:rPr>
              <a:t>Base Case:</a:t>
            </a:r>
            <a:r>
              <a:rPr lang="en-US" sz="2500" spc="-25">
                <a:solidFill>
                  <a:srgbClr val="000000"/>
                </a:solidFill>
                <a:latin typeface="DM Sans"/>
              </a:rPr>
              <a:t> Define a base case to stop the         recursion. In the Tower of Hanoi, this occurs              when there's only one disk to move. In this case, simply move the disk from the source rod to the destination rod.</a:t>
            </a:r>
          </a:p>
          <a:p>
            <a:pPr marL="539847" lvl="1" indent="-269923">
              <a:lnSpc>
                <a:spcPts val="3500"/>
              </a:lnSpc>
              <a:buFont typeface="Arial"/>
              <a:buChar char="•"/>
            </a:pPr>
            <a:r>
              <a:rPr lang="en-US" sz="2500" spc="-25">
                <a:solidFill>
                  <a:srgbClr val="000000"/>
                </a:solidFill>
                <a:latin typeface="DM Sans Bold"/>
              </a:rPr>
              <a:t>Recursive Step: </a:t>
            </a:r>
            <a:r>
              <a:rPr lang="en-US" sz="2500" spc="-25">
                <a:solidFill>
                  <a:srgbClr val="000000"/>
                </a:solidFill>
                <a:latin typeface="DM Sans"/>
              </a:rPr>
              <a:t>Assume you have a function that can solve the Tower of Hanoi for n-1 disks. To solve it for n disks, follow these steps:</a:t>
            </a:r>
          </a:p>
          <a:p>
            <a:pPr marL="539847" lvl="1" indent="-269923">
              <a:lnSpc>
                <a:spcPts val="3500"/>
              </a:lnSpc>
              <a:buFont typeface="Arial"/>
              <a:buChar char="•"/>
            </a:pPr>
            <a:r>
              <a:rPr lang="en-US" sz="2500" spc="-25">
                <a:solidFill>
                  <a:srgbClr val="000000"/>
                </a:solidFill>
                <a:latin typeface="DM Sans"/>
              </a:rPr>
              <a:t>Move the top n-1 disks from the source rod to the auxiliary rod (using the destination rod as a temporary rod).</a:t>
            </a:r>
          </a:p>
          <a:p>
            <a:pPr marL="539847" lvl="1" indent="-269923">
              <a:lnSpc>
                <a:spcPts val="3500"/>
              </a:lnSpc>
              <a:buFont typeface="Arial"/>
              <a:buChar char="•"/>
            </a:pPr>
            <a:r>
              <a:rPr lang="en-US" sz="2500" spc="-25">
                <a:solidFill>
                  <a:srgbClr val="000000"/>
                </a:solidFill>
                <a:latin typeface="DM Sans"/>
              </a:rPr>
              <a:t>Move the nth disk from the source rod to the destination rod.</a:t>
            </a:r>
          </a:p>
          <a:p>
            <a:pPr marL="539847" lvl="1" indent="-269923">
              <a:lnSpc>
                <a:spcPts val="3500"/>
              </a:lnSpc>
              <a:buFont typeface="Arial"/>
              <a:buChar char="•"/>
            </a:pPr>
            <a:r>
              <a:rPr lang="en-US" sz="2500" spc="-25">
                <a:solidFill>
                  <a:srgbClr val="000000"/>
                </a:solidFill>
                <a:latin typeface="DM Sans"/>
              </a:rPr>
              <a:t>Move the n-1 disks from the auxiliary rod to the destination rod (using the source rod as a temporary rod).</a:t>
            </a:r>
          </a:p>
          <a:p>
            <a:pPr marL="539847" lvl="1" indent="-269923">
              <a:lnSpc>
                <a:spcPts val="3500"/>
              </a:lnSpc>
              <a:buFont typeface="Arial"/>
              <a:buChar char="•"/>
            </a:pPr>
            <a:r>
              <a:rPr lang="en-US" sz="2500" spc="-25">
                <a:solidFill>
                  <a:srgbClr val="000000"/>
                </a:solidFill>
                <a:latin typeface="DM Sans Bold"/>
              </a:rPr>
              <a:t>Repeat: </a:t>
            </a:r>
            <a:r>
              <a:rPr lang="en-US" sz="2500" spc="-25">
                <a:solidFill>
                  <a:srgbClr val="000000"/>
                </a:solidFill>
                <a:latin typeface="DM Sans"/>
              </a:rPr>
              <a:t>Repeat the recursive step until you reach the base case.</a:t>
            </a:r>
          </a:p>
          <a:p>
            <a:pPr>
              <a:lnSpc>
                <a:spcPts val="3500"/>
              </a:lnSpc>
              <a:spcBef>
                <a:spcPct val="0"/>
              </a:spcBef>
            </a:pPr>
            <a:endParaRPr lang="en-US" sz="2500" spc="-25">
              <a:solidFill>
                <a:srgbClr val="000000"/>
              </a:solidFill>
              <a:latin typeface="DM San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1+#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1+#ppt_w/2"/>
                                          </p:val>
                                        </p:tav>
                                        <p:tav tm="100000">
                                          <p:val>
                                            <p:strVal val="#ppt_x"/>
                                          </p:val>
                                        </p:tav>
                                      </p:tavLst>
                                    </p:anim>
                                    <p:anim calcmode="lin" valueType="num">
                                      <p:cBhvr additive="base">
                                        <p:cTn id="56" dur="500" fill="hold"/>
                                        <p:tgtEl>
                                          <p:spTgt spid="21"/>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1+#ppt_w/2"/>
                                          </p:val>
                                        </p:tav>
                                        <p:tav tm="100000">
                                          <p:val>
                                            <p:strVal val="#ppt_x"/>
                                          </p:val>
                                        </p:tav>
                                      </p:tavLst>
                                    </p:anim>
                                    <p:anim calcmode="lin" valueType="num">
                                      <p:cBhvr additive="base">
                                        <p:cTn id="60" dur="500" fill="hold"/>
                                        <p:tgtEl>
                                          <p:spTgt spid="22"/>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1+#ppt_w/2"/>
                                          </p:val>
                                        </p:tav>
                                        <p:tav tm="100000">
                                          <p:val>
                                            <p:strVal val="#ppt_x"/>
                                          </p:val>
                                        </p:tav>
                                      </p:tavLst>
                                    </p:anim>
                                    <p:anim calcmode="lin" valueType="num">
                                      <p:cBhvr additive="base">
                                        <p:cTn id="64" dur="500" fill="hold"/>
                                        <p:tgtEl>
                                          <p:spTgt spid="23"/>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1+#ppt_w/2"/>
                                          </p:val>
                                        </p:tav>
                                        <p:tav tm="100000">
                                          <p:val>
                                            <p:strVal val="#ppt_x"/>
                                          </p:val>
                                        </p:tav>
                                      </p:tavLst>
                                    </p:anim>
                                    <p:anim calcmode="lin" valueType="num">
                                      <p:cBhvr additive="base">
                                        <p:cTn id="68" dur="500" fill="hold"/>
                                        <p:tgtEl>
                                          <p:spTgt spid="24"/>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1+#ppt_w/2"/>
                                          </p:val>
                                        </p:tav>
                                        <p:tav tm="100000">
                                          <p:val>
                                            <p:strVal val="#ppt_x"/>
                                          </p:val>
                                        </p:tav>
                                      </p:tavLst>
                                    </p:anim>
                                    <p:anim calcmode="lin" valueType="num">
                                      <p:cBhvr additive="base">
                                        <p:cTn id="72" dur="500" fill="hold"/>
                                        <p:tgtEl>
                                          <p:spTgt spid="2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1+#ppt_w/2"/>
                                          </p:val>
                                        </p:tav>
                                        <p:tav tm="100000">
                                          <p:val>
                                            <p:strVal val="#ppt_x"/>
                                          </p:val>
                                        </p:tav>
                                      </p:tavLst>
                                    </p:anim>
                                    <p:anim calcmode="lin" valueType="num">
                                      <p:cBhvr additive="base">
                                        <p:cTn id="7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7196925" y="469453"/>
            <a:ext cx="10585104" cy="9447154"/>
            <a:chOff x="0" y="0"/>
            <a:chExt cx="4819745" cy="4301599"/>
          </a:xfrm>
        </p:grpSpPr>
        <p:sp>
          <p:nvSpPr>
            <p:cNvPr id="4" name="Freeform 4"/>
            <p:cNvSpPr/>
            <p:nvPr/>
          </p:nvSpPr>
          <p:spPr>
            <a:xfrm>
              <a:off x="0" y="0"/>
              <a:ext cx="4819745" cy="4301599"/>
            </a:xfrm>
            <a:custGeom>
              <a:avLst/>
              <a:gdLst/>
              <a:ahLst/>
              <a:cxnLst/>
              <a:rect l="l" t="t" r="r" b="b"/>
              <a:pathLst>
                <a:path w="4819745" h="4301599">
                  <a:moveTo>
                    <a:pt x="24868" y="0"/>
                  </a:moveTo>
                  <a:lnTo>
                    <a:pt x="4794878" y="0"/>
                  </a:lnTo>
                  <a:cubicBezTo>
                    <a:pt x="4808612" y="0"/>
                    <a:pt x="4819745" y="11134"/>
                    <a:pt x="4819745" y="24868"/>
                  </a:cubicBezTo>
                  <a:lnTo>
                    <a:pt x="4819745" y="4276732"/>
                  </a:lnTo>
                  <a:cubicBezTo>
                    <a:pt x="4819745" y="4290466"/>
                    <a:pt x="4808612" y="4301599"/>
                    <a:pt x="4794878" y="4301599"/>
                  </a:cubicBezTo>
                  <a:lnTo>
                    <a:pt x="24868" y="4301599"/>
                  </a:lnTo>
                  <a:cubicBezTo>
                    <a:pt x="11134" y="4301599"/>
                    <a:pt x="0" y="4290466"/>
                    <a:pt x="0" y="4276732"/>
                  </a:cubicBezTo>
                  <a:lnTo>
                    <a:pt x="0" y="24868"/>
                  </a:lnTo>
                  <a:cubicBezTo>
                    <a:pt x="0" y="11134"/>
                    <a:pt x="11134" y="0"/>
                    <a:pt x="24868" y="0"/>
                  </a:cubicBezTo>
                  <a:close/>
                </a:path>
              </a:pathLst>
            </a:custGeom>
            <a:solidFill>
              <a:srgbClr val="FFFEF7"/>
            </a:solidFill>
            <a:ln w="47625" cap="rnd">
              <a:solidFill>
                <a:srgbClr val="000000"/>
              </a:solidFill>
              <a:prstDash val="solid"/>
              <a:round/>
            </a:ln>
          </p:spPr>
        </p:sp>
        <p:sp>
          <p:nvSpPr>
            <p:cNvPr id="5" name="TextBox 5"/>
            <p:cNvSpPr txBox="1"/>
            <p:nvPr/>
          </p:nvSpPr>
          <p:spPr>
            <a:xfrm>
              <a:off x="0" y="-9525"/>
              <a:ext cx="4819745" cy="4311124"/>
            </a:xfrm>
            <a:prstGeom prst="rect">
              <a:avLst/>
            </a:prstGeom>
          </p:spPr>
          <p:txBody>
            <a:bodyPr lIns="0" tIns="0" rIns="0" bIns="0" rtlCol="0" anchor="ctr"/>
            <a:lstStyle/>
            <a:p>
              <a:pPr marL="0" lvl="0" indent="0" algn="ctr">
                <a:lnSpc>
                  <a:spcPts val="700"/>
                </a:lnSpc>
                <a:spcBef>
                  <a:spcPct val="0"/>
                </a:spcBef>
              </a:pPr>
              <a:endParaRPr/>
            </a:p>
          </p:txBody>
        </p:sp>
      </p:grpSp>
      <p:grpSp>
        <p:nvGrpSpPr>
          <p:cNvPr id="6" name="Group 6"/>
          <p:cNvGrpSpPr/>
          <p:nvPr/>
        </p:nvGrpSpPr>
        <p:grpSpPr>
          <a:xfrm>
            <a:off x="1028700" y="1185953"/>
            <a:ext cx="5872315" cy="7819203"/>
            <a:chOff x="0" y="0"/>
            <a:chExt cx="2327098" cy="3098616"/>
          </a:xfrm>
        </p:grpSpPr>
        <p:sp>
          <p:nvSpPr>
            <p:cNvPr id="7" name="Freeform 7"/>
            <p:cNvSpPr/>
            <p:nvPr/>
          </p:nvSpPr>
          <p:spPr>
            <a:xfrm>
              <a:off x="0" y="0"/>
              <a:ext cx="2327098" cy="3098616"/>
            </a:xfrm>
            <a:custGeom>
              <a:avLst/>
              <a:gdLst/>
              <a:ahLst/>
              <a:cxnLst/>
              <a:rect l="l" t="t" r="r" b="b"/>
              <a:pathLst>
                <a:path w="2327098" h="3098616">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cap="rnd">
              <a:solidFill>
                <a:srgbClr val="000000"/>
              </a:solidFill>
              <a:prstDash val="solid"/>
              <a:round/>
            </a:ln>
          </p:spPr>
        </p:sp>
        <p:sp>
          <p:nvSpPr>
            <p:cNvPr id="8" name="TextBox 8"/>
            <p:cNvSpPr txBox="1"/>
            <p:nvPr/>
          </p:nvSpPr>
          <p:spPr>
            <a:xfrm>
              <a:off x="0" y="-9525"/>
              <a:ext cx="2327098" cy="3108141"/>
            </a:xfrm>
            <a:prstGeom prst="rect">
              <a:avLst/>
            </a:prstGeom>
          </p:spPr>
          <p:txBody>
            <a:bodyPr lIns="0" tIns="0" rIns="0" bIns="0" rtlCol="0" anchor="ctr"/>
            <a:lstStyle/>
            <a:p>
              <a:pPr marL="0" lvl="0" indent="0" algn="ctr">
                <a:lnSpc>
                  <a:spcPts val="700"/>
                </a:lnSpc>
                <a:spcBef>
                  <a:spcPct val="0"/>
                </a:spcBef>
              </a:pPr>
              <a:endParaRPr/>
            </a:p>
          </p:txBody>
        </p:sp>
      </p:grpSp>
      <p:sp>
        <p:nvSpPr>
          <p:cNvPr id="9" name="Freeform 9"/>
          <p:cNvSpPr/>
          <p:nvPr/>
        </p:nvSpPr>
        <p:spPr>
          <a:xfrm>
            <a:off x="5892327" y="1413923"/>
            <a:ext cx="734337" cy="183584"/>
          </a:xfrm>
          <a:custGeom>
            <a:avLst/>
            <a:gdLst/>
            <a:ahLst/>
            <a:cxnLst/>
            <a:rect l="l" t="t" r="r" b="b"/>
            <a:pathLst>
              <a:path w="734337" h="183584">
                <a:moveTo>
                  <a:pt x="0" y="0"/>
                </a:moveTo>
                <a:lnTo>
                  <a:pt x="734337" y="0"/>
                </a:lnTo>
                <a:lnTo>
                  <a:pt x="734337" y="183584"/>
                </a:lnTo>
                <a:lnTo>
                  <a:pt x="0" y="18358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0" name="Freeform 10"/>
          <p:cNvSpPr/>
          <p:nvPr/>
        </p:nvSpPr>
        <p:spPr>
          <a:xfrm>
            <a:off x="8087398" y="741421"/>
            <a:ext cx="8804158" cy="8804158"/>
          </a:xfrm>
          <a:custGeom>
            <a:avLst/>
            <a:gdLst/>
            <a:ahLst/>
            <a:cxnLst/>
            <a:rect l="l" t="t" r="r" b="b"/>
            <a:pathLst>
              <a:path w="8804158" h="8804158">
                <a:moveTo>
                  <a:pt x="0" y="0"/>
                </a:moveTo>
                <a:lnTo>
                  <a:pt x="8804157" y="0"/>
                </a:lnTo>
                <a:lnTo>
                  <a:pt x="8804157" y="8804158"/>
                </a:lnTo>
                <a:lnTo>
                  <a:pt x="0" y="880415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1" name="Freeform 11"/>
          <p:cNvSpPr/>
          <p:nvPr/>
        </p:nvSpPr>
        <p:spPr>
          <a:xfrm>
            <a:off x="1387333" y="3473094"/>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2" name="Freeform 12"/>
          <p:cNvSpPr/>
          <p:nvPr/>
        </p:nvSpPr>
        <p:spPr>
          <a:xfrm>
            <a:off x="1387333" y="5095555"/>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3" name="Freeform 13"/>
          <p:cNvSpPr/>
          <p:nvPr/>
        </p:nvSpPr>
        <p:spPr>
          <a:xfrm>
            <a:off x="1387333" y="6960990"/>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4" name="Freeform 14"/>
          <p:cNvSpPr/>
          <p:nvPr/>
        </p:nvSpPr>
        <p:spPr>
          <a:xfrm>
            <a:off x="16421221" y="808950"/>
            <a:ext cx="912582" cy="228145"/>
          </a:xfrm>
          <a:custGeom>
            <a:avLst/>
            <a:gdLst/>
            <a:ahLst/>
            <a:cxnLst/>
            <a:rect l="l" t="t" r="r" b="b"/>
            <a:pathLst>
              <a:path w="912582" h="228145">
                <a:moveTo>
                  <a:pt x="0" y="0"/>
                </a:moveTo>
                <a:lnTo>
                  <a:pt x="912582" y="0"/>
                </a:lnTo>
                <a:lnTo>
                  <a:pt x="912582" y="228145"/>
                </a:lnTo>
                <a:lnTo>
                  <a:pt x="0" y="22814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5" name="Group 15"/>
          <p:cNvGrpSpPr/>
          <p:nvPr/>
        </p:nvGrpSpPr>
        <p:grpSpPr>
          <a:xfrm>
            <a:off x="6324846" y="4391520"/>
            <a:ext cx="1348159" cy="134815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111"/>
                </a:lnSpc>
              </a:pPr>
              <a:endParaRPr/>
            </a:p>
          </p:txBody>
        </p:sp>
      </p:grpSp>
      <p:sp>
        <p:nvSpPr>
          <p:cNvPr id="18" name="TextBox 18"/>
          <p:cNvSpPr txBox="1"/>
          <p:nvPr/>
        </p:nvSpPr>
        <p:spPr>
          <a:xfrm>
            <a:off x="1387333" y="1717649"/>
            <a:ext cx="5155050" cy="812471"/>
          </a:xfrm>
          <a:prstGeom prst="rect">
            <a:avLst/>
          </a:prstGeom>
        </p:spPr>
        <p:txBody>
          <a:bodyPr lIns="0" tIns="0" rIns="0" bIns="0" rtlCol="0" anchor="t">
            <a:spAutoFit/>
          </a:bodyPr>
          <a:lstStyle/>
          <a:p>
            <a:pPr marL="0" lvl="0" indent="0">
              <a:lnSpc>
                <a:spcPts val="6668"/>
              </a:lnSpc>
              <a:spcBef>
                <a:spcPct val="0"/>
              </a:spcBef>
            </a:pPr>
            <a:r>
              <a:rPr lang="en-US" sz="4762">
                <a:solidFill>
                  <a:srgbClr val="000000"/>
                </a:solidFill>
                <a:latin typeface="Repo Bold Bold"/>
              </a:rPr>
              <a:t>Code</a:t>
            </a:r>
          </a:p>
        </p:txBody>
      </p:sp>
      <p:sp>
        <p:nvSpPr>
          <p:cNvPr id="19" name="TextBox 19"/>
          <p:cNvSpPr txBox="1"/>
          <p:nvPr/>
        </p:nvSpPr>
        <p:spPr>
          <a:xfrm>
            <a:off x="1533684" y="5108846"/>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01</a:t>
            </a:r>
          </a:p>
        </p:txBody>
      </p:sp>
      <p:sp>
        <p:nvSpPr>
          <p:cNvPr id="20" name="TextBox 20"/>
          <p:cNvSpPr txBox="1"/>
          <p:nvPr/>
        </p:nvSpPr>
        <p:spPr>
          <a:xfrm>
            <a:off x="1533684" y="6974281"/>
            <a:ext cx="584224" cy="581087"/>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02</a:t>
            </a:r>
          </a:p>
        </p:txBody>
      </p:sp>
      <p:sp>
        <p:nvSpPr>
          <p:cNvPr id="21" name="TextBox 21"/>
          <p:cNvSpPr txBox="1"/>
          <p:nvPr/>
        </p:nvSpPr>
        <p:spPr>
          <a:xfrm>
            <a:off x="2342714" y="3425469"/>
            <a:ext cx="3753531" cy="985101"/>
          </a:xfrm>
          <a:prstGeom prst="rect">
            <a:avLst/>
          </a:prstGeom>
        </p:spPr>
        <p:txBody>
          <a:bodyPr lIns="0" tIns="0" rIns="0" bIns="0" rtlCol="0" anchor="t">
            <a:spAutoFit/>
          </a:bodyPr>
          <a:lstStyle/>
          <a:p>
            <a:pPr marL="0" lvl="0" indent="0">
              <a:lnSpc>
                <a:spcPts val="3978"/>
              </a:lnSpc>
              <a:spcBef>
                <a:spcPct val="0"/>
              </a:spcBef>
            </a:pPr>
            <a:r>
              <a:rPr lang="en-US" sz="2841" spc="-28">
                <a:solidFill>
                  <a:srgbClr val="000000"/>
                </a:solidFill>
                <a:latin typeface="DM Sans Bold"/>
              </a:rPr>
              <a:t>The code comes with two factors:</a:t>
            </a:r>
          </a:p>
        </p:txBody>
      </p:sp>
      <p:sp>
        <p:nvSpPr>
          <p:cNvPr id="22" name="TextBox 22"/>
          <p:cNvSpPr txBox="1"/>
          <p:nvPr/>
        </p:nvSpPr>
        <p:spPr>
          <a:xfrm>
            <a:off x="2352239" y="5127896"/>
            <a:ext cx="3753531" cy="504825"/>
          </a:xfrm>
          <a:prstGeom prst="rect">
            <a:avLst/>
          </a:prstGeom>
        </p:spPr>
        <p:txBody>
          <a:bodyPr lIns="0" tIns="0" rIns="0" bIns="0" rtlCol="0" anchor="t">
            <a:spAutoFit/>
          </a:bodyPr>
          <a:lstStyle/>
          <a:p>
            <a:pPr marL="0" lvl="0" indent="0">
              <a:lnSpc>
                <a:spcPts val="4199"/>
              </a:lnSpc>
              <a:spcBef>
                <a:spcPct val="0"/>
              </a:spcBef>
            </a:pPr>
            <a:r>
              <a:rPr lang="en-US" sz="2999" spc="-29">
                <a:solidFill>
                  <a:srgbClr val="000000"/>
                </a:solidFill>
                <a:latin typeface="DM Sans"/>
              </a:rPr>
              <a:t>solvation</a:t>
            </a:r>
          </a:p>
        </p:txBody>
      </p:sp>
      <p:sp>
        <p:nvSpPr>
          <p:cNvPr id="23" name="TextBox 23"/>
          <p:cNvSpPr txBox="1"/>
          <p:nvPr/>
        </p:nvSpPr>
        <p:spPr>
          <a:xfrm>
            <a:off x="2380814" y="7012412"/>
            <a:ext cx="3753531" cy="523875"/>
          </a:xfrm>
          <a:prstGeom prst="rect">
            <a:avLst/>
          </a:prstGeom>
        </p:spPr>
        <p:txBody>
          <a:bodyPr lIns="0" tIns="0" rIns="0" bIns="0" rtlCol="0" anchor="t">
            <a:spAutoFit/>
          </a:bodyPr>
          <a:lstStyle/>
          <a:p>
            <a:pPr marL="0" lvl="0" indent="0">
              <a:lnSpc>
                <a:spcPts val="4200"/>
              </a:lnSpc>
              <a:spcBef>
                <a:spcPct val="0"/>
              </a:spcBef>
            </a:pPr>
            <a:r>
              <a:rPr lang="en-US" sz="3000" spc="-30">
                <a:solidFill>
                  <a:srgbClr val="000000"/>
                </a:solidFill>
                <a:latin typeface="DM Sans"/>
              </a:rPr>
              <a:t>GUI</a:t>
            </a:r>
          </a:p>
        </p:txBody>
      </p:sp>
      <p:grpSp>
        <p:nvGrpSpPr>
          <p:cNvPr id="24" name="Group 24"/>
          <p:cNvGrpSpPr/>
          <p:nvPr/>
        </p:nvGrpSpPr>
        <p:grpSpPr>
          <a:xfrm>
            <a:off x="6495086" y="4602653"/>
            <a:ext cx="1007677" cy="925892"/>
            <a:chOff x="0" y="0"/>
            <a:chExt cx="884596" cy="812800"/>
          </a:xfrm>
        </p:grpSpPr>
        <p:sp>
          <p:nvSpPr>
            <p:cNvPr id="25" name="Freeform 25"/>
            <p:cNvSpPr/>
            <p:nvPr/>
          </p:nvSpPr>
          <p:spPr>
            <a:xfrm>
              <a:off x="0" y="25501"/>
              <a:ext cx="870002" cy="761797"/>
            </a:xfrm>
            <a:custGeom>
              <a:avLst/>
              <a:gdLst/>
              <a:ahLst/>
              <a:cxnLst/>
              <a:rect l="l" t="t" r="r" b="b"/>
              <a:pathLst>
                <a:path w="870002" h="761797">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id="26" name="TextBox 26"/>
            <p:cNvSpPr txBox="1"/>
            <p:nvPr/>
          </p:nvSpPr>
          <p:spPr>
            <a:xfrm>
              <a:off x="0" y="174625"/>
              <a:ext cx="782996" cy="434975"/>
            </a:xfrm>
            <a:prstGeom prst="rect">
              <a:avLst/>
            </a:prstGeom>
          </p:spPr>
          <p:txBody>
            <a:bodyPr lIns="50800" tIns="50800" rIns="50800" bIns="50800" rtlCol="0" anchor="ctr"/>
            <a:lstStyle/>
            <a:p>
              <a:pPr algn="ctr">
                <a:lnSpc>
                  <a:spcPts val="2111"/>
                </a:lnSpc>
              </a:pPr>
              <a:endParaRPr/>
            </a:p>
          </p:txBody>
        </p:sp>
      </p:grpSp>
      <p:sp>
        <p:nvSpPr>
          <p:cNvPr id="27" name="TextBox 27"/>
          <p:cNvSpPr txBox="1"/>
          <p:nvPr/>
        </p:nvSpPr>
        <p:spPr>
          <a:xfrm>
            <a:off x="8329417" y="980352"/>
            <a:ext cx="4816472" cy="1110486"/>
          </a:xfrm>
          <a:prstGeom prst="rect">
            <a:avLst/>
          </a:prstGeom>
        </p:spPr>
        <p:txBody>
          <a:bodyPr lIns="0" tIns="0" rIns="0" bIns="0" rtlCol="0" anchor="t">
            <a:spAutoFit/>
          </a:bodyPr>
          <a:lstStyle/>
          <a:p>
            <a:pPr algn="ctr">
              <a:lnSpc>
                <a:spcPts val="9142"/>
              </a:lnSpc>
              <a:spcBef>
                <a:spcPct val="0"/>
              </a:spcBef>
            </a:pPr>
            <a:r>
              <a:rPr lang="en-US" sz="6530" spc="-65">
                <a:solidFill>
                  <a:srgbClr val="000000"/>
                </a:solidFill>
                <a:latin typeface="DM Sans Bold"/>
              </a:rPr>
              <a:t>Solve Code</a:t>
            </a:r>
          </a:p>
        </p:txBody>
      </p:sp>
      <p:sp>
        <p:nvSpPr>
          <p:cNvPr id="28" name="TextBox 28"/>
          <p:cNvSpPr txBox="1"/>
          <p:nvPr/>
        </p:nvSpPr>
        <p:spPr>
          <a:xfrm>
            <a:off x="8329417" y="3342459"/>
            <a:ext cx="8320119" cy="4979637"/>
          </a:xfrm>
          <a:prstGeom prst="rect">
            <a:avLst/>
          </a:prstGeom>
        </p:spPr>
        <p:txBody>
          <a:bodyPr lIns="0" tIns="0" rIns="0" bIns="0" rtlCol="0" anchor="t">
            <a:spAutoFit/>
          </a:bodyPr>
          <a:lstStyle/>
          <a:p>
            <a:pPr>
              <a:lnSpc>
                <a:spcPts val="3386"/>
              </a:lnSpc>
            </a:pPr>
            <a:r>
              <a:rPr lang="en-US" sz="2418" spc="-24">
                <a:solidFill>
                  <a:srgbClr val="000000"/>
                </a:solidFill>
                <a:latin typeface="DM Sans Bold"/>
              </a:rPr>
              <a:t> private void TowerOfHanoi(int n, int sourceTower, </a:t>
            </a:r>
          </a:p>
          <a:p>
            <a:pPr>
              <a:lnSpc>
                <a:spcPts val="3386"/>
              </a:lnSpc>
            </a:pPr>
            <a:r>
              <a:rPr lang="en-US" sz="2418" spc="-24">
                <a:solidFill>
                  <a:srgbClr val="000000"/>
                </a:solidFill>
                <a:latin typeface="DM Sans Bold"/>
              </a:rPr>
              <a:t>int targetTower, int auxiliaryTower)</a:t>
            </a:r>
          </a:p>
          <a:p>
            <a:pPr>
              <a:lnSpc>
                <a:spcPts val="3386"/>
              </a:lnSpc>
            </a:pPr>
            <a:r>
              <a:rPr lang="en-US" sz="2418" spc="-24">
                <a:solidFill>
                  <a:srgbClr val="000000"/>
                </a:solidFill>
                <a:latin typeface="DM Sans Bold"/>
              </a:rPr>
              <a:t>        {</a:t>
            </a:r>
          </a:p>
          <a:p>
            <a:pPr>
              <a:lnSpc>
                <a:spcPts val="3386"/>
              </a:lnSpc>
            </a:pPr>
            <a:r>
              <a:rPr lang="en-US" sz="2418" spc="-24">
                <a:solidFill>
                  <a:srgbClr val="000000"/>
                </a:solidFill>
                <a:latin typeface="DM Sans Bold"/>
              </a:rPr>
              <a:t>            if (n &gt; 0)</a:t>
            </a:r>
          </a:p>
          <a:p>
            <a:pPr>
              <a:lnSpc>
                <a:spcPts val="3386"/>
              </a:lnSpc>
            </a:pPr>
            <a:r>
              <a:rPr lang="en-US" sz="2418" spc="-24">
                <a:solidFill>
                  <a:srgbClr val="000000"/>
                </a:solidFill>
                <a:latin typeface="DM Sans Bold"/>
              </a:rPr>
              <a:t>            {</a:t>
            </a:r>
          </a:p>
          <a:p>
            <a:pPr>
              <a:lnSpc>
                <a:spcPts val="3386"/>
              </a:lnSpc>
            </a:pPr>
            <a:r>
              <a:rPr lang="en-US" sz="2418" spc="-24">
                <a:solidFill>
                  <a:srgbClr val="000000"/>
                </a:solidFill>
                <a:latin typeface="DM Sans Bold"/>
              </a:rPr>
              <a:t>                TowerOfHanoi(n - 1, sourceTower, auxiliaryTower,       TargetTower);</a:t>
            </a:r>
          </a:p>
          <a:p>
            <a:pPr>
              <a:lnSpc>
                <a:spcPts val="3386"/>
              </a:lnSpc>
            </a:pPr>
            <a:r>
              <a:rPr lang="en-US" sz="2418" spc="-24">
                <a:solidFill>
                  <a:srgbClr val="000000"/>
                </a:solidFill>
                <a:latin typeface="DM Sans Bold"/>
              </a:rPr>
              <a:t>                MoveDisk(n, sourceTower, targetTower);</a:t>
            </a:r>
          </a:p>
          <a:p>
            <a:pPr>
              <a:lnSpc>
                <a:spcPts val="3386"/>
              </a:lnSpc>
            </a:pPr>
            <a:r>
              <a:rPr lang="en-US" sz="2418" spc="-24">
                <a:solidFill>
                  <a:srgbClr val="000000"/>
                </a:solidFill>
                <a:latin typeface="DM Sans Bold"/>
              </a:rPr>
              <a:t>                TowerOfHanoi(n - 1, auxiliaryTower, targetTower, sourceTower);</a:t>
            </a:r>
          </a:p>
          <a:p>
            <a:pPr>
              <a:lnSpc>
                <a:spcPts val="3386"/>
              </a:lnSpc>
            </a:pPr>
            <a:r>
              <a:rPr lang="en-US" sz="2418" spc="-24">
                <a:solidFill>
                  <a:srgbClr val="000000"/>
                </a:solidFill>
                <a:latin typeface="DM Sans Bold"/>
              </a:rPr>
              <a:t>            }</a:t>
            </a:r>
          </a:p>
          <a:p>
            <a:pPr>
              <a:lnSpc>
                <a:spcPts val="3386"/>
              </a:lnSpc>
              <a:spcBef>
                <a:spcPct val="0"/>
              </a:spcBef>
            </a:pPr>
            <a:r>
              <a:rPr lang="en-US" sz="2418" spc="-24">
                <a:solidFill>
                  <a:srgbClr val="000000"/>
                </a:solidFill>
                <a:latin typeface="DM Sans Bold"/>
              </a:rPr>
              <a:t>        }</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1+#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1+#ppt_w/2"/>
                                          </p:val>
                                        </p:tav>
                                        <p:tav tm="100000">
                                          <p:val>
                                            <p:strVal val="#ppt_x"/>
                                          </p:val>
                                        </p:tav>
                                      </p:tavLst>
                                    </p:anim>
                                    <p:anim calcmode="lin" valueType="num">
                                      <p:cBhvr additive="base">
                                        <p:cTn id="56" dur="500" fill="hold"/>
                                        <p:tgtEl>
                                          <p:spTgt spid="21"/>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1+#ppt_w/2"/>
                                          </p:val>
                                        </p:tav>
                                        <p:tav tm="100000">
                                          <p:val>
                                            <p:strVal val="#ppt_x"/>
                                          </p:val>
                                        </p:tav>
                                      </p:tavLst>
                                    </p:anim>
                                    <p:anim calcmode="lin" valueType="num">
                                      <p:cBhvr additive="base">
                                        <p:cTn id="60" dur="500" fill="hold"/>
                                        <p:tgtEl>
                                          <p:spTgt spid="22"/>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1+#ppt_w/2"/>
                                          </p:val>
                                        </p:tav>
                                        <p:tav tm="100000">
                                          <p:val>
                                            <p:strVal val="#ppt_x"/>
                                          </p:val>
                                        </p:tav>
                                      </p:tavLst>
                                    </p:anim>
                                    <p:anim calcmode="lin" valueType="num">
                                      <p:cBhvr additive="base">
                                        <p:cTn id="64" dur="500" fill="hold"/>
                                        <p:tgtEl>
                                          <p:spTgt spid="23"/>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1+#ppt_w/2"/>
                                          </p:val>
                                        </p:tav>
                                        <p:tav tm="100000">
                                          <p:val>
                                            <p:strVal val="#ppt_x"/>
                                          </p:val>
                                        </p:tav>
                                      </p:tavLst>
                                    </p:anim>
                                    <p:anim calcmode="lin" valueType="num">
                                      <p:cBhvr additive="base">
                                        <p:cTn id="68" dur="500" fill="hold"/>
                                        <p:tgtEl>
                                          <p:spTgt spid="24"/>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1+#ppt_w/2"/>
                                          </p:val>
                                        </p:tav>
                                        <p:tav tm="100000">
                                          <p:val>
                                            <p:strVal val="#ppt_x"/>
                                          </p:val>
                                        </p:tav>
                                      </p:tavLst>
                                    </p:anim>
                                    <p:anim calcmode="lin" valueType="num">
                                      <p:cBhvr additive="base">
                                        <p:cTn id="72" dur="500" fill="hold"/>
                                        <p:tgtEl>
                                          <p:spTgt spid="2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1+#ppt_w/2"/>
                                          </p:val>
                                        </p:tav>
                                        <p:tav tm="100000">
                                          <p:val>
                                            <p:strVal val="#ppt_x"/>
                                          </p:val>
                                        </p:tav>
                                      </p:tavLst>
                                    </p:anim>
                                    <p:anim calcmode="lin" valueType="num">
                                      <p:cBhvr additive="base">
                                        <p:cTn id="7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7196925" y="469453"/>
            <a:ext cx="10585104" cy="9447154"/>
            <a:chOff x="0" y="0"/>
            <a:chExt cx="4819745" cy="4301599"/>
          </a:xfrm>
        </p:grpSpPr>
        <p:sp>
          <p:nvSpPr>
            <p:cNvPr id="4" name="Freeform 4"/>
            <p:cNvSpPr/>
            <p:nvPr/>
          </p:nvSpPr>
          <p:spPr>
            <a:xfrm>
              <a:off x="0" y="0"/>
              <a:ext cx="4819745" cy="4301599"/>
            </a:xfrm>
            <a:custGeom>
              <a:avLst/>
              <a:gdLst/>
              <a:ahLst/>
              <a:cxnLst/>
              <a:rect l="l" t="t" r="r" b="b"/>
              <a:pathLst>
                <a:path w="4819745" h="4301599">
                  <a:moveTo>
                    <a:pt x="24868" y="0"/>
                  </a:moveTo>
                  <a:lnTo>
                    <a:pt x="4794878" y="0"/>
                  </a:lnTo>
                  <a:cubicBezTo>
                    <a:pt x="4808612" y="0"/>
                    <a:pt x="4819745" y="11134"/>
                    <a:pt x="4819745" y="24868"/>
                  </a:cubicBezTo>
                  <a:lnTo>
                    <a:pt x="4819745" y="4276732"/>
                  </a:lnTo>
                  <a:cubicBezTo>
                    <a:pt x="4819745" y="4290466"/>
                    <a:pt x="4808612" y="4301599"/>
                    <a:pt x="4794878" y="4301599"/>
                  </a:cubicBezTo>
                  <a:lnTo>
                    <a:pt x="24868" y="4301599"/>
                  </a:lnTo>
                  <a:cubicBezTo>
                    <a:pt x="11134" y="4301599"/>
                    <a:pt x="0" y="4290466"/>
                    <a:pt x="0" y="4276732"/>
                  </a:cubicBezTo>
                  <a:lnTo>
                    <a:pt x="0" y="24868"/>
                  </a:lnTo>
                  <a:cubicBezTo>
                    <a:pt x="0" y="11134"/>
                    <a:pt x="11134" y="0"/>
                    <a:pt x="24868" y="0"/>
                  </a:cubicBezTo>
                  <a:close/>
                </a:path>
              </a:pathLst>
            </a:custGeom>
            <a:solidFill>
              <a:srgbClr val="FFFEF7"/>
            </a:solidFill>
            <a:ln w="47625" cap="rnd">
              <a:solidFill>
                <a:srgbClr val="000000"/>
              </a:solidFill>
              <a:prstDash val="solid"/>
              <a:round/>
            </a:ln>
          </p:spPr>
        </p:sp>
        <p:sp>
          <p:nvSpPr>
            <p:cNvPr id="5" name="TextBox 5"/>
            <p:cNvSpPr txBox="1"/>
            <p:nvPr/>
          </p:nvSpPr>
          <p:spPr>
            <a:xfrm>
              <a:off x="0" y="-9525"/>
              <a:ext cx="4819745" cy="4311124"/>
            </a:xfrm>
            <a:prstGeom prst="rect">
              <a:avLst/>
            </a:prstGeom>
          </p:spPr>
          <p:txBody>
            <a:bodyPr lIns="0" tIns="0" rIns="0" bIns="0" rtlCol="0" anchor="ctr"/>
            <a:lstStyle/>
            <a:p>
              <a:pPr marL="0" lvl="0" indent="0" algn="ctr">
                <a:lnSpc>
                  <a:spcPts val="700"/>
                </a:lnSpc>
                <a:spcBef>
                  <a:spcPct val="0"/>
                </a:spcBef>
              </a:pPr>
              <a:endParaRPr/>
            </a:p>
          </p:txBody>
        </p:sp>
      </p:grpSp>
      <p:sp>
        <p:nvSpPr>
          <p:cNvPr id="6" name="Freeform 6"/>
          <p:cNvSpPr/>
          <p:nvPr/>
        </p:nvSpPr>
        <p:spPr>
          <a:xfrm>
            <a:off x="7947629" y="678559"/>
            <a:ext cx="8929883" cy="8929883"/>
          </a:xfrm>
          <a:custGeom>
            <a:avLst/>
            <a:gdLst/>
            <a:ahLst/>
            <a:cxnLst/>
            <a:rect l="l" t="t" r="r" b="b"/>
            <a:pathLst>
              <a:path w="8929883" h="8929883">
                <a:moveTo>
                  <a:pt x="0" y="0"/>
                </a:moveTo>
                <a:lnTo>
                  <a:pt x="8929883" y="0"/>
                </a:lnTo>
                <a:lnTo>
                  <a:pt x="8929883" y="8929882"/>
                </a:lnTo>
                <a:lnTo>
                  <a:pt x="0" y="892988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7" name="Group 7"/>
          <p:cNvGrpSpPr/>
          <p:nvPr/>
        </p:nvGrpSpPr>
        <p:grpSpPr>
          <a:xfrm>
            <a:off x="1028700" y="1185953"/>
            <a:ext cx="5872315" cy="7819203"/>
            <a:chOff x="0" y="0"/>
            <a:chExt cx="2327098" cy="3098616"/>
          </a:xfrm>
        </p:grpSpPr>
        <p:sp>
          <p:nvSpPr>
            <p:cNvPr id="8" name="Freeform 8"/>
            <p:cNvSpPr/>
            <p:nvPr/>
          </p:nvSpPr>
          <p:spPr>
            <a:xfrm>
              <a:off x="0" y="0"/>
              <a:ext cx="2327098" cy="3098616"/>
            </a:xfrm>
            <a:custGeom>
              <a:avLst/>
              <a:gdLst/>
              <a:ahLst/>
              <a:cxnLst/>
              <a:rect l="l" t="t" r="r" b="b"/>
              <a:pathLst>
                <a:path w="2327098" h="3098616">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cap="rnd">
              <a:solidFill>
                <a:srgbClr val="000000"/>
              </a:solidFill>
              <a:prstDash val="solid"/>
              <a:round/>
            </a:ln>
          </p:spPr>
        </p:sp>
        <p:sp>
          <p:nvSpPr>
            <p:cNvPr id="9" name="TextBox 9"/>
            <p:cNvSpPr txBox="1"/>
            <p:nvPr/>
          </p:nvSpPr>
          <p:spPr>
            <a:xfrm>
              <a:off x="0" y="-9525"/>
              <a:ext cx="2327098" cy="3108141"/>
            </a:xfrm>
            <a:prstGeom prst="rect">
              <a:avLst/>
            </a:prstGeom>
          </p:spPr>
          <p:txBody>
            <a:bodyPr lIns="0" tIns="0" rIns="0" bIns="0" rtlCol="0" anchor="ctr"/>
            <a:lstStyle/>
            <a:p>
              <a:pPr marL="0" lvl="0" indent="0" algn="ctr">
                <a:lnSpc>
                  <a:spcPts val="700"/>
                </a:lnSpc>
                <a:spcBef>
                  <a:spcPct val="0"/>
                </a:spcBef>
              </a:pPr>
              <a:endParaRPr/>
            </a:p>
          </p:txBody>
        </p:sp>
      </p:grpSp>
      <p:sp>
        <p:nvSpPr>
          <p:cNvPr id="10" name="Freeform 10"/>
          <p:cNvSpPr/>
          <p:nvPr/>
        </p:nvSpPr>
        <p:spPr>
          <a:xfrm>
            <a:off x="5892327" y="1413923"/>
            <a:ext cx="734337" cy="183584"/>
          </a:xfrm>
          <a:custGeom>
            <a:avLst/>
            <a:gdLst/>
            <a:ahLst/>
            <a:cxnLst/>
            <a:rect l="l" t="t" r="r" b="b"/>
            <a:pathLst>
              <a:path w="734337" h="183584">
                <a:moveTo>
                  <a:pt x="0" y="0"/>
                </a:moveTo>
                <a:lnTo>
                  <a:pt x="734337" y="0"/>
                </a:lnTo>
                <a:lnTo>
                  <a:pt x="734337" y="183584"/>
                </a:lnTo>
                <a:lnTo>
                  <a:pt x="0" y="18358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1" name="Freeform 11"/>
          <p:cNvSpPr/>
          <p:nvPr/>
        </p:nvSpPr>
        <p:spPr>
          <a:xfrm>
            <a:off x="1387333" y="3473094"/>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2" name="Freeform 12"/>
          <p:cNvSpPr/>
          <p:nvPr/>
        </p:nvSpPr>
        <p:spPr>
          <a:xfrm>
            <a:off x="1387333" y="5095555"/>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3" name="Freeform 13"/>
          <p:cNvSpPr/>
          <p:nvPr/>
        </p:nvSpPr>
        <p:spPr>
          <a:xfrm>
            <a:off x="1387333" y="6960990"/>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4" name="Freeform 14"/>
          <p:cNvSpPr/>
          <p:nvPr/>
        </p:nvSpPr>
        <p:spPr>
          <a:xfrm>
            <a:off x="16421221" y="808950"/>
            <a:ext cx="912582" cy="228145"/>
          </a:xfrm>
          <a:custGeom>
            <a:avLst/>
            <a:gdLst/>
            <a:ahLst/>
            <a:cxnLst/>
            <a:rect l="l" t="t" r="r" b="b"/>
            <a:pathLst>
              <a:path w="912582" h="228145">
                <a:moveTo>
                  <a:pt x="0" y="0"/>
                </a:moveTo>
                <a:lnTo>
                  <a:pt x="912582" y="0"/>
                </a:lnTo>
                <a:lnTo>
                  <a:pt x="912582" y="228145"/>
                </a:lnTo>
                <a:lnTo>
                  <a:pt x="0" y="22814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15" name="Group 15"/>
          <p:cNvGrpSpPr/>
          <p:nvPr/>
        </p:nvGrpSpPr>
        <p:grpSpPr>
          <a:xfrm>
            <a:off x="6324846" y="4391520"/>
            <a:ext cx="1348159" cy="134815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111"/>
                </a:lnSpc>
              </a:pPr>
              <a:endParaRPr/>
            </a:p>
          </p:txBody>
        </p:sp>
      </p:grpSp>
      <p:grpSp>
        <p:nvGrpSpPr>
          <p:cNvPr id="18" name="Group 18"/>
          <p:cNvGrpSpPr/>
          <p:nvPr/>
        </p:nvGrpSpPr>
        <p:grpSpPr>
          <a:xfrm>
            <a:off x="6495086" y="4602653"/>
            <a:ext cx="1007677" cy="925892"/>
            <a:chOff x="0" y="0"/>
            <a:chExt cx="884596" cy="812800"/>
          </a:xfrm>
        </p:grpSpPr>
        <p:sp>
          <p:nvSpPr>
            <p:cNvPr id="19" name="Freeform 19"/>
            <p:cNvSpPr/>
            <p:nvPr/>
          </p:nvSpPr>
          <p:spPr>
            <a:xfrm>
              <a:off x="0" y="25501"/>
              <a:ext cx="870002" cy="761797"/>
            </a:xfrm>
            <a:custGeom>
              <a:avLst/>
              <a:gdLst/>
              <a:ahLst/>
              <a:cxnLst/>
              <a:rect l="l" t="t" r="r" b="b"/>
              <a:pathLst>
                <a:path w="870002" h="761797">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id="20" name="TextBox 20"/>
            <p:cNvSpPr txBox="1"/>
            <p:nvPr/>
          </p:nvSpPr>
          <p:spPr>
            <a:xfrm>
              <a:off x="0" y="174625"/>
              <a:ext cx="782996" cy="434975"/>
            </a:xfrm>
            <a:prstGeom prst="rect">
              <a:avLst/>
            </a:prstGeom>
          </p:spPr>
          <p:txBody>
            <a:bodyPr lIns="50800" tIns="50800" rIns="50800" bIns="50800" rtlCol="0" anchor="ctr"/>
            <a:lstStyle/>
            <a:p>
              <a:pPr algn="ctr">
                <a:lnSpc>
                  <a:spcPts val="2111"/>
                </a:lnSpc>
              </a:pPr>
              <a:endParaRPr/>
            </a:p>
          </p:txBody>
        </p:sp>
      </p:grpSp>
      <p:sp>
        <p:nvSpPr>
          <p:cNvPr id="21" name="Freeform 21"/>
          <p:cNvSpPr/>
          <p:nvPr/>
        </p:nvSpPr>
        <p:spPr>
          <a:xfrm>
            <a:off x="8319922" y="3320839"/>
            <a:ext cx="8339108" cy="4415412"/>
          </a:xfrm>
          <a:custGeom>
            <a:avLst/>
            <a:gdLst/>
            <a:ahLst/>
            <a:cxnLst/>
            <a:rect l="l" t="t" r="r" b="b"/>
            <a:pathLst>
              <a:path w="8339108" h="4415412">
                <a:moveTo>
                  <a:pt x="0" y="0"/>
                </a:moveTo>
                <a:lnTo>
                  <a:pt x="8339108" y="0"/>
                </a:lnTo>
                <a:lnTo>
                  <a:pt x="8339108" y="4415412"/>
                </a:lnTo>
                <a:lnTo>
                  <a:pt x="0" y="4415412"/>
                </a:lnTo>
                <a:lnTo>
                  <a:pt x="0" y="0"/>
                </a:lnTo>
                <a:close/>
              </a:path>
            </a:pathLst>
          </a:custGeom>
          <a:blipFill>
            <a:blip r:embed="rId9"/>
            <a:stretch>
              <a:fillRect/>
            </a:stretch>
          </a:blipFill>
        </p:spPr>
      </p:sp>
      <p:sp>
        <p:nvSpPr>
          <p:cNvPr id="22" name="TextBox 22"/>
          <p:cNvSpPr txBox="1"/>
          <p:nvPr/>
        </p:nvSpPr>
        <p:spPr>
          <a:xfrm>
            <a:off x="1387333" y="1717649"/>
            <a:ext cx="5155050" cy="812471"/>
          </a:xfrm>
          <a:prstGeom prst="rect">
            <a:avLst/>
          </a:prstGeom>
        </p:spPr>
        <p:txBody>
          <a:bodyPr lIns="0" tIns="0" rIns="0" bIns="0" rtlCol="0" anchor="t">
            <a:spAutoFit/>
          </a:bodyPr>
          <a:lstStyle/>
          <a:p>
            <a:pPr marL="0" lvl="0" indent="0">
              <a:lnSpc>
                <a:spcPts val="6668"/>
              </a:lnSpc>
              <a:spcBef>
                <a:spcPct val="0"/>
              </a:spcBef>
            </a:pPr>
            <a:r>
              <a:rPr lang="en-US" sz="4762">
                <a:solidFill>
                  <a:srgbClr val="000000"/>
                </a:solidFill>
                <a:latin typeface="Repo Bold Bold"/>
              </a:rPr>
              <a:t>Code</a:t>
            </a:r>
          </a:p>
        </p:txBody>
      </p:sp>
      <p:sp>
        <p:nvSpPr>
          <p:cNvPr id="23" name="TextBox 23"/>
          <p:cNvSpPr txBox="1"/>
          <p:nvPr/>
        </p:nvSpPr>
        <p:spPr>
          <a:xfrm>
            <a:off x="1533684" y="5108846"/>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01</a:t>
            </a:r>
          </a:p>
        </p:txBody>
      </p:sp>
      <p:sp>
        <p:nvSpPr>
          <p:cNvPr id="24" name="TextBox 24"/>
          <p:cNvSpPr txBox="1"/>
          <p:nvPr/>
        </p:nvSpPr>
        <p:spPr>
          <a:xfrm>
            <a:off x="1533684" y="6974281"/>
            <a:ext cx="584224" cy="581087"/>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02</a:t>
            </a:r>
          </a:p>
        </p:txBody>
      </p:sp>
      <p:sp>
        <p:nvSpPr>
          <p:cNvPr id="25" name="TextBox 25"/>
          <p:cNvSpPr txBox="1"/>
          <p:nvPr/>
        </p:nvSpPr>
        <p:spPr>
          <a:xfrm>
            <a:off x="2342714" y="3425469"/>
            <a:ext cx="3753531" cy="985101"/>
          </a:xfrm>
          <a:prstGeom prst="rect">
            <a:avLst/>
          </a:prstGeom>
        </p:spPr>
        <p:txBody>
          <a:bodyPr lIns="0" tIns="0" rIns="0" bIns="0" rtlCol="0" anchor="t">
            <a:spAutoFit/>
          </a:bodyPr>
          <a:lstStyle/>
          <a:p>
            <a:pPr marL="0" lvl="0" indent="0">
              <a:lnSpc>
                <a:spcPts val="3978"/>
              </a:lnSpc>
              <a:spcBef>
                <a:spcPct val="0"/>
              </a:spcBef>
            </a:pPr>
            <a:r>
              <a:rPr lang="en-US" sz="2841" spc="-28">
                <a:solidFill>
                  <a:srgbClr val="000000"/>
                </a:solidFill>
                <a:latin typeface="DM Sans Bold"/>
              </a:rPr>
              <a:t>The code comes with two factors:</a:t>
            </a:r>
          </a:p>
        </p:txBody>
      </p:sp>
      <p:sp>
        <p:nvSpPr>
          <p:cNvPr id="26" name="TextBox 26"/>
          <p:cNvSpPr txBox="1"/>
          <p:nvPr/>
        </p:nvSpPr>
        <p:spPr>
          <a:xfrm>
            <a:off x="2352239" y="5127896"/>
            <a:ext cx="3753531" cy="504825"/>
          </a:xfrm>
          <a:prstGeom prst="rect">
            <a:avLst/>
          </a:prstGeom>
        </p:spPr>
        <p:txBody>
          <a:bodyPr lIns="0" tIns="0" rIns="0" bIns="0" rtlCol="0" anchor="t">
            <a:spAutoFit/>
          </a:bodyPr>
          <a:lstStyle/>
          <a:p>
            <a:pPr marL="0" lvl="0" indent="0">
              <a:lnSpc>
                <a:spcPts val="4199"/>
              </a:lnSpc>
              <a:spcBef>
                <a:spcPct val="0"/>
              </a:spcBef>
            </a:pPr>
            <a:r>
              <a:rPr lang="en-US" sz="2999" spc="-29">
                <a:solidFill>
                  <a:srgbClr val="000000"/>
                </a:solidFill>
                <a:latin typeface="DM Sans"/>
              </a:rPr>
              <a:t>solvation</a:t>
            </a:r>
          </a:p>
        </p:txBody>
      </p:sp>
      <p:sp>
        <p:nvSpPr>
          <p:cNvPr id="27" name="TextBox 27"/>
          <p:cNvSpPr txBox="1"/>
          <p:nvPr/>
        </p:nvSpPr>
        <p:spPr>
          <a:xfrm>
            <a:off x="2380814" y="7012412"/>
            <a:ext cx="3753531" cy="523875"/>
          </a:xfrm>
          <a:prstGeom prst="rect">
            <a:avLst/>
          </a:prstGeom>
        </p:spPr>
        <p:txBody>
          <a:bodyPr lIns="0" tIns="0" rIns="0" bIns="0" rtlCol="0" anchor="t">
            <a:spAutoFit/>
          </a:bodyPr>
          <a:lstStyle/>
          <a:p>
            <a:pPr marL="0" lvl="0" indent="0">
              <a:lnSpc>
                <a:spcPts val="4200"/>
              </a:lnSpc>
              <a:spcBef>
                <a:spcPct val="0"/>
              </a:spcBef>
            </a:pPr>
            <a:r>
              <a:rPr lang="en-US" sz="3000" spc="-30">
                <a:solidFill>
                  <a:srgbClr val="000000"/>
                </a:solidFill>
                <a:latin typeface="DM Sans"/>
              </a:rPr>
              <a:t>GUI</a:t>
            </a:r>
          </a:p>
        </p:txBody>
      </p:sp>
      <p:sp>
        <p:nvSpPr>
          <p:cNvPr id="28" name="TextBox 28"/>
          <p:cNvSpPr txBox="1"/>
          <p:nvPr/>
        </p:nvSpPr>
        <p:spPr>
          <a:xfrm>
            <a:off x="8116349" y="846312"/>
            <a:ext cx="2055302" cy="977539"/>
          </a:xfrm>
          <a:prstGeom prst="rect">
            <a:avLst/>
          </a:prstGeom>
        </p:spPr>
        <p:txBody>
          <a:bodyPr lIns="0" tIns="0" rIns="0" bIns="0" rtlCol="0" anchor="t">
            <a:spAutoFit/>
          </a:bodyPr>
          <a:lstStyle/>
          <a:p>
            <a:pPr algn="ctr">
              <a:lnSpc>
                <a:spcPts val="8069"/>
              </a:lnSpc>
              <a:spcBef>
                <a:spcPct val="0"/>
              </a:spcBef>
            </a:pPr>
            <a:r>
              <a:rPr lang="en-US" sz="5764" spc="-57">
                <a:solidFill>
                  <a:srgbClr val="000000"/>
                </a:solidFill>
                <a:latin typeface="DM Sans Bold"/>
              </a:rPr>
              <a:t>GUI:</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1+#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1+#ppt_w/2"/>
                                          </p:val>
                                        </p:tav>
                                        <p:tav tm="100000">
                                          <p:val>
                                            <p:strVal val="#ppt_x"/>
                                          </p:val>
                                        </p:tav>
                                      </p:tavLst>
                                    </p:anim>
                                    <p:anim calcmode="lin" valueType="num">
                                      <p:cBhvr additive="base">
                                        <p:cTn id="48" dur="500" fill="hold"/>
                                        <p:tgtEl>
                                          <p:spTgt spid="2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1+#ppt_w/2"/>
                                          </p:val>
                                        </p:tav>
                                        <p:tav tm="100000">
                                          <p:val>
                                            <p:strVal val="#ppt_x"/>
                                          </p:val>
                                        </p:tav>
                                      </p:tavLst>
                                    </p:anim>
                                    <p:anim calcmode="lin" valueType="num">
                                      <p:cBhvr additive="base">
                                        <p:cTn id="52" dur="500" fill="hold"/>
                                        <p:tgtEl>
                                          <p:spTgt spid="2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1+#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1+#ppt_w/2"/>
                                          </p:val>
                                        </p:tav>
                                        <p:tav tm="100000">
                                          <p:val>
                                            <p:strVal val="#ppt_x"/>
                                          </p:val>
                                        </p:tav>
                                      </p:tavLst>
                                    </p:anim>
                                    <p:anim calcmode="lin" valueType="num">
                                      <p:cBhvr additive="base">
                                        <p:cTn id="60" dur="500" fill="hold"/>
                                        <p:tgtEl>
                                          <p:spTgt spid="24"/>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1+#ppt_w/2"/>
                                          </p:val>
                                        </p:tav>
                                        <p:tav tm="100000">
                                          <p:val>
                                            <p:strVal val="#ppt_x"/>
                                          </p:val>
                                        </p:tav>
                                      </p:tavLst>
                                    </p:anim>
                                    <p:anim calcmode="lin" valueType="num">
                                      <p:cBhvr additive="base">
                                        <p:cTn id="64" dur="500" fill="hold"/>
                                        <p:tgtEl>
                                          <p:spTgt spid="2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1+#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1+#ppt_w/2"/>
                                          </p:val>
                                        </p:tav>
                                        <p:tav tm="100000">
                                          <p:val>
                                            <p:strVal val="#ppt_x"/>
                                          </p:val>
                                        </p:tav>
                                      </p:tavLst>
                                    </p:anim>
                                    <p:anim calcmode="lin" valueType="num">
                                      <p:cBhvr additive="base">
                                        <p:cTn id="72" dur="500" fill="hold"/>
                                        <p:tgtEl>
                                          <p:spTgt spid="2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1+#ppt_w/2"/>
                                          </p:val>
                                        </p:tav>
                                        <p:tav tm="100000">
                                          <p:val>
                                            <p:strVal val="#ppt_x"/>
                                          </p:val>
                                        </p:tav>
                                      </p:tavLst>
                                    </p:anim>
                                    <p:anim calcmode="lin" valueType="num">
                                      <p:cBhvr additive="base">
                                        <p:cTn id="7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7196925" y="469453"/>
            <a:ext cx="10585104" cy="9447154"/>
            <a:chOff x="0" y="0"/>
            <a:chExt cx="4819745" cy="4301599"/>
          </a:xfrm>
        </p:grpSpPr>
        <p:sp>
          <p:nvSpPr>
            <p:cNvPr id="4" name="Freeform 4"/>
            <p:cNvSpPr/>
            <p:nvPr/>
          </p:nvSpPr>
          <p:spPr>
            <a:xfrm>
              <a:off x="0" y="0"/>
              <a:ext cx="4819745" cy="4301599"/>
            </a:xfrm>
            <a:custGeom>
              <a:avLst/>
              <a:gdLst/>
              <a:ahLst/>
              <a:cxnLst/>
              <a:rect l="l" t="t" r="r" b="b"/>
              <a:pathLst>
                <a:path w="4819745" h="4301599">
                  <a:moveTo>
                    <a:pt x="24868" y="0"/>
                  </a:moveTo>
                  <a:lnTo>
                    <a:pt x="4794878" y="0"/>
                  </a:lnTo>
                  <a:cubicBezTo>
                    <a:pt x="4808612" y="0"/>
                    <a:pt x="4819745" y="11134"/>
                    <a:pt x="4819745" y="24868"/>
                  </a:cubicBezTo>
                  <a:lnTo>
                    <a:pt x="4819745" y="4276732"/>
                  </a:lnTo>
                  <a:cubicBezTo>
                    <a:pt x="4819745" y="4290466"/>
                    <a:pt x="4808612" y="4301599"/>
                    <a:pt x="4794878" y="4301599"/>
                  </a:cubicBezTo>
                  <a:lnTo>
                    <a:pt x="24868" y="4301599"/>
                  </a:lnTo>
                  <a:cubicBezTo>
                    <a:pt x="11134" y="4301599"/>
                    <a:pt x="0" y="4290466"/>
                    <a:pt x="0" y="4276732"/>
                  </a:cubicBezTo>
                  <a:lnTo>
                    <a:pt x="0" y="24868"/>
                  </a:lnTo>
                  <a:cubicBezTo>
                    <a:pt x="0" y="11134"/>
                    <a:pt x="11134" y="0"/>
                    <a:pt x="24868" y="0"/>
                  </a:cubicBezTo>
                  <a:close/>
                </a:path>
              </a:pathLst>
            </a:custGeom>
            <a:solidFill>
              <a:srgbClr val="FFFEF7"/>
            </a:solidFill>
            <a:ln w="47625" cap="rnd">
              <a:solidFill>
                <a:srgbClr val="000000"/>
              </a:solidFill>
              <a:prstDash val="solid"/>
              <a:round/>
            </a:ln>
          </p:spPr>
        </p:sp>
        <p:sp>
          <p:nvSpPr>
            <p:cNvPr id="5" name="TextBox 5"/>
            <p:cNvSpPr txBox="1"/>
            <p:nvPr/>
          </p:nvSpPr>
          <p:spPr>
            <a:xfrm>
              <a:off x="0" y="-9525"/>
              <a:ext cx="4819745" cy="4311124"/>
            </a:xfrm>
            <a:prstGeom prst="rect">
              <a:avLst/>
            </a:prstGeom>
          </p:spPr>
          <p:txBody>
            <a:bodyPr lIns="0" tIns="0" rIns="0" bIns="0" rtlCol="0" anchor="ctr"/>
            <a:lstStyle/>
            <a:p>
              <a:pPr marL="0" lvl="0" indent="0" algn="ctr">
                <a:lnSpc>
                  <a:spcPts val="700"/>
                </a:lnSpc>
                <a:spcBef>
                  <a:spcPct val="0"/>
                </a:spcBef>
              </a:pPr>
              <a:endParaRPr/>
            </a:p>
          </p:txBody>
        </p:sp>
      </p:grpSp>
      <p:sp>
        <p:nvSpPr>
          <p:cNvPr id="6" name="Freeform 6"/>
          <p:cNvSpPr/>
          <p:nvPr/>
        </p:nvSpPr>
        <p:spPr>
          <a:xfrm>
            <a:off x="7947629" y="678559"/>
            <a:ext cx="8929883" cy="8929883"/>
          </a:xfrm>
          <a:custGeom>
            <a:avLst/>
            <a:gdLst/>
            <a:ahLst/>
            <a:cxnLst/>
            <a:rect l="l" t="t" r="r" b="b"/>
            <a:pathLst>
              <a:path w="8929883" h="8929883">
                <a:moveTo>
                  <a:pt x="0" y="0"/>
                </a:moveTo>
                <a:lnTo>
                  <a:pt x="8929883" y="0"/>
                </a:lnTo>
                <a:lnTo>
                  <a:pt x="8929883" y="8929882"/>
                </a:lnTo>
                <a:lnTo>
                  <a:pt x="0" y="892988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7" name="Group 7"/>
          <p:cNvGrpSpPr/>
          <p:nvPr/>
        </p:nvGrpSpPr>
        <p:grpSpPr>
          <a:xfrm>
            <a:off x="1028700" y="1185953"/>
            <a:ext cx="5872315" cy="7819203"/>
            <a:chOff x="0" y="0"/>
            <a:chExt cx="2327098" cy="3098616"/>
          </a:xfrm>
        </p:grpSpPr>
        <p:sp>
          <p:nvSpPr>
            <p:cNvPr id="8" name="Freeform 8"/>
            <p:cNvSpPr/>
            <p:nvPr/>
          </p:nvSpPr>
          <p:spPr>
            <a:xfrm>
              <a:off x="0" y="0"/>
              <a:ext cx="2327098" cy="3098616"/>
            </a:xfrm>
            <a:custGeom>
              <a:avLst/>
              <a:gdLst/>
              <a:ahLst/>
              <a:cxnLst/>
              <a:rect l="l" t="t" r="r" b="b"/>
              <a:pathLst>
                <a:path w="2327098" h="3098616">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cap="rnd">
              <a:solidFill>
                <a:srgbClr val="000000"/>
              </a:solidFill>
              <a:prstDash val="solid"/>
              <a:round/>
            </a:ln>
          </p:spPr>
        </p:sp>
        <p:sp>
          <p:nvSpPr>
            <p:cNvPr id="9" name="TextBox 9"/>
            <p:cNvSpPr txBox="1"/>
            <p:nvPr/>
          </p:nvSpPr>
          <p:spPr>
            <a:xfrm>
              <a:off x="0" y="-9525"/>
              <a:ext cx="2327098" cy="3108141"/>
            </a:xfrm>
            <a:prstGeom prst="rect">
              <a:avLst/>
            </a:prstGeom>
          </p:spPr>
          <p:txBody>
            <a:bodyPr lIns="0" tIns="0" rIns="0" bIns="0" rtlCol="0" anchor="ctr"/>
            <a:lstStyle/>
            <a:p>
              <a:pPr marL="0" lvl="0" indent="0" algn="ctr">
                <a:lnSpc>
                  <a:spcPts val="700"/>
                </a:lnSpc>
                <a:spcBef>
                  <a:spcPct val="0"/>
                </a:spcBef>
              </a:pPr>
              <a:endParaRPr/>
            </a:p>
          </p:txBody>
        </p:sp>
      </p:grpSp>
      <p:sp>
        <p:nvSpPr>
          <p:cNvPr id="10" name="Freeform 10"/>
          <p:cNvSpPr/>
          <p:nvPr/>
        </p:nvSpPr>
        <p:spPr>
          <a:xfrm>
            <a:off x="5892327" y="1413923"/>
            <a:ext cx="734337" cy="183584"/>
          </a:xfrm>
          <a:custGeom>
            <a:avLst/>
            <a:gdLst/>
            <a:ahLst/>
            <a:cxnLst/>
            <a:rect l="l" t="t" r="r" b="b"/>
            <a:pathLst>
              <a:path w="734337" h="183584">
                <a:moveTo>
                  <a:pt x="0" y="0"/>
                </a:moveTo>
                <a:lnTo>
                  <a:pt x="734337" y="0"/>
                </a:lnTo>
                <a:lnTo>
                  <a:pt x="734337" y="183584"/>
                </a:lnTo>
                <a:lnTo>
                  <a:pt x="0" y="18358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1" name="Freeform 11"/>
          <p:cNvSpPr/>
          <p:nvPr/>
        </p:nvSpPr>
        <p:spPr>
          <a:xfrm>
            <a:off x="1387333" y="3473094"/>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2" name="Freeform 12"/>
          <p:cNvSpPr/>
          <p:nvPr/>
        </p:nvSpPr>
        <p:spPr>
          <a:xfrm>
            <a:off x="1387333" y="5095555"/>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3" name="Freeform 13"/>
          <p:cNvSpPr/>
          <p:nvPr/>
        </p:nvSpPr>
        <p:spPr>
          <a:xfrm>
            <a:off x="1387333" y="6960990"/>
            <a:ext cx="876927" cy="760535"/>
          </a:xfrm>
          <a:custGeom>
            <a:avLst/>
            <a:gdLst/>
            <a:ahLst/>
            <a:cxnLst/>
            <a:rect l="l" t="t" r="r" b="b"/>
            <a:pathLst>
              <a:path w="876927" h="760535">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4" name="Freeform 14"/>
          <p:cNvSpPr/>
          <p:nvPr/>
        </p:nvSpPr>
        <p:spPr>
          <a:xfrm>
            <a:off x="16421221" y="808950"/>
            <a:ext cx="912582" cy="228145"/>
          </a:xfrm>
          <a:custGeom>
            <a:avLst/>
            <a:gdLst/>
            <a:ahLst/>
            <a:cxnLst/>
            <a:rect l="l" t="t" r="r" b="b"/>
            <a:pathLst>
              <a:path w="912582" h="228145">
                <a:moveTo>
                  <a:pt x="0" y="0"/>
                </a:moveTo>
                <a:lnTo>
                  <a:pt x="912582" y="0"/>
                </a:lnTo>
                <a:lnTo>
                  <a:pt x="912582" y="228145"/>
                </a:lnTo>
                <a:lnTo>
                  <a:pt x="0" y="22814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15" name="Group 15"/>
          <p:cNvGrpSpPr/>
          <p:nvPr/>
        </p:nvGrpSpPr>
        <p:grpSpPr>
          <a:xfrm>
            <a:off x="6324846" y="4391520"/>
            <a:ext cx="1348159" cy="134815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111"/>
                </a:lnSpc>
              </a:pPr>
              <a:endParaRPr/>
            </a:p>
          </p:txBody>
        </p:sp>
      </p:grpSp>
      <p:grpSp>
        <p:nvGrpSpPr>
          <p:cNvPr id="18" name="Group 18"/>
          <p:cNvGrpSpPr/>
          <p:nvPr/>
        </p:nvGrpSpPr>
        <p:grpSpPr>
          <a:xfrm>
            <a:off x="6495086" y="4602653"/>
            <a:ext cx="1007677" cy="925892"/>
            <a:chOff x="0" y="0"/>
            <a:chExt cx="884596" cy="812800"/>
          </a:xfrm>
        </p:grpSpPr>
        <p:sp>
          <p:nvSpPr>
            <p:cNvPr id="19" name="Freeform 19"/>
            <p:cNvSpPr/>
            <p:nvPr/>
          </p:nvSpPr>
          <p:spPr>
            <a:xfrm>
              <a:off x="0" y="25501"/>
              <a:ext cx="870002" cy="761797"/>
            </a:xfrm>
            <a:custGeom>
              <a:avLst/>
              <a:gdLst/>
              <a:ahLst/>
              <a:cxnLst/>
              <a:rect l="l" t="t" r="r" b="b"/>
              <a:pathLst>
                <a:path w="870002" h="761797">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id="20" name="TextBox 20"/>
            <p:cNvSpPr txBox="1"/>
            <p:nvPr/>
          </p:nvSpPr>
          <p:spPr>
            <a:xfrm>
              <a:off x="0" y="174625"/>
              <a:ext cx="782996" cy="434975"/>
            </a:xfrm>
            <a:prstGeom prst="rect">
              <a:avLst/>
            </a:prstGeom>
          </p:spPr>
          <p:txBody>
            <a:bodyPr lIns="50800" tIns="50800" rIns="50800" bIns="50800" rtlCol="0" anchor="ctr"/>
            <a:lstStyle/>
            <a:p>
              <a:pPr algn="ctr">
                <a:lnSpc>
                  <a:spcPts val="2111"/>
                </a:lnSpc>
              </a:pPr>
              <a:endParaRPr/>
            </a:p>
          </p:txBody>
        </p:sp>
      </p:grpSp>
      <p:sp>
        <p:nvSpPr>
          <p:cNvPr id="21" name="TextBox 21"/>
          <p:cNvSpPr txBox="1"/>
          <p:nvPr/>
        </p:nvSpPr>
        <p:spPr>
          <a:xfrm>
            <a:off x="1387333" y="1717649"/>
            <a:ext cx="5155050" cy="812471"/>
          </a:xfrm>
          <a:prstGeom prst="rect">
            <a:avLst/>
          </a:prstGeom>
        </p:spPr>
        <p:txBody>
          <a:bodyPr lIns="0" tIns="0" rIns="0" bIns="0" rtlCol="0" anchor="t">
            <a:spAutoFit/>
          </a:bodyPr>
          <a:lstStyle/>
          <a:p>
            <a:pPr marL="0" lvl="0" indent="0">
              <a:lnSpc>
                <a:spcPts val="6668"/>
              </a:lnSpc>
              <a:spcBef>
                <a:spcPct val="0"/>
              </a:spcBef>
            </a:pPr>
            <a:r>
              <a:rPr lang="en-US" sz="4762">
                <a:solidFill>
                  <a:srgbClr val="000000"/>
                </a:solidFill>
                <a:latin typeface="Repo Bold Bold"/>
              </a:rPr>
              <a:t>Code</a:t>
            </a:r>
          </a:p>
        </p:txBody>
      </p:sp>
      <p:sp>
        <p:nvSpPr>
          <p:cNvPr id="22" name="TextBox 22"/>
          <p:cNvSpPr txBox="1"/>
          <p:nvPr/>
        </p:nvSpPr>
        <p:spPr>
          <a:xfrm>
            <a:off x="1533684" y="5108846"/>
            <a:ext cx="584224" cy="588060"/>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01</a:t>
            </a:r>
          </a:p>
        </p:txBody>
      </p:sp>
      <p:sp>
        <p:nvSpPr>
          <p:cNvPr id="23" name="TextBox 23"/>
          <p:cNvSpPr txBox="1"/>
          <p:nvPr/>
        </p:nvSpPr>
        <p:spPr>
          <a:xfrm>
            <a:off x="1533684" y="6974281"/>
            <a:ext cx="584224" cy="581087"/>
          </a:xfrm>
          <a:prstGeom prst="rect">
            <a:avLst/>
          </a:prstGeom>
        </p:spPr>
        <p:txBody>
          <a:bodyPr lIns="0" tIns="0" rIns="0" bIns="0" rtlCol="0" anchor="t">
            <a:spAutoFit/>
          </a:bodyPr>
          <a:lstStyle/>
          <a:p>
            <a:pPr algn="ctr">
              <a:lnSpc>
                <a:spcPts val="4796"/>
              </a:lnSpc>
              <a:spcBef>
                <a:spcPct val="0"/>
              </a:spcBef>
            </a:pPr>
            <a:r>
              <a:rPr lang="en-US" sz="3426">
                <a:solidFill>
                  <a:srgbClr val="000000"/>
                </a:solidFill>
                <a:latin typeface="Repo Bold Bold"/>
              </a:rPr>
              <a:t>02</a:t>
            </a:r>
          </a:p>
        </p:txBody>
      </p:sp>
      <p:sp>
        <p:nvSpPr>
          <p:cNvPr id="24" name="TextBox 24"/>
          <p:cNvSpPr txBox="1"/>
          <p:nvPr/>
        </p:nvSpPr>
        <p:spPr>
          <a:xfrm>
            <a:off x="2342714" y="3425469"/>
            <a:ext cx="3753531" cy="985101"/>
          </a:xfrm>
          <a:prstGeom prst="rect">
            <a:avLst/>
          </a:prstGeom>
        </p:spPr>
        <p:txBody>
          <a:bodyPr lIns="0" tIns="0" rIns="0" bIns="0" rtlCol="0" anchor="t">
            <a:spAutoFit/>
          </a:bodyPr>
          <a:lstStyle/>
          <a:p>
            <a:pPr marL="0" lvl="0" indent="0">
              <a:lnSpc>
                <a:spcPts val="3978"/>
              </a:lnSpc>
              <a:spcBef>
                <a:spcPct val="0"/>
              </a:spcBef>
            </a:pPr>
            <a:r>
              <a:rPr lang="en-US" sz="2841" spc="-28">
                <a:solidFill>
                  <a:srgbClr val="000000"/>
                </a:solidFill>
                <a:latin typeface="DM Sans Bold"/>
              </a:rPr>
              <a:t>The code comes with two factors:</a:t>
            </a:r>
          </a:p>
        </p:txBody>
      </p:sp>
      <p:sp>
        <p:nvSpPr>
          <p:cNvPr id="25" name="TextBox 25"/>
          <p:cNvSpPr txBox="1"/>
          <p:nvPr/>
        </p:nvSpPr>
        <p:spPr>
          <a:xfrm>
            <a:off x="2352239" y="5127896"/>
            <a:ext cx="3753531" cy="504825"/>
          </a:xfrm>
          <a:prstGeom prst="rect">
            <a:avLst/>
          </a:prstGeom>
        </p:spPr>
        <p:txBody>
          <a:bodyPr lIns="0" tIns="0" rIns="0" bIns="0" rtlCol="0" anchor="t">
            <a:spAutoFit/>
          </a:bodyPr>
          <a:lstStyle/>
          <a:p>
            <a:pPr marL="0" lvl="0" indent="0">
              <a:lnSpc>
                <a:spcPts val="4199"/>
              </a:lnSpc>
              <a:spcBef>
                <a:spcPct val="0"/>
              </a:spcBef>
            </a:pPr>
            <a:r>
              <a:rPr lang="en-US" sz="2999" spc="-29">
                <a:solidFill>
                  <a:srgbClr val="000000"/>
                </a:solidFill>
                <a:latin typeface="DM Sans"/>
              </a:rPr>
              <a:t>solvation</a:t>
            </a:r>
          </a:p>
        </p:txBody>
      </p:sp>
      <p:sp>
        <p:nvSpPr>
          <p:cNvPr id="26" name="TextBox 26"/>
          <p:cNvSpPr txBox="1"/>
          <p:nvPr/>
        </p:nvSpPr>
        <p:spPr>
          <a:xfrm>
            <a:off x="2380814" y="7012412"/>
            <a:ext cx="3753531" cy="523875"/>
          </a:xfrm>
          <a:prstGeom prst="rect">
            <a:avLst/>
          </a:prstGeom>
        </p:spPr>
        <p:txBody>
          <a:bodyPr lIns="0" tIns="0" rIns="0" bIns="0" rtlCol="0" anchor="t">
            <a:spAutoFit/>
          </a:bodyPr>
          <a:lstStyle/>
          <a:p>
            <a:pPr marL="0" lvl="0" indent="0">
              <a:lnSpc>
                <a:spcPts val="4200"/>
              </a:lnSpc>
              <a:spcBef>
                <a:spcPct val="0"/>
              </a:spcBef>
            </a:pPr>
            <a:r>
              <a:rPr lang="en-US" sz="3000" spc="-30">
                <a:solidFill>
                  <a:srgbClr val="000000"/>
                </a:solidFill>
                <a:latin typeface="DM Sans"/>
              </a:rPr>
              <a:t>GUI</a:t>
            </a:r>
          </a:p>
        </p:txBody>
      </p:sp>
      <p:sp>
        <p:nvSpPr>
          <p:cNvPr id="27" name="TextBox 27"/>
          <p:cNvSpPr txBox="1"/>
          <p:nvPr/>
        </p:nvSpPr>
        <p:spPr>
          <a:xfrm>
            <a:off x="8116349" y="846312"/>
            <a:ext cx="3844572" cy="977539"/>
          </a:xfrm>
          <a:prstGeom prst="rect">
            <a:avLst/>
          </a:prstGeom>
        </p:spPr>
        <p:txBody>
          <a:bodyPr lIns="0" tIns="0" rIns="0" bIns="0" rtlCol="0" anchor="t">
            <a:spAutoFit/>
          </a:bodyPr>
          <a:lstStyle/>
          <a:p>
            <a:pPr algn="ctr">
              <a:lnSpc>
                <a:spcPts val="8069"/>
              </a:lnSpc>
              <a:spcBef>
                <a:spcPct val="0"/>
              </a:spcBef>
            </a:pPr>
            <a:r>
              <a:rPr lang="en-US" sz="5764" spc="-57">
                <a:solidFill>
                  <a:srgbClr val="000000"/>
                </a:solidFill>
                <a:latin typeface="DM Sans Bold"/>
              </a:rPr>
              <a:t>GUI Code:</a:t>
            </a:r>
          </a:p>
        </p:txBody>
      </p:sp>
      <p:sp>
        <p:nvSpPr>
          <p:cNvPr id="28" name="TextBox 28"/>
          <p:cNvSpPr txBox="1"/>
          <p:nvPr/>
        </p:nvSpPr>
        <p:spPr>
          <a:xfrm>
            <a:off x="8073054" y="1976735"/>
            <a:ext cx="8621352" cy="7348935"/>
          </a:xfrm>
          <a:prstGeom prst="rect">
            <a:avLst/>
          </a:prstGeom>
        </p:spPr>
        <p:txBody>
          <a:bodyPr lIns="0" tIns="0" rIns="0" bIns="0" rtlCol="0" anchor="t">
            <a:spAutoFit/>
          </a:bodyPr>
          <a:lstStyle/>
          <a:p>
            <a:pPr>
              <a:lnSpc>
                <a:spcPts val="2559"/>
              </a:lnSpc>
              <a:spcBef>
                <a:spcPct val="0"/>
              </a:spcBef>
            </a:pPr>
            <a:r>
              <a:rPr lang="en-US" sz="1828" spc="-18">
                <a:solidFill>
                  <a:srgbClr val="000000"/>
                </a:solidFill>
                <a:latin typeface="DM Sans"/>
              </a:rPr>
              <a:t> private void DrawDisks(int n, int towerIndex, int baseY)</a:t>
            </a:r>
          </a:p>
          <a:p>
            <a:pPr>
              <a:lnSpc>
                <a:spcPts val="2559"/>
              </a:lnSpc>
              <a:spcBef>
                <a:spcPct val="0"/>
              </a:spcBef>
            </a:pPr>
            <a:r>
              <a:rPr lang="en-US" sz="1828" spc="-18">
                <a:solidFill>
                  <a:srgbClr val="000000"/>
                </a:solidFill>
                <a:latin typeface="DM Sans"/>
              </a:rPr>
              <a:t>        {</a:t>
            </a:r>
          </a:p>
          <a:p>
            <a:pPr>
              <a:lnSpc>
                <a:spcPts val="2559"/>
              </a:lnSpc>
              <a:spcBef>
                <a:spcPct val="0"/>
              </a:spcBef>
            </a:pPr>
            <a:r>
              <a:rPr lang="en-US" sz="1828" spc="-18">
                <a:solidFill>
                  <a:srgbClr val="000000"/>
                </a:solidFill>
                <a:latin typeface="DM Sans"/>
              </a:rPr>
              <a:t>            int colorIndex = 0; // Index for selecting colors from the hexColors array</a:t>
            </a:r>
          </a:p>
          <a:p>
            <a:pPr>
              <a:lnSpc>
                <a:spcPts val="2559"/>
              </a:lnSpc>
              <a:spcBef>
                <a:spcPct val="0"/>
              </a:spcBef>
            </a:pPr>
            <a:r>
              <a:rPr lang="en-US" sz="1828" spc="-18">
                <a:solidFill>
                  <a:srgbClr val="000000"/>
                </a:solidFill>
                <a:latin typeface="DM Sans"/>
              </a:rPr>
              <a:t>            // Clear the entire tower</a:t>
            </a:r>
          </a:p>
          <a:p>
            <a:pPr>
              <a:lnSpc>
                <a:spcPts val="2559"/>
              </a:lnSpc>
              <a:spcBef>
                <a:spcPct val="0"/>
              </a:spcBef>
            </a:pPr>
            <a:r>
              <a:rPr lang="en-US" sz="1828" spc="-18">
                <a:solidFill>
                  <a:srgbClr val="000000"/>
                </a:solidFill>
                <a:latin typeface="DM Sans"/>
              </a:rPr>
              <a:t>            graphics.FillRectangle(SystemBrushes.Control, towerIndex * TowerSpacing, 0, TowerSpacing, ClientSize.Height);</a:t>
            </a:r>
          </a:p>
          <a:p>
            <a:pPr>
              <a:lnSpc>
                <a:spcPts val="2559"/>
              </a:lnSpc>
              <a:spcBef>
                <a:spcPct val="0"/>
              </a:spcBef>
            </a:pPr>
            <a:r>
              <a:rPr lang="en-US" sz="1828" spc="-18">
                <a:solidFill>
                  <a:srgbClr val="000000"/>
                </a:solidFill>
                <a:latin typeface="DM Sans"/>
              </a:rPr>
              <a:t>            // Draw the remaining disks on the tower</a:t>
            </a:r>
          </a:p>
          <a:p>
            <a:pPr>
              <a:lnSpc>
                <a:spcPts val="2559"/>
              </a:lnSpc>
              <a:spcBef>
                <a:spcPct val="0"/>
              </a:spcBef>
            </a:pPr>
            <a:r>
              <a:rPr lang="en-US" sz="1828" spc="-18">
                <a:solidFill>
                  <a:srgbClr val="000000"/>
                </a:solidFill>
                <a:latin typeface="DM Sans"/>
              </a:rPr>
              <a:t>            foreach (int diskSize in towerDisks[towerIndex])</a:t>
            </a:r>
          </a:p>
          <a:p>
            <a:pPr>
              <a:lnSpc>
                <a:spcPts val="2559"/>
              </a:lnSpc>
              <a:spcBef>
                <a:spcPct val="0"/>
              </a:spcBef>
            </a:pPr>
            <a:r>
              <a:rPr lang="en-US" sz="1828" spc="-18">
                <a:solidFill>
                  <a:srgbClr val="000000"/>
                </a:solidFill>
                <a:latin typeface="DM Sans"/>
              </a:rPr>
              <a:t>            {</a:t>
            </a:r>
          </a:p>
          <a:p>
            <a:pPr>
              <a:lnSpc>
                <a:spcPts val="2559"/>
              </a:lnSpc>
              <a:spcBef>
                <a:spcPct val="0"/>
              </a:spcBef>
            </a:pPr>
            <a:r>
              <a:rPr lang="en-US" sz="1828" spc="-18">
                <a:solidFill>
                  <a:srgbClr val="000000"/>
                </a:solidFill>
                <a:latin typeface="DM Sans"/>
              </a:rPr>
              <a:t>                string hexColor = hexColors[colorIndex % hexColors.Length];</a:t>
            </a:r>
          </a:p>
          <a:p>
            <a:pPr>
              <a:lnSpc>
                <a:spcPts val="2559"/>
              </a:lnSpc>
              <a:spcBef>
                <a:spcPct val="0"/>
              </a:spcBef>
            </a:pPr>
            <a:r>
              <a:rPr lang="en-US" sz="1828" spc="-18">
                <a:solidFill>
                  <a:srgbClr val="000000"/>
                </a:solidFill>
                <a:latin typeface="DM Sans"/>
              </a:rPr>
              <a:t>                Brush diskBrush = new SolidBrush(ColorTranslator.FromHtml(hexColor));</a:t>
            </a:r>
          </a:p>
          <a:p>
            <a:pPr>
              <a:lnSpc>
                <a:spcPts val="2559"/>
              </a:lnSpc>
              <a:spcBef>
                <a:spcPct val="0"/>
              </a:spcBef>
            </a:pPr>
            <a:r>
              <a:rPr lang="en-US" sz="1828" spc="-18">
                <a:solidFill>
                  <a:srgbClr val="000000"/>
                </a:solidFill>
                <a:latin typeface="DM Sans"/>
              </a:rPr>
              <a:t>                int towerX = towerIndex * TowerSpacing + TowerSpacing / 2 - TowerWidth / 2;</a:t>
            </a:r>
          </a:p>
          <a:p>
            <a:pPr>
              <a:lnSpc>
                <a:spcPts val="2559"/>
              </a:lnSpc>
              <a:spcBef>
                <a:spcPct val="0"/>
              </a:spcBef>
            </a:pPr>
            <a:r>
              <a:rPr lang="en-US" sz="1828" spc="-18">
                <a:solidFill>
                  <a:srgbClr val="000000"/>
                </a:solidFill>
                <a:latin typeface="DM Sans"/>
              </a:rPr>
              <a:t>                int diskWidth = DiskWidth + (diskSize - 1) * DiskWidth / 2;</a:t>
            </a:r>
          </a:p>
          <a:p>
            <a:pPr>
              <a:lnSpc>
                <a:spcPts val="2559"/>
              </a:lnSpc>
              <a:spcBef>
                <a:spcPct val="0"/>
              </a:spcBef>
            </a:pPr>
            <a:r>
              <a:rPr lang="en-US" sz="1828" spc="-18">
                <a:solidFill>
                  <a:srgbClr val="000000"/>
                </a:solidFill>
                <a:latin typeface="DM Sans"/>
              </a:rPr>
              <a:t>                int diskX = towerX - diskWidth / 2 + DiskWidth / 2;</a:t>
            </a:r>
          </a:p>
          <a:p>
            <a:pPr>
              <a:lnSpc>
                <a:spcPts val="2559"/>
              </a:lnSpc>
              <a:spcBef>
                <a:spcPct val="0"/>
              </a:spcBef>
            </a:pPr>
            <a:r>
              <a:rPr lang="en-US" sz="1828" spc="-18">
                <a:solidFill>
                  <a:srgbClr val="000000"/>
                </a:solidFill>
                <a:latin typeface="DM Sans"/>
              </a:rPr>
              <a:t>                int diskY = baseY - (MaxTowerHeight - diskSize) * DiskHeight; // Adjusted calculation</a:t>
            </a:r>
          </a:p>
          <a:p>
            <a:pPr>
              <a:lnSpc>
                <a:spcPts val="2559"/>
              </a:lnSpc>
              <a:spcBef>
                <a:spcPct val="0"/>
              </a:spcBef>
            </a:pPr>
            <a:r>
              <a:rPr lang="en-US" sz="1828" spc="-18">
                <a:solidFill>
                  <a:srgbClr val="000000"/>
                </a:solidFill>
                <a:latin typeface="DM Sans"/>
              </a:rPr>
              <a:t>                graphics.FillRectangle(diskBrush, diskX, diskY, diskWidth, DiskHeight);</a:t>
            </a:r>
          </a:p>
          <a:p>
            <a:pPr>
              <a:lnSpc>
                <a:spcPts val="2559"/>
              </a:lnSpc>
              <a:spcBef>
                <a:spcPct val="0"/>
              </a:spcBef>
            </a:pPr>
            <a:r>
              <a:rPr lang="en-US" sz="1828" spc="-18">
                <a:solidFill>
                  <a:srgbClr val="000000"/>
                </a:solidFill>
                <a:latin typeface="DM Sans"/>
              </a:rPr>
              <a:t>                baseY -= SpaceBetweenDisks + DiskHeight; // Adjust vertical position for the next disk</a:t>
            </a:r>
          </a:p>
          <a:p>
            <a:pPr>
              <a:lnSpc>
                <a:spcPts val="2559"/>
              </a:lnSpc>
              <a:spcBef>
                <a:spcPct val="0"/>
              </a:spcBef>
            </a:pPr>
            <a:r>
              <a:rPr lang="en-US" sz="1828" spc="-18">
                <a:solidFill>
                  <a:srgbClr val="000000"/>
                </a:solidFill>
                <a:latin typeface="DM Sans"/>
              </a:rPr>
              <a:t>                colorIndex++;</a:t>
            </a:r>
          </a:p>
          <a:p>
            <a:pPr>
              <a:lnSpc>
                <a:spcPts val="2559"/>
              </a:lnSpc>
              <a:spcBef>
                <a:spcPct val="0"/>
              </a:spcBef>
            </a:pPr>
            <a:r>
              <a:rPr lang="en-US" sz="1828" spc="-18">
                <a:solidFill>
                  <a:srgbClr val="000000"/>
                </a:solidFill>
                <a:latin typeface="DM Sans"/>
              </a:rPr>
              <a:t>            }</a:t>
            </a:r>
          </a:p>
          <a:p>
            <a:pPr>
              <a:lnSpc>
                <a:spcPts val="2559"/>
              </a:lnSpc>
              <a:spcBef>
                <a:spcPct val="0"/>
              </a:spcBef>
            </a:pPr>
            <a:r>
              <a:rPr lang="en-US" sz="1828" spc="-18">
                <a:solidFill>
                  <a:srgbClr val="000000"/>
                </a:solidFill>
                <a:latin typeface="DM Sans"/>
              </a:rPr>
              <a:t>        }</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1+#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1+#ppt_w/2"/>
                                          </p:val>
                                        </p:tav>
                                        <p:tav tm="100000">
                                          <p:val>
                                            <p:strVal val="#ppt_x"/>
                                          </p:val>
                                        </p:tav>
                                      </p:tavLst>
                                    </p:anim>
                                    <p:anim calcmode="lin" valueType="num">
                                      <p:cBhvr additive="base">
                                        <p:cTn id="48" dur="500" fill="hold"/>
                                        <p:tgtEl>
                                          <p:spTgt spid="2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1+#ppt_w/2"/>
                                          </p:val>
                                        </p:tav>
                                        <p:tav tm="100000">
                                          <p:val>
                                            <p:strVal val="#ppt_x"/>
                                          </p:val>
                                        </p:tav>
                                      </p:tavLst>
                                    </p:anim>
                                    <p:anim calcmode="lin" valueType="num">
                                      <p:cBhvr additive="base">
                                        <p:cTn id="52" dur="500" fill="hold"/>
                                        <p:tgtEl>
                                          <p:spTgt spid="2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1+#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1+#ppt_w/2"/>
                                          </p:val>
                                        </p:tav>
                                        <p:tav tm="100000">
                                          <p:val>
                                            <p:strVal val="#ppt_x"/>
                                          </p:val>
                                        </p:tav>
                                      </p:tavLst>
                                    </p:anim>
                                    <p:anim calcmode="lin" valueType="num">
                                      <p:cBhvr additive="base">
                                        <p:cTn id="60" dur="500" fill="hold"/>
                                        <p:tgtEl>
                                          <p:spTgt spid="24"/>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1+#ppt_w/2"/>
                                          </p:val>
                                        </p:tav>
                                        <p:tav tm="100000">
                                          <p:val>
                                            <p:strVal val="#ppt_x"/>
                                          </p:val>
                                        </p:tav>
                                      </p:tavLst>
                                    </p:anim>
                                    <p:anim calcmode="lin" valueType="num">
                                      <p:cBhvr additive="base">
                                        <p:cTn id="64" dur="500" fill="hold"/>
                                        <p:tgtEl>
                                          <p:spTgt spid="2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1+#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1+#ppt_w/2"/>
                                          </p:val>
                                        </p:tav>
                                        <p:tav tm="100000">
                                          <p:val>
                                            <p:strVal val="#ppt_x"/>
                                          </p:val>
                                        </p:tav>
                                      </p:tavLst>
                                    </p:anim>
                                    <p:anim calcmode="lin" valueType="num">
                                      <p:cBhvr additive="base">
                                        <p:cTn id="72" dur="500" fill="hold"/>
                                        <p:tgtEl>
                                          <p:spTgt spid="27"/>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1+#ppt_w/2"/>
                                          </p:val>
                                        </p:tav>
                                        <p:tav tm="100000">
                                          <p:val>
                                            <p:strVal val="#ppt_x"/>
                                          </p:val>
                                        </p:tav>
                                      </p:tavLst>
                                    </p:anim>
                                    <p:anim calcmode="lin" valueType="num">
                                      <p:cBhvr additive="base">
                                        <p:cTn id="7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stretch>
              <a:fillRect/>
            </a:stretch>
          </a:blipFill>
        </p:spPr>
      </p:sp>
      <p:sp>
        <p:nvSpPr>
          <p:cNvPr id="3" name="Freeform 3"/>
          <p:cNvSpPr/>
          <p:nvPr/>
        </p:nvSpPr>
        <p:spPr>
          <a:xfrm>
            <a:off x="6578623" y="2815166"/>
            <a:ext cx="12283179" cy="8017566"/>
          </a:xfrm>
          <a:custGeom>
            <a:avLst/>
            <a:gdLst/>
            <a:ahLst/>
            <a:cxnLst/>
            <a:rect l="l" t="t" r="r" b="b"/>
            <a:pathLst>
              <a:path w="12283179" h="8017566">
                <a:moveTo>
                  <a:pt x="0" y="0"/>
                </a:moveTo>
                <a:lnTo>
                  <a:pt x="12283180" y="0"/>
                </a:lnTo>
                <a:lnTo>
                  <a:pt x="12283180" y="8017566"/>
                </a:lnTo>
                <a:lnTo>
                  <a:pt x="0" y="801756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4" name="Freeform 4"/>
          <p:cNvSpPr/>
          <p:nvPr/>
        </p:nvSpPr>
        <p:spPr>
          <a:xfrm>
            <a:off x="15979872" y="7218468"/>
            <a:ext cx="4616256" cy="4490358"/>
          </a:xfrm>
          <a:custGeom>
            <a:avLst/>
            <a:gdLst/>
            <a:ahLst/>
            <a:cxnLst/>
            <a:rect l="l" t="t" r="r" b="b"/>
            <a:pathLst>
              <a:path w="4616256" h="4490358">
                <a:moveTo>
                  <a:pt x="0" y="0"/>
                </a:moveTo>
                <a:lnTo>
                  <a:pt x="4616256" y="0"/>
                </a:lnTo>
                <a:lnTo>
                  <a:pt x="4616256" y="4490358"/>
                </a:lnTo>
                <a:lnTo>
                  <a:pt x="0" y="449035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5" name="Freeform 5"/>
          <p:cNvSpPr/>
          <p:nvPr/>
        </p:nvSpPr>
        <p:spPr>
          <a:xfrm>
            <a:off x="4769239" y="1028700"/>
            <a:ext cx="9043516" cy="8229600"/>
          </a:xfrm>
          <a:custGeom>
            <a:avLst/>
            <a:gdLst/>
            <a:ahLst/>
            <a:cxnLst/>
            <a:rect l="l" t="t" r="r" b="b"/>
            <a:pathLst>
              <a:path w="9043516" h="8229600">
                <a:moveTo>
                  <a:pt x="0" y="0"/>
                </a:moveTo>
                <a:lnTo>
                  <a:pt x="9043516" y="0"/>
                </a:lnTo>
                <a:lnTo>
                  <a:pt x="9043516" y="8229600"/>
                </a:lnTo>
                <a:lnTo>
                  <a:pt x="0" y="822960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6" name="Freeform 6"/>
          <p:cNvSpPr/>
          <p:nvPr/>
        </p:nvSpPr>
        <p:spPr>
          <a:xfrm rot="1683888">
            <a:off x="12096820" y="6329592"/>
            <a:ext cx="1857988" cy="3976240"/>
          </a:xfrm>
          <a:custGeom>
            <a:avLst/>
            <a:gdLst/>
            <a:ahLst/>
            <a:cxnLst/>
            <a:rect l="l" t="t" r="r" b="b"/>
            <a:pathLst>
              <a:path w="1857988" h="3976240">
                <a:moveTo>
                  <a:pt x="0" y="0"/>
                </a:moveTo>
                <a:lnTo>
                  <a:pt x="1857988" y="0"/>
                </a:lnTo>
                <a:lnTo>
                  <a:pt x="1857988" y="3976240"/>
                </a:lnTo>
                <a:lnTo>
                  <a:pt x="0" y="397624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7" name="Freeform 7"/>
          <p:cNvSpPr/>
          <p:nvPr/>
        </p:nvSpPr>
        <p:spPr>
          <a:xfrm rot="8174348">
            <a:off x="-3201505" y="-569052"/>
            <a:ext cx="8162855" cy="4496991"/>
          </a:xfrm>
          <a:custGeom>
            <a:avLst/>
            <a:gdLst/>
            <a:ahLst/>
            <a:cxnLst/>
            <a:rect l="l" t="t" r="r" b="b"/>
            <a:pathLst>
              <a:path w="8162855" h="4496991">
                <a:moveTo>
                  <a:pt x="0" y="0"/>
                </a:moveTo>
                <a:lnTo>
                  <a:pt x="8162855" y="0"/>
                </a:lnTo>
                <a:lnTo>
                  <a:pt x="8162855" y="4496990"/>
                </a:lnTo>
                <a:lnTo>
                  <a:pt x="0" y="4496990"/>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pic>
        <p:nvPicPr>
          <p:cNvPr id="8" name="Picture 8">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5"/>
          <a:srcRect l="638" r="638"/>
          <a:stretch>
            <a:fillRect/>
          </a:stretch>
        </p:blipFill>
        <p:spPr>
          <a:xfrm>
            <a:off x="5162709" y="2512220"/>
            <a:ext cx="8256575" cy="47062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100000">
                <p:cTn id="13" fill="hold" display="0">
                  <p:stCondLst>
                    <p:cond delay="indefinite"/>
                  </p:stCondLst>
                </p:cTn>
                <p:tgtEl>
                  <p:spTgt spid="8"/>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935593">
            <a:off x="10316048" y="-1504546"/>
            <a:ext cx="10108522" cy="5568877"/>
          </a:xfrm>
          <a:custGeom>
            <a:avLst/>
            <a:gdLst/>
            <a:ahLst/>
            <a:cxnLst/>
            <a:rect l="l" t="t" r="r" b="b"/>
            <a:pathLst>
              <a:path w="10108522" h="5568877">
                <a:moveTo>
                  <a:pt x="0" y="0"/>
                </a:moveTo>
                <a:lnTo>
                  <a:pt x="10108523" y="0"/>
                </a:lnTo>
                <a:lnTo>
                  <a:pt x="10108523" y="5568877"/>
                </a:lnTo>
                <a:lnTo>
                  <a:pt x="0" y="556887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1280600">
            <a:off x="-2029689" y="7001012"/>
            <a:ext cx="7251066" cy="3994678"/>
          </a:xfrm>
          <a:custGeom>
            <a:avLst/>
            <a:gdLst/>
            <a:ahLst/>
            <a:cxnLst/>
            <a:rect l="l" t="t" r="r" b="b"/>
            <a:pathLst>
              <a:path w="7251066" h="3994678">
                <a:moveTo>
                  <a:pt x="0" y="0"/>
                </a:moveTo>
                <a:lnTo>
                  <a:pt x="7251067" y="0"/>
                </a:lnTo>
                <a:lnTo>
                  <a:pt x="7251067" y="3994678"/>
                </a:lnTo>
                <a:lnTo>
                  <a:pt x="0" y="399467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5" name="Group 5"/>
          <p:cNvGrpSpPr/>
          <p:nvPr/>
        </p:nvGrpSpPr>
        <p:grpSpPr>
          <a:xfrm>
            <a:off x="5699668" y="814370"/>
            <a:ext cx="6375196" cy="1987449"/>
            <a:chOff x="0" y="0"/>
            <a:chExt cx="1962273" cy="611733"/>
          </a:xfrm>
        </p:grpSpPr>
        <p:sp>
          <p:nvSpPr>
            <p:cNvPr id="6" name="Freeform 6"/>
            <p:cNvSpPr/>
            <p:nvPr/>
          </p:nvSpPr>
          <p:spPr>
            <a:xfrm>
              <a:off x="0" y="0"/>
              <a:ext cx="1962273" cy="611733"/>
            </a:xfrm>
            <a:custGeom>
              <a:avLst/>
              <a:gdLst/>
              <a:ahLst/>
              <a:cxnLst/>
              <a:rect l="l" t="t" r="r" b="b"/>
              <a:pathLst>
                <a:path w="1962273" h="611733">
                  <a:moveTo>
                    <a:pt x="41289" y="0"/>
                  </a:moveTo>
                  <a:lnTo>
                    <a:pt x="1920984" y="0"/>
                  </a:lnTo>
                  <a:cubicBezTo>
                    <a:pt x="1943787" y="0"/>
                    <a:pt x="1962273" y="18486"/>
                    <a:pt x="1962273" y="41289"/>
                  </a:cubicBezTo>
                  <a:lnTo>
                    <a:pt x="1962273" y="570444"/>
                  </a:lnTo>
                  <a:cubicBezTo>
                    <a:pt x="1962273" y="593247"/>
                    <a:pt x="1943787" y="611733"/>
                    <a:pt x="1920984" y="611733"/>
                  </a:cubicBezTo>
                  <a:lnTo>
                    <a:pt x="41289" y="611733"/>
                  </a:lnTo>
                  <a:cubicBezTo>
                    <a:pt x="30338" y="611733"/>
                    <a:pt x="19836" y="607383"/>
                    <a:pt x="12093" y="599640"/>
                  </a:cubicBezTo>
                  <a:cubicBezTo>
                    <a:pt x="4350" y="591896"/>
                    <a:pt x="0" y="581394"/>
                    <a:pt x="0" y="570444"/>
                  </a:cubicBezTo>
                  <a:lnTo>
                    <a:pt x="0" y="41289"/>
                  </a:lnTo>
                  <a:cubicBezTo>
                    <a:pt x="0" y="30338"/>
                    <a:pt x="4350" y="19836"/>
                    <a:pt x="12093" y="12093"/>
                  </a:cubicBezTo>
                  <a:cubicBezTo>
                    <a:pt x="19836" y="4350"/>
                    <a:pt x="30338" y="0"/>
                    <a:pt x="41289" y="0"/>
                  </a:cubicBezTo>
                  <a:close/>
                </a:path>
              </a:pathLst>
            </a:custGeom>
            <a:solidFill>
              <a:srgbClr val="FFFEF7"/>
            </a:solidFill>
            <a:ln w="47625" cap="rnd">
              <a:solidFill>
                <a:srgbClr val="000000"/>
              </a:solidFill>
              <a:prstDash val="solid"/>
              <a:round/>
            </a:ln>
          </p:spPr>
        </p:sp>
        <p:sp>
          <p:nvSpPr>
            <p:cNvPr id="7" name="TextBox 7"/>
            <p:cNvSpPr txBox="1"/>
            <p:nvPr/>
          </p:nvSpPr>
          <p:spPr>
            <a:xfrm>
              <a:off x="0" y="-9525"/>
              <a:ext cx="1962273" cy="621258"/>
            </a:xfrm>
            <a:prstGeom prst="rect">
              <a:avLst/>
            </a:prstGeom>
          </p:spPr>
          <p:txBody>
            <a:bodyPr lIns="0" tIns="0" rIns="0" bIns="0" rtlCol="0" anchor="ctr"/>
            <a:lstStyle/>
            <a:p>
              <a:pPr marL="0" lvl="0" indent="0" algn="ctr">
                <a:lnSpc>
                  <a:spcPts val="700"/>
                </a:lnSpc>
                <a:spcBef>
                  <a:spcPct val="0"/>
                </a:spcBef>
              </a:pPr>
              <a:endParaRPr/>
            </a:p>
          </p:txBody>
        </p:sp>
      </p:grpSp>
      <p:grpSp>
        <p:nvGrpSpPr>
          <p:cNvPr id="8" name="Group 8"/>
          <p:cNvGrpSpPr/>
          <p:nvPr/>
        </p:nvGrpSpPr>
        <p:grpSpPr>
          <a:xfrm>
            <a:off x="6796554" y="3349286"/>
            <a:ext cx="4181423" cy="6123343"/>
            <a:chOff x="0" y="0"/>
            <a:chExt cx="5575231" cy="8164458"/>
          </a:xfrm>
        </p:grpSpPr>
        <p:grpSp>
          <p:nvGrpSpPr>
            <p:cNvPr id="9" name="Group 9"/>
            <p:cNvGrpSpPr/>
            <p:nvPr/>
          </p:nvGrpSpPr>
          <p:grpSpPr>
            <a:xfrm>
              <a:off x="0" y="0"/>
              <a:ext cx="5575231" cy="8164458"/>
              <a:chOff x="0" y="0"/>
              <a:chExt cx="1629461" cy="2386208"/>
            </a:xfrm>
          </p:grpSpPr>
          <p:sp>
            <p:nvSpPr>
              <p:cNvPr id="10" name="Freeform 10"/>
              <p:cNvSpPr/>
              <p:nvPr/>
            </p:nvSpPr>
            <p:spPr>
              <a:xfrm>
                <a:off x="0" y="0"/>
                <a:ext cx="1629461" cy="2386208"/>
              </a:xfrm>
              <a:custGeom>
                <a:avLst/>
                <a:gdLst/>
                <a:ahLst/>
                <a:cxnLst/>
                <a:rect l="l" t="t" r="r" b="b"/>
                <a:pathLst>
                  <a:path w="1629461" h="2386208">
                    <a:moveTo>
                      <a:pt x="73555" y="0"/>
                    </a:moveTo>
                    <a:lnTo>
                      <a:pt x="1555906" y="0"/>
                    </a:lnTo>
                    <a:cubicBezTo>
                      <a:pt x="1575414" y="0"/>
                      <a:pt x="1594123" y="7750"/>
                      <a:pt x="1607917" y="21544"/>
                    </a:cubicBezTo>
                    <a:cubicBezTo>
                      <a:pt x="1621711" y="35338"/>
                      <a:pt x="1629461" y="54047"/>
                      <a:pt x="1629461" y="73555"/>
                    </a:cubicBezTo>
                    <a:lnTo>
                      <a:pt x="1629461" y="2312653"/>
                    </a:lnTo>
                    <a:cubicBezTo>
                      <a:pt x="1629461" y="2332161"/>
                      <a:pt x="1621711" y="2350870"/>
                      <a:pt x="1607917" y="2364664"/>
                    </a:cubicBezTo>
                    <a:cubicBezTo>
                      <a:pt x="1594123" y="2378459"/>
                      <a:pt x="1575414" y="2386208"/>
                      <a:pt x="1555906" y="2386208"/>
                    </a:cubicBezTo>
                    <a:lnTo>
                      <a:pt x="73555" y="2386208"/>
                    </a:lnTo>
                    <a:cubicBezTo>
                      <a:pt x="32932" y="2386208"/>
                      <a:pt x="0" y="2353277"/>
                      <a:pt x="0" y="2312653"/>
                    </a:cubicBezTo>
                    <a:lnTo>
                      <a:pt x="0" y="73555"/>
                    </a:lnTo>
                    <a:cubicBezTo>
                      <a:pt x="0" y="54047"/>
                      <a:pt x="7750" y="35338"/>
                      <a:pt x="21544" y="21544"/>
                    </a:cubicBezTo>
                    <a:cubicBezTo>
                      <a:pt x="35338" y="7750"/>
                      <a:pt x="54047" y="0"/>
                      <a:pt x="73555" y="0"/>
                    </a:cubicBezTo>
                    <a:close/>
                  </a:path>
                </a:pathLst>
              </a:custGeom>
              <a:solidFill>
                <a:srgbClr val="FFFEF7"/>
              </a:solidFill>
              <a:ln w="47625" cap="rnd">
                <a:solidFill>
                  <a:srgbClr val="000000"/>
                </a:solidFill>
                <a:prstDash val="solid"/>
                <a:round/>
              </a:ln>
            </p:spPr>
          </p:sp>
          <p:sp>
            <p:nvSpPr>
              <p:cNvPr id="11" name="TextBox 11"/>
              <p:cNvSpPr txBox="1"/>
              <p:nvPr/>
            </p:nvSpPr>
            <p:spPr>
              <a:xfrm>
                <a:off x="0" y="0"/>
                <a:ext cx="1629461" cy="2386208"/>
              </a:xfrm>
              <a:prstGeom prst="rect">
                <a:avLst/>
              </a:prstGeom>
            </p:spPr>
            <p:txBody>
              <a:bodyPr lIns="0" tIns="0" rIns="0" bIns="0" rtlCol="0" anchor="ctr"/>
              <a:lstStyle/>
              <a:p>
                <a:pPr marL="0" lvl="0" indent="0" algn="ctr">
                  <a:lnSpc>
                    <a:spcPts val="699"/>
                  </a:lnSpc>
                  <a:spcBef>
                    <a:spcPct val="0"/>
                  </a:spcBef>
                </a:pPr>
                <a:endParaRPr/>
              </a:p>
            </p:txBody>
          </p:sp>
        </p:grpSp>
        <p:sp>
          <p:nvSpPr>
            <p:cNvPr id="12" name="AutoShape 12"/>
            <p:cNvSpPr/>
            <p:nvPr/>
          </p:nvSpPr>
          <p:spPr>
            <a:xfrm flipV="1">
              <a:off x="15081" y="1149354"/>
              <a:ext cx="5560150" cy="0"/>
            </a:xfrm>
            <a:prstGeom prst="line">
              <a:avLst/>
            </a:prstGeom>
            <a:ln w="59357" cap="flat">
              <a:solidFill>
                <a:srgbClr val="000000"/>
              </a:solidFill>
              <a:prstDash val="solid"/>
              <a:headEnd type="none" w="sm" len="sm"/>
              <a:tailEnd type="none" w="sm" len="sm"/>
            </a:ln>
          </p:spPr>
        </p:sp>
      </p:grpSp>
      <p:grpSp>
        <p:nvGrpSpPr>
          <p:cNvPr id="13" name="Group 13"/>
          <p:cNvGrpSpPr>
            <a:grpSpLocks noChangeAspect="1"/>
          </p:cNvGrpSpPr>
          <p:nvPr/>
        </p:nvGrpSpPr>
        <p:grpSpPr>
          <a:xfrm>
            <a:off x="7174895" y="4632680"/>
            <a:ext cx="3424741" cy="3424741"/>
            <a:chOff x="0" y="0"/>
            <a:chExt cx="14840029" cy="14840029"/>
          </a:xfrm>
        </p:grpSpPr>
        <p:sp>
          <p:nvSpPr>
            <p:cNvPr id="14" name="Freeform 14"/>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id="15" name="Freeform 15"/>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id="16" name="Freeform 16"/>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223" t="-16665" r="223" b="-16666"/>
              </a:stretch>
            </a:blipFill>
          </p:spPr>
        </p:sp>
      </p:grpSp>
      <p:sp>
        <p:nvSpPr>
          <p:cNvPr id="17" name="Freeform 17"/>
          <p:cNvSpPr/>
          <p:nvPr/>
        </p:nvSpPr>
        <p:spPr>
          <a:xfrm>
            <a:off x="8458249" y="3683626"/>
            <a:ext cx="858034" cy="214509"/>
          </a:xfrm>
          <a:custGeom>
            <a:avLst/>
            <a:gdLst/>
            <a:ahLst/>
            <a:cxnLst/>
            <a:rect l="l" t="t" r="r" b="b"/>
            <a:pathLst>
              <a:path w="858034" h="214509">
                <a:moveTo>
                  <a:pt x="0" y="0"/>
                </a:moveTo>
                <a:lnTo>
                  <a:pt x="858034" y="0"/>
                </a:lnTo>
                <a:lnTo>
                  <a:pt x="858034" y="214509"/>
                </a:lnTo>
                <a:lnTo>
                  <a:pt x="0" y="21450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8" name="TextBox 18"/>
          <p:cNvSpPr txBox="1"/>
          <p:nvPr/>
        </p:nvSpPr>
        <p:spPr>
          <a:xfrm>
            <a:off x="5825512" y="907851"/>
            <a:ext cx="6123509" cy="1591560"/>
          </a:xfrm>
          <a:prstGeom prst="rect">
            <a:avLst/>
          </a:prstGeom>
        </p:spPr>
        <p:txBody>
          <a:bodyPr lIns="0" tIns="0" rIns="0" bIns="0" rtlCol="0" anchor="t">
            <a:spAutoFit/>
          </a:bodyPr>
          <a:lstStyle/>
          <a:p>
            <a:pPr marL="0" lvl="0" indent="0" algn="ctr">
              <a:lnSpc>
                <a:spcPts val="12862"/>
              </a:lnSpc>
              <a:spcBef>
                <a:spcPct val="0"/>
              </a:spcBef>
            </a:pPr>
            <a:r>
              <a:rPr lang="en-US" sz="9187">
                <a:solidFill>
                  <a:srgbClr val="000000"/>
                </a:solidFill>
                <a:latin typeface="Repo Bold Bold"/>
              </a:rPr>
              <a:t>The Writer</a:t>
            </a:r>
          </a:p>
        </p:txBody>
      </p:sp>
      <p:sp>
        <p:nvSpPr>
          <p:cNvPr id="19" name="TextBox 19"/>
          <p:cNvSpPr txBox="1"/>
          <p:nvPr/>
        </p:nvSpPr>
        <p:spPr>
          <a:xfrm>
            <a:off x="7231312" y="8247064"/>
            <a:ext cx="3311909" cy="1028148"/>
          </a:xfrm>
          <a:prstGeom prst="rect">
            <a:avLst/>
          </a:prstGeom>
        </p:spPr>
        <p:txBody>
          <a:bodyPr lIns="0" tIns="0" rIns="0" bIns="0" rtlCol="0" anchor="t">
            <a:spAutoFit/>
          </a:bodyPr>
          <a:lstStyle/>
          <a:p>
            <a:pPr algn="ctr">
              <a:lnSpc>
                <a:spcPts val="4143"/>
              </a:lnSpc>
            </a:pPr>
            <a:r>
              <a:rPr lang="en-US" sz="2959">
                <a:solidFill>
                  <a:srgbClr val="000000"/>
                </a:solidFill>
                <a:latin typeface="DM Sans Bold"/>
              </a:rPr>
              <a:t>Marslino Edward</a:t>
            </a:r>
          </a:p>
          <a:p>
            <a:pPr algn="ctr">
              <a:lnSpc>
                <a:spcPts val="4143"/>
              </a:lnSpc>
              <a:spcBef>
                <a:spcPct val="0"/>
              </a:spcBef>
            </a:pPr>
            <a:r>
              <a:rPr lang="en-US" sz="2959">
                <a:solidFill>
                  <a:srgbClr val="000000"/>
                </a:solidFill>
                <a:latin typeface="DM Sans Bold"/>
              </a:rPr>
              <a:t>Id: 323230084</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614</Words>
  <Application>Microsoft Office PowerPoint</Application>
  <PresentationFormat>Custom</PresentationFormat>
  <Paragraphs>96</Paragraphs>
  <Slides>10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Repo Bold Bold</vt:lpstr>
      <vt:lpstr>DM Sans Bold</vt:lpstr>
      <vt:lpstr>DM Sans</vt:lpstr>
      <vt:lpstr>Arial</vt:lpstr>
      <vt:lpstr>Calibri</vt:lpstr>
      <vt:lpstr>Repo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Finale</dc:title>
  <dc:creator>Marslino</dc:creator>
  <cp:lastModifiedBy>Marslino</cp:lastModifiedBy>
  <cp:revision>5</cp:revision>
  <dcterms:created xsi:type="dcterms:W3CDTF">2006-08-16T00:00:00Z</dcterms:created>
  <dcterms:modified xsi:type="dcterms:W3CDTF">2023-12-11T23:00:06Z</dcterms:modified>
  <dc:identifier>DAF2tcsMifY</dc:identifier>
</cp:coreProperties>
</file>