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0" r:id="rId3"/>
    <p:sldId id="257" r:id="rId4"/>
    <p:sldId id="281" r:id="rId5"/>
    <p:sldId id="282" r:id="rId6"/>
    <p:sldId id="258" r:id="rId7"/>
    <p:sldId id="259" r:id="rId8"/>
    <p:sldId id="283" r:id="rId9"/>
    <p:sldId id="260" r:id="rId10"/>
    <p:sldId id="261" r:id="rId11"/>
    <p:sldId id="265" r:id="rId12"/>
    <p:sldId id="284" r:id="rId13"/>
    <p:sldId id="285" r:id="rId14"/>
    <p:sldId id="271" r:id="rId15"/>
    <p:sldId id="269" r:id="rId16"/>
    <p:sldId id="270" r:id="rId17"/>
    <p:sldId id="286" r:id="rId18"/>
    <p:sldId id="296" r:id="rId19"/>
    <p:sldId id="278" r:id="rId20"/>
    <p:sldId id="272" r:id="rId21"/>
    <p:sldId id="290" r:id="rId22"/>
    <p:sldId id="291" r:id="rId23"/>
    <p:sldId id="289" r:id="rId24"/>
    <p:sldId id="287" r:id="rId25"/>
    <p:sldId id="288" r:id="rId26"/>
    <p:sldId id="292" r:id="rId27"/>
    <p:sldId id="274" r:id="rId28"/>
    <p:sldId id="293" r:id="rId29"/>
    <p:sldId id="273" r:id="rId30"/>
    <p:sldId id="294" r:id="rId31"/>
    <p:sldId id="295" r:id="rId32"/>
    <p:sldId id="27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8D510-F0EE-4CD8-A96B-7DBBE3A105CD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47171-47EF-4762-8AD2-E3B5B314C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47171-47EF-4762-8AD2-E3B5B314C9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3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47171-47EF-4762-8AD2-E3B5B314C9D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3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5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3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4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9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6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7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2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2B01-7006-4C49-97F1-EACFD80EDBE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B0F8-C9A9-4389-B8E5-1F2AF4391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集合与常用逻辑用语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全称量词和存在量词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全称量词与存在量词；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        “一切的”，“所有的”，“每一个”，“任意的”，“凡”，“都”等统称为全称量词，记为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sz="2400" dirty="0" smtClean="0"/>
                  <a:t>符号。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        “存在”，“有一个”，“有的”，“至少有一个”等统称为存在量词，记为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sz="2400" dirty="0" smtClean="0"/>
                  <a:t>符号。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全称命题和存在命题：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b="0" dirty="0" smtClean="0"/>
                  <a:t>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含有量词的命题的否定：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的否定为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,¬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 smtClean="0"/>
                  <a:t>；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的否定为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,¬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；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  <a:blipFill rotWithShape="0">
                <a:blip r:embed="rId2"/>
                <a:stretch>
                  <a:fillRect l="-1159" t="-2635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5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1—</a:t>
            </a:r>
            <a:r>
              <a:rPr lang="zh-CN" altLang="en-US" b="1" dirty="0" smtClean="0"/>
              <a:t>集合关系及其运算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（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b="0" dirty="0" smtClean="0"/>
                  <a:t>课标全国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</a:t>
                </a:r>
                <a:r>
                  <a:rPr lang="en-US" altLang="zh-CN" b="0" dirty="0" smtClean="0"/>
                  <a:t>2</a:t>
                </a:r>
                <a:r>
                  <a:rPr lang="zh-CN" altLang="en-US" b="0" dirty="0" smtClean="0"/>
                  <a:t>）已知集合</a:t>
                </a:r>
                <a:r>
                  <a:rPr lang="en-US" altLang="zh-CN" b="0" dirty="0" smtClean="0"/>
                  <a:t>A={(</a:t>
                </a:r>
                <a:r>
                  <a:rPr lang="en-US" altLang="zh-CN" b="0" dirty="0" err="1" smtClean="0"/>
                  <a:t>x,y</a:t>
                </a:r>
                <a:r>
                  <a:rPr lang="en-US" altLang="zh-CN" b="0" dirty="0" smtClean="0"/>
                  <a:t>)|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dirty="0" smtClean="0"/>
                  <a:t>≤</a:t>
                </a:r>
                <a:r>
                  <a:rPr lang="en-US" altLang="zh-CN" b="0" dirty="0" smtClean="0"/>
                  <a:t>3</a:t>
                </a:r>
                <a:r>
                  <a:rPr lang="en-US" altLang="zh-CN" dirty="0" smtClean="0"/>
                  <a:t>,x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b="0" dirty="0" smtClean="0"/>
                  <a:t>}</a:t>
                </a:r>
                <a:r>
                  <a:rPr lang="zh-CN" altLang="en-US" b="0" dirty="0" smtClean="0"/>
                  <a:t>，则</a:t>
                </a:r>
                <a:r>
                  <a:rPr lang="en-US" altLang="zh-CN" b="0" dirty="0" smtClean="0"/>
                  <a:t>A</a:t>
                </a:r>
                <a:r>
                  <a:rPr lang="zh-CN" altLang="en-US" b="0" dirty="0" smtClean="0"/>
                  <a:t>中元素的个数为（     ）：</a:t>
                </a:r>
                <a:endParaRPr lang="en-US" altLang="zh-CN" b="0" dirty="0" smtClean="0"/>
              </a:p>
              <a:p>
                <a:pPr marL="0" indent="0" algn="ctr">
                  <a:buNone/>
                </a:pPr>
                <a:r>
                  <a:rPr lang="en-US" altLang="zh-CN" b="0" dirty="0" smtClean="0"/>
                  <a:t>A.9                            B.8                            C.5                            D.4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  <a:blipFill rotWithShape="0">
                <a:blip r:embed="rId2"/>
                <a:stretch>
                  <a:fillRect l="-1159" t="-2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11" y="2444041"/>
            <a:ext cx="4345123" cy="42142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66344" y="6126480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答案：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矩形 3"/>
          <p:cNvSpPr/>
          <p:nvPr/>
        </p:nvSpPr>
        <p:spPr>
          <a:xfrm>
            <a:off x="766344" y="28663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解：</a:t>
            </a:r>
            <a:endParaRPr lang="en-US" altLang="zh-CN" sz="2400" dirty="0"/>
          </a:p>
          <a:p>
            <a:r>
              <a:rPr lang="zh-CN" altLang="en-US" sz="2400" dirty="0"/>
              <a:t>如图所示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84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1—</a:t>
            </a:r>
            <a:r>
              <a:rPr lang="zh-CN" altLang="en-US" b="1" dirty="0" smtClean="0"/>
              <a:t>集合关系及其运算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6344" y="1268276"/>
                <a:ext cx="11581264" cy="30171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（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b="0" dirty="0" smtClean="0"/>
                  <a:t>课标全国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0" dirty="0" smtClean="0"/>
                  <a:t>）已知集合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dirty="0" smtClean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&lt;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b="0" dirty="0" smtClean="0"/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−6&lt;0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</a:t>
                </a:r>
                <a:r>
                  <a:rPr lang="zh-CN" altLang="en-US" b="0" dirty="0" smtClean="0"/>
                  <a:t>（     ）：</a:t>
                </a:r>
                <a:endParaRPr lang="en-US" altLang="zh-CN" b="0" dirty="0" smtClean="0"/>
              </a:p>
              <a:p>
                <a:pPr marL="514350" indent="-514350">
                  <a:buAutoNum type="alphaU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&lt;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3}</a:t>
                </a:r>
                <a:r>
                  <a:rPr lang="en-US" altLang="zh-CN" b="0" dirty="0" smtClean="0"/>
                  <a:t>                           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&lt;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b="0" dirty="0" smtClean="0"/>
                  <a:t>                           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b="0" dirty="0" smtClean="0"/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/>
                  <a:t> </a:t>
                </a:r>
                <a:r>
                  <a:rPr lang="en-US" altLang="zh-CN" b="0" dirty="0" smtClean="0"/>
                  <a:t>              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344" y="1268276"/>
                <a:ext cx="11581264" cy="3017121"/>
              </a:xfrm>
              <a:blipFill rotWithShape="0">
                <a:blip r:embed="rId2"/>
                <a:stretch>
                  <a:fillRect l="-1105" t="-4242" b="-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66344" y="6126480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答案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0810" y="4626942"/>
                <a:ext cx="961619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/>
                  <a:t>解：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−6&lt;0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}={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2&lt;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&lt;3}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dirty="0"/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&lt;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&lt;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2}</a:t>
                </a:r>
                <a:r>
                  <a:rPr lang="en-US" altLang="zh-CN" sz="2400" dirty="0"/>
                  <a:t> 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10" y="4626942"/>
                <a:ext cx="961619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951" t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4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1—</a:t>
            </a:r>
            <a:r>
              <a:rPr lang="zh-CN" altLang="en-US" b="1" dirty="0" smtClean="0"/>
              <a:t>集合关系及其运算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9316" y="1310612"/>
                <a:ext cx="11962684" cy="30171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（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b="0" dirty="0" smtClean="0"/>
                  <a:t>课标全国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0" dirty="0" smtClean="0"/>
                  <a:t>）已知集合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="0" dirty="0" smtClean="0"/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1,0,1,2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b="0" dirty="0" smtClean="0"/>
                  <a:t>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A.{-1,0,1}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{0,1}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C.{-1,1}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D.{0,1,2}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316" y="1310612"/>
                <a:ext cx="11962684" cy="3017121"/>
              </a:xfrm>
              <a:blipFill rotWithShape="0">
                <a:blip r:embed="rId2"/>
                <a:stretch>
                  <a:fillRect l="-1070" t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66344" y="6126480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答案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0810" y="4626942"/>
                <a:ext cx="961619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/>
                  <a:t>解：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2400" dirty="0"/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−1,0,1,2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1,0,1}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10" y="4626942"/>
                <a:ext cx="961619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951" t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68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/>
              <a:t>考点</a:t>
            </a:r>
            <a:r>
              <a:rPr lang="en-US" altLang="zh-CN" b="1" dirty="0"/>
              <a:t>1—</a:t>
            </a:r>
            <a:r>
              <a:rPr lang="zh-CN" altLang="en-US" b="1" dirty="0"/>
              <a:t>集合关系及其运算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8276"/>
                <a:ext cx="10515600" cy="21321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训练</a:t>
                </a:r>
                <a:r>
                  <a:rPr lang="en-US" altLang="zh-CN" b="0" dirty="0" smtClean="0"/>
                  <a:t>1.</a:t>
                </a:r>
                <a:r>
                  <a:rPr lang="zh-CN" altLang="en-US" b="0" dirty="0" smtClean="0"/>
                  <a:t>设集合</a:t>
                </a:r>
                <a:r>
                  <a:rPr lang="en-US" altLang="zh-CN" b="0" dirty="0" smtClean="0"/>
                  <a:t>M={</a:t>
                </a:r>
                <a:r>
                  <a:rPr lang="en-US" altLang="zh-CN" b="0" dirty="0" err="1" smtClean="0"/>
                  <a:t>y|y</a:t>
                </a:r>
                <a:r>
                  <a:rPr lang="en-US" altLang="zh-CN" b="0" dirty="0" smtClean="0"/>
                  <a:t>=|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|</a:t>
                </a:r>
                <a:r>
                  <a:rPr lang="en-US" altLang="zh-CN" dirty="0" smtClean="0"/>
                  <a:t>,x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}</a:t>
                </a:r>
                <a:r>
                  <a:rPr lang="zh-CN" altLang="en-US" b="0" dirty="0" smtClean="0"/>
                  <a:t>，</a:t>
                </a:r>
                <a:r>
                  <a:rPr lang="en-US" altLang="zh-CN" b="0" dirty="0" smtClean="0"/>
                  <a:t>N={x||x-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|&lt;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,</a:t>
                </a:r>
                <a:r>
                  <a:rPr lang="en-US" altLang="zh-CN" b="0" dirty="0" err="1" smtClean="0"/>
                  <a:t>i</a:t>
                </a:r>
                <a:r>
                  <a:rPr lang="zh-CN" altLang="en-US" b="0" dirty="0" smtClean="0"/>
                  <a:t>为虚数单位，</a:t>
                </a:r>
                <a:r>
                  <a:rPr lang="en-US" altLang="zh-CN" dirty="0"/>
                  <a:t> 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}</a:t>
                </a:r>
                <a:r>
                  <a:rPr lang="zh-CN" altLang="en-US" b="0" dirty="0" smtClean="0"/>
                  <a:t>，则</a:t>
                </a:r>
                <a:r>
                  <a:rPr lang="en-US" altLang="zh-CN" b="0" dirty="0" smtClean="0"/>
                  <a:t>M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0" dirty="0" smtClean="0"/>
                  <a:t>N</a:t>
                </a:r>
                <a:r>
                  <a:rPr lang="zh-CN" altLang="en-US" b="0" dirty="0" smtClean="0"/>
                  <a:t>为（     ）：</a:t>
                </a: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A.(0,1)             B.(0,1] </a:t>
                </a:r>
              </a:p>
              <a:p>
                <a:pPr marL="0" indent="0">
                  <a:buNone/>
                </a:pPr>
                <a:r>
                  <a:rPr lang="en-US" altLang="zh-CN" b="0" dirty="0" smtClean="0"/>
                  <a:t>C.[0,1)             D.[0,1]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8276"/>
                <a:ext cx="10515600" cy="2132149"/>
              </a:xfrm>
              <a:blipFill rotWithShape="0">
                <a:blip r:embed="rId2"/>
                <a:stretch>
                  <a:fillRect l="-1159" t="-2286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199" y="5070162"/>
                <a:ext cx="6096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N=[0,1)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答案：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70162"/>
                <a:ext cx="6096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500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199" y="3419475"/>
                <a:ext cx="9372600" cy="1564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解：</a:t>
                </a:r>
                <a:endParaRPr lang="en-US" altLang="zh-CN" sz="2800" dirty="0"/>
              </a:p>
              <a:p>
                <a:r>
                  <a:rPr lang="zh-CN" altLang="en-US" sz="2800" dirty="0"/>
                  <a:t>对于</a:t>
                </a:r>
                <a:r>
                  <a:rPr lang="en-US" altLang="zh-CN" sz="2800" dirty="0"/>
                  <a:t>M,</a:t>
                </a:r>
                <a:r>
                  <a:rPr lang="zh-CN" altLang="en-US" sz="2800" dirty="0"/>
                  <a:t>由二倍角公式得</a:t>
                </a:r>
                <a:r>
                  <a:rPr lang="en-US" altLang="zh-CN" sz="2800" dirty="0"/>
                  <a:t>y=|cos2x|,</a:t>
                </a:r>
                <a:r>
                  <a:rPr lang="zh-CN" altLang="en-US" sz="2800" dirty="0"/>
                  <a:t>故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≤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 ≤</a:t>
                </a:r>
                <a:r>
                  <a:rPr lang="en-US" altLang="zh-CN" sz="2800" dirty="0"/>
                  <a:t>1.</a:t>
                </a:r>
              </a:p>
              <a:p>
                <a:r>
                  <a:rPr lang="zh-CN" altLang="en-US" sz="2800" dirty="0"/>
                  <a:t>对于</a:t>
                </a:r>
                <a:r>
                  <a:rPr lang="en-US" altLang="zh-CN" sz="2800" dirty="0"/>
                  <a:t>N,</a:t>
                </a:r>
                <a:r>
                  <a:rPr lang="zh-CN" altLang="en-US" sz="2800" dirty="0"/>
                  <a:t>因为</a:t>
                </a:r>
                <a:r>
                  <a:rPr lang="en-US" altLang="zh-CN" sz="2800" dirty="0"/>
                  <a:t>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 err="1"/>
                  <a:t>x+i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由</a:t>
                </a:r>
                <a:r>
                  <a:rPr lang="en-US" altLang="zh-CN" sz="2800" dirty="0"/>
                  <a:t>|x-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CN" sz="2800" dirty="0"/>
                  <a:t>|&lt;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800" dirty="0"/>
                  <a:t>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故</a:t>
                </a:r>
                <a:r>
                  <a:rPr lang="en-US" altLang="zh-CN" sz="2800" dirty="0"/>
                  <a:t>-1&lt;x&lt;1.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19475"/>
                <a:ext cx="9372600" cy="1564787"/>
              </a:xfrm>
              <a:prstGeom prst="rect">
                <a:avLst/>
              </a:prstGeom>
              <a:blipFill rotWithShape="0">
                <a:blip r:embed="rId4"/>
                <a:stretch>
                  <a:fillRect l="-1300" t="-5837" b="-4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662455" y="2102185"/>
                <a:ext cx="3238500" cy="575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a+bi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的模为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55" y="2102185"/>
                <a:ext cx="3238500" cy="575927"/>
              </a:xfrm>
              <a:prstGeom prst="rect">
                <a:avLst/>
              </a:prstGeom>
              <a:blipFill rotWithShape="0">
                <a:blip r:embed="rId5"/>
                <a:stretch>
                  <a:fillRect l="-3955" t="-7447" b="-30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8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/>
              <a:t>考点</a:t>
            </a:r>
            <a:r>
              <a:rPr lang="en-US" altLang="zh-CN" b="1" dirty="0"/>
              <a:t>1—</a:t>
            </a:r>
            <a:r>
              <a:rPr lang="zh-CN" altLang="en-US" b="1" dirty="0"/>
              <a:t>集合关系及其运算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训练</a:t>
                </a:r>
                <a:r>
                  <a:rPr lang="en-US" altLang="zh-CN" b="0" dirty="0" smtClean="0"/>
                  <a:t>2.</a:t>
                </a:r>
                <a:r>
                  <a:rPr lang="zh-CN" altLang="en-US" b="0" dirty="0" smtClean="0"/>
                  <a:t>如图所示，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是全集，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个子集，则阴影部分所表示的集合为</a:t>
                </a:r>
                <a:r>
                  <a:rPr lang="zh-CN" altLang="en-US" b="0" dirty="0" smtClean="0"/>
                  <a:t>（     ）：</a:t>
                </a: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(M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0" indent="0">
                  <a:buNone/>
                </a:pP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0" indent="0">
                  <a:buNone/>
                </a:pP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  <a:blipFill rotWithShape="0">
                <a:blip r:embed="rId2"/>
                <a:stretch>
                  <a:fillRect l="-1159" t="-263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157" y="1896170"/>
            <a:ext cx="2878613" cy="29689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199" y="6004951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答案：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46117"/>
            <a:ext cx="1368106" cy="14110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298" y="4346117"/>
            <a:ext cx="1368106" cy="14110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397" y="4346116"/>
            <a:ext cx="1368106" cy="14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/>
          <a:lstStyle/>
          <a:p>
            <a:r>
              <a:rPr lang="zh-CN" altLang="en-US" b="1" dirty="0"/>
              <a:t>考点</a:t>
            </a:r>
            <a:r>
              <a:rPr lang="en-US" altLang="zh-CN" b="1" dirty="0"/>
              <a:t>1—</a:t>
            </a:r>
            <a:r>
              <a:rPr lang="zh-CN" altLang="en-US" b="1" dirty="0"/>
              <a:t>集合关系及其运算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68276"/>
            <a:ext cx="10515600" cy="485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 smtClean="0"/>
              <a:t>训练</a:t>
            </a:r>
            <a:r>
              <a:rPr lang="en-US" altLang="zh-CN" b="0" dirty="0" smtClean="0"/>
              <a:t>3.</a:t>
            </a:r>
            <a:r>
              <a:rPr lang="zh-CN" altLang="en-US" b="0" dirty="0" smtClean="0"/>
              <a:t> 集合</a:t>
            </a:r>
            <a:r>
              <a:rPr lang="en-US" altLang="zh-CN" b="0" dirty="0" smtClean="0"/>
              <a:t>A={1,2,3,4},</a:t>
            </a:r>
            <a:r>
              <a:rPr lang="zh-CN" altLang="en-US" b="0" dirty="0" smtClean="0"/>
              <a:t>求</a:t>
            </a:r>
            <a:r>
              <a:rPr lang="en-US" altLang="zh-CN" b="0" dirty="0" smtClean="0"/>
              <a:t>A</a:t>
            </a:r>
            <a:r>
              <a:rPr lang="zh-CN" altLang="en-US" b="0" dirty="0" smtClean="0"/>
              <a:t>的子集的个数和真子集的个数。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38199" y="1990299"/>
            <a:ext cx="679545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zh-CN" altLang="en-US" dirty="0"/>
              <a:t>的子集的元素为</a:t>
            </a:r>
            <a:r>
              <a:rPr lang="en-US" altLang="zh-CN" dirty="0"/>
              <a:t>0</a:t>
            </a:r>
            <a:r>
              <a:rPr lang="zh-CN" altLang="en-US" dirty="0"/>
              <a:t>个时，子集的个数为</a:t>
            </a:r>
            <a:r>
              <a:rPr lang="en-US" altLang="zh-CN" dirty="0"/>
              <a:t>C(4,0)=1</a:t>
            </a:r>
            <a:r>
              <a:rPr lang="zh-CN" altLang="en-US" dirty="0"/>
              <a:t>个，</a:t>
            </a:r>
          </a:p>
          <a:p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zh-CN" altLang="en-US" dirty="0"/>
              <a:t>的子集的元素为</a:t>
            </a:r>
            <a:r>
              <a:rPr lang="en-US" altLang="zh-CN" dirty="0"/>
              <a:t>1</a:t>
            </a:r>
            <a:r>
              <a:rPr lang="zh-CN" altLang="en-US" dirty="0"/>
              <a:t>个时，子集的个数为</a:t>
            </a:r>
            <a:r>
              <a:rPr lang="en-US" altLang="zh-CN" dirty="0"/>
              <a:t>C(4,1)=4</a:t>
            </a:r>
            <a:r>
              <a:rPr lang="zh-CN" altLang="en-US" dirty="0"/>
              <a:t>个，</a:t>
            </a:r>
          </a:p>
          <a:p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zh-CN" altLang="en-US" dirty="0"/>
              <a:t>的子集的元素为</a:t>
            </a:r>
            <a:r>
              <a:rPr lang="en-US" altLang="zh-CN" dirty="0"/>
              <a:t>2</a:t>
            </a:r>
            <a:r>
              <a:rPr lang="zh-CN" altLang="en-US" dirty="0"/>
              <a:t>个时，子集的个数为</a:t>
            </a:r>
            <a:r>
              <a:rPr lang="en-US" altLang="zh-CN" dirty="0"/>
              <a:t>C(4,2)=6</a:t>
            </a:r>
            <a:r>
              <a:rPr lang="zh-CN" altLang="en-US" dirty="0"/>
              <a:t>个，</a:t>
            </a:r>
          </a:p>
          <a:p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zh-CN" altLang="en-US" dirty="0"/>
              <a:t>的子集的元素为</a:t>
            </a:r>
            <a:r>
              <a:rPr lang="en-US" altLang="zh-CN" dirty="0"/>
              <a:t>3</a:t>
            </a:r>
            <a:r>
              <a:rPr lang="zh-CN" altLang="en-US" dirty="0"/>
              <a:t>个时，子集的个数为</a:t>
            </a:r>
            <a:r>
              <a:rPr lang="en-US" altLang="zh-CN" dirty="0"/>
              <a:t>C(4,3)=4</a:t>
            </a:r>
            <a:r>
              <a:rPr lang="zh-CN" altLang="en-US" dirty="0"/>
              <a:t>个，</a:t>
            </a:r>
          </a:p>
          <a:p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zh-CN" altLang="en-US" dirty="0"/>
              <a:t>的子集的元素为</a:t>
            </a:r>
            <a:r>
              <a:rPr lang="en-US" altLang="zh-CN" dirty="0"/>
              <a:t>4</a:t>
            </a:r>
            <a:r>
              <a:rPr lang="zh-CN" altLang="en-US" dirty="0"/>
              <a:t>个时，子集的个数为</a:t>
            </a:r>
            <a:r>
              <a:rPr lang="en-US" altLang="zh-CN" dirty="0"/>
              <a:t>C(4,4)=1</a:t>
            </a:r>
            <a:r>
              <a:rPr lang="zh-CN" altLang="en-US" dirty="0"/>
              <a:t>个。</a:t>
            </a:r>
          </a:p>
          <a:p>
            <a:r>
              <a:rPr lang="zh-CN" altLang="en-US" dirty="0"/>
              <a:t>那么集合</a:t>
            </a:r>
            <a:r>
              <a:rPr lang="en-US" altLang="zh-CN" dirty="0"/>
              <a:t>A</a:t>
            </a:r>
            <a:r>
              <a:rPr lang="zh-CN" altLang="en-US" dirty="0"/>
              <a:t>的子集的个数总共为</a:t>
            </a:r>
            <a:r>
              <a:rPr lang="en-US" altLang="zh-CN" dirty="0" smtClean="0"/>
              <a:t>1+4+6+4+1=16</a:t>
            </a:r>
            <a:r>
              <a:rPr lang="zh-CN" altLang="en-US" dirty="0" smtClean="0"/>
              <a:t>个，真子集有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个。</a:t>
            </a:r>
            <a:endParaRPr lang="zh-CN" altLang="en-US" dirty="0"/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751113" y="4555608"/>
                <a:ext cx="10515600" cy="226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*对于一个有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个元素的集合而言，其子集有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个，真子集有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个，非空子集有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个，非空真子集有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 smtClean="0"/>
                  <a:t>-2</a:t>
                </a:r>
                <a:r>
                  <a:rPr lang="zh-CN" altLang="en-US" dirty="0" smtClean="0"/>
                  <a:t>个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3" y="4555608"/>
                <a:ext cx="10515600" cy="2261734"/>
              </a:xfrm>
              <a:prstGeom prst="rect">
                <a:avLst/>
              </a:prstGeom>
              <a:blipFill rotWithShape="0">
                <a:blip r:embed="rId2"/>
                <a:stretch>
                  <a:fillRect l="-1043" t="-5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51113" y="3997723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答案：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596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/>
          <a:lstStyle/>
          <a:p>
            <a:r>
              <a:rPr lang="zh-CN" altLang="en-US" b="1" dirty="0"/>
              <a:t>考点</a:t>
            </a:r>
            <a:r>
              <a:rPr lang="en-US" altLang="zh-CN" b="1" dirty="0"/>
              <a:t>1—</a:t>
            </a:r>
            <a:r>
              <a:rPr lang="zh-CN" altLang="en-US" b="1" dirty="0"/>
              <a:t>集合关系及其运算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1112" y="1299437"/>
                <a:ext cx="11049001" cy="1037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训练</a:t>
                </a:r>
                <a:r>
                  <a:rPr lang="en-US" altLang="zh-CN" b="0" dirty="0" smtClean="0"/>
                  <a:t>4.</a:t>
                </a:r>
                <a:r>
                  <a:rPr lang="zh-CN" altLang="en-US" b="0" dirty="0" smtClean="0"/>
                  <a:t> 若集合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−6=0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，集合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1=0}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，则实数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_____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112" y="1299437"/>
                <a:ext cx="11049001" cy="1037363"/>
              </a:xfrm>
              <a:blipFill rotWithShape="0">
                <a:blip r:embed="rId2"/>
                <a:stretch>
                  <a:fillRect l="-1103" t="-12353" r="-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751112" y="2659637"/>
                <a:ext cx="10515600" cy="226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{2,-3},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2" y="2659637"/>
                <a:ext cx="10515600" cy="2261734"/>
              </a:xfrm>
              <a:prstGeom prst="rect">
                <a:avLst/>
              </a:prstGeom>
              <a:blipFill rotWithShape="0">
                <a:blip r:embed="rId3"/>
                <a:stretch>
                  <a:fillRect l="-1159" t="-7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1112" y="5244208"/>
                <a:ext cx="2486578" cy="615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答案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l-GR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2" y="5244208"/>
                <a:ext cx="2486578" cy="615746"/>
              </a:xfrm>
              <a:prstGeom prst="rect">
                <a:avLst/>
              </a:prstGeom>
              <a:blipFill rotWithShape="0">
                <a:blip r:embed="rId4"/>
                <a:stretch>
                  <a:fillRect l="-3676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8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8276"/>
                <a:ext cx="10515600" cy="26560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训练</a:t>
                </a:r>
                <a:r>
                  <a:rPr lang="en-US" altLang="zh-CN" dirty="0" smtClean="0"/>
                  <a:t>5</a:t>
                </a:r>
                <a:r>
                  <a:rPr lang="en-US" altLang="zh-CN" b="0" dirty="0" smtClean="0"/>
                  <a:t>.</a:t>
                </a:r>
                <a:r>
                  <a:rPr lang="zh-CN" altLang="en-US" b="0" dirty="0" smtClean="0"/>
                  <a:t> 设集合</a:t>
                </a:r>
                <a:r>
                  <a:rPr lang="en-US" altLang="zh-CN" b="0" dirty="0" smtClean="0"/>
                  <a:t>A=R</a:t>
                </a:r>
                <a:r>
                  <a:rPr lang="zh-CN" altLang="en-US" b="0" dirty="0" smtClean="0"/>
                  <a:t>，集合</a:t>
                </a:r>
                <a:r>
                  <a:rPr lang="en-US" altLang="zh-CN" b="0" dirty="0" smtClean="0"/>
                  <a:t>B=</a:t>
                </a:r>
                <a:r>
                  <a:rPr lang="zh-CN" altLang="en-US" b="0" dirty="0" smtClean="0"/>
                  <a:t>正实数集，则从集合</a:t>
                </a:r>
                <a:r>
                  <a:rPr lang="en-US" altLang="zh-CN" b="0" dirty="0" smtClean="0"/>
                  <a:t>A</a:t>
                </a:r>
                <a:r>
                  <a:rPr lang="zh-CN" altLang="en-US" b="0" dirty="0" smtClean="0"/>
                  <a:t>到集合</a:t>
                </a:r>
                <a:r>
                  <a:rPr lang="en-US" altLang="zh-CN" b="0" dirty="0" smtClean="0"/>
                  <a:t>B</a:t>
                </a:r>
                <a:r>
                  <a:rPr lang="zh-CN" altLang="en-US" b="0" dirty="0" smtClean="0"/>
                  <a:t>的映射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b="0" dirty="0" smtClean="0"/>
                  <a:t>只可能是（    ）</a:t>
                </a: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D.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(1+|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8276"/>
                <a:ext cx="10515600" cy="2656024"/>
              </a:xfrm>
              <a:blipFill rotWithShape="0">
                <a:blip r:embed="rId2"/>
                <a:stretch>
                  <a:fillRect l="-1159" t="-4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89270" y="6211261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199" y="3682785"/>
            <a:ext cx="102925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dirty="0" smtClean="0"/>
              <a:t>y</a:t>
            </a:r>
            <a:r>
              <a:rPr lang="zh-CN" altLang="en-US" dirty="0" smtClean="0"/>
              <a:t>≥</a:t>
            </a:r>
            <a:r>
              <a:rPr lang="en-US" altLang="zh-CN" dirty="0" smtClean="0"/>
              <a:t>0</a:t>
            </a:r>
          </a:p>
          <a:p>
            <a:pPr marL="342900" indent="-342900">
              <a:buFontTx/>
              <a:buAutoNum type="alphaUcPeriod"/>
            </a:pPr>
            <a:r>
              <a:rPr lang="en-US" altLang="zh-CN" dirty="0" smtClean="0"/>
              <a:t>x</a:t>
            </a:r>
            <a:r>
              <a:rPr lang="zh-CN" altLang="en-US" dirty="0"/>
              <a:t> </a:t>
            </a:r>
            <a:r>
              <a:rPr lang="zh-CN" altLang="en-US" dirty="0" smtClean="0"/>
              <a:t>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≥</a:t>
            </a:r>
            <a:r>
              <a:rPr lang="en-US" altLang="zh-CN" dirty="0"/>
              <a:t>0</a:t>
            </a:r>
          </a:p>
          <a:p>
            <a:pPr marL="342900" indent="-342900">
              <a:buAutoNum type="alphaUcPeriod"/>
            </a:pPr>
            <a:r>
              <a:rPr lang="en-US" altLang="zh-CN" dirty="0" smtClean="0"/>
              <a:t>y&gt;0</a:t>
            </a:r>
          </a:p>
          <a:p>
            <a:pPr marL="342900" indent="-342900">
              <a:buAutoNum type="alphaUcPeriod"/>
            </a:pPr>
            <a:r>
              <a:rPr lang="en-US" altLang="zh-CN" dirty="0" smtClean="0"/>
              <a:t>y</a:t>
            </a:r>
            <a:r>
              <a:rPr lang="zh-CN" altLang="en-US" dirty="0" smtClean="0"/>
              <a:t>的范围为</a:t>
            </a:r>
            <a:r>
              <a:rPr lang="en-US" altLang="zh-CN" dirty="0" smtClean="0"/>
              <a:t>R</a:t>
            </a:r>
          </a:p>
          <a:p>
            <a:pPr marL="342900" indent="-342900">
              <a:buAutoNum type="alphaUcPeriod"/>
            </a:pP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/>
          <a:lstStyle/>
          <a:p>
            <a:r>
              <a:rPr lang="zh-CN" altLang="en-US" b="1" dirty="0"/>
              <a:t>考点</a:t>
            </a:r>
            <a:r>
              <a:rPr lang="en-US" altLang="zh-CN" b="1" dirty="0"/>
              <a:t>1—</a:t>
            </a:r>
            <a:r>
              <a:rPr lang="zh-CN" altLang="en-US" b="1" dirty="0"/>
              <a:t>集合关系及其运算</a:t>
            </a:r>
          </a:p>
        </p:txBody>
      </p:sp>
    </p:spTree>
    <p:extLst>
      <p:ext uri="{BB962C8B-B14F-4D97-AF65-F5344CB8AC3E}">
        <p14:creationId xmlns:p14="http://schemas.microsoft.com/office/powerpoint/2010/main" val="32452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68276"/>
                <a:ext cx="10953751" cy="26560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训练</a:t>
                </a:r>
                <a:r>
                  <a:rPr lang="en-US" altLang="zh-CN" dirty="0" smtClean="0"/>
                  <a:t>6</a:t>
                </a:r>
                <a:r>
                  <a:rPr lang="en-US" altLang="zh-CN" b="0" dirty="0" smtClean="0"/>
                  <a:t>.</a:t>
                </a:r>
                <a:r>
                  <a:rPr lang="zh-CN" altLang="en-US" b="0" dirty="0" smtClean="0"/>
                  <a:t> 定义集合运算：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A*B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b="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xy,x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A={1,2},B={0,2}, 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则集合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A*B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所有元素之和为</a:t>
                </a:r>
                <a:r>
                  <a:rPr lang="zh-CN" altLang="en-US" b="0" dirty="0" smtClean="0"/>
                  <a:t>（    ）</a:t>
                </a: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 0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C. 3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D. 6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68276"/>
                <a:ext cx="10953751" cy="2656024"/>
              </a:xfrm>
              <a:blipFill rotWithShape="0">
                <a:blip r:embed="rId2"/>
                <a:stretch>
                  <a:fillRect l="-1113" t="-4817" r="-1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5920" y="623031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198" y="2749335"/>
            <a:ext cx="102925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解：</a:t>
            </a:r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>x=1,y=0,z=0,A*B={0};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 smtClean="0"/>
              <a:t>x=1,y=2,z=2,A*B={2};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 smtClean="0"/>
              <a:t>x=2,y=0,z=0,A*B</a:t>
            </a:r>
            <a:r>
              <a:rPr lang="en-US" altLang="zh-CN" sz="2800" dirty="0"/>
              <a:t>={0</a:t>
            </a:r>
            <a:r>
              <a:rPr lang="en-US" altLang="zh-CN" sz="2800" dirty="0" smtClean="0"/>
              <a:t>};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 smtClean="0"/>
              <a:t>x=2,y=2,z=4,A*B={4};</a:t>
            </a:r>
          </a:p>
          <a:p>
            <a:r>
              <a:rPr lang="zh-CN" altLang="en-US" sz="2800" dirty="0" smtClean="0"/>
              <a:t>所以</a:t>
            </a:r>
            <a:r>
              <a:rPr lang="en-US" altLang="zh-CN" sz="2800" dirty="0" smtClean="0"/>
              <a:t>A*B={0,2,4}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/>
          <a:lstStyle/>
          <a:p>
            <a:r>
              <a:rPr lang="zh-CN" altLang="en-US" b="1" dirty="0"/>
              <a:t>考点</a:t>
            </a:r>
            <a:r>
              <a:rPr lang="en-US" altLang="zh-CN" b="1" dirty="0"/>
              <a:t>1—</a:t>
            </a:r>
            <a:r>
              <a:rPr lang="zh-CN" altLang="en-US" b="1" dirty="0"/>
              <a:t>集合关系及其运算</a:t>
            </a:r>
          </a:p>
        </p:txBody>
      </p:sp>
    </p:spTree>
    <p:extLst>
      <p:ext uri="{BB962C8B-B14F-4D97-AF65-F5344CB8AC3E}">
        <p14:creationId xmlns:p14="http://schemas.microsoft.com/office/powerpoint/2010/main" val="15020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7116" y="669556"/>
            <a:ext cx="1942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集合及其关系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52518" y="417204"/>
            <a:ext cx="1755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元素与集合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518" y="1025428"/>
            <a:ext cx="1507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集合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与集合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158" y="2855511"/>
            <a:ext cx="1710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集合的运算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9148" y="2343155"/>
            <a:ext cx="1350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并集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9148" y="2932706"/>
            <a:ext cx="1350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交集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9148" y="3453373"/>
            <a:ext cx="1350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补集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0158" y="5054042"/>
            <a:ext cx="1937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命题及其关系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3082" y="4668248"/>
            <a:ext cx="2376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四种命题间的关系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082" y="5454152"/>
            <a:ext cx="2556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四种命题的真假关系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07052" y="721316"/>
            <a:ext cx="20863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充分必要条件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30231" y="369282"/>
            <a:ext cx="2695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充分条件与必要条件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32210" y="1042822"/>
            <a:ext cx="2749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充分条件与必要条件的两种判定方法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07052" y="2855511"/>
            <a:ext cx="2304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简单逻辑联结词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85815" y="2414128"/>
            <a:ext cx="2742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“或”、“且”、“非”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85876" y="3187317"/>
            <a:ext cx="2742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复合命题的真假判断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07052" y="5037681"/>
            <a:ext cx="2742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全称量词与存在量词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551" y="4230886"/>
            <a:ext cx="2742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全称量词与存在量词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37550" y="4819701"/>
            <a:ext cx="2742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全称命题与特殊命题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30231" y="5412613"/>
            <a:ext cx="27422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全称命题与特殊命题的否定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2579434" y="443286"/>
            <a:ext cx="173084" cy="956171"/>
          </a:xfrm>
          <a:prstGeom prst="leftBrace">
            <a:avLst>
              <a:gd name="adj1" fmla="val 8333"/>
              <a:gd name="adj2" fmla="val 4751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2602076" y="2414540"/>
            <a:ext cx="173084" cy="1327257"/>
          </a:xfrm>
          <a:prstGeom prst="leftBrace">
            <a:avLst>
              <a:gd name="adj1" fmla="val 8333"/>
              <a:gd name="adj2" fmla="val 4751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>
            <a:off x="2611070" y="4620394"/>
            <a:ext cx="173084" cy="1327257"/>
          </a:xfrm>
          <a:prstGeom prst="leftBrace">
            <a:avLst>
              <a:gd name="adj1" fmla="val 8333"/>
              <a:gd name="adj2" fmla="val 4751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>
            <a:off x="8298053" y="443286"/>
            <a:ext cx="173084" cy="956171"/>
          </a:xfrm>
          <a:prstGeom prst="leftBrace">
            <a:avLst>
              <a:gd name="adj1" fmla="val 8333"/>
              <a:gd name="adj2" fmla="val 4751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>
            <a:off x="8346490" y="2391938"/>
            <a:ext cx="173084" cy="1327257"/>
          </a:xfrm>
          <a:prstGeom prst="leftBrace">
            <a:avLst>
              <a:gd name="adj1" fmla="val 8333"/>
              <a:gd name="adj2" fmla="val 4751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>
            <a:off x="8356760" y="4485984"/>
            <a:ext cx="173084" cy="1327257"/>
          </a:xfrm>
          <a:prstGeom prst="leftBrace">
            <a:avLst>
              <a:gd name="adj1" fmla="val 8333"/>
              <a:gd name="adj2" fmla="val 4751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2——</a:t>
            </a:r>
            <a:r>
              <a:rPr lang="zh-CN" altLang="en-US" b="1" dirty="0" smtClean="0"/>
              <a:t>命题及其关系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4688" y="1274492"/>
                <a:ext cx="11150601" cy="24637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2015</a:t>
                </a:r>
                <a:r>
                  <a:rPr lang="zh-CN" altLang="en-US" b="0" dirty="0" smtClean="0"/>
                  <a:t>山东 </a:t>
                </a:r>
                <a:r>
                  <a:rPr lang="en-US" altLang="zh-CN" dirty="0" smtClean="0"/>
                  <a:t>12</a:t>
                </a:r>
                <a:r>
                  <a:rPr lang="zh-CN" altLang="en-US" b="0" dirty="0" smtClean="0"/>
                  <a:t>）若“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f>
                      <m:f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 smtClean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b="0" dirty="0" smtClean="0"/>
                  <a:t>”是真命题，则实数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b="0" dirty="0" smtClean="0"/>
                  <a:t>的最小值为</a:t>
                </a:r>
                <a:r>
                  <a:rPr lang="en-US" altLang="zh-CN" b="0" dirty="0" smtClean="0"/>
                  <a:t>_____</a:t>
                </a:r>
                <a:r>
                  <a:rPr lang="zh-CN" altLang="en-US" b="0" dirty="0" smtClean="0"/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688" y="1274492"/>
                <a:ext cx="11150601" cy="2463737"/>
              </a:xfrm>
              <a:blipFill rotWithShape="0">
                <a:blip r:embed="rId2"/>
                <a:stretch>
                  <a:fillRect l="-1093" t="-3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83607" y="5479153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660778" y="2682105"/>
                <a:ext cx="10515600" cy="226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zh-CN" altLang="en-US" dirty="0"/>
                  <a:t>“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/>
                  <a:t>”是真</a:t>
                </a:r>
                <a:r>
                  <a:rPr lang="zh-CN" altLang="en-US" dirty="0" smtClean="0"/>
                  <a:t>命题，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，即实数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78" y="2682105"/>
                <a:ext cx="10515600" cy="2261734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2——</a:t>
            </a:r>
            <a:r>
              <a:rPr lang="zh-CN" altLang="en-US" b="1" dirty="0" smtClean="0"/>
              <a:t>命题及其关系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0697" y="1245045"/>
                <a:ext cx="11150601" cy="24637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2015</a:t>
                </a:r>
                <a:r>
                  <a:rPr lang="zh-CN" altLang="en-US" b="0" dirty="0" smtClean="0"/>
                  <a:t>山东 </a:t>
                </a:r>
                <a:r>
                  <a:rPr lang="en-US" altLang="zh-CN" dirty="0" smtClean="0"/>
                  <a:t>12</a:t>
                </a:r>
                <a:r>
                  <a:rPr lang="zh-CN" altLang="en-US" b="0" dirty="0" smtClean="0"/>
                  <a:t>）若“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f>
                      <m:f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 smtClean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b="0" dirty="0" smtClean="0"/>
                  <a:t>”是真命题，则实数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b="0" dirty="0" smtClean="0"/>
                  <a:t>的最小值为</a:t>
                </a:r>
                <a:r>
                  <a:rPr lang="en-US" altLang="zh-CN" b="0" dirty="0" smtClean="0"/>
                  <a:t>_____</a:t>
                </a:r>
                <a:r>
                  <a:rPr lang="zh-CN" altLang="en-US" b="0" dirty="0" smtClean="0"/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697" y="1245045"/>
                <a:ext cx="11150601" cy="2463737"/>
              </a:xfrm>
              <a:blipFill rotWithShape="0">
                <a:blip r:embed="rId2"/>
                <a:stretch>
                  <a:fillRect l="-1093" t="-3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83607" y="5479153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660778" y="2682105"/>
                <a:ext cx="10515600" cy="226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zh-CN" altLang="en-US" dirty="0"/>
                  <a:t>“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/>
                  <a:t>”是真</a:t>
                </a:r>
                <a:r>
                  <a:rPr lang="zh-CN" altLang="en-US" dirty="0" smtClean="0"/>
                  <a:t>命题，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，即实数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78" y="2682105"/>
                <a:ext cx="10515600" cy="2261734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6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2——</a:t>
            </a:r>
            <a:r>
              <a:rPr lang="zh-CN" altLang="en-US" b="1" dirty="0" smtClean="0"/>
              <a:t>命题及其关系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0697" y="1245045"/>
                <a:ext cx="11150601" cy="280834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训练</a:t>
                </a:r>
                <a:r>
                  <a:rPr lang="en-US" altLang="zh-CN" b="0" dirty="0" smtClean="0"/>
                  <a:t>1.</a:t>
                </a:r>
                <a:r>
                  <a:rPr lang="zh-CN" altLang="en-US" b="0" dirty="0" smtClean="0"/>
                  <a:t>下列说法正确的是：</a:t>
                </a: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为真命题，则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为真命题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命题“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”是真命题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命题“若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+2=0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”的逆否命题是“若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+2≠0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697" y="1245045"/>
                <a:ext cx="11150601" cy="2808340"/>
              </a:xfrm>
              <a:blipFill rotWithShape="0">
                <a:blip r:embed="rId2"/>
                <a:stretch>
                  <a:fillRect l="-984" t="-5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20697" y="6487663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520697" y="3918381"/>
                <a:ext cx="10515600" cy="257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为真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为假时，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错误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命题“若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+2=0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”的逆否命题是“若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+2≠0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错误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错误，选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7" y="3918381"/>
                <a:ext cx="10515600" cy="2570287"/>
              </a:xfrm>
              <a:prstGeom prst="rect">
                <a:avLst/>
              </a:prstGeom>
              <a:blipFill rotWithShape="0">
                <a:blip r:embed="rId3"/>
                <a:stretch>
                  <a:fillRect l="-1159" t="-4988" r="-522"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0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3——</a:t>
            </a:r>
            <a:r>
              <a:rPr lang="zh-CN" altLang="en-US" b="1" dirty="0" smtClean="0"/>
              <a:t>充分必要条件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25034"/>
                <a:ext cx="11150601" cy="24637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2019</a:t>
                </a:r>
                <a:r>
                  <a:rPr lang="zh-CN" altLang="en-US" b="0" dirty="0" smtClean="0"/>
                  <a:t>天津 </a:t>
                </a:r>
                <a:r>
                  <a:rPr lang="en-US" altLang="zh-CN" b="0" dirty="0" smtClean="0"/>
                  <a:t>3</a:t>
                </a:r>
                <a:r>
                  <a:rPr lang="zh-CN" altLang="en-US" b="0" dirty="0" smtClean="0"/>
                  <a:t>）设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”是“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1|&lt;1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充分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而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不必要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条件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b="0" i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必要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而不充分条件</a:t>
                </a:r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充要条件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既不充分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也不必要条件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25034"/>
                <a:ext cx="11150601" cy="2463737"/>
              </a:xfrm>
              <a:blipFill rotWithShape="0">
                <a:blip r:embed="rId2"/>
                <a:stretch>
                  <a:fillRect l="-1093" t="-7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38198" y="6475439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38198" y="4051238"/>
                <a:ext cx="10515600" cy="226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由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&lt;5:p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1|&lt;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&lt;2:q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显然一个数满足在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区间中，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一定满足在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(0,5)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区间中，反之则不成立，即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的必要不充分条件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051238"/>
                <a:ext cx="10515600" cy="2261734"/>
              </a:xfrm>
              <a:prstGeom prst="rect">
                <a:avLst/>
              </a:prstGeom>
              <a:blipFill rotWithShape="0">
                <a:blip r:embed="rId3"/>
                <a:stretch>
                  <a:fillRect l="-986" t="-6739" b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55" y="4014368"/>
            <a:ext cx="3819348" cy="15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9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3——</a:t>
            </a:r>
            <a:r>
              <a:rPr lang="zh-CN" altLang="en-US" b="1" dirty="0" smtClean="0"/>
              <a:t>充分必要条件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003301"/>
                <a:ext cx="11150601" cy="25781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2019</a:t>
                </a:r>
                <a:r>
                  <a:rPr lang="zh-CN" altLang="en-US" b="0" dirty="0" smtClean="0"/>
                  <a:t>北京 </a:t>
                </a:r>
                <a:r>
                  <a:rPr lang="en-US" altLang="zh-CN" b="0" dirty="0" smtClean="0"/>
                  <a:t>7</a:t>
                </a:r>
                <a:r>
                  <a:rPr lang="zh-CN" altLang="en-US" b="0" dirty="0" smtClean="0"/>
                  <a:t>）设点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不共线，则“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的夹角是锐角”是</a:t>
                </a:r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&gt; |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充分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而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不必要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条件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b="0" i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必要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而不充分条件</a:t>
                </a:r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充要条件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既不充分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也不必要条件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003301"/>
                <a:ext cx="11150601" cy="2578100"/>
              </a:xfrm>
              <a:blipFill rotWithShape="0">
                <a:blip r:embed="rId2"/>
                <a:stretch>
                  <a:fillRect l="-929" t="-6147" b="-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33733" y="6049064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38198" y="3787330"/>
                <a:ext cx="10515600" cy="226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&gt; |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BC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&gt; |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acc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</m:acc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共线，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787330"/>
                <a:ext cx="10515600" cy="2261734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3——</a:t>
            </a:r>
            <a:r>
              <a:rPr lang="zh-CN" altLang="en-US" b="1" dirty="0" smtClean="0"/>
              <a:t>充分必要条件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003301"/>
                <a:ext cx="11150601" cy="2578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（</a:t>
                </a:r>
                <a:r>
                  <a:rPr lang="en-US" altLang="zh-CN" b="0" dirty="0" smtClean="0"/>
                  <a:t>2019</a:t>
                </a:r>
                <a:r>
                  <a:rPr lang="zh-CN" altLang="en-US" b="0" dirty="0" smtClean="0"/>
                  <a:t>浙江 </a:t>
                </a:r>
                <a:r>
                  <a:rPr lang="en-US" altLang="zh-CN" dirty="0"/>
                  <a:t>5</a:t>
                </a:r>
                <a:r>
                  <a:rPr lang="zh-CN" altLang="en-US" b="0" dirty="0" smtClean="0"/>
                  <a:t>）</a:t>
                </a:r>
                <a:r>
                  <a:rPr lang="zh-CN" altLang="en-US" b="0" dirty="0" smtClean="0"/>
                  <a:t>设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b&gt;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，则“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”是“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充分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而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不必要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条件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b="0" i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必要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而不充分条件</a:t>
                </a:r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充要条件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既不充分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也不必要条件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003301"/>
                <a:ext cx="11150601" cy="2578100"/>
              </a:xfrm>
              <a:blipFill rotWithShape="0">
                <a:blip r:embed="rId2"/>
                <a:stretch>
                  <a:fillRect l="-1093" t="-5201" b="-3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33733" y="6049064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38198" y="3787330"/>
                <a:ext cx="10515600" cy="226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b&gt;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zh-CN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，充分性得证，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4,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，满足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，但不满足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，所以必要性不成立，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787330"/>
                <a:ext cx="10515600" cy="2261734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2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3——</a:t>
            </a:r>
            <a:r>
              <a:rPr lang="zh-CN" altLang="en-US" b="1" dirty="0" smtClean="0"/>
              <a:t>充分必要条件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0697" y="1051047"/>
                <a:ext cx="10833101" cy="25781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已知平面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，则“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”是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 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”的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  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充分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而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不必要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条件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b="0" i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必要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而不充分条件</a:t>
                </a:r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充要条件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既不充分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也不必要条件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697" y="1051047"/>
                <a:ext cx="10833101" cy="2578100"/>
              </a:xfrm>
              <a:blipFill rotWithShape="0">
                <a:blip r:embed="rId2"/>
                <a:stretch>
                  <a:fillRect l="-1013" t="-7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33733" y="6049064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520697" y="3575453"/>
                <a:ext cx="10515600" cy="226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解：由面面垂直的性质得若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 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成立，充分性得证。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 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，可能不满足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，如图：</a:t>
                </a:r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7" y="3575453"/>
                <a:ext cx="10515600" cy="2261734"/>
              </a:xfrm>
              <a:prstGeom prst="rect">
                <a:avLst/>
              </a:prstGeom>
              <a:blipFill rotWithShape="0">
                <a:blip r:embed="rId3"/>
                <a:stretch>
                  <a:fillRect l="-1159" t="-5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304" y="4183277"/>
            <a:ext cx="3028551" cy="24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考点</a:t>
            </a:r>
            <a:r>
              <a:rPr lang="en-US" altLang="zh-CN" b="1" smtClean="0"/>
              <a:t>3——</a:t>
            </a:r>
            <a:r>
              <a:rPr lang="zh-CN" altLang="en-US" b="1" dirty="0" smtClean="0"/>
              <a:t>充要条件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68276"/>
            <a:ext cx="10515600" cy="171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 smtClean="0"/>
              <a:t>训练</a:t>
            </a:r>
            <a:r>
              <a:rPr lang="en-US" altLang="zh-CN" dirty="0" smtClean="0"/>
              <a:t>2</a:t>
            </a:r>
            <a:r>
              <a:rPr lang="en-US" altLang="zh-CN" b="0" dirty="0" smtClean="0"/>
              <a:t>.</a:t>
            </a:r>
            <a:r>
              <a:rPr lang="zh-CN" altLang="en-US" b="0" dirty="0" smtClean="0"/>
              <a:t> 如果不等式</a:t>
            </a:r>
            <a:r>
              <a:rPr lang="en-US" altLang="zh-CN" b="0" dirty="0" smtClean="0"/>
              <a:t>|x-m|</a:t>
            </a:r>
            <a:r>
              <a:rPr lang="zh-CN" altLang="en-US" b="0" dirty="0" smtClean="0"/>
              <a:t>≤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成立的充分不必要条件是</a:t>
            </a:r>
            <a:r>
              <a:rPr lang="en-US" altLang="zh-CN" b="0" dirty="0" smtClean="0"/>
              <a:t>1&lt;x</a:t>
            </a:r>
            <a:r>
              <a:rPr lang="zh-CN" altLang="en-US" b="0" dirty="0" smtClean="0"/>
              <a:t>≤</a:t>
            </a:r>
            <a:r>
              <a:rPr lang="en-US" altLang="zh-CN" b="0" dirty="0" smtClean="0"/>
              <a:t>2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的取值范围</a:t>
            </a:r>
            <a:r>
              <a:rPr lang="en-US" altLang="zh-CN" dirty="0" smtClean="0"/>
              <a:t>______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89270" y="6211261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[1,2]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9243" y="2593839"/>
            <a:ext cx="10292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对于不等式</a:t>
            </a:r>
            <a:r>
              <a:rPr lang="en-US" altLang="zh-CN" dirty="0"/>
              <a:t>|x-m|</a:t>
            </a:r>
            <a:r>
              <a:rPr lang="zh-CN" altLang="en-US" dirty="0"/>
              <a:t>≤</a:t>
            </a:r>
            <a:r>
              <a:rPr lang="en-US" altLang="zh-CN" dirty="0"/>
              <a:t>1 </a:t>
            </a:r>
            <a:r>
              <a:rPr lang="zh-CN" altLang="en-US" dirty="0" smtClean="0"/>
              <a:t>，可以直接开绝对值求解得</a:t>
            </a:r>
            <a:r>
              <a:rPr lang="en-US" altLang="zh-CN" dirty="0" smtClean="0"/>
              <a:t> m-1</a:t>
            </a:r>
            <a:r>
              <a:rPr lang="zh-CN" altLang="en-US" dirty="0"/>
              <a:t> ≤ </a:t>
            </a:r>
            <a:r>
              <a:rPr lang="en-US" altLang="zh-CN" dirty="0" smtClean="0"/>
              <a:t>x</a:t>
            </a:r>
            <a:r>
              <a:rPr lang="zh-CN" altLang="en-US" dirty="0"/>
              <a:t> ≤ </a:t>
            </a:r>
            <a:r>
              <a:rPr lang="en-US" altLang="zh-CN" dirty="0" smtClean="0"/>
              <a:t>m+1;</a:t>
            </a:r>
          </a:p>
          <a:p>
            <a:r>
              <a:rPr lang="zh-CN" altLang="en-US" dirty="0" smtClean="0"/>
              <a:t>由</a:t>
            </a:r>
            <a:r>
              <a:rPr lang="en-US" altLang="zh-CN" dirty="0"/>
              <a:t>1&lt;x</a:t>
            </a:r>
            <a:r>
              <a:rPr lang="zh-CN" altLang="en-US" dirty="0"/>
              <a:t>≤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是不等式成立的充分不必要条件可知，对于满足</a:t>
            </a:r>
            <a:r>
              <a:rPr lang="en-US" altLang="zh-CN" dirty="0"/>
              <a:t>1&lt;x</a:t>
            </a:r>
            <a:r>
              <a:rPr lang="zh-CN" altLang="en-US" dirty="0"/>
              <a:t>≤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它一定满足</a:t>
            </a:r>
            <a:r>
              <a:rPr lang="en-US" altLang="zh-CN" dirty="0"/>
              <a:t>m-1</a:t>
            </a:r>
            <a:r>
              <a:rPr lang="zh-CN" altLang="en-US" dirty="0"/>
              <a:t> ≤ </a:t>
            </a:r>
            <a:r>
              <a:rPr lang="en-US" altLang="zh-CN" dirty="0"/>
              <a:t>x</a:t>
            </a:r>
            <a:r>
              <a:rPr lang="zh-CN" altLang="en-US" dirty="0"/>
              <a:t> ≤ </a:t>
            </a:r>
            <a:r>
              <a:rPr lang="en-US" altLang="zh-CN" dirty="0" smtClean="0"/>
              <a:t>m+1</a:t>
            </a:r>
            <a:r>
              <a:rPr lang="zh-CN" altLang="en-US" dirty="0" smtClean="0"/>
              <a:t>从数轴中可见：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65" y="3419509"/>
            <a:ext cx="4177553" cy="14447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43295" y="4432885"/>
            <a:ext cx="102925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有：</a:t>
            </a:r>
            <a:endParaRPr lang="en-US" altLang="zh-CN" dirty="0" smtClean="0"/>
          </a:p>
          <a:p>
            <a:r>
              <a:rPr lang="en-US" altLang="zh-CN" dirty="0" smtClean="0"/>
              <a:t>        m-1</a:t>
            </a:r>
            <a:r>
              <a:rPr lang="zh-CN" altLang="en-US" dirty="0" smtClean="0"/>
              <a:t> </a:t>
            </a:r>
            <a:r>
              <a:rPr lang="zh-CN" altLang="en-US" dirty="0"/>
              <a:t>≤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   2</a:t>
            </a:r>
            <a:r>
              <a:rPr lang="zh-CN" altLang="en-US" dirty="0" smtClean="0"/>
              <a:t> </a:t>
            </a:r>
            <a:r>
              <a:rPr lang="zh-CN" altLang="en-US" dirty="0"/>
              <a:t>≤ </a:t>
            </a:r>
            <a:r>
              <a:rPr lang="en-US" altLang="zh-CN" dirty="0" smtClean="0"/>
              <a:t>m+1</a:t>
            </a:r>
          </a:p>
          <a:p>
            <a:endParaRPr lang="en-US" altLang="zh-CN" dirty="0"/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注意取等条件</a:t>
            </a:r>
            <a:endParaRPr lang="en-US" altLang="zh-CN" dirty="0" smtClean="0"/>
          </a:p>
        </p:txBody>
      </p:sp>
      <p:sp>
        <p:nvSpPr>
          <p:cNvPr id="12" name="左大括号 11"/>
          <p:cNvSpPr/>
          <p:nvPr/>
        </p:nvSpPr>
        <p:spPr>
          <a:xfrm>
            <a:off x="1624308" y="4842732"/>
            <a:ext cx="185442" cy="474140"/>
          </a:xfrm>
          <a:prstGeom prst="leftBrace">
            <a:avLst>
              <a:gd name="adj1" fmla="val 50908"/>
              <a:gd name="adj2" fmla="val 5095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4——</a:t>
            </a:r>
            <a:r>
              <a:rPr lang="zh-CN" altLang="en-US" b="1" dirty="0" smtClean="0"/>
              <a:t>简单的逻辑联结词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0697" y="1051046"/>
                <a:ext cx="10833101" cy="30569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山东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）已知命题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(x+1)&gt;0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；命题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，下列命题为真命题的是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UcPeriod"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697" y="1051046"/>
                <a:ext cx="10833101" cy="3056929"/>
              </a:xfrm>
              <a:blipFill rotWithShape="0">
                <a:blip r:embed="rId2"/>
                <a:stretch>
                  <a:fillRect l="-1125" t="-4183" b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33733" y="6049064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520697" y="4257841"/>
                <a:ext cx="10515600" cy="1064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因为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x+1&gt;1</a:t>
                </a:r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(x+1)&gt;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，命题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为真命题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=-2,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=-3</a:t>
                </a:r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不成立，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为假</a:t>
                </a:r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7" y="4257841"/>
                <a:ext cx="10515600" cy="106478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2000" b="-9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/>
                  <a:t>训练</a:t>
                </a:r>
                <a:r>
                  <a:rPr lang="en-US" altLang="zh-CN" dirty="0" smtClean="0"/>
                  <a:t>1</a:t>
                </a:r>
                <a:r>
                  <a:rPr lang="en-US" altLang="zh-CN" b="0" dirty="0" smtClean="0"/>
                  <a:t>.</a:t>
                </a:r>
                <a:r>
                  <a:rPr lang="zh-CN" altLang="en-US" b="0" dirty="0" smtClean="0"/>
                  <a:t> 已知</a:t>
                </a:r>
                <a:r>
                  <a:rPr lang="en-US" altLang="zh-CN" b="0" dirty="0" smtClean="0"/>
                  <a:t>c&gt;0,</a:t>
                </a:r>
                <a:r>
                  <a:rPr lang="zh-CN" altLang="en-US" b="0" dirty="0" smtClean="0"/>
                  <a:t>设</a:t>
                </a:r>
                <a:r>
                  <a:rPr lang="en-US" altLang="zh-CN" b="0" dirty="0" smtClean="0"/>
                  <a:t>P:</a:t>
                </a:r>
                <a:r>
                  <a:rPr lang="zh-CN" altLang="en-US" b="0" dirty="0" smtClean="0"/>
                  <a:t>函数</a:t>
                </a:r>
                <a:r>
                  <a:rPr lang="en-US" altLang="zh-CN" dirty="0" smtClean="0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上单调递减；</a:t>
                </a:r>
                <a:r>
                  <a:rPr lang="en-US" altLang="zh-CN" dirty="0" smtClean="0"/>
                  <a:t>Q:</a:t>
                </a:r>
                <a:r>
                  <a:rPr lang="zh-CN" altLang="en-US" dirty="0" smtClean="0"/>
                  <a:t>不等式</a:t>
                </a:r>
                <a:r>
                  <a:rPr lang="en-US" altLang="zh-CN" dirty="0" smtClean="0"/>
                  <a:t>x+|x-2c|&gt;1</a:t>
                </a:r>
                <a:r>
                  <a:rPr lang="zh-CN" altLang="en-US" dirty="0" smtClean="0"/>
                  <a:t>的解集为</a:t>
                </a:r>
                <a:r>
                  <a:rPr lang="en-US" altLang="zh-CN" dirty="0" smtClean="0"/>
                  <a:t>R;</a:t>
                </a:r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有且只有一个正确，求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的取值范围</a:t>
                </a:r>
                <a:r>
                  <a:rPr lang="en-US" altLang="zh-CN" dirty="0" smtClean="0"/>
                  <a:t>______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  <a:blipFill rotWithShape="0">
                <a:blip r:embed="rId3"/>
                <a:stretch>
                  <a:fillRect l="-1159" t="-2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752577" y="5493399"/>
            <a:ext cx="3176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为真则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为假；</a:t>
            </a:r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P: 0&lt;c&lt;1;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Q:</a:t>
            </a:r>
            <a:r>
              <a:rPr lang="zh-CN" altLang="en-US" dirty="0" smtClean="0"/>
              <a:t>可以拆分为</a:t>
            </a:r>
            <a:r>
              <a:rPr lang="en-US" altLang="zh-CN" dirty="0" smtClean="0"/>
              <a:t>|x-2c|&gt;1-x</a:t>
            </a:r>
          </a:p>
          <a:p>
            <a:r>
              <a:rPr lang="zh-CN" altLang="en-US" dirty="0" smtClean="0"/>
              <a:t>如左图，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为假则</a:t>
            </a:r>
            <a:r>
              <a:rPr lang="en-US" altLang="zh-CN" dirty="0" smtClean="0"/>
              <a:t>0&lt;c</a:t>
            </a:r>
            <a:r>
              <a:rPr lang="zh-CN" altLang="en-US" dirty="0" smtClean="0"/>
              <a:t>≤</a:t>
            </a:r>
            <a:r>
              <a:rPr lang="en-US" altLang="zh-CN" dirty="0" smtClean="0"/>
              <a:t>0.5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0695" y="6110809"/>
                <a:ext cx="2424062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答案：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( 0,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]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dirty="0" smtClean="0">
                        <a:solidFill>
                          <a:srgbClr val="FF0000"/>
                        </a:solidFill>
                      </a:rPr>
                      <m:t>∞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5" y="6110809"/>
                <a:ext cx="2424062" cy="613886"/>
              </a:xfrm>
              <a:prstGeom prst="rect">
                <a:avLst/>
              </a:prstGeom>
              <a:blipFill rotWithShape="0">
                <a:blip r:embed="rId4"/>
                <a:stretch>
                  <a:fillRect l="-2267" r="-2267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843047" y="5657670"/>
            <a:ext cx="3176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zh-CN" altLang="en-US" dirty="0"/>
              <a:t>假</a:t>
            </a:r>
            <a:r>
              <a:rPr lang="zh-CN" altLang="en-US" dirty="0" smtClean="0"/>
              <a:t>则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为真；</a:t>
            </a:r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P: 1&lt;c;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Q:</a:t>
            </a:r>
            <a:r>
              <a:rPr lang="zh-CN" altLang="en-US" dirty="0" smtClean="0"/>
              <a:t>可以拆分为</a:t>
            </a:r>
            <a:r>
              <a:rPr lang="en-US" altLang="zh-CN" dirty="0" smtClean="0"/>
              <a:t>|x-2c|&gt;1-x</a:t>
            </a:r>
          </a:p>
          <a:p>
            <a:r>
              <a:rPr lang="zh-CN" altLang="en-US" dirty="0" smtClean="0"/>
              <a:t>如右图，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为真则</a:t>
            </a:r>
            <a:r>
              <a:rPr lang="en-US" altLang="zh-CN" dirty="0" smtClean="0"/>
              <a:t>1&lt;c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83" y="2108051"/>
            <a:ext cx="5254574" cy="47499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287" y="2108050"/>
            <a:ext cx="5764728" cy="4749949"/>
          </a:xfrm>
          <a:prstGeom prst="rect">
            <a:avLst/>
          </a:prstGeom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385355" y="-2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mtClean="0"/>
              <a:t>考点</a:t>
            </a:r>
            <a:r>
              <a:rPr lang="en-US" altLang="zh-CN" b="1" smtClean="0"/>
              <a:t>4——</a:t>
            </a:r>
            <a:r>
              <a:rPr lang="zh-CN" altLang="en-US" b="1" smtClean="0"/>
              <a:t>简单的逻辑联结词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91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集合及其关系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114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元素与集合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）元素与集合的关系：属于记为</a:t>
                </a:r>
                <a:r>
                  <a:rPr lang="en-US" altLang="zh-CN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、不属于记为</a:t>
                </a:r>
                <a:r>
                  <a:rPr lang="en-US" altLang="zh-CN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）集合中元素的特征：确定性、互异性、无序性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）集合的分类：无限集、有限集、空集（记为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）常用集合及其符号：自然数集（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/>
                  <a:t>）、正整数集（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）、整数集（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dirty="0" smtClean="0"/>
                  <a:t>）、有理数集合（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 smtClean="0"/>
                  <a:t>）、实数集（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）集合的表示方法：列举法、描述法、韦恩图法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114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 flipH="1">
            <a:off x="8958263" y="1982788"/>
            <a:ext cx="71438" cy="328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5——</a:t>
            </a:r>
            <a:r>
              <a:rPr lang="zh-CN" altLang="en-US" b="1" dirty="0" smtClean="0"/>
              <a:t>全称量词与存在量词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0697" y="1051046"/>
                <a:ext cx="11134491" cy="30569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）命题“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”的否定形式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697" y="1051046"/>
                <a:ext cx="11134491" cy="3056929"/>
              </a:xfrm>
              <a:blipFill rotWithShape="0">
                <a:blip r:embed="rId2"/>
                <a:stretch>
                  <a:fillRect l="-1095" t="-4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20697" y="5472493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520697" y="4257841"/>
                <a:ext cx="10515600" cy="1064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解：显然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正确</a:t>
                </a:r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7" y="4257841"/>
                <a:ext cx="10515600" cy="106478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5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-2612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考点</a:t>
            </a:r>
            <a:r>
              <a:rPr lang="en-US" altLang="zh-CN" b="1" dirty="0" smtClean="0"/>
              <a:t>5——</a:t>
            </a:r>
            <a:r>
              <a:rPr lang="zh-CN" altLang="en-US" b="1" dirty="0" smtClean="0"/>
              <a:t>全称量词与存在量词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0697" y="1051046"/>
                <a:ext cx="11134491" cy="30569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设命题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“所有正方形都是平行四边形”的否定形式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pPr marL="514350" indent="-514350">
                  <a:buAutoNum type="alphaUcPeriod"/>
                </a:pP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所有的正方形都不是平行四边形</a:t>
                </a:r>
                <a:endParaRPr lang="en-US" altLang="zh-CN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有的平行四边形</a:t>
                </a:r>
                <a:r>
                  <a:rPr lang="zh-CN" alt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不是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正方形</a:t>
                </a:r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有的正方形不是平行四边形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UcPeriod"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不是正方形的四边形不是平行四边形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697" y="1051046"/>
                <a:ext cx="11134491" cy="3056929"/>
              </a:xfrm>
              <a:blipFill rotWithShape="0">
                <a:blip r:embed="rId2"/>
                <a:stretch>
                  <a:fillRect l="-1095" t="-3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20697" y="5472493"/>
            <a:ext cx="170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520697" y="4257841"/>
                <a:ext cx="10515600" cy="1064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解：显然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正确</a:t>
                </a:r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7" y="4257841"/>
                <a:ext cx="10515600" cy="106478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13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1"/>
            <a:ext cx="2562225" cy="1028700"/>
          </a:xfrm>
        </p:spPr>
        <p:txBody>
          <a:bodyPr/>
          <a:lstStyle/>
          <a:p>
            <a:r>
              <a:rPr lang="zh-CN" altLang="en-US" dirty="0" smtClean="0"/>
              <a:t>总结回顾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7225" y="1838325"/>
            <a:ext cx="1619250" cy="638175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59894" y="1838325"/>
            <a:ext cx="1619250" cy="638175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命题</a:t>
            </a:r>
          </a:p>
        </p:txBody>
      </p:sp>
      <p:sp>
        <p:nvSpPr>
          <p:cNvPr id="22" name="矩形 21"/>
          <p:cNvSpPr/>
          <p:nvPr/>
        </p:nvSpPr>
        <p:spPr>
          <a:xfrm>
            <a:off x="5262563" y="1838324"/>
            <a:ext cx="1619250" cy="638175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充要条件</a:t>
            </a:r>
          </a:p>
        </p:txBody>
      </p:sp>
      <p:sp>
        <p:nvSpPr>
          <p:cNvPr id="23" name="矩形 22"/>
          <p:cNvSpPr/>
          <p:nvPr/>
        </p:nvSpPr>
        <p:spPr>
          <a:xfrm>
            <a:off x="7565232" y="1838324"/>
            <a:ext cx="1619250" cy="638175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逻辑</a:t>
            </a:r>
            <a:r>
              <a:rPr lang="zh-CN" altLang="en-US" dirty="0">
                <a:solidFill>
                  <a:schemeClr val="tx1"/>
                </a:solidFill>
              </a:rPr>
              <a:t>联结词</a:t>
            </a:r>
          </a:p>
        </p:txBody>
      </p:sp>
      <p:sp>
        <p:nvSpPr>
          <p:cNvPr id="24" name="矩形 23"/>
          <p:cNvSpPr/>
          <p:nvPr/>
        </p:nvSpPr>
        <p:spPr>
          <a:xfrm>
            <a:off x="9867900" y="1838323"/>
            <a:ext cx="1619250" cy="638175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量词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7226" y="2914649"/>
            <a:ext cx="1619072" cy="2143126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1.</a:t>
            </a:r>
            <a:r>
              <a:rPr lang="zh-CN" altLang="en-US" dirty="0"/>
              <a:t>集合的基本概念；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集合之间的关系；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集合之间的运算；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967038" y="2914649"/>
            <a:ext cx="1604784" cy="2143126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1.</a:t>
            </a:r>
            <a:r>
              <a:rPr lang="zh-CN" altLang="en-US" dirty="0"/>
              <a:t>四种命题基本概念；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命题之间的关系；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77028" y="2914649"/>
            <a:ext cx="1590317" cy="2143126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1.</a:t>
            </a:r>
            <a:r>
              <a:rPr lang="zh-CN" altLang="en-US" dirty="0"/>
              <a:t>充要条件基本概念；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充要条件与集合；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64875" y="2914650"/>
            <a:ext cx="1619428" cy="2143126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1.</a:t>
            </a:r>
            <a:r>
              <a:rPr lang="zh-CN" altLang="en-US" dirty="0"/>
              <a:t>“或”“且”“非”；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联结词命题的真假；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“或”“且”，命题的“非”；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875222" y="2914649"/>
            <a:ext cx="1611750" cy="2219326"/>
          </a:xfrm>
          <a:prstGeom prst="rec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1.</a:t>
            </a:r>
            <a:r>
              <a:rPr lang="zh-CN" altLang="en-US" dirty="0"/>
              <a:t>全称量词与存在量词；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量词的命题否命题；</a:t>
            </a:r>
          </a:p>
        </p:txBody>
      </p:sp>
      <p:cxnSp>
        <p:nvCxnSpPr>
          <p:cNvPr id="32" name="直接连接符 31"/>
          <p:cNvCxnSpPr>
            <a:stCxn id="17" idx="3"/>
            <a:endCxn id="21" idx="1"/>
          </p:cNvCxnSpPr>
          <p:nvPr/>
        </p:nvCxnSpPr>
        <p:spPr>
          <a:xfrm>
            <a:off x="2276475" y="2157413"/>
            <a:ext cx="68341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579144" y="2143123"/>
            <a:ext cx="68341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81813" y="2157408"/>
            <a:ext cx="68341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84481" y="2157410"/>
            <a:ext cx="68341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2"/>
            <a:endCxn id="25" idx="0"/>
          </p:cNvCxnSpPr>
          <p:nvPr/>
        </p:nvCxnSpPr>
        <p:spPr>
          <a:xfrm flipH="1">
            <a:off x="1466762" y="2476500"/>
            <a:ext cx="88" cy="4381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769519" y="2476498"/>
            <a:ext cx="0" cy="4381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2009" y="2476497"/>
            <a:ext cx="0" cy="4381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382000" y="2476497"/>
            <a:ext cx="0" cy="4381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0677525" y="2476497"/>
            <a:ext cx="0" cy="4381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集合及其关系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4048" y="1562004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集合与集合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）子集：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</a:t>
                </a:r>
                <a:r>
                  <a:rPr lang="zh-CN" altLang="en-US" dirty="0" smtClean="0"/>
                  <a:t>集合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/>
                  <a:t>是集合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/>
                  <a:t>的子集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）真子集：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/>
                  <a:t>   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                             集合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是集合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/>
                  <a:t>的真子集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）集合相等：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</a:t>
                </a:r>
                <a:r>
                  <a:rPr lang="zh-CN" altLang="en-US" dirty="0" smtClean="0"/>
                  <a:t>集合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/>
                  <a:t>与集合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/>
                  <a:t>相等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048" y="1562004"/>
                <a:ext cx="10515600" cy="4351338"/>
              </a:xfrm>
              <a:blipFill rotWithShape="0">
                <a:blip r:embed="rId2"/>
                <a:stretch>
                  <a:fillRect l="-1159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62" y="1590666"/>
            <a:ext cx="1971444" cy="14303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603" y="1585866"/>
            <a:ext cx="1971444" cy="14303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611" y="3076839"/>
            <a:ext cx="1971444" cy="14303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611" y="4563012"/>
            <a:ext cx="1971444" cy="143032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39172" y="3279787"/>
            <a:ext cx="534121" cy="711420"/>
            <a:chOff x="3332822" y="3317887"/>
            <a:chExt cx="534121" cy="711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332822" y="3506087"/>
                  <a:ext cx="5341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22" y="3506087"/>
                  <a:ext cx="5341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332822" y="3317887"/>
                  <a:ext cx="5341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22" y="3317887"/>
                  <a:ext cx="53412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4470039" y="3286554"/>
            <a:ext cx="534121" cy="711420"/>
            <a:chOff x="3332822" y="3317887"/>
            <a:chExt cx="534121" cy="711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332822" y="3506087"/>
                  <a:ext cx="5341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22" y="3506087"/>
                  <a:ext cx="534121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3332822" y="3317887"/>
                  <a:ext cx="5341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⊃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22" y="3317887"/>
                  <a:ext cx="534121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70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37" y="-26126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集合的运算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4048" y="156200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并集：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，或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交集</a:t>
                </a:r>
                <a:r>
                  <a:rPr lang="zh-CN" altLang="en-US" dirty="0"/>
                  <a:t>：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补集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048" y="1562004"/>
                <a:ext cx="10515600" cy="4351338"/>
              </a:xfrm>
              <a:blipFill rotWithShape="0">
                <a:blip r:embed="rId2"/>
                <a:stretch>
                  <a:fillRect l="-1159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26" y="1259464"/>
            <a:ext cx="2932886" cy="12622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145" y="1258101"/>
            <a:ext cx="1739847" cy="12622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226" y="2782960"/>
            <a:ext cx="2932886" cy="126229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064" y="2757830"/>
            <a:ext cx="1739847" cy="126229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8085" y="4306456"/>
            <a:ext cx="3094442" cy="19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命题及其关系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202" y="10620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四种命题：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原命题：若</a:t>
            </a:r>
            <a:r>
              <a:rPr lang="en-US" altLang="zh-CN" dirty="0" smtClean="0"/>
              <a:t>p</a:t>
            </a:r>
            <a:r>
              <a:rPr lang="zh-CN" altLang="en-US" dirty="0" smtClean="0"/>
              <a:t>则</a:t>
            </a:r>
            <a:r>
              <a:rPr lang="en-US" altLang="zh-CN" dirty="0" smtClean="0"/>
              <a:t>q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逆命题：若</a:t>
            </a:r>
            <a:r>
              <a:rPr lang="en-US" altLang="zh-CN" dirty="0" smtClean="0"/>
              <a:t>q</a:t>
            </a:r>
            <a:r>
              <a:rPr lang="zh-CN" altLang="en-US" dirty="0" smtClean="0"/>
              <a:t>则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否命题：若非</a:t>
            </a:r>
            <a:r>
              <a:rPr lang="en-US" altLang="zh-CN" dirty="0" smtClean="0"/>
              <a:t>p</a:t>
            </a:r>
            <a:r>
              <a:rPr lang="zh-CN" altLang="en-US" dirty="0" smtClean="0"/>
              <a:t>则非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，或若</a:t>
            </a:r>
            <a:r>
              <a:rPr lang="en-US" altLang="zh-CN" dirty="0" smtClean="0"/>
              <a:t>﹁p</a:t>
            </a:r>
            <a:r>
              <a:rPr lang="zh-CN" altLang="en-US" dirty="0" smtClean="0"/>
              <a:t>则</a:t>
            </a:r>
            <a:r>
              <a:rPr lang="en-US" altLang="zh-CN" dirty="0" smtClean="0"/>
              <a:t>﹁q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逆否命题：若非</a:t>
            </a:r>
            <a:r>
              <a:rPr lang="en-US" altLang="zh-CN" dirty="0" smtClean="0"/>
              <a:t>q</a:t>
            </a:r>
            <a:r>
              <a:rPr lang="zh-CN" altLang="en-US" dirty="0" smtClean="0"/>
              <a:t>则非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，或若</a:t>
            </a:r>
            <a:r>
              <a:rPr lang="en-US" altLang="zh-CN" dirty="0" smtClean="0"/>
              <a:t>﹁q</a:t>
            </a:r>
            <a:r>
              <a:rPr lang="zh-CN" altLang="en-US" dirty="0" smtClean="0"/>
              <a:t>则</a:t>
            </a:r>
            <a:r>
              <a:rPr lang="en-US" altLang="zh-CN" dirty="0" smtClean="0"/>
              <a:t>﹁p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四种命题之间的关系：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398789" y="4243870"/>
            <a:ext cx="6488732" cy="2393921"/>
            <a:chOff x="3561810" y="4084319"/>
            <a:chExt cx="4624250" cy="2261675"/>
          </a:xfrm>
        </p:grpSpPr>
        <p:sp>
          <p:nvSpPr>
            <p:cNvPr id="4" name="矩形 3"/>
            <p:cNvSpPr/>
            <p:nvPr/>
          </p:nvSpPr>
          <p:spPr>
            <a:xfrm>
              <a:off x="3561810" y="4084319"/>
              <a:ext cx="1680754" cy="714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原命题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若</a:t>
              </a:r>
              <a:r>
                <a:rPr lang="en-US" altLang="zh-CN" dirty="0" smtClean="0"/>
                <a:t>p</a:t>
              </a:r>
              <a:r>
                <a:rPr lang="zh-CN" altLang="en-US" dirty="0" smtClean="0"/>
                <a:t>则</a:t>
              </a:r>
              <a:r>
                <a:rPr lang="en-US" altLang="zh-CN" dirty="0" smtClean="0"/>
                <a:t>q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05306" y="4084319"/>
              <a:ext cx="1680754" cy="714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逆命题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若</a:t>
              </a:r>
              <a:r>
                <a:rPr lang="en-US" altLang="zh-CN" dirty="0" smtClean="0"/>
                <a:t>q</a:t>
              </a:r>
              <a:r>
                <a:rPr lang="zh-CN" altLang="en-US" dirty="0" smtClean="0"/>
                <a:t>则</a:t>
              </a:r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61810" y="5619613"/>
              <a:ext cx="1680754" cy="714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否命题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若</a:t>
              </a:r>
              <a:r>
                <a:rPr lang="en-US" altLang="zh-CN" dirty="0" smtClean="0"/>
                <a:t>﹁ p</a:t>
              </a:r>
              <a:r>
                <a:rPr lang="zh-CN" altLang="en-US" dirty="0" smtClean="0"/>
                <a:t>则</a:t>
              </a:r>
              <a:r>
                <a:rPr lang="en-US" altLang="zh-CN" dirty="0" smtClean="0"/>
                <a:t>﹁ q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05306" y="5596071"/>
              <a:ext cx="1680754" cy="714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逆否命题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若</a:t>
              </a:r>
              <a:r>
                <a:rPr lang="en-US" altLang="zh-CN" dirty="0" smtClean="0"/>
                <a:t>﹁ q</a:t>
              </a:r>
              <a:r>
                <a:rPr lang="zh-CN" altLang="en-US" dirty="0" smtClean="0"/>
                <a:t>则</a:t>
              </a:r>
              <a:r>
                <a:rPr lang="en-US" altLang="zh-CN" dirty="0" smtClean="0"/>
                <a:t>﹁ p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4" idx="3"/>
              <a:endCxn id="15" idx="1"/>
            </p:cNvCxnSpPr>
            <p:nvPr/>
          </p:nvCxnSpPr>
          <p:spPr>
            <a:xfrm>
              <a:off x="5242564" y="4441371"/>
              <a:ext cx="12627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6" idx="3"/>
              <a:endCxn id="17" idx="1"/>
            </p:cNvCxnSpPr>
            <p:nvPr/>
          </p:nvCxnSpPr>
          <p:spPr>
            <a:xfrm flipV="1">
              <a:off x="5242564" y="5953123"/>
              <a:ext cx="1262742" cy="235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6" idx="0"/>
              <a:endCxn id="4" idx="2"/>
            </p:cNvCxnSpPr>
            <p:nvPr/>
          </p:nvCxnSpPr>
          <p:spPr>
            <a:xfrm flipV="1">
              <a:off x="4402187" y="4798422"/>
              <a:ext cx="0" cy="8211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0"/>
              <a:endCxn id="15" idx="2"/>
            </p:cNvCxnSpPr>
            <p:nvPr/>
          </p:nvCxnSpPr>
          <p:spPr>
            <a:xfrm flipV="1">
              <a:off x="7345683" y="4798422"/>
              <a:ext cx="0" cy="7976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5242565" y="4798423"/>
              <a:ext cx="1262741" cy="7976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5242564" y="4798422"/>
              <a:ext cx="1262742" cy="8211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533208" y="4095581"/>
              <a:ext cx="86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互逆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533208" y="5976662"/>
              <a:ext cx="86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互逆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27452" y="5024351"/>
              <a:ext cx="49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互否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922484" y="5035420"/>
              <a:ext cx="50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互否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 rot="20023190">
              <a:off x="5207179" y="4691551"/>
              <a:ext cx="1868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互为       逆否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 rot="1537498">
              <a:off x="5284922" y="5068682"/>
              <a:ext cx="1868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互为        逆否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19851" y="1564703"/>
            <a:ext cx="4018983" cy="2652402"/>
            <a:chOff x="8655656" y="1656692"/>
            <a:chExt cx="3791102" cy="2404054"/>
          </a:xfrm>
        </p:grpSpPr>
        <p:sp>
          <p:nvSpPr>
            <p:cNvPr id="5" name="云形 4"/>
            <p:cNvSpPr/>
            <p:nvPr/>
          </p:nvSpPr>
          <p:spPr>
            <a:xfrm>
              <a:off x="8655656" y="1656692"/>
              <a:ext cx="3791102" cy="2404054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235257" y="2048991"/>
              <a:ext cx="2645123" cy="147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两个命题互为逆否命题，它们有相同的真假性；</a:t>
              </a:r>
              <a:endParaRPr lang="en-US" altLang="zh-CN" sz="2000" dirty="0" smtClean="0"/>
            </a:p>
            <a:p>
              <a:r>
                <a:rPr lang="zh-CN" altLang="en-US" sz="2000" dirty="0" smtClean="0"/>
                <a:t>两个命题互为逆命题或互为否命题，它们的真假性没有关系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46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充分条件与必要条件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8276"/>
                <a:ext cx="10515600" cy="34866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充要条件：若</a:t>
                </a:r>
                <a:r>
                  <a:rPr lang="en-US" altLang="zh-CN" dirty="0" smtClean="0"/>
                  <a:t>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的充分条件，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的必要条件；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q 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r>
                      <m:rPr>
                        <m:nor/>
                      </m:rPr>
                      <a:rPr lang="en-US" altLang="zh-CN" dirty="0"/>
                      <m:t>q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的充要条件；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充要条件与集合：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设命题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对应集合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，命题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对应集合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p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等价于</a:t>
                </a:r>
                <a:r>
                  <a:rPr lang="en-US" altLang="zh-CN" dirty="0" smtClean="0"/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等价于</a:t>
                </a:r>
                <a:r>
                  <a:rPr lang="en-US" altLang="zh-CN" dirty="0" smtClean="0"/>
                  <a:t>A=B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例子：命题</a:t>
                </a:r>
                <a:r>
                  <a:rPr lang="en-US" altLang="zh-CN" dirty="0" smtClean="0"/>
                  <a:t>p: A={</a:t>
                </a:r>
                <a:r>
                  <a:rPr lang="en-US" altLang="zh-CN" dirty="0" err="1" smtClean="0"/>
                  <a:t>x|x</a:t>
                </a:r>
                <a:r>
                  <a:rPr lang="zh-CN" altLang="en-US" dirty="0" smtClean="0"/>
                  <a:t>≥</a:t>
                </a:r>
                <a:r>
                  <a:rPr lang="en-US" altLang="zh-CN" dirty="0" smtClean="0"/>
                  <a:t>1,x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},</a:t>
                </a:r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q:  B={</a:t>
                </a:r>
                <a:r>
                  <a:rPr lang="en-US" altLang="zh-CN" dirty="0" err="1"/>
                  <a:t>x|x</a:t>
                </a:r>
                <a:r>
                  <a:rPr lang="zh-CN" altLang="en-US" dirty="0" smtClean="0"/>
                  <a:t>≥</a:t>
                </a:r>
                <a:r>
                  <a:rPr lang="en-US" altLang="zh-CN" dirty="0" smtClean="0"/>
                  <a:t>-3,x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         我们称</a:t>
                </a:r>
                <a:r>
                  <a:rPr lang="en-US" altLang="zh-CN" dirty="0"/>
                  <a:t>p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 smtClean="0"/>
                  <a:t>q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一个数大于等于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，它肯定大于等于</a:t>
                </a:r>
                <a:r>
                  <a:rPr lang="en-US" altLang="zh-CN" dirty="0"/>
                  <a:t>-3</a:t>
                </a: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8276"/>
                <a:ext cx="10515600" cy="3486604"/>
              </a:xfrm>
              <a:blipFill rotWithShape="0">
                <a:blip r:embed="rId2"/>
                <a:stretch>
                  <a:fillRect l="-986" t="-5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8" y="4700282"/>
            <a:ext cx="4245146" cy="21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充分条件与必要条件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68276"/>
            <a:ext cx="10515600" cy="348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充分条件与必要条件的两种判断方法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47440"/>
                  </p:ext>
                </p:extLst>
              </p:nvPr>
            </p:nvGraphicFramePr>
            <p:xfrm>
              <a:off x="1516417" y="2368362"/>
              <a:ext cx="9159164" cy="2865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68048"/>
                    <a:gridCol w="2115403"/>
                    <a:gridCol w="357571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条件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定义法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集合法</a:t>
                          </a:r>
                          <a:r>
                            <a:rPr lang="en-US" altLang="zh-CN" dirty="0" smtClean="0"/>
                            <a:t>A={</a:t>
                          </a:r>
                          <a:r>
                            <a:rPr lang="en-US" altLang="zh-CN" dirty="0" err="1" smtClean="0"/>
                            <a:t>x|p</a:t>
                          </a:r>
                          <a:r>
                            <a:rPr lang="en-US" altLang="zh-CN" dirty="0" smtClean="0"/>
                            <a:t>(x)}</a:t>
                          </a:r>
                          <a:r>
                            <a:rPr lang="zh-CN" altLang="en-US" dirty="0" smtClean="0"/>
                            <a:t>，</a:t>
                          </a:r>
                          <a:r>
                            <a:rPr lang="en-US" altLang="zh-CN" dirty="0" smtClean="0"/>
                            <a:t>B={</a:t>
                          </a:r>
                          <a:r>
                            <a:rPr lang="en-US" altLang="zh-CN" dirty="0" err="1" smtClean="0"/>
                            <a:t>x|q</a:t>
                          </a:r>
                          <a:r>
                            <a:rPr lang="en-US" altLang="zh-CN" dirty="0" smtClean="0"/>
                            <a:t>(x)}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的充分条件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altLang="zh-CN" dirty="0" smtClean="0"/>
                            <a:t> 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altLang="zh-CN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的必要条件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q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altLang="zh-CN" dirty="0" smtClean="0"/>
                            <a:t> 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⊇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zh-CN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的充要条件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altLang="zh-CN" dirty="0" smtClean="0"/>
                            <a:t> q</a:t>
                          </a:r>
                          <a:r>
                            <a:rPr lang="zh-CN" altLang="en-US" baseline="0" dirty="0" smtClean="0"/>
                            <a:t> 且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q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altLang="zh-CN" dirty="0" smtClean="0"/>
                            <a:t> 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altLang="zh-CN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的充分不必要条件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altLang="zh-CN" dirty="0" smtClean="0"/>
                            <a:t> q</a:t>
                          </a:r>
                          <a:r>
                            <a:rPr lang="zh-CN" altLang="en-US" baseline="0" dirty="0" smtClean="0"/>
                            <a:t> 且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q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⇏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dirty="0" smtClean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altLang="zh-CN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的必要不充分条件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⇏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dirty="0" smtClean="0"/>
                            <a:t>且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altLang="zh-CN" dirty="0" smtClean="0"/>
                            <a:t> p</a:t>
                          </a:r>
                          <a:r>
                            <a:rPr lang="zh-CN" altLang="en-US" baseline="0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zh-CN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807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的既不充分也不必要条件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⇏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dirty="0" smtClean="0"/>
                            <a:t>且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⇏</m:t>
                              </m:r>
                            </m:oMath>
                          </a14:m>
                          <a:r>
                            <a:rPr lang="en-US" altLang="zh-CN" dirty="0" smtClean="0"/>
                            <a:t> p</a:t>
                          </a:r>
                          <a:r>
                            <a:rPr lang="zh-CN" altLang="en-US" baseline="0" dirty="0" smtClean="0"/>
                            <a:t> </a:t>
                          </a:r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m:rPr>
                                  <m:nor/>
                                </m:rPr>
                                <a:rPr lang="en-US" altLang="zh-CN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⊉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altLang="zh-CN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47440"/>
                  </p:ext>
                </p:extLst>
              </p:nvPr>
            </p:nvGraphicFramePr>
            <p:xfrm>
              <a:off x="1516417" y="2368362"/>
              <a:ext cx="9159164" cy="2865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68048"/>
                    <a:gridCol w="2115403"/>
                    <a:gridCol w="357571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条件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定义法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集合法</a:t>
                          </a:r>
                          <a:r>
                            <a:rPr lang="en-US" altLang="zh-CN" dirty="0" smtClean="0"/>
                            <a:t>A={</a:t>
                          </a:r>
                          <a:r>
                            <a:rPr lang="en-US" altLang="zh-CN" dirty="0" err="1" smtClean="0"/>
                            <a:t>x|p</a:t>
                          </a:r>
                          <a:r>
                            <a:rPr lang="en-US" altLang="zh-CN" dirty="0" smtClean="0"/>
                            <a:t>(x)}</a:t>
                          </a:r>
                          <a:r>
                            <a:rPr lang="zh-CN" altLang="en-US" dirty="0" smtClean="0"/>
                            <a:t>，</a:t>
                          </a:r>
                          <a:r>
                            <a:rPr lang="en-US" altLang="zh-CN" dirty="0" smtClean="0"/>
                            <a:t>B={</a:t>
                          </a:r>
                          <a:r>
                            <a:rPr lang="en-US" altLang="zh-CN" dirty="0" err="1" smtClean="0"/>
                            <a:t>x|q</a:t>
                          </a:r>
                          <a:r>
                            <a:rPr lang="en-US" altLang="zh-CN" dirty="0" smtClean="0"/>
                            <a:t>(x)}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的充分条件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3793" t="-113115" r="-169253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388" t="-113115" r="-341" b="-57541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的必要条件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3793" t="-213115" r="-169253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388" t="-213115" r="-341" b="-47541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的充要条件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3793" t="-313115" r="-169253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388" t="-313115" r="-341" b="-37541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的充分不必要条件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3793" t="-413115" r="-169253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388" t="-413115" r="-341" b="-27541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的必要不充分条件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3793" t="-513115" r="-169253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388" t="-513115" r="-341" b="-17541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p</a:t>
                          </a:r>
                          <a:r>
                            <a:rPr lang="zh-CN" altLang="en-US" dirty="0" smtClean="0"/>
                            <a:t>是</a:t>
                          </a:r>
                          <a:r>
                            <a:rPr lang="en-US" altLang="zh-CN" dirty="0" smtClean="0"/>
                            <a:t>q</a:t>
                          </a:r>
                          <a:r>
                            <a:rPr lang="zh-CN" altLang="en-US" dirty="0" smtClean="0"/>
                            <a:t>的既不充分也不必要条件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3793" t="-356190" r="-169253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388" t="-356190" r="-341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组合 6"/>
          <p:cNvGrpSpPr/>
          <p:nvPr/>
        </p:nvGrpSpPr>
        <p:grpSpPr>
          <a:xfrm>
            <a:off x="8682173" y="3784019"/>
            <a:ext cx="410689" cy="502635"/>
            <a:chOff x="3332822" y="3317887"/>
            <a:chExt cx="410689" cy="502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332822" y="3451190"/>
                  <a:ext cx="410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22" y="3451190"/>
                  <a:ext cx="41068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332822" y="3317887"/>
                  <a:ext cx="410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22" y="3317887"/>
                  <a:ext cx="4106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8682174" y="4154114"/>
            <a:ext cx="410689" cy="501872"/>
            <a:chOff x="3332822" y="3317887"/>
            <a:chExt cx="410689" cy="501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332822" y="3450427"/>
                  <a:ext cx="410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22" y="3450427"/>
                  <a:ext cx="41068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3332822" y="3317887"/>
                  <a:ext cx="4106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⊃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22" y="3317887"/>
                  <a:ext cx="4106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10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355" y="0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逻辑联结词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逻辑联结词“或”（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zh-CN" altLang="en-US" dirty="0" smtClean="0"/>
                  <a:t>）“且”（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zh-CN" altLang="en-US" dirty="0" smtClean="0"/>
                  <a:t>）“非”（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zh-CN" altLang="en-US" dirty="0" smtClean="0"/>
                  <a:t>）的含义。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带有</a:t>
                </a:r>
                <a:r>
                  <a:rPr lang="zh-CN" altLang="en-US" dirty="0"/>
                  <a:t>逻辑联结词的命题真假：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        </a:t>
                </a:r>
                <a:r>
                  <a:rPr lang="zh-CN" altLang="en-US" dirty="0" smtClean="0"/>
                  <a:t>命题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/>
                  <a:t>q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只要</a:t>
                </a:r>
                <a:r>
                  <a:rPr lang="en-US" altLang="zh-CN" dirty="0" smtClean="0"/>
                  <a:t>p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有一个为真则为真；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        </a:t>
                </a:r>
                <a:r>
                  <a:rPr lang="zh-CN" altLang="en-US" dirty="0" smtClean="0"/>
                  <a:t>命题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/>
                  <a:t>q</a:t>
                </a:r>
                <a:r>
                  <a:rPr lang="zh-CN" altLang="en-US" dirty="0"/>
                  <a:t>，只有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均为真则为真，有一个为假则为假；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命题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/>
                  <a:t>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为一真一假的两个互相对立的命题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“或”</a:t>
                </a:r>
                <a:r>
                  <a:rPr lang="zh-CN" altLang="en-US" dirty="0"/>
                  <a:t>命题和“且”命题的</a:t>
                </a:r>
                <a:r>
                  <a:rPr lang="zh-CN" altLang="en-US" dirty="0" smtClean="0"/>
                  <a:t>否定：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p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的否定是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/>
                  <a:t>p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p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的否定是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/>
                  <a:t>q</a:t>
                </a:r>
                <a:r>
                  <a:rPr lang="zh-CN" altLang="en-US" dirty="0"/>
                  <a:t>；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8276"/>
                <a:ext cx="10515600" cy="4858204"/>
              </a:xfrm>
              <a:blipFill rotWithShape="0">
                <a:blip r:embed="rId2"/>
                <a:stretch>
                  <a:fillRect l="-1159" t="-2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2275</Words>
  <Application>Microsoft Office PowerPoint</Application>
  <PresentationFormat>宽屏</PresentationFormat>
  <Paragraphs>340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集合与常用逻辑用语</vt:lpstr>
      <vt:lpstr>PowerPoint 演示文稿</vt:lpstr>
      <vt:lpstr>集合及其关系</vt:lpstr>
      <vt:lpstr>集合及其关系</vt:lpstr>
      <vt:lpstr>集合的运算</vt:lpstr>
      <vt:lpstr>命题及其关系</vt:lpstr>
      <vt:lpstr>充分条件与必要条件</vt:lpstr>
      <vt:lpstr>充分条件与必要条件</vt:lpstr>
      <vt:lpstr>逻辑联结词</vt:lpstr>
      <vt:lpstr>全称量词和存在量词</vt:lpstr>
      <vt:lpstr>考点1—集合关系及其运算</vt:lpstr>
      <vt:lpstr>考点1—集合关系及其运算</vt:lpstr>
      <vt:lpstr>考点1—集合关系及其运算</vt:lpstr>
      <vt:lpstr>考点1—集合关系及其运算</vt:lpstr>
      <vt:lpstr>考点1—集合关系及其运算</vt:lpstr>
      <vt:lpstr>考点1—集合关系及其运算</vt:lpstr>
      <vt:lpstr>考点1—集合关系及其运算</vt:lpstr>
      <vt:lpstr>考点1—集合关系及其运算</vt:lpstr>
      <vt:lpstr>考点1—集合关系及其运算</vt:lpstr>
      <vt:lpstr>考点2——命题及其关系</vt:lpstr>
      <vt:lpstr>考点2——命题及其关系</vt:lpstr>
      <vt:lpstr>考点2——命题及其关系</vt:lpstr>
      <vt:lpstr>考点3——充分必要条件</vt:lpstr>
      <vt:lpstr>考点3——充分必要条件</vt:lpstr>
      <vt:lpstr>考点3——充分必要条件</vt:lpstr>
      <vt:lpstr>考点3——充分必要条件</vt:lpstr>
      <vt:lpstr>考点3——充要条件</vt:lpstr>
      <vt:lpstr>考点4——简单的逻辑联结词</vt:lpstr>
      <vt:lpstr>PowerPoint 演示文稿</vt:lpstr>
      <vt:lpstr>考点5——全称量词与存在量词</vt:lpstr>
      <vt:lpstr>考点5——全称量词与存在量词</vt:lpstr>
      <vt:lpstr>总结回顾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集合与常用逻辑用语</dc:title>
  <dc:creator>Marsmarcin</dc:creator>
  <cp:lastModifiedBy>Marsmarcin</cp:lastModifiedBy>
  <cp:revision>156</cp:revision>
  <dcterms:created xsi:type="dcterms:W3CDTF">2020-03-16T01:28:58Z</dcterms:created>
  <dcterms:modified xsi:type="dcterms:W3CDTF">2020-04-02T09:03:55Z</dcterms:modified>
</cp:coreProperties>
</file>