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70" r:id="rId11"/>
    <p:sldId id="265" r:id="rId12"/>
    <p:sldId id="271" r:id="rId13"/>
    <p:sldId id="272" r:id="rId14"/>
    <p:sldId id="266" r:id="rId15"/>
    <p:sldId id="267" r:id="rId16"/>
    <p:sldId id="268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4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44F3-2FA2-4D43-91AD-B517C37432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3833" y="1214438"/>
            <a:ext cx="9544334" cy="2387600"/>
          </a:xfrm>
        </p:spPr>
        <p:txBody>
          <a:bodyPr/>
          <a:lstStyle/>
          <a:p>
            <a:r>
              <a:rPr lang="zh-CN" altLang="en-US" dirty="0" smtClean="0"/>
              <a:t>函数（一）简单函数与应用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7574508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函数的概念及表示</a:t>
            </a:r>
            <a:endParaRPr lang="en-US" altLang="zh-CN" sz="4400" dirty="0" smtClean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056492" y="1118678"/>
            <a:ext cx="10587864" cy="74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训练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已知函数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f(3x+1)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的定义域为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(-1,6]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，则函数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f(2x-5)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的定义域为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1056492" y="2316952"/>
                <a:ext cx="10587864" cy="14572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f(3x+1)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的定义域为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1,6]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知，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(−1,6]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3x+1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(−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19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2x-5</a:t>
                </a:r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(−2,19]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，解得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92" y="2316952"/>
                <a:ext cx="10587864" cy="1457291"/>
              </a:xfrm>
              <a:prstGeom prst="rect">
                <a:avLst/>
              </a:prstGeom>
              <a:blipFill rotWithShape="0">
                <a:blip r:embed="rId2"/>
                <a:stretch>
                  <a:fillRect l="-864" b="-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73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80721" y="1012953"/>
                <a:ext cx="10587864" cy="744879"/>
              </a:xfrm>
            </p:spPr>
            <p:txBody>
              <a:bodyPr>
                <a:normAutofit fontScale="92500" lnSpcReduction="20000"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的解析式为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80721" y="1012953"/>
                <a:ext cx="10587864" cy="744879"/>
              </a:xfrm>
              <a:blipFill rotWithShape="0">
                <a:blip r:embed="rId2"/>
                <a:stretch>
                  <a:fillRect l="-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7574508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函数的概念及表示</a:t>
            </a:r>
            <a:endParaRPr lang="en-US" altLang="zh-CN" sz="4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780721" y="2009240"/>
                <a:ext cx="10587864" cy="25341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解：由于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我们设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algn="l">
                  <a:lnSpc>
                    <a:spcPct val="150000"/>
                  </a:lnSpc>
                </a:pP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1" y="2009240"/>
                <a:ext cx="10587864" cy="2534185"/>
              </a:xfrm>
              <a:prstGeom prst="rect">
                <a:avLst/>
              </a:prstGeom>
              <a:blipFill rotWithShape="0">
                <a:blip r:embed="rId3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66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80721" y="1012953"/>
                <a:ext cx="10587864" cy="1802818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的值域为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    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A.(0,+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  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.(1,+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  C.(0,1)        D.(1,2)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80721" y="1012953"/>
                <a:ext cx="10587864" cy="1802818"/>
              </a:xfrm>
              <a:blipFill rotWithShape="0">
                <a:blip r:embed="rId2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7574508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函数的概念及表示</a:t>
            </a:r>
            <a:endParaRPr lang="en-US" altLang="zh-CN" sz="4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954892" y="3301011"/>
                <a:ext cx="10587864" cy="25341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+1&gt;1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，由反比例图像可知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cs typeface="Times New Roman" panose="02020603050405020304" pitchFamily="18" charset="0"/>
                  </a:rPr>
                  <a:t>0&lt;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pPr algn="l">
                  <a:lnSpc>
                    <a:spcPct val="150000"/>
                  </a:lnSpc>
                </a:pP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92" y="3301011"/>
                <a:ext cx="10587864" cy="2534185"/>
              </a:xfrm>
              <a:prstGeom prst="rect">
                <a:avLst/>
              </a:prstGeom>
              <a:blipFill rotWithShape="0">
                <a:blip r:embed="rId3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633" y="2815771"/>
            <a:ext cx="3316962" cy="283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5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80721" y="1012953"/>
                <a:ext cx="10587864" cy="1802818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的值域为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[0,+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，则实数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范围为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80721" y="1012953"/>
                <a:ext cx="10587864" cy="1802818"/>
              </a:xfrm>
              <a:blipFill rotWithShape="0">
                <a:blip r:embed="rId2"/>
                <a:stretch>
                  <a:fillRect l="-864" r="-5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7574508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函数的概念及表示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954892" y="3301011"/>
                <a:ext cx="10587864" cy="25341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的值域为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[2-a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cs typeface="Times New Roman" panose="02020603050405020304" pitchFamily="18" charset="0"/>
                  </a:rPr>
                  <a:t>又因为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[0,+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实数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取值范围为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,2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algn="l">
                  <a:lnSpc>
                    <a:spcPct val="150000"/>
                  </a:lnSpc>
                </a:pP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92" y="3301011"/>
                <a:ext cx="10587864" cy="2534185"/>
              </a:xfrm>
              <a:prstGeom prst="rect">
                <a:avLst/>
              </a:prstGeom>
              <a:blipFill rotWithShape="0">
                <a:blip r:embed="rId3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87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80721" y="1012953"/>
                <a:ext cx="10587864" cy="1984247"/>
              </a:xfrm>
            </p:spPr>
            <p:txBody>
              <a:bodyPr>
                <a:normAutofit lnSpcReduction="10000"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pt-BR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&lt;1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          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f(-2)+f(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)=(      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3        B. 6       C. 9      D.12</a:t>
                </a: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80721" y="1012953"/>
                <a:ext cx="10587864" cy="1984247"/>
              </a:xfrm>
              <a:blipFill rotWithShape="0">
                <a:blip r:embed="rId2"/>
                <a:stretch>
                  <a:fillRect l="-864" r="-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7574508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2——</a:t>
            </a:r>
            <a:r>
              <a:rPr lang="zh-CN" altLang="en-US" sz="4400" dirty="0" smtClean="0"/>
              <a:t>分段函数及其应用</a:t>
            </a:r>
            <a:endParaRPr lang="en-US" altLang="zh-CN" sz="4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780721" y="3148615"/>
                <a:ext cx="10587864" cy="30108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-2&lt;1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f(-2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</m:t>
                    </m:r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pt-BR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pt-BR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12−</m:t>
                        </m:r>
                        <m:sSub>
                          <m:sSubPr>
                            <m:ctrlPr>
                              <a:rPr lang="pt-BR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pt-BR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=6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f(-2)+f(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)=9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1" y="3148615"/>
                <a:ext cx="10587864" cy="3010885"/>
              </a:xfrm>
              <a:prstGeom prst="rect">
                <a:avLst/>
              </a:prstGeom>
              <a:blipFill rotWithShape="0">
                <a:blip r:embed="rId3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14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80721" y="1012953"/>
                <a:ext cx="10587864" cy="1984247"/>
              </a:xfrm>
            </p:spPr>
            <p:txBody>
              <a:bodyPr>
                <a:normAutofit lnSpcReduction="10000"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 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）设函数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则满足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f(x)+f(x-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的取值范围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80721" y="1012953"/>
                <a:ext cx="10587864" cy="1984247"/>
              </a:xfrm>
              <a:blipFill rotWithShape="0">
                <a:blip r:embed="rId2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7574508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2——</a:t>
            </a:r>
            <a:r>
              <a:rPr lang="zh-CN" altLang="en-US" sz="4400" dirty="0" smtClean="0"/>
              <a:t>分段函数及其应用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780721" y="3148615"/>
                <a:ext cx="10587864" cy="33918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f(x)+f(x-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2 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2 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，满足条件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&lt; x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时，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f(x)+f(x-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+(x-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)+1=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，满足条件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f(x)+f(x-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+(x-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)+1=2x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f(x)+f(x-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x&gt;-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，综上取值范围为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 </m:t>
                        </m:r>
                      </m:den>
                    </m:f>
                  </m:oMath>
                </a14:m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+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1" y="3148615"/>
                <a:ext cx="10587864" cy="3391885"/>
              </a:xfrm>
              <a:prstGeom prst="rect">
                <a:avLst/>
              </a:prstGeom>
              <a:blipFill rotWithShape="0">
                <a:blip r:embed="rId3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72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79400" y="861538"/>
                <a:ext cx="11912600" cy="2224562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山东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&lt;1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则满足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的取值范围为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 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1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     B.[0,1]       C.[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  D.[1,+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79400" y="861538"/>
                <a:ext cx="11912600" cy="2224562"/>
              </a:xfrm>
              <a:blipFill rotWithShape="0"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7574508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2——</a:t>
            </a:r>
            <a:r>
              <a:rPr lang="zh-CN" altLang="en-US" sz="4400" dirty="0" smtClean="0"/>
              <a:t>分段函数及其应用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146050" y="3265870"/>
                <a:ext cx="12179300" cy="30470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 </m:t>
                        </m:r>
                      </m:den>
                    </m:f>
                  </m:oMath>
                </a14:m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)=3a-1&lt;1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)=3(3a-1)-1=9a-4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b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zh-CN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b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显然不符合题意。当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a&lt;1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3a-1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，符合题意。当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f(a)=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p>
                    </m:sSup>
                  </m:oMath>
                </a14:m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</a:t>
                </a: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次方次方），而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，符合题意</a:t>
                </a: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。选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0" y="3265870"/>
                <a:ext cx="12179300" cy="3047015"/>
              </a:xfrm>
              <a:prstGeom prst="rect">
                <a:avLst/>
              </a:prstGeom>
              <a:blipFill rotWithShape="0">
                <a:blip r:embed="rId3"/>
                <a:stretch>
                  <a:fillRect l="-801" b="-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48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0125" y="502821"/>
                <a:ext cx="11912600" cy="2224562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浙江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+3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时，不等式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解集为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______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恰有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个零点，则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的取值范围为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______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0125" y="502821"/>
                <a:ext cx="11912600" cy="2224562"/>
              </a:xfrm>
              <a:blipFill rotWithShape="0"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7574508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2——</a:t>
            </a:r>
            <a:r>
              <a:rPr lang="zh-CN" altLang="en-US" sz="4400" dirty="0" smtClean="0"/>
              <a:t>分段函数及其应用</a:t>
            </a:r>
            <a:endParaRPr lang="en-US" altLang="zh-CN" sz="4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266700" y="2413000"/>
                <a:ext cx="12179300" cy="422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解：当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时，不等式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等价于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−4&lt;0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+3&lt;0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x&lt;4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1&lt;x&lt;2,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故不等式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)&lt;0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的解集为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(1,4)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易知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有一个零点，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有两个零点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如右图所示，要使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恰有两个零点则有两种情形：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两个零点为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1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3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此时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&gt;4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两个零点为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1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4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，此时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1&lt;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≤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4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综上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的取值范围为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(1,3]</a:t>
                </a:r>
                <a:r>
                  <a:rPr lang="en-US" altLang="zh-CN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(4,+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2413000"/>
                <a:ext cx="12179300" cy="4229100"/>
              </a:xfrm>
              <a:prstGeom prst="rect">
                <a:avLst/>
              </a:prstGeom>
              <a:blipFill rotWithShape="0">
                <a:blip r:embed="rId3"/>
                <a:stretch>
                  <a:fillRect l="-501" b="-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825" y="2413000"/>
            <a:ext cx="4371075" cy="348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4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0125" y="178971"/>
                <a:ext cx="11912600" cy="280235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的最小值，则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的取值范围为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A.[-1,2]        B.[-1,0]        C.[1,2]       D.[0,2]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0125" y="178971"/>
                <a:ext cx="11912600" cy="2802354"/>
              </a:xfrm>
              <a:blipFill rotWithShape="0"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7574508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2——</a:t>
            </a:r>
            <a:r>
              <a:rPr lang="zh-CN" altLang="en-US" sz="4400" dirty="0" smtClean="0"/>
              <a:t>分段函数及其应用</a:t>
            </a:r>
            <a:endParaRPr lang="en-US" altLang="zh-CN" sz="4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150125" y="2822575"/>
                <a:ext cx="12179300" cy="422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，又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最小值，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 altLang="zh-C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2+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要满足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最小值，需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2+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25" y="2822575"/>
                <a:ext cx="12179300" cy="4229100"/>
              </a:xfrm>
              <a:prstGeom prst="rect">
                <a:avLst/>
              </a:prstGeom>
              <a:blipFill rotWithShape="0">
                <a:blip r:embed="rId3"/>
                <a:stretch>
                  <a:fillRect l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82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79400" y="601809"/>
                <a:ext cx="11912600" cy="280235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&lt;2</m:t>
                            </m:r>
                          </m:e>
                          <m:e>
                            <m:sSub>
                              <m:sSubPr>
                                <m:ctrlPr>
                                  <a:rPr lang="pt-BR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则不等式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的解集为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A.(-2,4)        B.(-4,-2)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(-1,2)        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.(1,2)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,+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D.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,+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79400" y="601809"/>
                <a:ext cx="11912600" cy="2802354"/>
              </a:xfrm>
              <a:blipFill rotWithShape="0"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7574508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2——</a:t>
            </a:r>
            <a:r>
              <a:rPr lang="zh-CN" altLang="en-US" sz="4400" dirty="0" smtClean="0"/>
              <a:t>分段函数及其应用</a:t>
            </a:r>
            <a:endParaRPr lang="en-US" altLang="zh-CN" sz="4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279400" y="2835275"/>
                <a:ext cx="12179300" cy="422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1&lt;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&lt;2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&gt;2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x&gt;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</m:ra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综上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不等式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)&gt;2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的解集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,+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2835275"/>
                <a:ext cx="12179300" cy="4229100"/>
              </a:xfrm>
              <a:prstGeom prst="rect">
                <a:avLst/>
              </a:prstGeom>
              <a:blipFill rotWithShape="0">
                <a:blip r:embed="rId3"/>
                <a:stretch>
                  <a:fillRect l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93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7898" y="1773239"/>
            <a:ext cx="9144000" cy="376775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一、函数概念及其表示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       1.</a:t>
            </a:r>
            <a:r>
              <a:rPr lang="zh-CN" altLang="en-US" dirty="0" smtClean="0"/>
              <a:t>函数与映射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 2.</a:t>
            </a:r>
            <a:r>
              <a:rPr lang="zh-CN" altLang="en-US" dirty="0" smtClean="0"/>
              <a:t>函数三要素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 3.</a:t>
            </a:r>
            <a:r>
              <a:rPr lang="zh-CN" altLang="en-US" dirty="0" smtClean="0"/>
              <a:t>分段函数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二、函数基本性质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 1.</a:t>
            </a:r>
            <a:r>
              <a:rPr lang="zh-CN" altLang="en-US" dirty="0" smtClean="0"/>
              <a:t>函数的单调性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 2.</a:t>
            </a:r>
            <a:r>
              <a:rPr lang="zh-CN" altLang="en-US" dirty="0" smtClean="0"/>
              <a:t>函数的奇偶性与周期性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515940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79400" y="601809"/>
                <a:ext cx="11912600" cy="280235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A.1        B.-1        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.1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或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79400" y="601809"/>
                <a:ext cx="11912600" cy="2802354"/>
              </a:xfrm>
              <a:blipFill rotWithShape="0"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7574508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2——</a:t>
            </a:r>
            <a:r>
              <a:rPr lang="zh-CN" altLang="en-US" sz="4400" dirty="0" smtClean="0"/>
              <a:t>分段函数及其应用</a:t>
            </a:r>
            <a:endParaRPr lang="en-US" altLang="zh-CN" sz="4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279400" y="2835275"/>
                <a:ext cx="12179300" cy="422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时，由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x=-1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x&gt;0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时，由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x=1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2835275"/>
                <a:ext cx="12179300" cy="4229100"/>
              </a:xfrm>
              <a:prstGeom prst="rect">
                <a:avLst/>
              </a:prstGeom>
              <a:blipFill rotWithShape="0">
                <a:blip r:embed="rId3"/>
                <a:stretch>
                  <a:fillRect l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94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79400" y="601809"/>
                <a:ext cx="11912600" cy="280235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altLang="zh-CN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(-2018)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B.3       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D.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79400" y="601809"/>
                <a:ext cx="11912600" cy="2802354"/>
              </a:xfrm>
              <a:blipFill rotWithShape="0"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7574508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2——</a:t>
            </a:r>
            <a:r>
              <a:rPr lang="zh-CN" altLang="en-US" sz="4400" dirty="0" smtClean="0"/>
              <a:t>分段函数及其应用</a:t>
            </a:r>
            <a:endParaRPr lang="en-US" altLang="zh-CN" sz="4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279400" y="2756463"/>
                <a:ext cx="12179300" cy="422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3+</m:t>
                                </m:r>
                                <m:sSub>
                                  <m:sSub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(-2018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2018+4036×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(0)=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3+</m:t>
                        </m:r>
                        <m:sSub>
                          <m:sSubPr>
                            <m:ctrlPr>
                              <a:rPr lang="pt-BR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2756463"/>
                <a:ext cx="12179300" cy="4229100"/>
              </a:xfrm>
              <a:prstGeom prst="rect">
                <a:avLst/>
              </a:prstGeom>
              <a:blipFill rotWithShape="0">
                <a:blip r:embed="rId3"/>
                <a:stretch>
                  <a:fillRect l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41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79400" y="601809"/>
                <a:ext cx="11912600" cy="280235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已知实数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(1+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则实数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的取值范围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,-2]        B.[-2,-1]       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[−1,0)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,0) 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79400" y="601809"/>
                <a:ext cx="11912600" cy="2802354"/>
              </a:xfrm>
              <a:blipFill rotWithShape="0"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7574508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2——</a:t>
            </a:r>
            <a:r>
              <a:rPr lang="zh-CN" altLang="en-US" sz="4400" dirty="0" smtClean="0"/>
              <a:t>分段函数及其应用</a:t>
            </a:r>
            <a:endParaRPr lang="en-US" altLang="zh-CN" sz="4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279400" y="3404163"/>
                <a:ext cx="12179300" cy="422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&gt;1,1+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(1-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(1+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(1-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(1+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3404163"/>
                <a:ext cx="12179300" cy="4229100"/>
              </a:xfrm>
              <a:prstGeom prst="rect">
                <a:avLst/>
              </a:prstGeom>
              <a:blipFill rotWithShape="0">
                <a:blip r:embed="rId3"/>
                <a:stretch>
                  <a:fillRect l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21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79400" y="601809"/>
                <a:ext cx="11912600" cy="1868436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9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）下列函数中以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为周期且在区间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单调递增的是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|cos 2x|        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|sin 2x|        C.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|x|        D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)=sin |x| 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79400" y="601809"/>
                <a:ext cx="11912600" cy="1868436"/>
              </a:xfrm>
              <a:blipFill rotWithShape="0"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7574508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3——</a:t>
            </a:r>
            <a:r>
              <a:rPr lang="zh-CN" altLang="en-US" sz="4400" dirty="0" smtClean="0"/>
              <a:t>函数的单调性</a:t>
            </a:r>
            <a:endParaRPr lang="en-US" altLang="zh-CN" sz="4400" dirty="0" smtClean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88582" y="2470245"/>
            <a:ext cx="121793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：对于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|cos 2x|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它的图像如右图所示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|sin 2x|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它的图像如图所示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cos |x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，它的周期为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，不符合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)=sin |x|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它的图像为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013" y="2041051"/>
            <a:ext cx="2624825" cy="20379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014" y="4219634"/>
            <a:ext cx="2624825" cy="20379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798" y="4219634"/>
            <a:ext cx="4037336" cy="21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79400" y="782221"/>
                <a:ext cx="11912600" cy="4325792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 11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是定义域为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的偶函数且在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(0,+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单调递减，则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457200" indent="-457200" algn="l">
                  <a:lnSpc>
                    <a:spcPct val="150000"/>
                  </a:lnSpc>
                  <a:buFont typeface="Arial" panose="020B0604020202020204" pitchFamily="34" charset="0"/>
                  <a:buAutoNum type="alphaUcPeriod"/>
                </a:pP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457200" indent="-457200" algn="l">
                  <a:lnSpc>
                    <a:spcPct val="150000"/>
                  </a:lnSpc>
                  <a:buFont typeface="Arial" panose="020B0604020202020204" pitchFamily="34" charset="0"/>
                  <a:buAutoNum type="alphaUcPeriod"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 algn="l">
                  <a:lnSpc>
                    <a:spcPct val="150000"/>
                  </a:lnSpc>
                  <a:buFont typeface="Arial" panose="020B0604020202020204" pitchFamily="34" charset="0"/>
                  <a:buAutoNum type="alphaUcPeriod"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457200" indent="-457200" algn="l">
                  <a:lnSpc>
                    <a:spcPct val="150000"/>
                  </a:lnSpc>
                  <a:buFont typeface="Arial" panose="020B0604020202020204" pitchFamily="34" charset="0"/>
                  <a:buAutoNum type="alphaUcPeriod"/>
                </a:pP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79400" y="782221"/>
                <a:ext cx="11912600" cy="4325792"/>
              </a:xfrm>
              <a:blipFill rotWithShape="0"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7574508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3——</a:t>
            </a:r>
            <a:r>
              <a:rPr lang="zh-CN" altLang="en-US" sz="4400" dirty="0" smtClean="0"/>
              <a:t>函数的单调性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150125" y="4927600"/>
                <a:ext cx="12179300" cy="422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是定义域为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偶函数，所以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f(-x)=f(x)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-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3=1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，又在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(0,+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递减，所以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，选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25" y="4927600"/>
                <a:ext cx="12179300" cy="4229100"/>
              </a:xfrm>
              <a:prstGeom prst="rect">
                <a:avLst/>
              </a:prstGeom>
              <a:blipFill rotWithShape="0">
                <a:blip r:embed="rId3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35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79400" y="782220"/>
                <a:ext cx="11912600" cy="2397707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 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-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,+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递减且为奇函数，若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(1)= -1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，则满足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的取值范围为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A.[-2,2]        B.[-1,1]        C.[0,4]        D.[1,3]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79400" y="782220"/>
                <a:ext cx="11912600" cy="2397707"/>
              </a:xfrm>
              <a:blipFill rotWithShape="0"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7574508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3——</a:t>
            </a:r>
            <a:r>
              <a:rPr lang="zh-CN" altLang="en-US" sz="4400" dirty="0" smtClean="0"/>
              <a:t>函数的单调性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279400" y="3071504"/>
                <a:ext cx="12179300" cy="422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解：已知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,+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上为奇函数，则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(-1)= -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，所以原不等式可化为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(-1)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，因为是减函数，所以有，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3071504"/>
                <a:ext cx="12179300" cy="4229100"/>
              </a:xfrm>
              <a:prstGeom prst="rect">
                <a:avLst/>
              </a:prstGeom>
              <a:blipFill rotWithShape="0">
                <a:blip r:embed="rId3"/>
                <a:stretch>
                  <a:fillRect l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60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79400" y="782221"/>
                <a:ext cx="11912600" cy="163343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北京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为常数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为奇函数则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=_____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增函数则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的取值范围是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______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79400" y="782221"/>
                <a:ext cx="11912600" cy="1633434"/>
              </a:xfrm>
              <a:blipFill rotWithShape="0"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7574508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3——</a:t>
            </a:r>
            <a:r>
              <a:rPr lang="zh-CN" altLang="en-US" sz="4400" dirty="0" smtClean="0"/>
              <a:t>函数的单调性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388582" y="2211695"/>
                <a:ext cx="12179300" cy="422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为奇函数，所以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)=0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)=0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-1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的增函数，所以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f’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恒成立，所以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-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，看一下取等条件，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a=0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，满足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的取值范围为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,0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82" y="2211695"/>
                <a:ext cx="12179300" cy="4229100"/>
              </a:xfrm>
              <a:prstGeom prst="rect">
                <a:avLst/>
              </a:prstGeom>
              <a:blipFill rotWithShape="0">
                <a:blip r:embed="rId3"/>
                <a:stretch>
                  <a:fillRect l="-1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8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79400" y="782221"/>
                <a:ext cx="11912600" cy="1128466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上海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的周期为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)=_____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79400" y="782221"/>
                <a:ext cx="11912600" cy="1128466"/>
              </a:xfrm>
              <a:blipFill rotWithShape="0"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7574508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3——</a:t>
            </a:r>
            <a:r>
              <a:rPr lang="zh-CN" altLang="en-US" sz="4400" dirty="0" smtClean="0"/>
              <a:t>函数的单调性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443173" y="1910687"/>
                <a:ext cx="12179300" cy="422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解：已知函数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的周期为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-1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3" y="1910687"/>
                <a:ext cx="12179300" cy="4229100"/>
              </a:xfrm>
              <a:prstGeom prst="rect">
                <a:avLst/>
              </a:prstGeom>
              <a:blipFill rotWithShape="0">
                <a:blip r:embed="rId3"/>
                <a:stretch>
                  <a:fillRect l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33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79400" y="782220"/>
                <a:ext cx="11912600" cy="2056513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(2−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)·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+1,             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&lt;1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上是增函数，则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的取值范围为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,1]        B.(0,2)        C.(0,1]        D.[1,2)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79400" y="782220"/>
                <a:ext cx="11912600" cy="2056513"/>
              </a:xfrm>
              <a:blipFill rotWithShape="0">
                <a:blip r:embed="rId2"/>
                <a:stretch>
                  <a:fillRect l="-819" b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7574508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3——</a:t>
            </a:r>
            <a:r>
              <a:rPr lang="zh-CN" altLang="en-US" sz="4400" dirty="0" smtClean="0"/>
              <a:t>函数的单调性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388582" y="3061396"/>
                <a:ext cx="12179300" cy="422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上是增函数，所以：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-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&gt;0                    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&gt;0                        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·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的取值范围为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0,1]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82" y="3061396"/>
                <a:ext cx="12179300" cy="4229100"/>
              </a:xfrm>
              <a:prstGeom prst="rect">
                <a:avLst/>
              </a:prstGeom>
              <a:blipFill rotWithShape="0">
                <a:blip r:embed="rId3"/>
                <a:stretch>
                  <a:fillRect l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11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79400" y="782220"/>
                <a:ext cx="11912600" cy="2056513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，且满足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-1)&gt;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的取值范围为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&lt;-1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&gt;2        B.-1&lt;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&lt;2       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&gt;2       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&lt;2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79400" y="782220"/>
                <a:ext cx="11912600" cy="2056513"/>
              </a:xfrm>
              <a:blipFill rotWithShape="0"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7574508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3——</a:t>
            </a:r>
            <a:r>
              <a:rPr lang="zh-CN" altLang="en-US" sz="4400" dirty="0" smtClean="0"/>
              <a:t>函数的单调性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388582" y="3061396"/>
                <a:ext cx="12179300" cy="422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为偶函数，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为减函数，则不等式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-1)&gt;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等价于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(|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|)&gt;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|2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-1|&lt;3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-1&lt;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82" y="3061396"/>
                <a:ext cx="12179300" cy="4229100"/>
              </a:xfrm>
              <a:prstGeom prst="rect">
                <a:avLst/>
              </a:prstGeom>
              <a:blipFill rotWithShape="0">
                <a:blip r:embed="rId3"/>
                <a:stretch>
                  <a:fillRect l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79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2805" y="1434744"/>
            <a:ext cx="2133601" cy="76254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函数与映射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75745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一、函数概念及其表示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140855"/>
                  </p:ext>
                </p:extLst>
              </p:nvPr>
            </p:nvGraphicFramePr>
            <p:xfrm>
              <a:off x="1470951" y="1943280"/>
              <a:ext cx="9554463" cy="40964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84821"/>
                    <a:gridCol w="3184821"/>
                    <a:gridCol w="3184821"/>
                  </a:tblGrid>
                  <a:tr h="43592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dirty="0"/>
                        </a:p>
                      </a:txBody>
                      <a:tcPr marL="107488" marR="107488" marT="53744" marB="5374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100" dirty="0" smtClean="0"/>
                            <a:t>函数</a:t>
                          </a:r>
                          <a:endParaRPr lang="zh-CN" altLang="en-US" sz="2100" dirty="0"/>
                        </a:p>
                      </a:txBody>
                      <a:tcPr marL="107488" marR="107488" marT="53744" marB="5374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100" dirty="0" smtClean="0"/>
                            <a:t>映射</a:t>
                          </a:r>
                          <a:endParaRPr lang="zh-CN" altLang="en-US" sz="2100" dirty="0"/>
                        </a:p>
                      </a:txBody>
                      <a:tcPr marL="107488" marR="107488" marT="53744" marB="53744"/>
                    </a:tc>
                  </a:tr>
                  <a:tr h="752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100" dirty="0" smtClean="0"/>
                            <a:t>两集合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2100" dirty="0" smtClean="0"/>
                            <a:t>、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21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7488" marR="107488" marT="53744" marB="537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100" dirty="0" smtClean="0"/>
                            <a:t>设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2100" dirty="0" smtClean="0"/>
                            <a:t>、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为两个非空数集</a:t>
                          </a:r>
                          <a:endParaRPr lang="en-US" altLang="zh-CN" sz="210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7488" marR="107488" marT="53744" marB="5374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100" dirty="0" smtClean="0"/>
                            <a:t>设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2100" dirty="0" smtClean="0"/>
                            <a:t>、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为两个非空集合</a:t>
                          </a:r>
                          <a:endParaRPr lang="zh-CN" altLang="en-US" sz="2100" i="0" dirty="0" smtClean="0"/>
                        </a:p>
                      </a:txBody>
                      <a:tcPr marL="107488" marR="107488" marT="53744" marB="53744" anchor="ctr"/>
                    </a:tc>
                  </a:tr>
                  <a:tr h="1719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100" dirty="0" smtClean="0"/>
                            <a:t>对应关系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altLang="zh-CN" sz="2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⟶</m:t>
                              </m:r>
                            </m:oMath>
                          </a14:m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21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7488" marR="107488" marT="53744" marB="53744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en-US" sz="2100" dirty="0" smtClean="0"/>
                            <a:t>如果按照某种确定的对应关系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，使对于集合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中任意一个数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，在集合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中都有唯一确定的数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 </a:t>
                          </a:r>
                          <a:r>
                            <a:rPr lang="en-US" altLang="zh-CN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和它对应</a:t>
                          </a:r>
                          <a:endParaRPr lang="zh-CN" altLang="en-US" sz="2100" i="0" dirty="0"/>
                        </a:p>
                      </a:txBody>
                      <a:tcPr marL="107488" marR="107488" marT="53744" marB="53744"/>
                    </a:tc>
                    <a:tc>
                      <a:txBody>
                        <a:bodyPr/>
                        <a:lstStyle/>
                        <a:p>
                          <a:pPr marL="0" marR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100" dirty="0" smtClean="0"/>
                            <a:t>如果按照某种确定的对应关系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，使对于集合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中任意一个数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，在集合</a:t>
                          </a:r>
                          <a:r>
                            <a:rPr lang="en-US" altLang="zh-CN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中都有唯一确定的数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和它对应</a:t>
                          </a:r>
                          <a:endParaRPr lang="zh-CN" altLang="en-US" sz="2100" i="0" dirty="0" smtClean="0"/>
                        </a:p>
                      </a:txBody>
                      <a:tcPr marL="107488" marR="107488" marT="53744" marB="53744"/>
                    </a:tc>
                  </a:tr>
                  <a:tr h="752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100" dirty="0" smtClean="0"/>
                            <a:t>名称</a:t>
                          </a:r>
                          <a:endParaRPr lang="zh-CN" altLang="en-US" sz="2100" dirty="0"/>
                        </a:p>
                      </a:txBody>
                      <a:tcPr marL="107488" marR="107488" marT="53744" marB="53744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en-US" sz="2100" dirty="0" smtClean="0"/>
                            <a:t>那么就称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altLang="zh-CN" sz="2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⟶</m:t>
                              </m:r>
                            </m:oMath>
                          </a14:m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zh-CN" altLang="en-US" sz="2100" dirty="0" smtClean="0"/>
                            <a:t>为从集合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2100" dirty="0" smtClean="0"/>
                            <a:t>到集合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zh-CN" altLang="en-US" sz="2100" dirty="0" smtClean="0"/>
                            <a:t>的一个函数</a:t>
                          </a:r>
                          <a:endParaRPr lang="zh-CN" altLang="en-US" sz="2100" dirty="0"/>
                        </a:p>
                      </a:txBody>
                      <a:tcPr marL="107488" marR="107488" marT="53744" marB="53744"/>
                    </a:tc>
                    <a:tc>
                      <a:txBody>
                        <a:bodyPr/>
                        <a:lstStyle/>
                        <a:p>
                          <a:pPr marL="0" marR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100" dirty="0" smtClean="0"/>
                            <a:t>那么就称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altLang="zh-CN" sz="2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⟶</m:t>
                              </m:r>
                            </m:oMath>
                          </a14:m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zh-CN" altLang="en-US" sz="2100" dirty="0" smtClean="0"/>
                            <a:t>为从集合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2100" dirty="0" smtClean="0"/>
                            <a:t>到集合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zh-CN" altLang="en-US" sz="2100" dirty="0" smtClean="0"/>
                            <a:t>的一个映射</a:t>
                          </a:r>
                          <a:endParaRPr lang="zh-CN" altLang="en-US" sz="2100" dirty="0"/>
                        </a:p>
                      </a:txBody>
                      <a:tcPr marL="107488" marR="107488" marT="53744" marB="53744"/>
                    </a:tc>
                  </a:tr>
                  <a:tr h="4359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100" dirty="0" smtClean="0"/>
                            <a:t>记法</a:t>
                          </a:r>
                          <a:endParaRPr lang="zh-CN" altLang="en-US" sz="2100" dirty="0"/>
                        </a:p>
                      </a:txBody>
                      <a:tcPr marL="107488" marR="107488" marT="53744" marB="5374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altLang="zh-CN" sz="2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),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lang="zh-CN" altLang="en-US" sz="2100" dirty="0"/>
                        </a:p>
                      </a:txBody>
                      <a:tcPr marL="107488" marR="107488" marT="53744" marB="53744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100" dirty="0" smtClean="0"/>
                            <a:t>对应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altLang="zh-CN" sz="2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⟶</m:t>
                              </m:r>
                            </m:oMath>
                          </a14:m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21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7488" marR="107488" marT="53744" marB="53744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140855"/>
                  </p:ext>
                </p:extLst>
              </p:nvPr>
            </p:nvGraphicFramePr>
            <p:xfrm>
              <a:off x="1470951" y="1943280"/>
              <a:ext cx="9554463" cy="40964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84821"/>
                    <a:gridCol w="3184821"/>
                    <a:gridCol w="3184821"/>
                  </a:tblGrid>
                  <a:tr h="43592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dirty="0"/>
                        </a:p>
                      </a:txBody>
                      <a:tcPr marL="107488" marR="107488" marT="53744" marB="5374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100" dirty="0" smtClean="0"/>
                            <a:t>函数</a:t>
                          </a:r>
                          <a:endParaRPr lang="zh-CN" altLang="en-US" sz="2100" dirty="0"/>
                        </a:p>
                      </a:txBody>
                      <a:tcPr marL="107488" marR="107488" marT="53744" marB="5374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100" dirty="0" smtClean="0"/>
                            <a:t>映射</a:t>
                          </a:r>
                          <a:endParaRPr lang="zh-CN" altLang="en-US" sz="2100" dirty="0"/>
                        </a:p>
                      </a:txBody>
                      <a:tcPr marL="107488" marR="107488" marT="53744" marB="53744"/>
                    </a:tc>
                  </a:tr>
                  <a:tr h="752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100" dirty="0" smtClean="0"/>
                            <a:t>两集合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2100" dirty="0" smtClean="0"/>
                            <a:t>、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21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7488" marR="107488" marT="53744" marB="537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100" dirty="0" smtClean="0"/>
                            <a:t>设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2100" dirty="0" smtClean="0"/>
                            <a:t>、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为两个非空数集</a:t>
                          </a:r>
                          <a:endParaRPr lang="en-US" altLang="zh-CN" sz="210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7488" marR="107488" marT="53744" marB="5374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100" dirty="0" smtClean="0"/>
                            <a:t>设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2100" dirty="0" smtClean="0"/>
                            <a:t>、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为两个非空集合</a:t>
                          </a:r>
                          <a:endParaRPr lang="zh-CN" altLang="en-US" sz="2100" i="0" dirty="0" smtClean="0"/>
                        </a:p>
                      </a:txBody>
                      <a:tcPr marL="107488" marR="107488" marT="53744" marB="53744" anchor="ctr"/>
                    </a:tc>
                  </a:tr>
                  <a:tr h="17198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07488" marR="107488" marT="53744" marB="53744" anchor="ctr">
                        <a:blipFill rotWithShape="0">
                          <a:blip r:embed="rId2"/>
                          <a:stretch>
                            <a:fillRect l="-191" t="-71731" r="-200191" b="-752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en-US" sz="2100" dirty="0" smtClean="0"/>
                            <a:t>如果按照某种确定的对应关系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，使对于集合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中任意一个数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，在集合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中都有唯一确定的数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 </a:t>
                          </a:r>
                          <a:r>
                            <a:rPr lang="en-US" altLang="zh-CN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和它对应</a:t>
                          </a:r>
                          <a:endParaRPr lang="zh-CN" altLang="en-US" sz="2100" i="0" dirty="0"/>
                        </a:p>
                      </a:txBody>
                      <a:tcPr marL="107488" marR="107488" marT="53744" marB="53744"/>
                    </a:tc>
                    <a:tc>
                      <a:txBody>
                        <a:bodyPr/>
                        <a:lstStyle/>
                        <a:p>
                          <a:pPr marL="0" marR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100" dirty="0" smtClean="0"/>
                            <a:t>如果按照某种确定的对应关系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，使对于集合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中任意一个数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，在集合</a:t>
                          </a:r>
                          <a:r>
                            <a:rPr lang="en-US" altLang="zh-CN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中都有唯一确定的数</a:t>
                          </a:r>
                          <a:r>
                            <a:rPr lang="en-US" altLang="zh-CN" sz="21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zh-CN" altLang="en-US" sz="21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和它对应</a:t>
                          </a:r>
                          <a:endParaRPr lang="zh-CN" altLang="en-US" sz="2100" i="0" dirty="0" smtClean="0"/>
                        </a:p>
                      </a:txBody>
                      <a:tcPr marL="107488" marR="107488" marT="53744" marB="53744"/>
                    </a:tc>
                  </a:tr>
                  <a:tr h="752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100" dirty="0" smtClean="0"/>
                            <a:t>名称</a:t>
                          </a:r>
                          <a:endParaRPr lang="zh-CN" altLang="en-US" sz="2100" dirty="0"/>
                        </a:p>
                      </a:txBody>
                      <a:tcPr marL="107488" marR="107488" marT="53744" marB="53744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07488" marR="107488" marT="53744" marB="53744">
                        <a:blipFill rotWithShape="0">
                          <a:blip r:embed="rId2"/>
                          <a:stretch>
                            <a:fillRect l="-100383" t="-395122" r="-100575" b="-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07488" marR="107488" marT="53744" marB="53744">
                        <a:blipFill rotWithShape="0">
                          <a:blip r:embed="rId2"/>
                          <a:stretch>
                            <a:fillRect l="-200000" t="-395122" r="-382" b="-73171"/>
                          </a:stretch>
                        </a:blipFill>
                      </a:tcPr>
                    </a:tc>
                  </a:tr>
                  <a:tr h="4359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100" dirty="0" smtClean="0"/>
                            <a:t>记法</a:t>
                          </a:r>
                          <a:endParaRPr lang="zh-CN" altLang="en-US" sz="2100" dirty="0"/>
                        </a:p>
                      </a:txBody>
                      <a:tcPr marL="107488" marR="107488" marT="53744" marB="53744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07488" marR="107488" marT="53744" marB="53744">
                        <a:blipFill rotWithShape="0">
                          <a:blip r:embed="rId2"/>
                          <a:stretch>
                            <a:fillRect l="-100383" t="-845833" r="-10057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07488" marR="107488" marT="53744" marB="53744">
                        <a:blipFill rotWithShape="0">
                          <a:blip r:embed="rId2"/>
                          <a:stretch>
                            <a:fillRect l="-200000" t="-845833" r="-382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79400" y="782220"/>
                <a:ext cx="11912600" cy="2056513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11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是定义域为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,+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的奇函数，满足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(1+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(1)=2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(1)+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(2)+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(3)+…+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(50) =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        B.0        C.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D.50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79400" y="782220"/>
                <a:ext cx="11912600" cy="2056513"/>
              </a:xfrm>
              <a:blipFill rotWithShape="0">
                <a:blip r:embed="rId2"/>
                <a:stretch>
                  <a:fillRect l="-819" b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8645532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4——</a:t>
            </a:r>
            <a:r>
              <a:rPr lang="zh-CN" altLang="en-US" sz="4400" dirty="0" smtClean="0"/>
              <a:t>函数的奇偶性和周期性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388582" y="3061396"/>
                <a:ext cx="12179300" cy="422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：因为函数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是定义域为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−∞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,+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奇函数，所以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(0)=0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-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(1-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(1+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(2+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，由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得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(2+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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2+x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代替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得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(4+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-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(2+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(4+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是周期为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的函数。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(1-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(1+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(0)=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(2)=0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(-1)=-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(1)=-2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(-2)=-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(2)=0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(1)+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(2)+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(3)+…+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(50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)=2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82" y="3061396"/>
                <a:ext cx="12179300" cy="4229100"/>
              </a:xfrm>
              <a:prstGeom prst="rect">
                <a:avLst/>
              </a:prstGeom>
              <a:blipFill rotWithShape="0">
                <a:blip r:embed="rId3"/>
                <a:stretch>
                  <a:fillRect l="-801" t="-1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21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79400" y="782220"/>
                <a:ext cx="11912600" cy="2056513"/>
              </a:xfrm>
            </p:spPr>
            <p:txBody>
              <a:bodyPr>
                <a:normAutofit fontScale="92500" lnSpcReduction="10000"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山东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是定义域为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x&lt;0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)=-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(6)=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     B.-1        C.0        D.2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79400" y="782220"/>
                <a:ext cx="11912600" cy="2056513"/>
              </a:xfrm>
              <a:blipFill rotWithShape="0">
                <a:blip r:embed="rId2"/>
                <a:stretch>
                  <a:fillRect l="-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8645532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4——</a:t>
            </a:r>
            <a:r>
              <a:rPr lang="zh-CN" altLang="en-US" sz="4400" dirty="0" smtClean="0"/>
              <a:t>函数的奇偶性和周期性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388582" y="3061396"/>
                <a:ext cx="12179300" cy="422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(6)=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)=-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(-1)</a:t>
                </a: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(-1)=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-2</a:t>
                </a: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(6)=2</a:t>
                </a: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82" y="3061396"/>
                <a:ext cx="12179300" cy="4229100"/>
              </a:xfrm>
              <a:prstGeom prst="rect">
                <a:avLst/>
              </a:prstGeom>
              <a:blipFill rotWithShape="0">
                <a:blip r:embed="rId3"/>
                <a:stretch>
                  <a:fillRect l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36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79400" y="782220"/>
                <a:ext cx="11912600" cy="2933437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江苏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 定义域为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，且在区间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(-2,2]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π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-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(15))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_______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79400" y="782220"/>
                <a:ext cx="11912600" cy="2933437"/>
              </a:xfrm>
              <a:blipFill rotWithShape="0"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8645532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4——</a:t>
            </a:r>
            <a:r>
              <a:rPr lang="zh-CN" altLang="en-US" sz="4400" dirty="0" smtClean="0"/>
              <a:t>函数的奇偶性和周期性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439057" y="3425371"/>
                <a:ext cx="12179300" cy="422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的周期为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(15)=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(15))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7" y="3425371"/>
                <a:ext cx="12179300" cy="4229100"/>
              </a:xfrm>
              <a:prstGeom prst="rect">
                <a:avLst/>
              </a:prstGeom>
              <a:blipFill rotWithShape="0">
                <a:blip r:embed="rId3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62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79400" y="782220"/>
                <a:ext cx="11912600" cy="2933437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 定义在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上的偶函数，且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恒成立，当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[0,1]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-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)=(    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C.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D.1</a:t>
                </a: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79400" y="782220"/>
                <a:ext cx="11912600" cy="2933437"/>
              </a:xfrm>
              <a:blipFill rotWithShape="0"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8645532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4——</a:t>
            </a:r>
            <a:r>
              <a:rPr lang="zh-CN" altLang="en-US" sz="4400" dirty="0" smtClean="0"/>
              <a:t>函数的奇偶性和周期性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439057" y="3425371"/>
                <a:ext cx="12179300" cy="422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的周期为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 定义在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偶函数，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7" y="3425371"/>
                <a:ext cx="12179300" cy="4229100"/>
              </a:xfrm>
              <a:prstGeom prst="rect">
                <a:avLst/>
              </a:prstGeom>
              <a:blipFill rotWithShape="0">
                <a:blip r:embed="rId3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83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79400" y="782220"/>
                <a:ext cx="11912600" cy="2933437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已知定义在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上的奇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-6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 且当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(0,3)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(2019)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A.-18        B.0        C.18        D.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不能确定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79400" y="782220"/>
                <a:ext cx="11912600" cy="2933437"/>
              </a:xfrm>
              <a:blipFill rotWithShape="0"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8645532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4——</a:t>
            </a:r>
            <a:r>
              <a:rPr lang="zh-CN" altLang="en-US" sz="4400" dirty="0" smtClean="0"/>
              <a:t>函数的奇偶性和周期性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482600" y="2628900"/>
                <a:ext cx="12179300" cy="422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−6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的周期为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(-3)=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是奇函数，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(-3)=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(-3)=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(3)=0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(2019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(3+336×6)=0 </a:t>
                </a: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2628900"/>
                <a:ext cx="12179300" cy="4229100"/>
              </a:xfrm>
              <a:prstGeom prst="rect">
                <a:avLst/>
              </a:prstGeom>
              <a:blipFill rotWithShape="0">
                <a:blip r:embed="rId3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97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515940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总结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09" y="1325563"/>
            <a:ext cx="8042535" cy="483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4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2805" y="1434744"/>
            <a:ext cx="3079706" cy="52066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函数的三要素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75745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一、函数概念及其表示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753528" y="2298964"/>
            <a:ext cx="2293033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定义域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907736" y="2298964"/>
            <a:ext cx="2293033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值域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8061944" y="2298964"/>
            <a:ext cx="2293033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对应关系</a:t>
            </a:r>
            <a:endParaRPr lang="zh-CN" altLang="en-US" sz="2400" dirty="0"/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1182805" y="3558966"/>
            <a:ext cx="3079706" cy="520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分段函数</a:t>
            </a:r>
            <a:endParaRPr lang="en-US" altLang="zh-CN" dirty="0"/>
          </a:p>
        </p:txBody>
      </p:sp>
      <p:sp>
        <p:nvSpPr>
          <p:cNvPr id="21" name="副标题 2"/>
          <p:cNvSpPr txBox="1">
            <a:spLocks/>
          </p:cNvSpPr>
          <p:nvPr/>
        </p:nvSpPr>
        <p:spPr>
          <a:xfrm>
            <a:off x="1753528" y="4101676"/>
            <a:ext cx="8601449" cy="17928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60000"/>
              </a:lnSpc>
            </a:pPr>
            <a:r>
              <a:rPr lang="zh-CN" altLang="en-US" dirty="0" smtClean="0"/>
              <a:t>若函数在其定义域的不同子集上，因对应关系不同而分别用不同的式子来表示，这种函数称为分段函数。虽然分段函数由几个部分组成，但它表示的是一个函数。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235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2482" y="1449681"/>
                <a:ext cx="10710483" cy="527467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函数的单调性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）单调函数：设函数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的定义域为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，如果对于定义域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内某个区间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上任意两个自变量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上是增函数；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上是减函数；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）函数的单调性与单调区间：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上是增函数或减函数，那么就是说函数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在这一区间上具有（严格的）单调性，区间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叫做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的单调区间。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2482" y="1449681"/>
                <a:ext cx="10710483" cy="5274675"/>
              </a:xfrm>
              <a:blipFill rotWithShape="0">
                <a:blip r:embed="rId2"/>
                <a:stretch>
                  <a:fillRect l="-911" r="-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75745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二、函数基本性质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08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2482" y="1449681"/>
            <a:ext cx="2551223" cy="74487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函数的奇偶性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75745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二、函数基本性质</a:t>
            </a: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124046"/>
              </p:ext>
            </p:extLst>
          </p:nvPr>
        </p:nvGraphicFramePr>
        <p:xfrm>
          <a:off x="1178278" y="2069001"/>
          <a:ext cx="9589805" cy="2433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1027"/>
                <a:gridCol w="1262268"/>
                <a:gridCol w="3119786"/>
                <a:gridCol w="3016724"/>
              </a:tblGrid>
              <a:tr h="486678"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偶函数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奇函数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8667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定义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条件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对于函数</a:t>
                      </a:r>
                      <a:r>
                        <a:rPr lang="en-US" altLang="zh-CN" dirty="0" smtClean="0"/>
                        <a:t>f(x)</a:t>
                      </a:r>
                      <a:r>
                        <a:rPr lang="zh-CN" altLang="en-US" dirty="0" smtClean="0"/>
                        <a:t>的定义域内的任意一个</a:t>
                      </a:r>
                      <a:r>
                        <a:rPr lang="en-US" altLang="zh-CN" dirty="0" smtClean="0"/>
                        <a:t>x,</a:t>
                      </a:r>
                      <a:r>
                        <a:rPr lang="zh-CN" altLang="en-US" dirty="0" smtClean="0"/>
                        <a:t>都有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667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f(-x)=f(x)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f(-x)=-f(x)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48667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函数</a:t>
                      </a:r>
                      <a:r>
                        <a:rPr lang="en-US" altLang="zh-CN" dirty="0" smtClean="0"/>
                        <a:t>f(x)</a:t>
                      </a:r>
                      <a:r>
                        <a:rPr lang="zh-CN" altLang="en-US" dirty="0" smtClean="0"/>
                        <a:t>是偶函数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函数</a:t>
                      </a:r>
                      <a:r>
                        <a:rPr lang="en-US" altLang="zh-CN" dirty="0" smtClean="0"/>
                        <a:t>f(x)</a:t>
                      </a:r>
                      <a:r>
                        <a:rPr lang="zh-CN" altLang="en-US" dirty="0" smtClean="0"/>
                        <a:t>是奇函数</a:t>
                      </a:r>
                    </a:p>
                  </a:txBody>
                  <a:tcPr anchor="ctr"/>
                </a:tc>
              </a:tr>
              <a:tr h="48667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图像特征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图像关于</a:t>
                      </a:r>
                      <a:r>
                        <a:rPr lang="en-US" altLang="zh-CN" dirty="0" smtClean="0"/>
                        <a:t>y</a:t>
                      </a:r>
                      <a:r>
                        <a:rPr lang="zh-CN" altLang="en-US" dirty="0" smtClean="0"/>
                        <a:t>轴对称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图像关于原点对称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副标题 2"/>
          <p:cNvSpPr txBox="1">
            <a:spLocks/>
          </p:cNvSpPr>
          <p:nvPr/>
        </p:nvSpPr>
        <p:spPr>
          <a:xfrm>
            <a:off x="712482" y="4467130"/>
            <a:ext cx="10301261" cy="2233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函数的周期性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对于函数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y=f(x)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，如果存在一个非零常数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取定义域内的任何值时，都有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)=f(x)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，那么就称函数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y=f(x)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为周期函数，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就是这个函数的周期。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如果在周期函数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的所有周期中存在一个最小的正数，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那么这个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最小的正数就叫做它的最小正周期。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2482" y="1449681"/>
            <a:ext cx="2551223" cy="74487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函数的最值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75745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二、函数基本性质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046915"/>
                  </p:ext>
                </p:extLst>
              </p:nvPr>
            </p:nvGraphicFramePr>
            <p:xfrm>
              <a:off x="1390555" y="2523394"/>
              <a:ext cx="8940801" cy="27816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2872"/>
                    <a:gridCol w="3798173"/>
                    <a:gridCol w="3699756"/>
                  </a:tblGrid>
                  <a:tr h="752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前提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just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设函数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的定义域为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如果存在实数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满足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1285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条件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对于任意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都有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≤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;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存在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使得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)=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endParaRPr lang="zh-CN" alt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对于任意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都有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≥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;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存在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使得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)=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endParaRPr lang="zh-CN" alt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7445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结论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是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的最大值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是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的最小值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046915"/>
                  </p:ext>
                </p:extLst>
              </p:nvPr>
            </p:nvGraphicFramePr>
            <p:xfrm>
              <a:off x="1390555" y="2523394"/>
              <a:ext cx="8940801" cy="27816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2872"/>
                    <a:gridCol w="3798173"/>
                    <a:gridCol w="3699756"/>
                  </a:tblGrid>
                  <a:tr h="752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前提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just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设函数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的定义域为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如果存在实数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满足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1285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条件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8202" t="-59242" r="-97753" b="-59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1845" t="-59242" r="-329" b="-59242"/>
                          </a:stretch>
                        </a:blipFill>
                      </a:tcPr>
                    </a:tc>
                  </a:tr>
                  <a:tr h="7445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结论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是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的最大值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是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的最小值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17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80721" y="1012953"/>
                <a:ext cx="10587864" cy="744879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江苏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7+6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的定义域是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______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80721" y="1012953"/>
                <a:ext cx="10587864" cy="744879"/>
              </a:xfrm>
              <a:blipFill rotWithShape="0">
                <a:blip r:embed="rId2"/>
                <a:stretch>
                  <a:fillRect l="-864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7574508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函数的概念及表示</a:t>
            </a:r>
            <a:endParaRPr lang="en-US" altLang="zh-CN" sz="4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780721" y="2009240"/>
                <a:ext cx="10587864" cy="14572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解：要使原函数成立，则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7+6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所以定义域为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[-1,7]</a:t>
                </a: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1" y="2009240"/>
                <a:ext cx="10587864" cy="1457291"/>
              </a:xfrm>
              <a:prstGeom prst="rect">
                <a:avLst/>
              </a:prstGeom>
              <a:blipFill rotWithShape="0">
                <a:blip r:embed="rId3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780721" y="3919926"/>
                <a:ext cx="10587864" cy="7448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江苏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的定义域是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______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1" y="3919926"/>
                <a:ext cx="10587864" cy="744879"/>
              </a:xfrm>
              <a:prstGeom prst="rect">
                <a:avLst/>
              </a:prstGeom>
              <a:blipFill rotWithShape="0">
                <a:blip r:embed="rId4"/>
                <a:stretch>
                  <a:fillRect l="-864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780721" y="5118200"/>
                <a:ext cx="10587864" cy="14572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解：要使原函数成立，则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所以定义域为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[2,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1" y="5118200"/>
                <a:ext cx="10587864" cy="1457291"/>
              </a:xfrm>
              <a:prstGeom prst="rect">
                <a:avLst/>
              </a:prstGeom>
              <a:blipFill rotWithShape="0">
                <a:blip r:embed="rId5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11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0721" y="1245177"/>
            <a:ext cx="10587864" cy="74487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训练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已知函数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的定义域是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[0,4]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f(x+1)+f(x-1)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的定义域为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50125" y="122829"/>
            <a:ext cx="7574508" cy="738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函数的概念及表示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780721" y="2241464"/>
                <a:ext cx="10587864" cy="14572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解：由题意知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+1≤4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1≤4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≤3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1" y="2241464"/>
                <a:ext cx="10587864" cy="1457291"/>
              </a:xfrm>
              <a:prstGeom prst="rect">
                <a:avLst/>
              </a:prstGeom>
              <a:blipFill rotWithShape="0">
                <a:blip r:embed="rId2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9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1836</Words>
  <Application>Microsoft Office PowerPoint</Application>
  <PresentationFormat>宽屏</PresentationFormat>
  <Paragraphs>253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Cambria Math</vt:lpstr>
      <vt:lpstr>Times New Roman</vt:lpstr>
      <vt:lpstr>Wingdings 2</vt:lpstr>
      <vt:lpstr>Office 主题</vt:lpstr>
      <vt:lpstr>函数（一）简单函数与应用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函数（一）简单函数与应用</dc:title>
  <dc:creator>Marsmarcin</dc:creator>
  <cp:lastModifiedBy>Marsmarcin</cp:lastModifiedBy>
  <cp:revision>88</cp:revision>
  <dcterms:created xsi:type="dcterms:W3CDTF">2020-04-02T11:20:58Z</dcterms:created>
  <dcterms:modified xsi:type="dcterms:W3CDTF">2020-04-03T12:08:25Z</dcterms:modified>
</cp:coreProperties>
</file>