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1" r:id="rId5"/>
    <p:sldId id="292" r:id="rId6"/>
    <p:sldId id="293" r:id="rId7"/>
    <p:sldId id="324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2" r:id="rId35"/>
    <p:sldId id="323" r:id="rId36"/>
    <p:sldId id="32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2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2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5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29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9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1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5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8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35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33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0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34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4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92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20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93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17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90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2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5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64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0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75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68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77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1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18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4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5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4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9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0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r>
              <a:rPr lang="zh-CN" altLang="en-US" dirty="0" smtClean="0"/>
              <a:t>（二）复杂函数</a:t>
            </a:r>
            <a:r>
              <a:rPr lang="zh-CN" altLang="en-US" dirty="0" smtClean="0"/>
              <a:t>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4289758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有理数指数幂的运算性质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二、指数与指数函数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32869" y="1917700"/>
                <a:ext cx="8588802" cy="2571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69" y="1917700"/>
                <a:ext cx="8588802" cy="2571996"/>
              </a:xfrm>
              <a:prstGeom prst="rect">
                <a:avLst/>
              </a:prstGeom>
              <a:blipFill rotWithShape="0">
                <a:blip r:embed="rId3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 txBox="1">
            <a:spLocks/>
          </p:cNvSpPr>
          <p:nvPr/>
        </p:nvSpPr>
        <p:spPr>
          <a:xfrm>
            <a:off x="1037512" y="4234779"/>
            <a:ext cx="9287588" cy="50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上述有理数指数幂的运算性质对于无理数指数幂同样适用。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39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4289758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指数函数的图像与性质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二、指数与指数函数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97488"/>
                  </p:ext>
                </p:extLst>
              </p:nvPr>
            </p:nvGraphicFramePr>
            <p:xfrm>
              <a:off x="1409700" y="2260600"/>
              <a:ext cx="9156699" cy="330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0"/>
                    <a:gridCol w="3835400"/>
                    <a:gridCol w="4025899"/>
                  </a:tblGrid>
                  <a:tr h="532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69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97488"/>
                  </p:ext>
                </p:extLst>
              </p:nvPr>
            </p:nvGraphicFramePr>
            <p:xfrm>
              <a:off x="1409700" y="2260600"/>
              <a:ext cx="9156699" cy="330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0"/>
                    <a:gridCol w="3835400"/>
                    <a:gridCol w="4025899"/>
                  </a:tblGrid>
                  <a:tr h="5322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69" t="-1136" r="-606573" b="-51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69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05" y="2855843"/>
            <a:ext cx="3634242" cy="2452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435" y="2855843"/>
            <a:ext cx="3561799" cy="24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4289758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4.</a:t>
            </a:r>
            <a:r>
              <a:rPr lang="zh-CN" altLang="en-US" dirty="0" smtClean="0"/>
              <a:t>指数函数的图像与性质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二、指数与指数函数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417385"/>
                  </p:ext>
                </p:extLst>
              </p:nvPr>
            </p:nvGraphicFramePr>
            <p:xfrm>
              <a:off x="1092200" y="2357966"/>
              <a:ext cx="9753600" cy="398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9900"/>
                    <a:gridCol w="3911600"/>
                    <a:gridCol w="4102100"/>
                  </a:tblGrid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过定点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 v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,y&gt;1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,0&lt;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y&lt;1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0&lt;y&lt;1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y&gt;1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 v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上是单调递增函数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上是单调递减函数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417385"/>
                  </p:ext>
                </p:extLst>
              </p:nvPr>
            </p:nvGraphicFramePr>
            <p:xfrm>
              <a:off x="1092200" y="2357966"/>
              <a:ext cx="9753600" cy="398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9900"/>
                    <a:gridCol w="3911600"/>
                    <a:gridCol w="4102100"/>
                  </a:tblGrid>
                  <a:tr h="631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0" t="-962" r="-460490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825" t="-202913" r="-152" b="-3417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过定点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,y&gt;1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,0&lt;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y&lt;1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0&lt;y&lt;1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x&lt;0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y&gt;1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 v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上是单调递增函数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上是单调递减函数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01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46517" y="1677799"/>
                <a:ext cx="8588802" cy="2571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对数的基本性质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=1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7" y="1677799"/>
                <a:ext cx="8588802" cy="2571996"/>
              </a:xfrm>
              <a:prstGeom prst="rect">
                <a:avLst/>
              </a:prstGeom>
              <a:blipFill rotWithShape="0">
                <a:blip r:embed="rId3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4289758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对数的性质与运算法则</a:t>
            </a:r>
            <a:endParaRPr lang="en-US" altLang="zh-CN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dirty="0" smtClean="0"/>
              <a:t>三、对数与对数函数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1046517" y="3524004"/>
                <a:ext cx="8588802" cy="2571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对数的运算法则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N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N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M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7" y="3524004"/>
                <a:ext cx="8588802" cy="2571996"/>
              </a:xfrm>
              <a:prstGeom prst="rect">
                <a:avLst/>
              </a:prstGeom>
              <a:blipFill rotWithShape="0">
                <a:blip r:embed="rId4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59217" y="1917700"/>
                <a:ext cx="8588802" cy="3884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对数的重要公式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换底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公式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: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N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a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均大于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且不等于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N&gt;0)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均大于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且不等于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𝑏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𝑎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 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均大于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且不等于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1)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𝑏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𝑐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𝑑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17" y="1917700"/>
                <a:ext cx="8588802" cy="3884802"/>
              </a:xfrm>
              <a:prstGeom prst="rect">
                <a:avLst/>
              </a:prstGeom>
              <a:blipFill rotWithShape="0">
                <a:blip r:embed="rId3"/>
                <a:stretch>
                  <a:fillRect l="-1136" t="-1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4289758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对数的性质与运算法则</a:t>
            </a:r>
            <a:endParaRPr lang="en-US" altLang="zh-CN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dirty="0" smtClean="0"/>
              <a:t>三、对数与对数函数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35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4289758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对数函数的图像与性质</a:t>
            </a:r>
            <a:endParaRPr lang="en-US" altLang="zh-CN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dirty="0" smtClean="0"/>
              <a:t>三、对数与对数函数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493721"/>
                  </p:ext>
                </p:extLst>
              </p:nvPr>
            </p:nvGraphicFramePr>
            <p:xfrm>
              <a:off x="1409700" y="2260600"/>
              <a:ext cx="9156699" cy="330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0"/>
                    <a:gridCol w="3835400"/>
                    <a:gridCol w="4025899"/>
                  </a:tblGrid>
                  <a:tr h="532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x</m:t>
                              </m:r>
                            </m:oMath>
                          </a14:m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69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493721"/>
                  </p:ext>
                </p:extLst>
              </p:nvPr>
            </p:nvGraphicFramePr>
            <p:xfrm>
              <a:off x="1409700" y="2260600"/>
              <a:ext cx="9156699" cy="330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5400"/>
                    <a:gridCol w="3835400"/>
                    <a:gridCol w="4025899"/>
                  </a:tblGrid>
                  <a:tr h="5322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69" t="-4545" r="-606573" b="-51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697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307" y="2651571"/>
            <a:ext cx="3274778" cy="2989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506" y="2651571"/>
            <a:ext cx="3313735" cy="25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697985"/>
                  </p:ext>
                </p:extLst>
              </p:nvPr>
            </p:nvGraphicFramePr>
            <p:xfrm>
              <a:off x="1130300" y="2078566"/>
              <a:ext cx="9753600" cy="4171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9900"/>
                    <a:gridCol w="3911600"/>
                    <a:gridCol w="4102100"/>
                  </a:tblGrid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400" b="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x</m:t>
                              </m:r>
                            </m:oMath>
                          </a14:m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过定点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(1,0)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 v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,y&gt;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0&lt;x&lt;1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,y&lt;0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0&lt;x&lt;1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,y&gt;0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 v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上是单调递增函数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上是单调递减函数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697985"/>
                  </p:ext>
                </p:extLst>
              </p:nvPr>
            </p:nvGraphicFramePr>
            <p:xfrm>
              <a:off x="1130300" y="2078566"/>
              <a:ext cx="9753600" cy="4171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9900"/>
                    <a:gridCol w="3911600"/>
                    <a:gridCol w="4102100"/>
                  </a:tblGrid>
                  <a:tr h="6314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0" t="-962" r="-460490" b="-577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 1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a 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1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825" t="-100962" r="-152" b="-4778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3147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过定点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(1,0)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,y&gt;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0&lt;x&lt;1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x&gt;1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,y&lt;0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0&lt;x&lt;1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,y&gt;0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22960">
                    <a:tc v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4704" t="-408889" r="-105140" b="-1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8039" t="-408889" r="-297" b="-1407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副标题 2"/>
          <p:cNvSpPr txBox="1">
            <a:spLocks/>
          </p:cNvSpPr>
          <p:nvPr/>
        </p:nvSpPr>
        <p:spPr>
          <a:xfrm>
            <a:off x="814505" y="1407867"/>
            <a:ext cx="4289758" cy="50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对数函数的图像与性质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dirty="0" smtClean="0"/>
              <a:t>三、对数与对数函数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84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59306" y="0"/>
            <a:ext cx="1193269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dirty="0" smtClean="0"/>
              <a:t>四、指数函数与对数函数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0" y="1749435"/>
            <a:ext cx="5008638" cy="4090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882" y="1749435"/>
            <a:ext cx="5113715" cy="39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二次函数与幂函数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209960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上的最大值为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，最小值为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M-m(    )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有关，且与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，但与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无关，且与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，但与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2099608"/>
              </a:xfrm>
              <a:blipFill rotWithShape="0">
                <a:blip r:embed="rId3"/>
                <a:stretch>
                  <a:fillRect l="-813" t="-4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5197" y="3482328"/>
                <a:ext cx="11250116" cy="30276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解：很明显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的时候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就被减掉了所以肯定无关。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我们设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所以与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3482328"/>
                <a:ext cx="11250116" cy="3027654"/>
              </a:xfrm>
              <a:prstGeom prst="rect">
                <a:avLst/>
              </a:prstGeom>
              <a:blipFill rotWithShape="0">
                <a:blip r:embed="rId4"/>
                <a:stretch>
                  <a:fillRect l="-813" t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二次函数与幂函数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459663" y="1271389"/>
                <a:ext cx="11250116" cy="4296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上为减函数，所以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M-m= f(0)-f(1)=-a-1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-2&lt;a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M=f(0)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m=f(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f(0)-f(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-1&lt;a&lt;0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M=f(1)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f(0)-f(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为增函数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M-m=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f(1)-f(0)=a+1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综上，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与有关，与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3" y="1271389"/>
                <a:ext cx="11250116" cy="4296897"/>
              </a:xfrm>
              <a:prstGeom prst="rect">
                <a:avLst/>
              </a:prstGeom>
              <a:blipFill rotWithShape="0">
                <a:blip r:embed="rId3"/>
                <a:stretch>
                  <a:fillRect l="-813" t="-2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7898" y="1773239"/>
            <a:ext cx="9144000" cy="37677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一、二次函数与幂函数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1.</a:t>
            </a:r>
            <a:r>
              <a:rPr lang="zh-CN" altLang="en-US" dirty="0" smtClean="0"/>
              <a:t>二次函数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</a:t>
            </a:r>
            <a:r>
              <a:rPr lang="en-US" altLang="zh-CN" dirty="0" smtClean="0"/>
              <a:t> 2.</a:t>
            </a:r>
            <a:r>
              <a:rPr lang="zh-CN" altLang="en-US" dirty="0" smtClean="0"/>
              <a:t>幂函数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二、指数函数与对数函数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1.</a:t>
            </a:r>
            <a:r>
              <a:rPr lang="zh-CN" altLang="en-US" dirty="0" smtClean="0"/>
              <a:t>指数与指数函数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2.</a:t>
            </a:r>
            <a:r>
              <a:rPr lang="zh-CN" altLang="en-US" dirty="0" smtClean="0"/>
              <a:t>对数与对数函数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二次函数与幂函数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4"/>
                <a:ext cx="11250116" cy="189489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四川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）如果函数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−2)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上单调递减，那么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A.16    B.18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C.25    D.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81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4"/>
                <a:ext cx="11250116" cy="1894891"/>
              </a:xfrm>
              <a:blipFill rotWithShape="0">
                <a:blip r:embed="rId3"/>
                <a:stretch>
                  <a:fillRect l="-813" t="-2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3016155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n&lt;8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，无最大值。当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[0,2)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开口向下且过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，要使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2 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递减，需要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−8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−2 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2n+m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m(9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2 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+9m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g(m)=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2 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上递增，所以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g(m)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，就是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&lt;16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，无最大值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m&gt;2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开口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向上且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，要使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2 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递减，需要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−8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−2 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2n+m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2n+m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3016155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 r="-1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二次函数与幂函数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4"/>
                <a:ext cx="11250116" cy="122615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，若存在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则实数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4"/>
                <a:ext cx="11250116" cy="1226151"/>
              </a:xfrm>
              <a:blipFill rotWithShape="0">
                <a:blip r:embed="rId3"/>
                <a:stretch>
                  <a:fillRect l="-813" t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347415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打开得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打开绝对值符号得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进一步整理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，若存在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，使不等式成立，则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，所以只需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即可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347415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7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二次函数与幂函数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4"/>
                <a:ext cx="11250116" cy="201772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[1-2b,b]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上的偶函数，且在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[0,b]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上为单调函数，则方程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A.{1}     B.{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    C.{1,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   D.{1,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4"/>
                <a:ext cx="11250116" cy="2017721"/>
              </a:xfrm>
              <a:blipFill rotWithShape="0">
                <a:blip r:embed="rId3"/>
                <a:stretch>
                  <a:fillRect l="-813" t="-5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872853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[1-2b,b]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偶函数，所以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1-2b+b=0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8 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，由题意知函数在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单调，若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8 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9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8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x=1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872853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 t="-1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1——</a:t>
            </a:r>
            <a:r>
              <a:rPr lang="zh-CN" altLang="en-US" sz="4400" dirty="0" smtClean="0"/>
              <a:t>二次函数与幂函数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)]=10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  <a:blipFill rotWithShape="0">
                <a:blip r:embed="rId3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301353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−3=10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无解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（舍）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301353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指数与指数函数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/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&lt;b&lt;c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&lt;c&lt;b 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&lt;a&lt;b 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&lt;c&lt;a</a:t>
                </a: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  <a:blipFill rotWithShape="0">
                <a:blip r:embed="rId3"/>
                <a:stretch>
                  <a:fillRect l="-813" t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501901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中，所以选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501901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2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指数与指数函数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5 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/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&lt;a&lt;c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&lt;b&lt;c 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&lt;c&lt;a 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&lt;a&lt;b</a:t>
                </a: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  <a:blipFill rotWithShape="0">
                <a:blip r:embed="rId3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501901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a&lt;c(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5 </m:t>
                            </m:r>
                          </m:den>
                        </m:f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&lt;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b&lt;a&lt;c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501901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指数与指数函数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是奇函数，且当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(ln2)=8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  <a:blipFill rotWithShape="0">
                <a:blip r:embed="rId3"/>
                <a:stretch>
                  <a:fillRect l="-813" t="-7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197101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，由函数是奇函数可得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，所以当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(ln2)=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=ln8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a=-3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197101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指数与指数函数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的大小关系为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/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&gt;b&gt;c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&gt;c&gt;b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&gt;a&gt;c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&gt;c&gt;a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380636"/>
              </a:xfrm>
              <a:blipFill rotWithShape="0">
                <a:blip r:embed="rId3"/>
                <a:stretch>
                  <a:fillRect l="-813" t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197101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 3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a&gt;b&gt;c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197101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2——</a:t>
            </a:r>
            <a:r>
              <a:rPr lang="zh-CN" altLang="en-US" sz="4400" dirty="0" smtClean="0"/>
              <a:t>指数与指数函数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69483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+1|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(a&gt;0,a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的值域为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(-4)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的大小关系为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694835"/>
              </a:xfrm>
              <a:blipFill rotWithShape="0">
                <a:blip r:embed="rId3"/>
                <a:stretch>
                  <a:fillRect l="-813" t="-13158" r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1816100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+1|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的值域为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+1|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是增函数，且它的图像关于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则函数在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上是减函数，而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(-3)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(-4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1816100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3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248553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）在天文学中，天体的明暗程度可以用星等或亮度来描述。两颗星的星等与亮度满足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，其中星等为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星的亮度为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(k=1,2)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。已知太阳的星等为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-26.7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，天狼星的星等为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-1.45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，则太阳与天狼星的亮度比值为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10.1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B.10.1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10.1    D.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10.1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2485535"/>
              </a:xfrm>
              <a:blipFill rotWithShape="0">
                <a:blip r:embed="rId3"/>
                <a:stretch>
                  <a:fillRect l="-813" t="-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3032077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解：根据题意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=-26.7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=-1.45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25.25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=10.1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10.1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3032077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3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762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二次函数的图像和性质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、二次函数与幂函数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767232"/>
                  </p:ext>
                </p:extLst>
              </p:nvPr>
            </p:nvGraphicFramePr>
            <p:xfrm>
              <a:off x="1089168" y="2087524"/>
              <a:ext cx="10163032" cy="4187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032"/>
                    <a:gridCol w="4076700"/>
                    <a:gridCol w="4051300"/>
                  </a:tblGrid>
                  <a:tr h="31731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&gt;0)</a:t>
                          </a:r>
                          <a:endParaRPr lang="zh-CN" altLang="en-US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2611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,+∞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,+∞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𝑎𝑐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,+∞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𝑎𝑐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767232"/>
                  </p:ext>
                </p:extLst>
              </p:nvPr>
            </p:nvGraphicFramePr>
            <p:xfrm>
              <a:off x="1089168" y="2087524"/>
              <a:ext cx="10163032" cy="4187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032"/>
                    <a:gridCol w="4076700"/>
                    <a:gridCol w="40513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75" t="-10667" r="-99701" b="-8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977" t="-10667" r="-301" b="-829333"/>
                          </a:stretch>
                        </a:blipFill>
                      </a:tcPr>
                    </a:tc>
                  </a:tr>
                  <a:tr h="26114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75" t="-682667" r="-99701" b="-1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977" t="-682667" r="-301" b="-157333"/>
                          </a:stretch>
                        </a:blipFill>
                      </a:tcPr>
                    </a:tc>
                  </a:tr>
                  <a:tr h="661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75" t="-538532" r="-99701" b="-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977" t="-538532" r="-301" b="-82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1" y="2504530"/>
            <a:ext cx="2937768" cy="253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815" y="2504530"/>
            <a:ext cx="2937768" cy="25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621935"/>
              </a:xfrm>
            </p:spPr>
            <p:txBody>
              <a:bodyPr>
                <a:normAutofit fontScale="92500"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）根据有关资料，围棋状态空间复杂度的上限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361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，而可观测宇宙中普通物质原子总数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，则下列各数中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最接近的是 （参考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lg3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93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5"/>
                <a:ext cx="11250116" cy="1621935"/>
              </a:xfrm>
              <a:blipFill rotWithShape="0">
                <a:blip r:embed="rId3"/>
                <a:stretch>
                  <a:fillRect l="-704" t="-3759" r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895474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361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=t(t&gt;0)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361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·t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361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+80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361×0.48 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+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t=173.28-80=93.28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.28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895474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1121266"/>
                <a:ext cx="11250116" cy="151711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的大小关系为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&gt;b&gt;c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&gt;a&gt;c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&gt;b&gt;a    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&gt;a&gt;b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1121266"/>
                <a:ext cx="11250116" cy="1517112"/>
              </a:xfrm>
              <a:blipFill rotWithShape="0">
                <a:blip r:embed="rId3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638377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c&gt;a&gt;b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638377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968991"/>
                <a:ext cx="11250116" cy="248553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四川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）某公司为了激励创新，计划逐年加大研发资金投入。若该公司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年全年投入研发资金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万元，在此基础上，每年投入的研发资金比上一年增长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12%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，则该公司全年投入的研发资金开始超过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万的年份是 （参考数据：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lg1.12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0.30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A.2018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B.2019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C.2020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D.2021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968991"/>
                <a:ext cx="11250116" cy="2485535"/>
              </a:xfrm>
              <a:blipFill rotWithShape="0">
                <a:blip r:embed="rId3"/>
                <a:stretch>
                  <a:fillRect l="-813" t="-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3247977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年后研发资金超过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万，则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130(1+12%)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&gt;200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1.12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1.12&gt;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&gt;3.8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3247977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4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968991"/>
                <a:ext cx="11250116" cy="126620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为正数，且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A.2x&lt;3y&lt;5z    B.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5z&lt;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2x&lt;3y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3y&lt;5z&lt; 2x   D.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2x&lt;5z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968991"/>
                <a:ext cx="11250116" cy="1266209"/>
              </a:xfrm>
              <a:blipFill rotWithShape="0">
                <a:blip r:embed="rId3"/>
                <a:stretch>
                  <a:fillRect l="-813" t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 txBox="1">
                <a:spLocks/>
              </p:cNvSpPr>
              <p:nvPr/>
            </p:nvSpPr>
            <p:spPr>
              <a:xfrm>
                <a:off x="555197" y="2235200"/>
                <a:ext cx="11250116" cy="3521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正数，所以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，分别作出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3y&lt;2x&lt;5z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mc:Choice>
        <mc:Fallback>
          <p:sp>
            <p:nvSpPr>
              <p:cNvPr id="5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235200"/>
                <a:ext cx="11250116" cy="3521123"/>
              </a:xfrm>
              <a:prstGeom prst="rect">
                <a:avLst/>
              </a:prstGeom>
              <a:blipFill rotWithShape="0">
                <a:blip r:embed="rId4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099" y="3891301"/>
            <a:ext cx="3133725" cy="29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555197" y="968991"/>
            <a:ext cx="11250116" cy="126620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g(x)=f(|x|)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x)&gt;g(1)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618888" y="2035791"/>
                <a:ext cx="11250116" cy="32601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x)&gt;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f(|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x|)&gt;f(1)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为增函数得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x|&gt;1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x&gt;1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x&lt;-1</a:t>
                </a: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x&gt;10</a:t>
                </a:r>
              </a:p>
              <a:p>
                <a:pPr algn="l">
                  <a:lnSpc>
                    <a:spcPct val="11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88" y="2035791"/>
                <a:ext cx="11250116" cy="3260109"/>
              </a:xfrm>
              <a:prstGeom prst="rect">
                <a:avLst/>
              </a:prstGeom>
              <a:blipFill rotWithShape="0">
                <a:blip r:embed="rId3"/>
                <a:stretch>
                  <a:fillRect l="-867"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考点</a:t>
            </a:r>
            <a:r>
              <a:rPr lang="en-US" altLang="zh-CN" sz="4400" dirty="0" smtClean="0"/>
              <a:t>3——</a:t>
            </a:r>
            <a:r>
              <a:rPr lang="zh-CN" altLang="en-US" sz="4400" dirty="0" smtClean="0"/>
              <a:t>对数与对数函数</a:t>
            </a:r>
            <a:endParaRPr lang="en-US" altLang="zh-CN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5197" y="968991"/>
                <a:ext cx="11250116" cy="126620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上恒有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的单调递增区间为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5197" y="968991"/>
                <a:ext cx="11250116" cy="1266209"/>
              </a:xfrm>
              <a:blipFill rotWithShape="0">
                <a:blip r:embed="rId3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副标题 2"/>
              <p:cNvSpPr txBox="1">
                <a:spLocks/>
              </p:cNvSpPr>
              <p:nvPr/>
            </p:nvSpPr>
            <p:spPr>
              <a:xfrm>
                <a:off x="555197" y="2602172"/>
                <a:ext cx="11250116" cy="2782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上恒有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(0,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(0,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上恒有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，易得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的定义域为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结合复合函数单调性规律可知，函数的单调递增区间为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97" y="2602172"/>
                <a:ext cx="11250116" cy="2782628"/>
              </a:xfrm>
              <a:prstGeom prst="rect">
                <a:avLst/>
              </a:prstGeo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03" y="1346200"/>
            <a:ext cx="710488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762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二次函数的图像和性质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、二次函数与幂函数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153015"/>
                  </p:ext>
                </p:extLst>
              </p:nvPr>
            </p:nvGraphicFramePr>
            <p:xfrm>
              <a:off x="1066800" y="2170412"/>
              <a:ext cx="10096500" cy="37053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5300"/>
                    <a:gridCol w="4229100"/>
                    <a:gridCol w="41021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&gt;0)</a:t>
                          </a:r>
                          <a:endParaRPr lang="zh-CN" altLang="en-US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24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&lt;0)</a:t>
                          </a:r>
                          <a:endParaRPr lang="zh-CN" altLang="en-US" sz="2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502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,+∞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上单调递增</a:t>
                          </a:r>
                          <a:endParaRPr lang="en-US" altLang="zh-CN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]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上单调递减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]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上单调递增</a:t>
                          </a:r>
                          <a:endParaRPr lang="en-US" altLang="zh-CN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,+∞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上单调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递减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奇偶性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b=0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时为偶函数，当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时为非奇非偶函数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顶点坐标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𝑎𝑐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关于直线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153015"/>
                  </p:ext>
                </p:extLst>
              </p:nvPr>
            </p:nvGraphicFramePr>
            <p:xfrm>
              <a:off x="1066800" y="2170412"/>
              <a:ext cx="10096500" cy="37053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5300"/>
                    <a:gridCol w="4229100"/>
                    <a:gridCol w="41021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75" t="-10667" r="-97262" b="-7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508" t="-10667" r="-297" b="-722667"/>
                          </a:stretch>
                        </a:blipFill>
                      </a:tcPr>
                    </a:tc>
                  </a:tr>
                  <a:tr h="1510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75" t="-33468" r="-97262" b="-118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508" t="-33468" r="-297" b="-118548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奇偶性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361" t="-441333" r="-146" b="-29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/>
                        </a:p>
                      </a:txBody>
                      <a:tcPr/>
                    </a:tc>
                  </a:tr>
                  <a:tr h="661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顶点坐标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361" t="-372477" r="-146" b="-1009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6182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361" t="-509901" r="-146" b="-89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0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762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幂函数的图像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、二次函数与幂函数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80" y="1407867"/>
            <a:ext cx="5485133" cy="48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20" y="-152400"/>
            <a:ext cx="8323109" cy="70104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94993"/>
              </p:ext>
            </p:extLst>
          </p:nvPr>
        </p:nvGraphicFramePr>
        <p:xfrm>
          <a:off x="8408988" y="1072833"/>
          <a:ext cx="583625" cy="1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Formula" r:id="rId5" imgW="365760" imgH="120960" progId="Equation.Ribbit">
                  <p:embed/>
                </p:oleObj>
              </mc:Choice>
              <mc:Fallback>
                <p:oleObj name="Formula" r:id="rId5" imgW="365760" imgH="12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8988" y="1072833"/>
                        <a:ext cx="583625" cy="19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16450"/>
              </p:ext>
            </p:extLst>
          </p:nvPr>
        </p:nvGraphicFramePr>
        <p:xfrm>
          <a:off x="7309137" y="458014"/>
          <a:ext cx="674974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Formula" r:id="rId7" imgW="421920" imgH="176760" progId="Equation.Ribbit">
                  <p:embed/>
                </p:oleObj>
              </mc:Choice>
              <mc:Fallback>
                <p:oleObj name="Formula" r:id="rId7" imgW="421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9137" y="458014"/>
                        <a:ext cx="674974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57398"/>
              </p:ext>
            </p:extLst>
          </p:nvPr>
        </p:nvGraphicFramePr>
        <p:xfrm>
          <a:off x="8717899" y="3004451"/>
          <a:ext cx="801849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Formula" r:id="rId9" imgW="501840" imgH="176760" progId="Equation.Ribbit">
                  <p:embed/>
                </p:oleObj>
              </mc:Choice>
              <mc:Fallback>
                <p:oleObj name="Formula" r:id="rId9" imgW="5018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17899" y="3004451"/>
                        <a:ext cx="801849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3668"/>
              </p:ext>
            </p:extLst>
          </p:nvPr>
        </p:nvGraphicFramePr>
        <p:xfrm>
          <a:off x="6634163" y="176351"/>
          <a:ext cx="674974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Formula" r:id="rId11" imgW="421920" imgH="176760" progId="Equation.Ribbit">
                  <p:embed/>
                </p:oleObj>
              </mc:Choice>
              <mc:Fallback>
                <p:oleObj name="Formula" r:id="rId11" imgW="421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4163" y="176351"/>
                        <a:ext cx="674974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47971"/>
              </p:ext>
            </p:extLst>
          </p:nvPr>
        </p:nvGraphicFramePr>
        <p:xfrm>
          <a:off x="8809911" y="1968500"/>
          <a:ext cx="692736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Formula" r:id="rId13" imgW="433080" imgH="201960" progId="Equation.Ribbit">
                  <p:embed/>
                </p:oleObj>
              </mc:Choice>
              <mc:Fallback>
                <p:oleObj name="Formula" r:id="rId13" imgW="43308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09911" y="1968500"/>
                        <a:ext cx="692736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46668"/>
              </p:ext>
            </p:extLst>
          </p:nvPr>
        </p:nvGraphicFramePr>
        <p:xfrm>
          <a:off x="2059924" y="3823601"/>
          <a:ext cx="801849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Formula" r:id="rId15" imgW="501840" imgH="176760" progId="Equation.Ribbit">
                  <p:embed/>
                </p:oleObj>
              </mc:Choice>
              <mc:Fallback>
                <p:oleObj name="Formula" r:id="rId15" imgW="5018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9924" y="3823601"/>
                        <a:ext cx="801849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367868"/>
              </p:ext>
            </p:extLst>
          </p:nvPr>
        </p:nvGraphicFramePr>
        <p:xfrm>
          <a:off x="3805238" y="6081840"/>
          <a:ext cx="674974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Formula" r:id="rId16" imgW="421920" imgH="176760" progId="Equation.Ribbit">
                  <p:embed/>
                </p:oleObj>
              </mc:Choice>
              <mc:Fallback>
                <p:oleObj name="Formula" r:id="rId16" imgW="421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5238" y="6081840"/>
                        <a:ext cx="674974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9818805" y="6222671"/>
            <a:ext cx="2373195" cy="47173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幂函数的图像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41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94993"/>
              </p:ext>
            </p:extLst>
          </p:nvPr>
        </p:nvGraphicFramePr>
        <p:xfrm>
          <a:off x="8408988" y="1072833"/>
          <a:ext cx="583625" cy="1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Formula" r:id="rId4" imgW="365760" imgH="120960" progId="Equation.Ribbit">
                  <p:embed/>
                </p:oleObj>
              </mc:Choice>
              <mc:Fallback>
                <p:oleObj name="Formula" r:id="rId4" imgW="365760" imgH="12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08988" y="1072833"/>
                        <a:ext cx="583625" cy="19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16450"/>
              </p:ext>
            </p:extLst>
          </p:nvPr>
        </p:nvGraphicFramePr>
        <p:xfrm>
          <a:off x="7309137" y="458014"/>
          <a:ext cx="674974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Formula" r:id="rId6" imgW="421920" imgH="176760" progId="Equation.Ribbit">
                  <p:embed/>
                </p:oleObj>
              </mc:Choice>
              <mc:Fallback>
                <p:oleObj name="Formula" r:id="rId6" imgW="421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9137" y="458014"/>
                        <a:ext cx="674974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57398"/>
              </p:ext>
            </p:extLst>
          </p:nvPr>
        </p:nvGraphicFramePr>
        <p:xfrm>
          <a:off x="8717899" y="3004451"/>
          <a:ext cx="801849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Formula" r:id="rId8" imgW="501840" imgH="176760" progId="Equation.Ribbit">
                  <p:embed/>
                </p:oleObj>
              </mc:Choice>
              <mc:Fallback>
                <p:oleObj name="Formula" r:id="rId8" imgW="5018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17899" y="3004451"/>
                        <a:ext cx="801849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3668"/>
              </p:ext>
            </p:extLst>
          </p:nvPr>
        </p:nvGraphicFramePr>
        <p:xfrm>
          <a:off x="6634163" y="176351"/>
          <a:ext cx="674974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Formula" r:id="rId10" imgW="421920" imgH="176760" progId="Equation.Ribbit">
                  <p:embed/>
                </p:oleObj>
              </mc:Choice>
              <mc:Fallback>
                <p:oleObj name="Formula" r:id="rId10" imgW="421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4163" y="176351"/>
                        <a:ext cx="674974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47971"/>
              </p:ext>
            </p:extLst>
          </p:nvPr>
        </p:nvGraphicFramePr>
        <p:xfrm>
          <a:off x="8809911" y="1968500"/>
          <a:ext cx="692736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Formula" r:id="rId12" imgW="433080" imgH="201960" progId="Equation.Ribbit">
                  <p:embed/>
                </p:oleObj>
              </mc:Choice>
              <mc:Fallback>
                <p:oleObj name="Formula" r:id="rId12" imgW="43308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09911" y="1968500"/>
                        <a:ext cx="692736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46668"/>
              </p:ext>
            </p:extLst>
          </p:nvPr>
        </p:nvGraphicFramePr>
        <p:xfrm>
          <a:off x="2059924" y="3823601"/>
          <a:ext cx="801849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Formula" r:id="rId14" imgW="501840" imgH="176760" progId="Equation.Ribbit">
                  <p:embed/>
                </p:oleObj>
              </mc:Choice>
              <mc:Fallback>
                <p:oleObj name="Formula" r:id="rId14" imgW="5018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9924" y="3823601"/>
                        <a:ext cx="801849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367868"/>
              </p:ext>
            </p:extLst>
          </p:nvPr>
        </p:nvGraphicFramePr>
        <p:xfrm>
          <a:off x="3805238" y="6081840"/>
          <a:ext cx="674974" cy="28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Formula" r:id="rId15" imgW="421920" imgH="176760" progId="Equation.Ribbit">
                  <p:embed/>
                </p:oleObj>
              </mc:Choice>
              <mc:Fallback>
                <p:oleObj name="Formula" r:id="rId15" imgW="4219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05238" y="6081840"/>
                        <a:ext cx="674974" cy="28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9818805" y="6222671"/>
            <a:ext cx="2373195" cy="471733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幂函数的图像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53123" y="-152411"/>
            <a:ext cx="8323109" cy="7010400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525080"/>
              </p:ext>
            </p:extLst>
          </p:nvPr>
        </p:nvGraphicFramePr>
        <p:xfrm>
          <a:off x="8804152" y="1638300"/>
          <a:ext cx="704254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Formula" r:id="rId17" imgW="433080" imgH="203400" progId="Equation.Ribbit">
                  <p:embed/>
                </p:oleObj>
              </mc:Choice>
              <mc:Fallback>
                <p:oleObj name="Formula" r:id="rId17" imgW="433080" imgH="203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04152" y="1638300"/>
                        <a:ext cx="704254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21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幂函数的性质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、二次函数与幂函数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761549"/>
                  </p:ext>
                </p:extLst>
              </p:nvPr>
            </p:nvGraphicFramePr>
            <p:xfrm>
              <a:off x="814505" y="2181178"/>
              <a:ext cx="10629900" cy="35758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7283"/>
                    <a:gridCol w="1335617"/>
                    <a:gridCol w="2108200"/>
                    <a:gridCol w="1244600"/>
                    <a:gridCol w="2057400"/>
                    <a:gridCol w="2336800"/>
                  </a:tblGrid>
                  <a:tr h="657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解析式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400" b="0" i="1" baseline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baseline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baseline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奇偶性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非奇非偶函数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∞,0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,↓</m:t>
                              </m:r>
                            </m:oMath>
                          </a14:m>
                          <a:endParaRPr lang="en-US" altLang="zh-CN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(−∞,0)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altLang="zh-CN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过定点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(0,0), (1,1)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(1,1)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761549"/>
                  </p:ext>
                </p:extLst>
              </p:nvPr>
            </p:nvGraphicFramePr>
            <p:xfrm>
              <a:off x="814505" y="2181178"/>
              <a:ext cx="10629900" cy="35758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7283"/>
                    <a:gridCol w="1335617"/>
                    <a:gridCol w="2108200"/>
                    <a:gridCol w="1244600"/>
                    <a:gridCol w="2057400"/>
                    <a:gridCol w="2336800"/>
                  </a:tblGrid>
                  <a:tr h="657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解析式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6994" t="-926" r="-268208" b="-4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000" t="-926" r="-352683" b="-4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4154" t="-926" r="-114540" b="-4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688" t="-926" r="-521" b="-460185"/>
                          </a:stretch>
                        </a:blipFill>
                      </a:tcPr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4154" t="-126744" r="-114540" b="-4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688" t="-126744" r="-521" b="-477907"/>
                          </a:stretch>
                        </a:blipFill>
                      </a:tcPr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6994" t="-226744" r="-268208" b="-3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4154" t="-226744" r="-114540" b="-3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688" t="-226744" r="-521" b="-377907"/>
                          </a:stretch>
                        </a:blipFill>
                      </a:tcPr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奇偶性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非奇非偶函数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6994" t="-272593" r="-268208" b="-7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增函数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688" t="-272593" r="-521" b="-76296"/>
                          </a:stretch>
                        </a:blipFill>
                      </a:tcPr>
                    </a:tc>
                  </a:tr>
                  <a:tr h="523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过定点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(0,0), (1,1)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(1,1)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33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505" y="1407867"/>
            <a:ext cx="3662150" cy="50983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根式的两个重要公式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7574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二、指数与指数函数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46517" y="1677799"/>
                <a:ext cx="8588802" cy="25719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必须使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有意义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7" y="1677799"/>
                <a:ext cx="8588802" cy="2571996"/>
              </a:xfrm>
              <a:prstGeom prst="rect">
                <a:avLst/>
              </a:prstGeom>
              <a:blipFill rotWithShape="0">
                <a:blip r:embed="rId3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副标题 2"/>
          <p:cNvSpPr txBox="1">
            <a:spLocks/>
          </p:cNvSpPr>
          <p:nvPr/>
        </p:nvSpPr>
        <p:spPr>
          <a:xfrm>
            <a:off x="814505" y="4046185"/>
            <a:ext cx="3662150" cy="50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分数指数幂的意义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46517" y="4205450"/>
                <a:ext cx="8588802" cy="24790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(a&gt;0,m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n&gt;1)</a:t>
                </a:r>
              </a:p>
              <a:p>
                <a:pPr algn="l"/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(a&gt;0,m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n&gt;1)</a:t>
                </a:r>
                <a14:m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7" y="4205450"/>
                <a:ext cx="8588802" cy="24790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1340</Words>
  <Application>Microsoft Office PowerPoint</Application>
  <PresentationFormat>宽屏</PresentationFormat>
  <Paragraphs>315</Paragraphs>
  <Slides>36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Aurora Equation</vt:lpstr>
      <vt:lpstr>函数（二）复杂函数与应用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161</cp:revision>
  <dcterms:created xsi:type="dcterms:W3CDTF">2020-04-02T11:20:58Z</dcterms:created>
  <dcterms:modified xsi:type="dcterms:W3CDTF">2020-04-04T10:14:20Z</dcterms:modified>
</cp:coreProperties>
</file>