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325" r:id="rId5"/>
    <p:sldId id="326" r:id="rId6"/>
    <p:sldId id="327" r:id="rId7"/>
    <p:sldId id="328" r:id="rId8"/>
    <p:sldId id="329" r:id="rId9"/>
    <p:sldId id="330" r:id="rId10"/>
    <p:sldId id="305"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4660"/>
  </p:normalViewPr>
  <p:slideViewPr>
    <p:cSldViewPr snapToGrid="0">
      <p:cViewPr>
        <p:scale>
          <a:sx n="75" d="100"/>
          <a:sy n="75" d="100"/>
        </p:scale>
        <p:origin x="630" y="5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01114-57A6-4C59-B7E6-15D41C8AF2DE}" type="datetimeFigureOut">
              <a:rPr lang="zh-CN" altLang="en-US" smtClean="0"/>
              <a:t>2020/4/6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C2453-4517-4E04-A722-0EDC080D730C}" type="slidenum">
              <a:rPr lang="zh-CN" altLang="en-US" smtClean="0"/>
              <a:t>‹#›</a:t>
            </a:fld>
            <a:endParaRPr lang="zh-CN" altLang="en-US"/>
          </a:p>
        </p:txBody>
      </p:sp>
    </p:spTree>
    <p:extLst>
      <p:ext uri="{BB962C8B-B14F-4D97-AF65-F5344CB8AC3E}">
        <p14:creationId xmlns:p14="http://schemas.microsoft.com/office/powerpoint/2010/main" val="321007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a:t>
            </a:fld>
            <a:endParaRPr lang="zh-CN" altLang="en-US"/>
          </a:p>
        </p:txBody>
      </p:sp>
    </p:spTree>
    <p:extLst>
      <p:ext uri="{BB962C8B-B14F-4D97-AF65-F5344CB8AC3E}">
        <p14:creationId xmlns:p14="http://schemas.microsoft.com/office/powerpoint/2010/main" val="104056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12</a:t>
            </a:fld>
            <a:endParaRPr lang="zh-CN" altLang="en-US"/>
          </a:p>
        </p:txBody>
      </p:sp>
    </p:spTree>
    <p:extLst>
      <p:ext uri="{BB962C8B-B14F-4D97-AF65-F5344CB8AC3E}">
        <p14:creationId xmlns:p14="http://schemas.microsoft.com/office/powerpoint/2010/main" val="1772518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13</a:t>
            </a:fld>
            <a:endParaRPr lang="zh-CN" altLang="en-US"/>
          </a:p>
        </p:txBody>
      </p:sp>
    </p:spTree>
    <p:extLst>
      <p:ext uri="{BB962C8B-B14F-4D97-AF65-F5344CB8AC3E}">
        <p14:creationId xmlns:p14="http://schemas.microsoft.com/office/powerpoint/2010/main" val="91194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14</a:t>
            </a:fld>
            <a:endParaRPr lang="zh-CN" altLang="en-US"/>
          </a:p>
        </p:txBody>
      </p:sp>
    </p:spTree>
    <p:extLst>
      <p:ext uri="{BB962C8B-B14F-4D97-AF65-F5344CB8AC3E}">
        <p14:creationId xmlns:p14="http://schemas.microsoft.com/office/powerpoint/2010/main" val="2432373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15</a:t>
            </a:fld>
            <a:endParaRPr lang="zh-CN" altLang="en-US"/>
          </a:p>
        </p:txBody>
      </p:sp>
    </p:spTree>
    <p:extLst>
      <p:ext uri="{BB962C8B-B14F-4D97-AF65-F5344CB8AC3E}">
        <p14:creationId xmlns:p14="http://schemas.microsoft.com/office/powerpoint/2010/main" val="3376075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16</a:t>
            </a:fld>
            <a:endParaRPr lang="zh-CN" altLang="en-US"/>
          </a:p>
        </p:txBody>
      </p:sp>
    </p:spTree>
    <p:extLst>
      <p:ext uri="{BB962C8B-B14F-4D97-AF65-F5344CB8AC3E}">
        <p14:creationId xmlns:p14="http://schemas.microsoft.com/office/powerpoint/2010/main" val="191437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17</a:t>
            </a:fld>
            <a:endParaRPr lang="zh-CN" altLang="en-US"/>
          </a:p>
        </p:txBody>
      </p:sp>
    </p:spTree>
    <p:extLst>
      <p:ext uri="{BB962C8B-B14F-4D97-AF65-F5344CB8AC3E}">
        <p14:creationId xmlns:p14="http://schemas.microsoft.com/office/powerpoint/2010/main" val="18022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18</a:t>
            </a:fld>
            <a:endParaRPr lang="zh-CN" altLang="en-US"/>
          </a:p>
        </p:txBody>
      </p:sp>
    </p:spTree>
    <p:extLst>
      <p:ext uri="{BB962C8B-B14F-4D97-AF65-F5344CB8AC3E}">
        <p14:creationId xmlns:p14="http://schemas.microsoft.com/office/powerpoint/2010/main" val="4282238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19</a:t>
            </a:fld>
            <a:endParaRPr lang="zh-CN" altLang="en-US"/>
          </a:p>
        </p:txBody>
      </p:sp>
    </p:spTree>
    <p:extLst>
      <p:ext uri="{BB962C8B-B14F-4D97-AF65-F5344CB8AC3E}">
        <p14:creationId xmlns:p14="http://schemas.microsoft.com/office/powerpoint/2010/main" val="220537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20</a:t>
            </a:fld>
            <a:endParaRPr lang="zh-CN" altLang="en-US"/>
          </a:p>
        </p:txBody>
      </p:sp>
    </p:spTree>
    <p:extLst>
      <p:ext uri="{BB962C8B-B14F-4D97-AF65-F5344CB8AC3E}">
        <p14:creationId xmlns:p14="http://schemas.microsoft.com/office/powerpoint/2010/main" val="18523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21</a:t>
            </a:fld>
            <a:endParaRPr lang="zh-CN" altLang="en-US"/>
          </a:p>
        </p:txBody>
      </p:sp>
    </p:spTree>
    <p:extLst>
      <p:ext uri="{BB962C8B-B14F-4D97-AF65-F5344CB8AC3E}">
        <p14:creationId xmlns:p14="http://schemas.microsoft.com/office/powerpoint/2010/main" val="42412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4</a:t>
            </a:fld>
            <a:endParaRPr lang="zh-CN" altLang="en-US"/>
          </a:p>
        </p:txBody>
      </p:sp>
    </p:spTree>
    <p:extLst>
      <p:ext uri="{BB962C8B-B14F-4D97-AF65-F5344CB8AC3E}">
        <p14:creationId xmlns:p14="http://schemas.microsoft.com/office/powerpoint/2010/main" val="589952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22</a:t>
            </a:fld>
            <a:endParaRPr lang="zh-CN" altLang="en-US"/>
          </a:p>
        </p:txBody>
      </p:sp>
    </p:spTree>
    <p:extLst>
      <p:ext uri="{BB962C8B-B14F-4D97-AF65-F5344CB8AC3E}">
        <p14:creationId xmlns:p14="http://schemas.microsoft.com/office/powerpoint/2010/main" val="2009976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23</a:t>
            </a:fld>
            <a:endParaRPr lang="zh-CN" altLang="en-US"/>
          </a:p>
        </p:txBody>
      </p:sp>
    </p:spTree>
    <p:extLst>
      <p:ext uri="{BB962C8B-B14F-4D97-AF65-F5344CB8AC3E}">
        <p14:creationId xmlns:p14="http://schemas.microsoft.com/office/powerpoint/2010/main" val="2233964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24</a:t>
            </a:fld>
            <a:endParaRPr lang="zh-CN" altLang="en-US"/>
          </a:p>
        </p:txBody>
      </p:sp>
    </p:spTree>
    <p:extLst>
      <p:ext uri="{BB962C8B-B14F-4D97-AF65-F5344CB8AC3E}">
        <p14:creationId xmlns:p14="http://schemas.microsoft.com/office/powerpoint/2010/main" val="407699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25</a:t>
            </a:fld>
            <a:endParaRPr lang="zh-CN" altLang="en-US"/>
          </a:p>
        </p:txBody>
      </p:sp>
    </p:spTree>
    <p:extLst>
      <p:ext uri="{BB962C8B-B14F-4D97-AF65-F5344CB8AC3E}">
        <p14:creationId xmlns:p14="http://schemas.microsoft.com/office/powerpoint/2010/main" val="757069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26</a:t>
            </a:fld>
            <a:endParaRPr lang="zh-CN" altLang="en-US"/>
          </a:p>
        </p:txBody>
      </p:sp>
    </p:spTree>
    <p:extLst>
      <p:ext uri="{BB962C8B-B14F-4D97-AF65-F5344CB8AC3E}">
        <p14:creationId xmlns:p14="http://schemas.microsoft.com/office/powerpoint/2010/main" val="2815209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27</a:t>
            </a:fld>
            <a:endParaRPr lang="zh-CN" altLang="en-US"/>
          </a:p>
        </p:txBody>
      </p:sp>
    </p:spTree>
    <p:extLst>
      <p:ext uri="{BB962C8B-B14F-4D97-AF65-F5344CB8AC3E}">
        <p14:creationId xmlns:p14="http://schemas.microsoft.com/office/powerpoint/2010/main" val="3699586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28</a:t>
            </a:fld>
            <a:endParaRPr lang="zh-CN" altLang="en-US"/>
          </a:p>
        </p:txBody>
      </p:sp>
    </p:spTree>
    <p:extLst>
      <p:ext uri="{BB962C8B-B14F-4D97-AF65-F5344CB8AC3E}">
        <p14:creationId xmlns:p14="http://schemas.microsoft.com/office/powerpoint/2010/main" val="691624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29</a:t>
            </a:fld>
            <a:endParaRPr lang="zh-CN" altLang="en-US"/>
          </a:p>
        </p:txBody>
      </p:sp>
    </p:spTree>
    <p:extLst>
      <p:ext uri="{BB962C8B-B14F-4D97-AF65-F5344CB8AC3E}">
        <p14:creationId xmlns:p14="http://schemas.microsoft.com/office/powerpoint/2010/main" val="1205598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30</a:t>
            </a:fld>
            <a:endParaRPr lang="zh-CN" altLang="en-US"/>
          </a:p>
        </p:txBody>
      </p:sp>
    </p:spTree>
    <p:extLst>
      <p:ext uri="{BB962C8B-B14F-4D97-AF65-F5344CB8AC3E}">
        <p14:creationId xmlns:p14="http://schemas.microsoft.com/office/powerpoint/2010/main" val="928956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31</a:t>
            </a:fld>
            <a:endParaRPr lang="zh-CN" altLang="en-US"/>
          </a:p>
        </p:txBody>
      </p:sp>
    </p:spTree>
    <p:extLst>
      <p:ext uri="{BB962C8B-B14F-4D97-AF65-F5344CB8AC3E}">
        <p14:creationId xmlns:p14="http://schemas.microsoft.com/office/powerpoint/2010/main" val="1504700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5</a:t>
            </a:fld>
            <a:endParaRPr lang="zh-CN" altLang="en-US"/>
          </a:p>
        </p:txBody>
      </p:sp>
    </p:spTree>
    <p:extLst>
      <p:ext uri="{BB962C8B-B14F-4D97-AF65-F5344CB8AC3E}">
        <p14:creationId xmlns:p14="http://schemas.microsoft.com/office/powerpoint/2010/main" val="1778969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32</a:t>
            </a:fld>
            <a:endParaRPr lang="zh-CN" altLang="en-US"/>
          </a:p>
        </p:txBody>
      </p:sp>
    </p:spTree>
    <p:extLst>
      <p:ext uri="{BB962C8B-B14F-4D97-AF65-F5344CB8AC3E}">
        <p14:creationId xmlns:p14="http://schemas.microsoft.com/office/powerpoint/2010/main" val="118161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6</a:t>
            </a:fld>
            <a:endParaRPr lang="zh-CN" altLang="en-US"/>
          </a:p>
        </p:txBody>
      </p:sp>
    </p:spTree>
    <p:extLst>
      <p:ext uri="{BB962C8B-B14F-4D97-AF65-F5344CB8AC3E}">
        <p14:creationId xmlns:p14="http://schemas.microsoft.com/office/powerpoint/2010/main" val="302648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7</a:t>
            </a:fld>
            <a:endParaRPr lang="zh-CN" altLang="en-US"/>
          </a:p>
        </p:txBody>
      </p:sp>
    </p:spTree>
    <p:extLst>
      <p:ext uri="{BB962C8B-B14F-4D97-AF65-F5344CB8AC3E}">
        <p14:creationId xmlns:p14="http://schemas.microsoft.com/office/powerpoint/2010/main" val="388656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8</a:t>
            </a:fld>
            <a:endParaRPr lang="zh-CN" altLang="en-US"/>
          </a:p>
        </p:txBody>
      </p:sp>
    </p:spTree>
    <p:extLst>
      <p:ext uri="{BB962C8B-B14F-4D97-AF65-F5344CB8AC3E}">
        <p14:creationId xmlns:p14="http://schemas.microsoft.com/office/powerpoint/2010/main" val="90089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9</a:t>
            </a:fld>
            <a:endParaRPr lang="zh-CN" altLang="en-US"/>
          </a:p>
        </p:txBody>
      </p:sp>
    </p:spTree>
    <p:extLst>
      <p:ext uri="{BB962C8B-B14F-4D97-AF65-F5344CB8AC3E}">
        <p14:creationId xmlns:p14="http://schemas.microsoft.com/office/powerpoint/2010/main" val="1403092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10</a:t>
            </a:fld>
            <a:endParaRPr lang="zh-CN" altLang="en-US"/>
          </a:p>
        </p:txBody>
      </p:sp>
    </p:spTree>
    <p:extLst>
      <p:ext uri="{BB962C8B-B14F-4D97-AF65-F5344CB8AC3E}">
        <p14:creationId xmlns:p14="http://schemas.microsoft.com/office/powerpoint/2010/main" val="4278088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11</a:t>
            </a:fld>
            <a:endParaRPr lang="zh-CN" altLang="en-US"/>
          </a:p>
        </p:txBody>
      </p:sp>
    </p:spTree>
    <p:extLst>
      <p:ext uri="{BB962C8B-B14F-4D97-AF65-F5344CB8AC3E}">
        <p14:creationId xmlns:p14="http://schemas.microsoft.com/office/powerpoint/2010/main" val="211906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18211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8173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79881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4465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21738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163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483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6324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1513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4226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32189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44F3-2FA2-4D43-91AD-B517C3743230}" type="datetimeFigureOut">
              <a:rPr lang="zh-CN" altLang="en-US" smtClean="0"/>
              <a:t>2020/4/6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58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9.png"/><Relationship Id="rId7"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5.png"/><Relationship Id="rId7"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21.png"/><Relationship Id="rId7"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27.png"/><Relationship Id="rId7"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emf"/><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7.emf"/><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5.emf"/><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0.png"/><Relationship Id="rId4" Type="http://schemas.openxmlformats.org/officeDocument/2006/relationships/image" Target="../media/image46.emf"/></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3833" y="1214438"/>
            <a:ext cx="9544334" cy="2387600"/>
          </a:xfrm>
        </p:spPr>
        <p:txBody>
          <a:bodyPr/>
          <a:lstStyle/>
          <a:p>
            <a:r>
              <a:rPr lang="zh-CN" altLang="en-US" dirty="0" smtClean="0"/>
              <a:t>函数（三）函数综合</a:t>
            </a:r>
            <a:endParaRPr lang="zh-CN" altLang="en-US" dirty="0"/>
          </a:p>
        </p:txBody>
      </p:sp>
    </p:spTree>
    <p:extLst>
      <p:ext uri="{BB962C8B-B14F-4D97-AF65-F5344CB8AC3E}">
        <p14:creationId xmlns:p14="http://schemas.microsoft.com/office/powerpoint/2010/main" val="2541340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1——</a:t>
            </a:r>
            <a:r>
              <a:rPr lang="zh-CN" altLang="en-US" sz="4400" dirty="0" smtClean="0"/>
              <a:t>函数图像的辨别</a:t>
            </a:r>
            <a:endParaRPr lang="en-US" altLang="zh-CN" sz="4400" dirty="0" smtClean="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2099608"/>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Ⅰ 5</a:t>
                </a:r>
                <a:r>
                  <a:rPr lang="zh-CN" altLang="en-US" dirty="0" smtClean="0">
                    <a:latin typeface="Times New Roman" panose="02020603050405020304" pitchFamily="18" charset="0"/>
                    <a:cs typeface="Times New Roman" panose="02020603050405020304" pitchFamily="18" charset="0"/>
                  </a:rPr>
                  <a:t>）函数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func>
                          <m:funcPr>
                            <m:ctrlPr>
                              <a:rPr lang="en-US" altLang="zh-CN" i="1" smtClean="0">
                                <a:latin typeface="Cambria Math" panose="02040503050406030204" pitchFamily="18" charset="0"/>
                                <a:cs typeface="Times New Roman" panose="02020603050405020304" pitchFamily="18" charset="0"/>
                              </a:rPr>
                            </m:ctrlPr>
                          </m:funcPr>
                          <m:fName>
                            <m:r>
                              <m:rPr>
                                <m:sty m:val="p"/>
                              </m:rPr>
                              <a:rPr lang="en-US" altLang="zh-CN" i="0" smtClean="0">
                                <a:latin typeface="Cambria Math" panose="02040503050406030204" pitchFamily="18" charset="0"/>
                                <a:cs typeface="Times New Roman" panose="02020603050405020304" pitchFamily="18" charset="0"/>
                              </a:rPr>
                              <m:t>sin</m:t>
                            </m:r>
                          </m:fName>
                          <m:e>
                            <m:r>
                              <a:rPr lang="en-US" altLang="zh-CN" b="0" i="1" smtClean="0">
                                <a:latin typeface="Cambria Math" panose="02040503050406030204" pitchFamily="18" charset="0"/>
                                <a:cs typeface="Times New Roman" panose="02020603050405020304" pitchFamily="18" charset="0"/>
                              </a:rPr>
                              <m:t>𝑥</m:t>
                            </m:r>
                          </m:e>
                        </m:func>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num>
                      <m:den>
                        <m:func>
                          <m:funcPr>
                            <m:ctrlPr>
                              <a:rPr lang="en-US" altLang="zh-CN" i="1" smtClean="0">
                                <a:latin typeface="Cambria Math" panose="02040503050406030204" pitchFamily="18" charset="0"/>
                                <a:cs typeface="Times New Roman" panose="02020603050405020304" pitchFamily="18" charset="0"/>
                              </a:rPr>
                            </m:ctrlPr>
                          </m:funcPr>
                          <m:fName>
                            <m:r>
                              <m:rPr>
                                <m:sty m:val="p"/>
                              </m:rPr>
                              <a:rPr lang="en-US" altLang="zh-CN" i="0" smtClean="0">
                                <a:latin typeface="Cambria Math" panose="02040503050406030204" pitchFamily="18" charset="0"/>
                                <a:cs typeface="Times New Roman" panose="02020603050405020304" pitchFamily="18" charset="0"/>
                              </a:rPr>
                              <m:t>cos</m:t>
                            </m:r>
                          </m:fName>
                          <m:e>
                            <m:r>
                              <a:rPr lang="en-US" altLang="zh-CN" b="0" i="1" smtClean="0">
                                <a:latin typeface="Cambria Math" panose="02040503050406030204" pitchFamily="18" charset="0"/>
                                <a:cs typeface="Times New Roman" panose="02020603050405020304" pitchFamily="18" charset="0"/>
                              </a:rPr>
                              <m:t>𝑥</m:t>
                            </m:r>
                          </m:e>
                        </m:func>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[-π,π]</a:t>
                </a:r>
                <a:r>
                  <a:rPr lang="zh-CN" altLang="en-US" dirty="0" smtClean="0">
                    <a:latin typeface="Times New Roman" panose="02020603050405020304" pitchFamily="18" charset="0"/>
                    <a:cs typeface="Times New Roman" panose="02020603050405020304" pitchFamily="18" charset="0"/>
                  </a:rPr>
                  <a:t>的图像大致为</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2099608"/>
              </a:xfrm>
              <a:blipFill rotWithShape="0">
                <a:blip r:embed="rId3"/>
                <a:stretch>
                  <a:fillRect l="-813" t="-14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3690311"/>
                <a:ext cx="11250116" cy="30276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a:t>
                </a:r>
                <a:r>
                  <a:rPr lang="en-US" altLang="zh-CN" i="1"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func>
                          <m:funcPr>
                            <m:ctrlPr>
                              <a:rPr lang="en-US" altLang="zh-CN"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sin</m:t>
                            </m:r>
                          </m:fName>
                          <m:e>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e>
                        </m:func>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num>
                      <m:den>
                        <m:func>
                          <m:funcPr>
                            <m:ctrlPr>
                              <a:rPr lang="en-US" altLang="zh-CN"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cos</m:t>
                            </m:r>
                          </m:fName>
                          <m:e>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e>
                        </m:func>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r>
                      <a:rPr lang="en-US" altLang="zh-CN" b="0" i="1" smtClean="0">
                        <a:latin typeface="Cambria Math" panose="02040503050406030204" pitchFamily="18" charset="0"/>
                        <a:cs typeface="Times New Roman" panose="02020603050405020304" pitchFamily="18" charset="0"/>
                      </a:rPr>
                      <m:t>=</m:t>
                    </m:r>
                    <m:r>
                      <m:rPr>
                        <m:nor/>
                      </m:rP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func>
                          <m:funcPr>
                            <m:ctrlPr>
                              <a:rPr lang="en-US" altLang="zh-CN"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sin</m:t>
                            </m:r>
                          </m:fName>
                          <m:e>
                            <m:r>
                              <a:rPr lang="en-US" altLang="zh-CN" i="1">
                                <a:latin typeface="Cambria Math" panose="02040503050406030204" pitchFamily="18" charset="0"/>
                                <a:cs typeface="Times New Roman" panose="02020603050405020304" pitchFamily="18" charset="0"/>
                              </a:rPr>
                              <m:t>𝑥</m:t>
                            </m:r>
                          </m:e>
                        </m:func>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num>
                      <m:den>
                        <m:func>
                          <m:funcPr>
                            <m:ctrlPr>
                              <a:rPr lang="en-US" altLang="zh-CN" i="1">
                                <a:latin typeface="Cambria Math" panose="02040503050406030204" pitchFamily="18" charset="0"/>
                                <a:cs typeface="Times New Roman" panose="02020603050405020304" pitchFamily="18" charset="0"/>
                              </a:rPr>
                            </m:ctrlPr>
                          </m:funcPr>
                          <m:fName>
                            <m:r>
                              <m:rPr>
                                <m:sty m:val="p"/>
                              </m:rPr>
                              <a:rPr lang="en-US" altLang="zh-CN">
                                <a:latin typeface="Cambria Math" panose="02040503050406030204" pitchFamily="18" charset="0"/>
                                <a:cs typeface="Times New Roman" panose="02020603050405020304" pitchFamily="18" charset="0"/>
                              </a:rPr>
                              <m:t>cos</m:t>
                            </m:r>
                          </m:fName>
                          <m:e>
                            <m:r>
                              <a:rPr lang="en-US" altLang="zh-CN" i="1">
                                <a:latin typeface="Cambria Math" panose="02040503050406030204" pitchFamily="18" charset="0"/>
                                <a:cs typeface="Times New Roman" panose="02020603050405020304" pitchFamily="18" charset="0"/>
                              </a:rPr>
                              <m:t>𝑥</m:t>
                            </m:r>
                          </m:e>
                        </m:func>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den>
                    </m:f>
                    <m:r>
                      <a:rPr lang="en-US" altLang="zh-CN" b="0" i="1" smtClean="0">
                        <a:latin typeface="Cambria Math" panose="02040503050406030204" pitchFamily="18" charset="0"/>
                        <a:cs typeface="Times New Roman" panose="02020603050405020304" pitchFamily="18" charset="0"/>
                      </a:rPr>
                      <m:t> </m:t>
                    </m:r>
                  </m:oMath>
                </a14:m>
                <a:r>
                  <a:rPr lang="en-US" altLang="zh-CN"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p>
              <a:p>
                <a:pPr algn="l"/>
                <a:r>
                  <a:rPr lang="zh-CN" altLang="en-US" dirty="0" smtClean="0">
                    <a:latin typeface="Times New Roman" panose="02020603050405020304" pitchFamily="18" charset="0"/>
                    <a:cs typeface="Times New Roman" panose="02020603050405020304" pitchFamily="18" charset="0"/>
                  </a:rPr>
                  <a:t>所以</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是奇函数，</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又</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(π)=</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m:rPr>
                            <m:sty m:val="p"/>
                          </m:rPr>
                          <a:rPr lang="en-US" altLang="zh-CN" i="1" smtClean="0">
                            <a:latin typeface="Cambria Math" panose="02040503050406030204" pitchFamily="18" charset="0"/>
                            <a:cs typeface="Times New Roman" panose="02020603050405020304" pitchFamily="18" charset="0"/>
                          </a:rPr>
                          <m:t>π</m:t>
                        </m:r>
                      </m:num>
                      <m:den>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m:rPr>
                                <m:sty m:val="p"/>
                              </m:rPr>
                              <a:rPr lang="en-US" altLang="zh-CN" i="1">
                                <a:latin typeface="Cambria Math" panose="02040503050406030204" pitchFamily="18" charset="0"/>
                                <a:cs typeface="Times New Roman" panose="02020603050405020304" pitchFamily="18" charset="0"/>
                              </a:rPr>
                              <m:t>π</m:t>
                            </m:r>
                          </m:e>
                          <m:sup>
                            <m:r>
                              <a:rPr lang="en-US" altLang="zh-CN" i="1">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&gt;0</a:t>
                </a:r>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D</a:t>
                </a:r>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555197" y="3690311"/>
                <a:ext cx="11250116" cy="3027654"/>
              </a:xfrm>
              <a:prstGeom prst="rect">
                <a:avLst/>
              </a:prstGeom>
              <a:blipFill rotWithShape="0">
                <a:blip r:embed="rId4"/>
                <a:stretch>
                  <a:fillRect l="-813" t="-1006"/>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1128436" y="1827934"/>
            <a:ext cx="2259302" cy="1303644"/>
          </a:xfrm>
          <a:prstGeom prst="rect">
            <a:avLst/>
          </a:prstGeom>
        </p:spPr>
      </p:pic>
      <p:pic>
        <p:nvPicPr>
          <p:cNvPr id="3" name="图片 2"/>
          <p:cNvPicPr>
            <a:picLocks noChangeAspect="1"/>
          </p:cNvPicPr>
          <p:nvPr/>
        </p:nvPicPr>
        <p:blipFill>
          <a:blip r:embed="rId6"/>
          <a:stretch>
            <a:fillRect/>
          </a:stretch>
        </p:blipFill>
        <p:spPr>
          <a:xfrm>
            <a:off x="3614582" y="1827934"/>
            <a:ext cx="2259302" cy="1303644"/>
          </a:xfrm>
          <a:prstGeom prst="rect">
            <a:avLst/>
          </a:prstGeom>
        </p:spPr>
      </p:pic>
      <p:pic>
        <p:nvPicPr>
          <p:cNvPr id="4" name="图片 3"/>
          <p:cNvPicPr>
            <a:picLocks noChangeAspect="1"/>
          </p:cNvPicPr>
          <p:nvPr/>
        </p:nvPicPr>
        <p:blipFill>
          <a:blip r:embed="rId7"/>
          <a:stretch>
            <a:fillRect/>
          </a:stretch>
        </p:blipFill>
        <p:spPr>
          <a:xfrm>
            <a:off x="6100728" y="1827934"/>
            <a:ext cx="2259302" cy="1303644"/>
          </a:xfrm>
          <a:prstGeom prst="rect">
            <a:avLst/>
          </a:prstGeom>
        </p:spPr>
      </p:pic>
      <p:pic>
        <p:nvPicPr>
          <p:cNvPr id="5" name="图片 4"/>
          <p:cNvPicPr>
            <a:picLocks noChangeAspect="1"/>
          </p:cNvPicPr>
          <p:nvPr/>
        </p:nvPicPr>
        <p:blipFill>
          <a:blip r:embed="rId8"/>
          <a:stretch>
            <a:fillRect/>
          </a:stretch>
        </p:blipFill>
        <p:spPr>
          <a:xfrm>
            <a:off x="8586874" y="1788390"/>
            <a:ext cx="2259302" cy="1303644"/>
          </a:xfrm>
          <a:prstGeom prst="rect">
            <a:avLst/>
          </a:prstGeom>
        </p:spPr>
      </p:pic>
      <p:sp>
        <p:nvSpPr>
          <p:cNvPr id="9" name="文本框 8"/>
          <p:cNvSpPr txBox="1"/>
          <p:nvPr/>
        </p:nvSpPr>
        <p:spPr>
          <a:xfrm>
            <a:off x="2157632" y="3231492"/>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4643778" y="3228646"/>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7065851" y="3228646"/>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9589525" y="3231492"/>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26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a:t>考点</a:t>
            </a:r>
            <a:r>
              <a:rPr lang="en-US" altLang="zh-CN" sz="4400" dirty="0"/>
              <a:t>1——</a:t>
            </a:r>
            <a:r>
              <a:rPr lang="zh-CN" altLang="en-US" sz="4400" dirty="0"/>
              <a:t>函数图像的辨别</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2099608"/>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Ⅲ 7</a:t>
                </a:r>
                <a:r>
                  <a:rPr lang="zh-CN" altLang="en-US" dirty="0" smtClean="0">
                    <a:latin typeface="Times New Roman" panose="02020603050405020304" pitchFamily="18" charset="0"/>
                    <a:cs typeface="Times New Roman" panose="02020603050405020304" pitchFamily="18" charset="0"/>
                  </a:rPr>
                  <a:t>）函数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i="1" smtClean="0">
                            <a:latin typeface="Cambria Math" panose="02040503050406030204" pitchFamily="18" charset="0"/>
                            <a:cs typeface="Times New Roman" panose="02020603050405020304" pitchFamily="18" charset="0"/>
                          </a:rPr>
                          <m:t>2</m:t>
                        </m:r>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3</m:t>
                            </m:r>
                          </m:sup>
                        </m:sSup>
                      </m:num>
                      <m:den>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𝑥</m:t>
                            </m:r>
                          </m:sup>
                        </m:sSup>
                        <m:r>
                          <a:rPr lang="en-US" altLang="zh-CN" b="0" i="1"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sup>
                        </m:sSup>
                      </m:den>
                    </m:f>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[-6,6]</a:t>
                </a:r>
                <a:r>
                  <a:rPr lang="zh-CN" altLang="en-US" dirty="0" smtClean="0">
                    <a:latin typeface="Times New Roman" panose="02020603050405020304" pitchFamily="18" charset="0"/>
                    <a:cs typeface="Times New Roman" panose="02020603050405020304" pitchFamily="18" charset="0"/>
                  </a:rPr>
                  <a:t>的图像大致为</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2099608"/>
              </a:xfrm>
              <a:blipFill rotWithShape="0">
                <a:blip r:embed="rId3"/>
                <a:stretch>
                  <a:fillRect l="-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3798703"/>
                <a:ext cx="11250116" cy="30276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a:t>
                </a:r>
                <a:r>
                  <a:rPr lang="en-US" altLang="zh-CN" i="1"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2</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3</m:t>
                            </m:r>
                          </m:sup>
                        </m:sSup>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i="1">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sup>
                        </m:sSup>
                      </m:den>
                    </m:f>
                  </m:oMath>
                </a14:m>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是奇函数排除</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选项</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当</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f</a:t>
                </a:r>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4</m:t>
                        </m:r>
                      </m:num>
                      <m:den>
                        <m:r>
                          <a:rPr lang="en-US" altLang="zh-CN" b="0" i="1" smtClean="0">
                            <a:latin typeface="Cambria Math" panose="02040503050406030204" pitchFamily="18" charset="0"/>
                            <a:cs typeface="Times New Roman" panose="02020603050405020304" pitchFamily="18" charset="0"/>
                          </a:rPr>
                          <m:t> 5 </m:t>
                        </m:r>
                      </m:den>
                    </m:f>
                  </m:oMath>
                </a14:m>
                <a:r>
                  <a:rPr lang="en-US" altLang="zh-CN" dirty="0" smtClean="0">
                    <a:latin typeface="Times New Roman" panose="02020603050405020304" pitchFamily="18" charset="0"/>
                    <a:cs typeface="Times New Roman" panose="02020603050405020304" pitchFamily="18" charset="0"/>
                  </a:rPr>
                  <a:t> &lt;0</a:t>
                </a:r>
                <a:r>
                  <a:rPr lang="zh-CN" altLang="en-US" dirty="0" smtClean="0">
                    <a:latin typeface="Times New Roman" panose="02020603050405020304" pitchFamily="18" charset="0"/>
                    <a:cs typeface="Times New Roman" panose="02020603050405020304" pitchFamily="18" charset="0"/>
                  </a:rPr>
                  <a:t>，排除选项</a:t>
                </a:r>
                <a:r>
                  <a:rPr lang="en-US" altLang="zh-CN" dirty="0" smtClean="0">
                    <a:latin typeface="Times New Roman" panose="02020603050405020304" pitchFamily="18" charset="0"/>
                    <a:cs typeface="Times New Roman" panose="02020603050405020304" pitchFamily="18" charset="0"/>
                  </a:rPr>
                  <a:t>D</a:t>
                </a:r>
              </a:p>
              <a:p>
                <a:pPr algn="l"/>
                <a:r>
                  <a:rPr lang="zh-CN" altLang="en-US" dirty="0" smtClean="0">
                    <a:latin typeface="Times New Roman" panose="02020603050405020304" pitchFamily="18" charset="0"/>
                    <a:cs typeface="Times New Roman" panose="02020603050405020304" pitchFamily="18" charset="0"/>
                  </a:rPr>
                  <a:t>当</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(4)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128</m:t>
                        </m:r>
                      </m:num>
                      <m:den>
                        <m:r>
                          <a:rPr lang="en-US" altLang="zh-CN" b="0" i="1" smtClean="0">
                            <a:latin typeface="Cambria Math" panose="02040503050406030204" pitchFamily="18" charset="0"/>
                            <a:cs typeface="Times New Roman" panose="02020603050405020304" pitchFamily="18" charset="0"/>
                          </a:rPr>
                          <m:t>16</m:t>
                        </m:r>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16</m:t>
                            </m:r>
                            <m:r>
                              <a:rPr lang="en-US" altLang="zh-CN" i="1">
                                <a:latin typeface="Cambria Math" panose="02040503050406030204" pitchFamily="18" charset="0"/>
                                <a:cs typeface="Times New Roman" panose="02020603050405020304" pitchFamily="18" charset="0"/>
                              </a:rPr>
                              <m:t> </m:t>
                            </m:r>
                          </m:den>
                        </m:f>
                      </m:den>
                    </m:f>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7</m:t>
                    </m:r>
                  </m:oMath>
                </a14:m>
                <a:r>
                  <a:rPr lang="en-US" altLang="zh-CN" dirty="0" smtClean="0">
                    <a:latin typeface="Times New Roman" panose="02020603050405020304" pitchFamily="18" charset="0"/>
                    <a:cs typeface="Times New Roman" panose="02020603050405020304" pitchFamily="18" charset="0"/>
                  </a:rPr>
                  <a:t>.97</a:t>
                </a:r>
                <a:r>
                  <a:rPr lang="zh-CN" altLang="en-US" dirty="0" smtClean="0">
                    <a:latin typeface="Times New Roman" panose="02020603050405020304" pitchFamily="18" charset="0"/>
                    <a:cs typeface="Times New Roman" panose="02020603050405020304" pitchFamily="18" charset="0"/>
                  </a:rPr>
                  <a:t>，排除选项</a:t>
                </a:r>
                <a:r>
                  <a:rPr lang="en-US" altLang="zh-CN" dirty="0" smtClean="0">
                    <a:latin typeface="Times New Roman" panose="02020603050405020304" pitchFamily="18" charset="0"/>
                    <a:cs typeface="Times New Roman" panose="02020603050405020304" pitchFamily="18" charset="0"/>
                  </a:rPr>
                  <a:t>A</a:t>
                </a:r>
              </a:p>
              <a:p>
                <a:pPr algn="l"/>
                <a:r>
                  <a:rPr lang="zh-CN" altLang="en-US" dirty="0" smtClean="0">
                    <a:latin typeface="Times New Roman" panose="02020603050405020304" pitchFamily="18" charset="0"/>
                    <a:cs typeface="Times New Roman" panose="02020603050405020304" pitchFamily="18" charset="0"/>
                  </a:rPr>
                  <a:t>故选</a:t>
                </a:r>
                <a:r>
                  <a:rPr lang="en-US" altLang="zh-CN" dirty="0" smtClean="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555197" y="3798703"/>
                <a:ext cx="11250116" cy="3027654"/>
              </a:xfrm>
              <a:prstGeom prst="rect">
                <a:avLst/>
              </a:prstGeom>
              <a:blipFill rotWithShape="0">
                <a:blip r:embed="rId4"/>
                <a:stretch>
                  <a:fillRect l="-813"/>
                </a:stretch>
              </a:blipFill>
            </p:spPr>
            <p:txBody>
              <a:bodyPr/>
              <a:lstStyle/>
              <a:p>
                <a:r>
                  <a:rPr lang="zh-CN" altLang="en-US">
                    <a:noFill/>
                  </a:rPr>
                  <a:t> </a:t>
                </a:r>
              </a:p>
            </p:txBody>
          </p:sp>
        </mc:Fallback>
      </mc:AlternateContent>
      <p:sp>
        <p:nvSpPr>
          <p:cNvPr id="9" name="文本框 8"/>
          <p:cNvSpPr txBox="1"/>
          <p:nvPr/>
        </p:nvSpPr>
        <p:spPr>
          <a:xfrm>
            <a:off x="1206346"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726114" y="2452704"/>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185146"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644178"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5"/>
          <a:stretch>
            <a:fillRect/>
          </a:stretch>
        </p:blipFill>
        <p:spPr>
          <a:xfrm>
            <a:off x="1724281" y="1782371"/>
            <a:ext cx="1419135" cy="1781848"/>
          </a:xfrm>
          <a:prstGeom prst="rect">
            <a:avLst/>
          </a:prstGeom>
        </p:spPr>
      </p:pic>
      <p:pic>
        <p:nvPicPr>
          <p:cNvPr id="14" name="图片 13"/>
          <p:cNvPicPr>
            <a:picLocks noChangeAspect="1"/>
          </p:cNvPicPr>
          <p:nvPr/>
        </p:nvPicPr>
        <p:blipFill>
          <a:blip r:embed="rId6"/>
          <a:stretch>
            <a:fillRect/>
          </a:stretch>
        </p:blipFill>
        <p:spPr>
          <a:xfrm>
            <a:off x="4183314" y="1802854"/>
            <a:ext cx="1419134" cy="1761365"/>
          </a:xfrm>
          <a:prstGeom prst="rect">
            <a:avLst/>
          </a:prstGeom>
        </p:spPr>
      </p:pic>
      <p:pic>
        <p:nvPicPr>
          <p:cNvPr id="15" name="图片 14"/>
          <p:cNvPicPr>
            <a:picLocks noChangeAspect="1"/>
          </p:cNvPicPr>
          <p:nvPr/>
        </p:nvPicPr>
        <p:blipFill>
          <a:blip r:embed="rId7"/>
          <a:stretch>
            <a:fillRect/>
          </a:stretch>
        </p:blipFill>
        <p:spPr>
          <a:xfrm>
            <a:off x="6642346" y="1764960"/>
            <a:ext cx="1419134" cy="1761365"/>
          </a:xfrm>
          <a:prstGeom prst="rect">
            <a:avLst/>
          </a:prstGeom>
        </p:spPr>
      </p:pic>
      <p:pic>
        <p:nvPicPr>
          <p:cNvPr id="16" name="图片 15"/>
          <p:cNvPicPr>
            <a:picLocks noChangeAspect="1"/>
          </p:cNvPicPr>
          <p:nvPr/>
        </p:nvPicPr>
        <p:blipFill>
          <a:blip r:embed="rId8"/>
          <a:stretch>
            <a:fillRect/>
          </a:stretch>
        </p:blipFill>
        <p:spPr>
          <a:xfrm>
            <a:off x="9101378" y="1764960"/>
            <a:ext cx="1419134" cy="1761365"/>
          </a:xfrm>
          <a:prstGeom prst="rect">
            <a:avLst/>
          </a:prstGeom>
        </p:spPr>
      </p:pic>
    </p:spTree>
    <p:extLst>
      <p:ext uri="{BB962C8B-B14F-4D97-AF65-F5344CB8AC3E}">
        <p14:creationId xmlns:p14="http://schemas.microsoft.com/office/powerpoint/2010/main" val="289810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a:t>考点</a:t>
            </a:r>
            <a:r>
              <a:rPr lang="en-US" altLang="zh-CN" sz="4400" dirty="0"/>
              <a:t>1——</a:t>
            </a:r>
            <a:r>
              <a:rPr lang="zh-CN" altLang="en-US" sz="4400" dirty="0"/>
              <a:t>函数图像的辨别</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2099608"/>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2018</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Ⅱ 3</a:t>
                </a:r>
                <a:r>
                  <a:rPr lang="zh-CN" altLang="en-US" dirty="0" smtClean="0">
                    <a:latin typeface="Times New Roman" panose="02020603050405020304" pitchFamily="18" charset="0"/>
                    <a:cs typeface="Times New Roman" panose="02020603050405020304" pitchFamily="18" charset="0"/>
                  </a:rPr>
                  <a:t>）函数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𝑥</m:t>
                            </m:r>
                          </m:sup>
                        </m:sSup>
                        <m:r>
                          <a:rPr lang="en-US" altLang="zh-CN" b="0" i="1"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sup>
                        </m:sSup>
                      </m:num>
                      <m:den>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的图像大致为</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2099608"/>
              </a:xfrm>
              <a:blipFill rotWithShape="0">
                <a:blip r:embed="rId3"/>
                <a:stretch>
                  <a:fillRect l="-813" t="-2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3798703"/>
                <a:ext cx="11250116" cy="30276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解：因为</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sup>
                        </m:sSup>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排除</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选项，因为</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(2)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den>
                        </m:f>
                      </m:num>
                      <m:den>
                        <m:r>
                          <a:rPr lang="en-US" altLang="zh-CN" b="0" i="1" smtClean="0">
                            <a:latin typeface="Cambria Math" panose="02040503050406030204" pitchFamily="18" charset="0"/>
                            <a:cs typeface="Times New Roman" panose="02020603050405020304" pitchFamily="18" charset="0"/>
                          </a:rPr>
                          <m:t>4</m:t>
                        </m:r>
                      </m:den>
                    </m:f>
                  </m:oMath>
                </a14:m>
                <a:r>
                  <a:rPr lang="en-US" altLang="zh-CN" dirty="0" smtClean="0">
                    <a:latin typeface="Times New Roman" panose="02020603050405020304" pitchFamily="18" charset="0"/>
                    <a:cs typeface="Times New Roman" panose="02020603050405020304" pitchFamily="18" charset="0"/>
                  </a:rPr>
                  <a:t> &gt; 1</a:t>
                </a:r>
                <a:r>
                  <a:rPr lang="zh-CN" altLang="en-US" dirty="0" smtClean="0">
                    <a:latin typeface="Times New Roman" panose="02020603050405020304" pitchFamily="18" charset="0"/>
                    <a:cs typeface="Times New Roman" panose="02020603050405020304" pitchFamily="18" charset="0"/>
                  </a:rPr>
                  <a:t>，排除</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选项</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故选</a:t>
                </a:r>
                <a:r>
                  <a:rPr lang="en-US" altLang="zh-CN" dirty="0" smtClean="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555197" y="3798703"/>
                <a:ext cx="11250116" cy="3027654"/>
              </a:xfrm>
              <a:prstGeom prst="rect">
                <a:avLst/>
              </a:prstGeom>
              <a:blipFill rotWithShape="0">
                <a:blip r:embed="rId4"/>
                <a:stretch>
                  <a:fillRect l="-813" t="-201"/>
                </a:stretch>
              </a:blipFill>
            </p:spPr>
            <p:txBody>
              <a:bodyPr/>
              <a:lstStyle/>
              <a:p>
                <a:r>
                  <a:rPr lang="zh-CN" altLang="en-US">
                    <a:noFill/>
                  </a:rPr>
                  <a:t> </a:t>
                </a:r>
              </a:p>
            </p:txBody>
          </p:sp>
        </mc:Fallback>
      </mc:AlternateContent>
      <p:sp>
        <p:nvSpPr>
          <p:cNvPr id="9" name="文本框 8"/>
          <p:cNvSpPr txBox="1"/>
          <p:nvPr/>
        </p:nvSpPr>
        <p:spPr>
          <a:xfrm>
            <a:off x="1206346"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726114" y="2452704"/>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185146"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644178"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673112" y="1764960"/>
            <a:ext cx="1383030" cy="1562932"/>
          </a:xfrm>
          <a:prstGeom prst="rect">
            <a:avLst/>
          </a:prstGeom>
        </p:spPr>
      </p:pic>
      <p:pic>
        <p:nvPicPr>
          <p:cNvPr id="3" name="图片 2"/>
          <p:cNvPicPr>
            <a:picLocks noChangeAspect="1"/>
          </p:cNvPicPr>
          <p:nvPr/>
        </p:nvPicPr>
        <p:blipFill>
          <a:blip r:embed="rId6"/>
          <a:stretch>
            <a:fillRect/>
          </a:stretch>
        </p:blipFill>
        <p:spPr>
          <a:xfrm>
            <a:off x="4122578" y="1703062"/>
            <a:ext cx="1383030" cy="1624830"/>
          </a:xfrm>
          <a:prstGeom prst="rect">
            <a:avLst/>
          </a:prstGeom>
        </p:spPr>
      </p:pic>
      <p:pic>
        <p:nvPicPr>
          <p:cNvPr id="4" name="图片 3"/>
          <p:cNvPicPr>
            <a:picLocks noChangeAspect="1"/>
          </p:cNvPicPr>
          <p:nvPr/>
        </p:nvPicPr>
        <p:blipFill>
          <a:blip r:embed="rId7"/>
          <a:stretch>
            <a:fillRect/>
          </a:stretch>
        </p:blipFill>
        <p:spPr>
          <a:xfrm>
            <a:off x="6527437" y="1734011"/>
            <a:ext cx="1383030" cy="1562932"/>
          </a:xfrm>
          <a:prstGeom prst="rect">
            <a:avLst/>
          </a:prstGeom>
        </p:spPr>
      </p:pic>
      <p:pic>
        <p:nvPicPr>
          <p:cNvPr id="5" name="图片 4"/>
          <p:cNvPicPr>
            <a:picLocks noChangeAspect="1"/>
          </p:cNvPicPr>
          <p:nvPr/>
        </p:nvPicPr>
        <p:blipFill>
          <a:blip r:embed="rId8"/>
          <a:stretch>
            <a:fillRect/>
          </a:stretch>
        </p:blipFill>
        <p:spPr>
          <a:xfrm>
            <a:off x="9072989" y="1764960"/>
            <a:ext cx="1383030" cy="1562932"/>
          </a:xfrm>
          <a:prstGeom prst="rect">
            <a:avLst/>
          </a:prstGeom>
        </p:spPr>
      </p:pic>
    </p:spTree>
    <p:extLst>
      <p:ext uri="{BB962C8B-B14F-4D97-AF65-F5344CB8AC3E}">
        <p14:creationId xmlns:p14="http://schemas.microsoft.com/office/powerpoint/2010/main" val="13749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a:t>考点</a:t>
            </a:r>
            <a:r>
              <a:rPr lang="en-US" altLang="zh-CN" sz="4400" dirty="0"/>
              <a:t>1——</a:t>
            </a:r>
            <a:r>
              <a:rPr lang="zh-CN" altLang="en-US" sz="4400" dirty="0"/>
              <a:t>函数图像的辨别</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2099608"/>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训练</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4</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oMath>
                </a14:m>
                <a:r>
                  <a:rPr lang="zh-CN" altLang="en-US" dirty="0" smtClean="0">
                    <a:latin typeface="Times New Roman" panose="02020603050405020304" pitchFamily="18" charset="0"/>
                    <a:cs typeface="Times New Roman" panose="02020603050405020304" pitchFamily="18" charset="0"/>
                  </a:rPr>
                  <a:t>的图像大致为</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2099608"/>
              </a:xfrm>
              <a:blipFill rotWithShape="0">
                <a:blip r:embed="rId3"/>
                <a:stretch>
                  <a:fillRect l="-813" t="-49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3798703"/>
                <a:ext cx="11250116" cy="30276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解：当</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&lt;0</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+1</m:t>
                    </m:r>
                    <m:r>
                      <a:rPr lang="en-US" altLang="zh-CN" b="0" i="0" smtClean="0">
                        <a:latin typeface="Cambria Math" panose="02040503050406030204" pitchFamily="18" charset="0"/>
                        <a:cs typeface="Times New Roman" panose="02020603050405020304" pitchFamily="18" charset="0"/>
                      </a:rPr>
                      <m:t>&gt;0</m:t>
                    </m:r>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oMath>
                </a14:m>
                <a:r>
                  <a:rPr lang="en-US" altLang="zh-CN" dirty="0" smtClean="0">
                    <a:latin typeface="Times New Roman" panose="02020603050405020304" pitchFamily="18" charset="0"/>
                    <a:cs typeface="Times New Roman" panose="02020603050405020304" pitchFamily="18" charset="0"/>
                  </a:rPr>
                  <a:t>&gt;0</a:t>
                </a:r>
                <a:r>
                  <a:rPr lang="zh-CN" altLang="en-US" dirty="0" smtClean="0">
                    <a:latin typeface="Times New Roman" panose="02020603050405020304" pitchFamily="18" charset="0"/>
                    <a:cs typeface="Times New Roman" panose="02020603050405020304" pitchFamily="18" charset="0"/>
                  </a:rPr>
                  <a:t>，所以</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)&gt;0</a:t>
                </a:r>
                <a:r>
                  <a:rPr lang="zh-CN" altLang="en-US" dirty="0" smtClean="0">
                    <a:latin typeface="Times New Roman" panose="02020603050405020304" pitchFamily="18" charset="0"/>
                    <a:cs typeface="Times New Roman" panose="02020603050405020304" pitchFamily="18" charset="0"/>
                  </a:rPr>
                  <a:t>，故排除</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C</a:t>
                </a:r>
              </a:p>
              <a:p>
                <a:pPr algn="l"/>
                <a:r>
                  <a:rPr lang="zh-CN" altLang="en-US" dirty="0" smtClean="0">
                    <a:latin typeface="Times New Roman" panose="02020603050405020304" pitchFamily="18" charset="0"/>
                    <a:cs typeface="Times New Roman" panose="02020603050405020304" pitchFamily="18" charset="0"/>
                  </a:rPr>
                  <a:t>当</a:t>
                </a:r>
                <a:r>
                  <a:rPr lang="en-US" altLang="zh-CN" dirty="0" smtClean="0">
                    <a:latin typeface="Times New Roman" panose="02020603050405020304" pitchFamily="18" charset="0"/>
                    <a:cs typeface="Times New Roman" panose="02020603050405020304" pitchFamily="18" charset="0"/>
                  </a:rPr>
                  <a:t>x=2</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(2)=-3</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2</m:t>
                        </m:r>
                      </m:sup>
                    </m:sSup>
                  </m:oMath>
                </a14:m>
                <a:r>
                  <a:rPr lang="en-US" altLang="zh-CN" dirty="0" smtClean="0">
                    <a:latin typeface="Times New Roman" panose="02020603050405020304" pitchFamily="18" charset="0"/>
                    <a:cs typeface="Times New Roman" panose="02020603050405020304" pitchFamily="18" charset="0"/>
                  </a:rPr>
                  <a:t>&lt;0</a:t>
                </a:r>
                <a:r>
                  <a:rPr lang="zh-CN" altLang="en-US" dirty="0" smtClean="0">
                    <a:latin typeface="Times New Roman" panose="02020603050405020304" pitchFamily="18" charset="0"/>
                    <a:cs typeface="Times New Roman" panose="02020603050405020304" pitchFamily="18" charset="0"/>
                  </a:rPr>
                  <a:t>，故排除</a:t>
                </a:r>
                <a:r>
                  <a:rPr lang="en-US" altLang="zh-CN" dirty="0" smtClean="0">
                    <a:latin typeface="Times New Roman" panose="02020603050405020304" pitchFamily="18" charset="0"/>
                    <a:cs typeface="Times New Roman" panose="02020603050405020304" pitchFamily="18" charset="0"/>
                  </a:rPr>
                  <a:t>D</a:t>
                </a:r>
              </a:p>
              <a:p>
                <a:pPr algn="l"/>
                <a:r>
                  <a:rPr lang="zh-CN" altLang="en-US" dirty="0" smtClean="0">
                    <a:latin typeface="Times New Roman" panose="02020603050405020304" pitchFamily="18" charset="0"/>
                    <a:cs typeface="Times New Roman" panose="02020603050405020304" pitchFamily="18" charset="0"/>
                  </a:rPr>
                  <a:t>故选</a:t>
                </a:r>
                <a:r>
                  <a:rPr lang="en-US" altLang="zh-CN" dirty="0" smtClean="0">
                    <a:latin typeface="Times New Roman" panose="02020603050405020304" pitchFamily="18" charset="0"/>
                    <a:cs typeface="Times New Roman" panose="02020603050405020304" pitchFamily="18" charset="0"/>
                  </a:rPr>
                  <a:t>A</a:t>
                </a:r>
              </a:p>
            </p:txBody>
          </p:sp>
        </mc:Choice>
        <mc:Fallback xmlns="">
          <p:sp>
            <p:nvSpPr>
              <p:cNvPr id="7" name="副标题 2"/>
              <p:cNvSpPr txBox="1">
                <a:spLocks noRot="1" noChangeAspect="1" noMove="1" noResize="1" noEditPoints="1" noAdjustHandles="1" noChangeArrowheads="1" noChangeShapeType="1" noTextEdit="1"/>
              </p:cNvSpPr>
              <p:nvPr/>
            </p:nvSpPr>
            <p:spPr>
              <a:xfrm>
                <a:off x="555197" y="3798703"/>
                <a:ext cx="11250116" cy="3027654"/>
              </a:xfrm>
              <a:prstGeom prst="rect">
                <a:avLst/>
              </a:prstGeom>
              <a:blipFill rotWithShape="0">
                <a:blip r:embed="rId4"/>
                <a:stretch>
                  <a:fillRect l="-813" t="-3421"/>
                </a:stretch>
              </a:blipFill>
            </p:spPr>
            <p:txBody>
              <a:bodyPr/>
              <a:lstStyle/>
              <a:p>
                <a:r>
                  <a:rPr lang="zh-CN" altLang="en-US">
                    <a:noFill/>
                  </a:rPr>
                  <a:t> </a:t>
                </a:r>
              </a:p>
            </p:txBody>
          </p:sp>
        </mc:Fallback>
      </mc:AlternateContent>
      <p:sp>
        <p:nvSpPr>
          <p:cNvPr id="9" name="文本框 8"/>
          <p:cNvSpPr txBox="1"/>
          <p:nvPr/>
        </p:nvSpPr>
        <p:spPr>
          <a:xfrm>
            <a:off x="885799" y="2467006"/>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595607" y="2467006"/>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6185146"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8722031" y="24527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5"/>
          <a:stretch>
            <a:fillRect/>
          </a:stretch>
        </p:blipFill>
        <p:spPr>
          <a:xfrm>
            <a:off x="1342362" y="1664361"/>
            <a:ext cx="2069488" cy="1852423"/>
          </a:xfrm>
          <a:prstGeom prst="rect">
            <a:avLst/>
          </a:prstGeom>
        </p:spPr>
      </p:pic>
      <p:pic>
        <p:nvPicPr>
          <p:cNvPr id="14" name="图片 13"/>
          <p:cNvPicPr>
            <a:picLocks noChangeAspect="1"/>
          </p:cNvPicPr>
          <p:nvPr/>
        </p:nvPicPr>
        <p:blipFill>
          <a:blip r:embed="rId6"/>
          <a:stretch>
            <a:fillRect/>
          </a:stretch>
        </p:blipFill>
        <p:spPr>
          <a:xfrm>
            <a:off x="3990162" y="1664361"/>
            <a:ext cx="2069488" cy="1852423"/>
          </a:xfrm>
          <a:prstGeom prst="rect">
            <a:avLst/>
          </a:prstGeom>
        </p:spPr>
      </p:pic>
      <p:pic>
        <p:nvPicPr>
          <p:cNvPr id="15" name="图片 14"/>
          <p:cNvPicPr>
            <a:picLocks noChangeAspect="1"/>
          </p:cNvPicPr>
          <p:nvPr/>
        </p:nvPicPr>
        <p:blipFill>
          <a:blip r:embed="rId7"/>
          <a:stretch>
            <a:fillRect/>
          </a:stretch>
        </p:blipFill>
        <p:spPr>
          <a:xfrm>
            <a:off x="6562081" y="1657365"/>
            <a:ext cx="2069488" cy="1852423"/>
          </a:xfrm>
          <a:prstGeom prst="rect">
            <a:avLst/>
          </a:prstGeom>
        </p:spPr>
      </p:pic>
      <p:pic>
        <p:nvPicPr>
          <p:cNvPr id="16" name="图片 15"/>
          <p:cNvPicPr>
            <a:picLocks noChangeAspect="1"/>
          </p:cNvPicPr>
          <p:nvPr/>
        </p:nvPicPr>
        <p:blipFill>
          <a:blip r:embed="rId8"/>
          <a:stretch>
            <a:fillRect/>
          </a:stretch>
        </p:blipFill>
        <p:spPr>
          <a:xfrm>
            <a:off x="9179231" y="1664361"/>
            <a:ext cx="2069488" cy="1852423"/>
          </a:xfrm>
          <a:prstGeom prst="rect">
            <a:avLst/>
          </a:prstGeom>
        </p:spPr>
      </p:pic>
    </p:spTree>
    <p:extLst>
      <p:ext uri="{BB962C8B-B14F-4D97-AF65-F5344CB8AC3E}">
        <p14:creationId xmlns:p14="http://schemas.microsoft.com/office/powerpoint/2010/main" val="239893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2——</a:t>
            </a:r>
            <a:r>
              <a:rPr lang="zh-CN" altLang="en-US" sz="4400" dirty="0"/>
              <a:t>函数图像</a:t>
            </a:r>
            <a:r>
              <a:rPr lang="zh-CN" altLang="en-US" sz="4400" dirty="0" smtClean="0"/>
              <a:t>的应用</a:t>
            </a:r>
            <a:endParaRPr lang="en-US" altLang="zh-CN" sz="4400" dirty="0"/>
          </a:p>
        </p:txBody>
      </p:sp>
      <mc:AlternateContent xmlns:mc="http://schemas.openxmlformats.org/markup-compatibility/2006">
        <mc:Choice xmlns:a14="http://schemas.microsoft.com/office/drawing/2010/main" Requires="a14">
          <p:sp>
            <p:nvSpPr>
              <p:cNvPr id="6" name="副标题 2"/>
              <p:cNvSpPr>
                <a:spLocks noGrp="1"/>
              </p:cNvSpPr>
              <p:nvPr>
                <p:ph type="subTitle" idx="1"/>
              </p:nvPr>
            </p:nvSpPr>
            <p:spPr>
              <a:xfrm>
                <a:off x="555197" y="1121265"/>
                <a:ext cx="11250116" cy="1402860"/>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2016</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Ⅱ 12</a:t>
                </a:r>
                <a:r>
                  <a:rPr lang="zh-CN" altLang="en-US" dirty="0" smtClean="0">
                    <a:latin typeface="Times New Roman" panose="02020603050405020304" pitchFamily="18" charset="0"/>
                    <a:cs typeface="Times New Roman" panose="02020603050405020304" pitchFamily="18" charset="0"/>
                  </a:rPr>
                  <a:t>）已知函数</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ea typeface="Cambria Math" panose="02040503050406030204" pitchFamily="18" charset="0"/>
                        <a:cs typeface="Times New Roman" panose="02020603050405020304" pitchFamily="18" charset="0"/>
                      </a:rPr>
                      <m:t>R</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满足</a:t>
                </a:r>
                <a:r>
                  <a:rPr lang="en-US" altLang="zh-CN" i="1"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，若函数</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𝑥</m:t>
                        </m:r>
                      </m:den>
                    </m:f>
                  </m:oMath>
                </a14:m>
                <a:r>
                  <a:rPr lang="zh-CN" altLang="en-US" dirty="0" smtClean="0">
                    <a:latin typeface="Times New Roman" panose="02020603050405020304" pitchFamily="18" charset="0"/>
                    <a:cs typeface="Times New Roman" panose="02020603050405020304" pitchFamily="18" charset="0"/>
                  </a:rPr>
                  <a:t>与</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图像交点为</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r>
                      <a:rPr lang="en-US" altLang="zh-CN" i="1">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𝑚</m:t>
                        </m:r>
                      </m:sub>
                    </m:sSub>
                    <m:r>
                      <a:rPr lang="en-US" altLang="zh-CN" i="1">
                        <a:latin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𝑚</m:t>
                        </m:r>
                      </m:sub>
                    </m:sSub>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a:t>
                </a:r>
                <a14:m>
                  <m:oMath xmlns:m="http://schemas.openxmlformats.org/officeDocument/2006/math">
                    <m:nary>
                      <m:naryPr>
                        <m:chr m:val="∑"/>
                        <m:ctrlPr>
                          <a:rPr lang="zh-CN" altLang="en-US" i="1" smtClean="0">
                            <a:latin typeface="Cambria Math" panose="02040503050406030204" pitchFamily="18" charset="0"/>
                            <a:cs typeface="Times New Roman" panose="02020603050405020304" pitchFamily="18" charset="0"/>
                          </a:rPr>
                        </m:ctrlPr>
                      </m:naryPr>
                      <m:sub>
                        <m:r>
                          <m:rPr>
                            <m:brk m:alnAt="23"/>
                          </m:rP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𝑚</m:t>
                        </m:r>
                      </m:sup>
                      <m:e>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m:t>
                        </m:r>
                      </m:e>
                    </m:nary>
                    <m:r>
                      <a:rPr lang="en-US" altLang="zh-CN" b="0" i="1" smtClean="0">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a:t>
                </a:r>
              </a:p>
              <a:p>
                <a:pPr algn="l"/>
                <a:r>
                  <a:rPr lang="en-US" altLang="zh-CN" dirty="0" smtClean="0">
                    <a:latin typeface="Times New Roman" panose="02020603050405020304" pitchFamily="18" charset="0"/>
                    <a:cs typeface="Times New Roman" panose="02020603050405020304" pitchFamily="18" charset="0"/>
                  </a:rPr>
                  <a:t>A. 0        </a:t>
                </a:r>
                <a:r>
                  <a:rPr lang="en-US" altLang="zh-CN" dirty="0" err="1" smtClean="0">
                    <a:latin typeface="Times New Roman" panose="02020603050405020304" pitchFamily="18" charset="0"/>
                    <a:cs typeface="Times New Roman" panose="02020603050405020304" pitchFamily="18" charset="0"/>
                  </a:rPr>
                  <a:t>B.</a:t>
                </a:r>
                <a:r>
                  <a:rPr lang="en-US" altLang="zh-CN" i="1" dirty="0" err="1"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C.2</a:t>
                </a:r>
                <a:r>
                  <a:rPr lang="en-US" altLang="zh-CN" i="1" dirty="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D.4</a:t>
                </a:r>
                <a:r>
                  <a:rPr lang="en-US" altLang="zh-CN" i="1" dirty="0">
                    <a:latin typeface="Times New Roman" panose="02020603050405020304" pitchFamily="18" charset="0"/>
                    <a:cs typeface="Times New Roman" panose="02020603050405020304" pitchFamily="18" charset="0"/>
                  </a:rPr>
                  <a:t>m</a:t>
                </a:r>
              </a:p>
            </p:txBody>
          </p:sp>
        </mc:Choice>
        <mc:Fallback>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1402860"/>
              </a:xfrm>
              <a:blipFill rotWithShape="0">
                <a:blip r:embed="rId3"/>
                <a:stretch>
                  <a:fillRect l="-813" t="-12174" r="-813"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2676399"/>
                <a:ext cx="11250116" cy="30276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解：由</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可知，</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的图像关于点</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对称，又易知</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𝑥</m:t>
                        </m:r>
                      </m:den>
                    </m:f>
                  </m:oMath>
                </a14:m>
                <a:r>
                  <a:rPr lang="en-US" altLang="zh-CN" dirty="0" smtClean="0">
                    <a:latin typeface="Times New Roman" panose="02020603050405020304" pitchFamily="18" charset="0"/>
                    <a:cs typeface="Times New Roman" panose="02020603050405020304" pitchFamily="18" charset="0"/>
                  </a:rPr>
                  <a:t>=1+</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的图像关于点</a:t>
                </a:r>
                <a:r>
                  <a:rPr lang="en-US" altLang="zh-CN" dirty="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对称，所以两函数的交点将成对出现，且每一对交点都关于</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对称，所以</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𝑚</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b="0" i="1"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smtClean="0">
                            <a:latin typeface="Cambria Math" panose="02040503050406030204" pitchFamily="18" charset="0"/>
                            <a:cs typeface="Times New Roman" panose="02020603050405020304" pitchFamily="18" charset="0"/>
                          </a:rPr>
                          <m:t>y</m:t>
                        </m:r>
                      </m:e>
                      <m:sub>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𝑚</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=…=2</a:t>
                </a:r>
              </a:p>
              <a:p>
                <a:pPr algn="l">
                  <a:lnSpc>
                    <a:spcPct val="100000"/>
                  </a:lnSpc>
                  <a:spcBef>
                    <a:spcPts val="0"/>
                  </a:spcBef>
                </a:pPr>
                <a14:m>
                  <m:oMath xmlns:m="http://schemas.openxmlformats.org/officeDocument/2006/math">
                    <m:nary>
                      <m:naryPr>
                        <m:chr m:val="∑"/>
                        <m:ctrlPr>
                          <a:rPr lang="zh-CN" altLang="en-US" i="1">
                            <a:latin typeface="Cambria Math" panose="02040503050406030204" pitchFamily="18" charset="0"/>
                            <a:cs typeface="Times New Roman" panose="02020603050405020304" pitchFamily="18" charset="0"/>
                          </a:rPr>
                        </m:ctrlPr>
                      </m:naryPr>
                      <m:sub>
                        <m:r>
                          <m:rPr>
                            <m:brk m:alnAt="23"/>
                          </m:rP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𝑚</m:t>
                        </m:r>
                      </m:sup>
                      <m:e>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𝑥</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𝑦</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cs typeface="Times New Roman" panose="02020603050405020304" pitchFamily="18" charset="0"/>
                          </a:rPr>
                          <m:t>)</m:t>
                        </m:r>
                      </m:e>
                    </m:nary>
                  </m:oMath>
                </a14:m>
                <a:r>
                  <a:rPr lang="en-US" altLang="zh-CN" dirty="0" smtClean="0">
                    <a:latin typeface="Times New Roman" panose="02020603050405020304" pitchFamily="18" charset="0"/>
                    <a:cs typeface="Times New Roman" panose="02020603050405020304" pitchFamily="18" charset="0"/>
                  </a:rPr>
                  <a:t>=0×</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𝑚</m:t>
                        </m:r>
                      </m:num>
                      <m:den>
                        <m:r>
                          <a:rPr lang="en-US" altLang="zh-CN" b="0" i="1" smtClean="0">
                            <a:latin typeface="Cambria Math" panose="02040503050406030204" pitchFamily="18" charset="0"/>
                            <a:cs typeface="Times New Roman" panose="02020603050405020304" pitchFamily="18" charset="0"/>
                          </a:rPr>
                          <m:t>2</m:t>
                        </m:r>
                      </m:den>
                    </m:f>
                  </m:oMath>
                </a14:m>
                <a:r>
                  <a:rPr lang="en-US" altLang="zh-CN" dirty="0">
                    <a:latin typeface="Times New Roman" panose="02020603050405020304" pitchFamily="18" charset="0"/>
                    <a:cs typeface="Times New Roman" panose="02020603050405020304" pitchFamily="18" charset="0"/>
                  </a:rPr>
                  <a:t> + </a:t>
                </a:r>
                <a:r>
                  <a:rPr lang="en-US" altLang="zh-CN" dirty="0" smtClean="0">
                    <a:latin typeface="Times New Roman" panose="02020603050405020304" pitchFamily="18" charset="0"/>
                    <a:cs typeface="Times New Roman" panose="02020603050405020304" pitchFamily="18" charset="0"/>
                  </a:rPr>
                  <a:t>2×</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𝑚</m:t>
                        </m:r>
                      </m:num>
                      <m:den>
                        <m:r>
                          <a:rPr lang="en-US" altLang="zh-CN" i="1">
                            <a:latin typeface="Cambria Math" panose="02040503050406030204" pitchFamily="18" charset="0"/>
                            <a:cs typeface="Times New Roman" panose="02020603050405020304" pitchFamily="18" charset="0"/>
                          </a:rPr>
                          <m:t>2</m:t>
                        </m:r>
                      </m:den>
                    </m:f>
                  </m:oMath>
                </a14:m>
                <a:r>
                  <a:rPr lang="en-US" altLang="zh-CN" dirty="0" smtClean="0">
                    <a:latin typeface="Times New Roman" panose="02020603050405020304" pitchFamily="18" charset="0"/>
                    <a:cs typeface="Times New Roman" panose="02020603050405020304" pitchFamily="18" charset="0"/>
                  </a:rPr>
                  <a:t> = m</a:t>
                </a: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B</a:t>
                </a:r>
              </a:p>
            </p:txBody>
          </p:sp>
        </mc:Choice>
        <mc:Fallback xmlns="">
          <p:sp>
            <p:nvSpPr>
              <p:cNvPr id="7" name="副标题 2"/>
              <p:cNvSpPr txBox="1">
                <a:spLocks noRot="1" noChangeAspect="1" noMove="1" noResize="1" noEditPoints="1" noAdjustHandles="1" noChangeArrowheads="1" noChangeShapeType="1" noTextEdit="1"/>
              </p:cNvSpPr>
              <p:nvPr/>
            </p:nvSpPr>
            <p:spPr>
              <a:xfrm>
                <a:off x="555197" y="2676399"/>
                <a:ext cx="11250116" cy="3027654"/>
              </a:xfrm>
              <a:prstGeom prst="rect">
                <a:avLst/>
              </a:prstGeom>
              <a:blipFill rotWithShape="0">
                <a:blip r:embed="rId4"/>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99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2——</a:t>
            </a:r>
            <a:r>
              <a:rPr lang="zh-CN" altLang="en-US" sz="4400" dirty="0"/>
              <a:t>函数图像</a:t>
            </a:r>
            <a:r>
              <a:rPr lang="zh-CN" altLang="en-US" sz="4400" dirty="0" smtClean="0"/>
              <a:t>的应用</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1402860"/>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2015</a:t>
                </a:r>
                <a:r>
                  <a:rPr lang="zh-CN" altLang="en-US" dirty="0" smtClean="0">
                    <a:latin typeface="Times New Roman" panose="02020603050405020304" pitchFamily="18" charset="0"/>
                    <a:cs typeface="Times New Roman" panose="02020603050405020304" pitchFamily="18" charset="0"/>
                  </a:rPr>
                  <a:t>安徽</a:t>
                </a:r>
                <a:r>
                  <a:rPr lang="en-US" altLang="zh-CN" dirty="0" smtClean="0">
                    <a:latin typeface="Times New Roman" panose="02020603050405020304" pitchFamily="18" charset="0"/>
                    <a:cs typeface="Times New Roman" panose="02020603050405020304" pitchFamily="18" charset="0"/>
                  </a:rPr>
                  <a:t> 9</a:t>
                </a:r>
                <a:r>
                  <a:rPr lang="zh-CN" altLang="en-US" dirty="0" smtClean="0">
                    <a:latin typeface="Times New Roman" panose="02020603050405020304" pitchFamily="18" charset="0"/>
                    <a:cs typeface="Times New Roman" panose="02020603050405020304" pitchFamily="18" charset="0"/>
                  </a:rPr>
                  <a:t>）函数</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𝑎𝑥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𝑐</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 的图像如图所示，则下列结论成立的是</a:t>
                </a:r>
                <a:r>
                  <a:rPr lang="en-US" altLang="zh-CN" dirty="0" smtClean="0">
                    <a:latin typeface="Times New Roman" panose="02020603050405020304" pitchFamily="18" charset="0"/>
                    <a:cs typeface="Times New Roman" panose="02020603050405020304" pitchFamily="18" charset="0"/>
                  </a:rPr>
                  <a:t>(     )</a:t>
                </a:r>
              </a:p>
              <a:p>
                <a:pPr algn="l"/>
                <a:r>
                  <a:rPr lang="en-US" altLang="zh-CN" dirty="0" smtClean="0">
                    <a:latin typeface="Times New Roman" panose="02020603050405020304" pitchFamily="18" charset="0"/>
                    <a:cs typeface="Times New Roman" panose="02020603050405020304" pitchFamily="18" charset="0"/>
                  </a:rPr>
                  <a:t>A. a&gt;0,b&gt;0,c&lt;0        B.</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a&lt;0,b&gt;0,c&gt;0        C.</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a&lt;0,b&gt;0,c&lt;0        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a&lt;0,b&lt;0,c&lt;0</a:t>
                </a:r>
                <a:endParaRPr lang="en-US" altLang="zh-CN" i="1"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1402860"/>
              </a:xfrm>
              <a:blipFill rotWithShape="0">
                <a:blip r:embed="rId3"/>
                <a:stretch>
                  <a:fillRect l="-813" t="-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555197" y="2676398"/>
                <a:ext cx="11250116" cy="341960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解：由</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𝑎𝑥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𝑐</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解析式可求函数的定义域为</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x|x</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𝑐</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由图可知</a:t>
                </a:r>
                <a:r>
                  <a:rPr lang="en-US" altLang="zh-CN" dirty="0" smtClean="0">
                    <a:latin typeface="Times New Roman" panose="02020603050405020304" pitchFamily="18" charset="0"/>
                    <a:cs typeface="Times New Roman" panose="02020603050405020304" pitchFamily="18" charset="0"/>
                  </a:rPr>
                  <a:t>-c&gt;0</a:t>
                </a:r>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c&lt;0</a:t>
                </a:r>
                <a:r>
                  <a:rPr lang="zh-CN" altLang="en-US" dirty="0" smtClean="0">
                    <a:latin typeface="Times New Roman" panose="02020603050405020304" pitchFamily="18" charset="0"/>
                    <a:cs typeface="Times New Roman" panose="02020603050405020304" pitchFamily="18" charset="0"/>
                  </a:rPr>
                  <a:t>，排除</a:t>
                </a:r>
                <a:r>
                  <a:rPr lang="en-US" altLang="zh-CN" dirty="0" smtClean="0">
                    <a:latin typeface="Times New Roman" panose="02020603050405020304" pitchFamily="18" charset="0"/>
                    <a:cs typeface="Times New Roman" panose="02020603050405020304" pitchFamily="18" charset="0"/>
                  </a:rPr>
                  <a:t>B</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令</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0</m:t>
                    </m:r>
                  </m:oMath>
                </a14:m>
                <a:r>
                  <a:rPr lang="zh-CN" altLang="en-US" dirty="0" smtClean="0">
                    <a:latin typeface="Times New Roman" panose="02020603050405020304" pitchFamily="18" charset="0"/>
                    <a:cs typeface="Times New Roman" panose="02020603050405020304" pitchFamily="18" charset="0"/>
                  </a:rPr>
                  <a:t>，可得</a:t>
                </a:r>
                <a:r>
                  <a:rPr lang="en-US" altLang="zh-CN" dirty="0" smtClean="0">
                    <a:latin typeface="Times New Roman" panose="02020603050405020304" pitchFamily="18" charset="0"/>
                    <a:cs typeface="Times New Roman" panose="02020603050405020304" pitchFamily="18" charset="0"/>
                  </a:rPr>
                  <a:t>x=-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𝑏</m:t>
                        </m:r>
                      </m:num>
                      <m:den>
                        <m:r>
                          <a:rPr lang="en-US" altLang="zh-CN" b="0" i="1" smtClean="0">
                            <a:latin typeface="Cambria Math" panose="02040503050406030204" pitchFamily="18" charset="0"/>
                            <a:cs typeface="Times New Roman" panose="02020603050405020304" pitchFamily="18" charset="0"/>
                          </a:rPr>
                          <m:t>𝑎</m:t>
                        </m:r>
                      </m:den>
                    </m:f>
                  </m:oMath>
                </a14:m>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点横坐标为</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𝑏</m:t>
                        </m:r>
                      </m:num>
                      <m:den>
                        <m:r>
                          <a:rPr lang="en-US" altLang="zh-CN" i="1">
                            <a:latin typeface="Cambria Math" panose="02040503050406030204" pitchFamily="18" charset="0"/>
                            <a:cs typeface="Times New Roman" panose="02020603050405020304" pitchFamily="18" charset="0"/>
                          </a:rPr>
                          <m:t>𝑎</m:t>
                        </m:r>
                      </m:den>
                    </m:f>
                  </m:oMath>
                </a14:m>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因为</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𝑏</m:t>
                        </m:r>
                      </m:num>
                      <m:den>
                        <m:r>
                          <a:rPr lang="en-US" altLang="zh-CN" i="1">
                            <a:latin typeface="Cambria Math" panose="02040503050406030204" pitchFamily="18" charset="0"/>
                            <a:cs typeface="Times New Roman" panose="02020603050405020304" pitchFamily="18" charset="0"/>
                          </a:rPr>
                          <m:t>𝑎</m:t>
                        </m:r>
                      </m:den>
                    </m:f>
                  </m:oMath>
                </a14:m>
                <a:r>
                  <a:rPr lang="en-US" altLang="zh-CN" dirty="0" smtClean="0">
                    <a:latin typeface="Times New Roman" panose="02020603050405020304" pitchFamily="18" charset="0"/>
                    <a:cs typeface="Times New Roman" panose="02020603050405020304" pitchFamily="18" charset="0"/>
                  </a:rPr>
                  <a:t>&gt;0</a:t>
                </a:r>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异号，排除</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D</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选择</a:t>
                </a:r>
                <a:r>
                  <a:rPr lang="en-US" altLang="zh-CN" dirty="0" smtClean="0">
                    <a:latin typeface="Times New Roman" panose="02020603050405020304" pitchFamily="18" charset="0"/>
                    <a:cs typeface="Times New Roman" panose="02020603050405020304" pitchFamily="18" charset="0"/>
                  </a:rPr>
                  <a:t>C</a:t>
                </a:r>
              </a:p>
            </p:txBody>
          </p:sp>
        </mc:Choice>
        <mc:Fallback xmlns="">
          <p:sp>
            <p:nvSpPr>
              <p:cNvPr id="7" name="副标题 2"/>
              <p:cNvSpPr txBox="1">
                <a:spLocks noRot="1" noChangeAspect="1" noMove="1" noResize="1" noEditPoints="1" noAdjustHandles="1" noChangeArrowheads="1" noChangeShapeType="1" noTextEdit="1"/>
              </p:cNvSpPr>
              <p:nvPr/>
            </p:nvSpPr>
            <p:spPr>
              <a:xfrm>
                <a:off x="555197" y="2676398"/>
                <a:ext cx="11250116" cy="3419601"/>
              </a:xfrm>
              <a:prstGeom prst="rect">
                <a:avLst/>
              </a:prstGeom>
              <a:blipFill rotWithShape="0">
                <a:blip r:embed="rId4"/>
                <a:stretch>
                  <a:fillRect l="-813" b="-1783"/>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6613018" y="2676398"/>
            <a:ext cx="4131182" cy="2607388"/>
          </a:xfrm>
          <a:prstGeom prst="rect">
            <a:avLst/>
          </a:prstGeom>
        </p:spPr>
      </p:pic>
    </p:spTree>
    <p:extLst>
      <p:ext uri="{BB962C8B-B14F-4D97-AF65-F5344CB8AC3E}">
        <p14:creationId xmlns:p14="http://schemas.microsoft.com/office/powerpoint/2010/main" val="14739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2——</a:t>
            </a:r>
            <a:r>
              <a:rPr lang="zh-CN" altLang="en-US" sz="4400" dirty="0"/>
              <a:t>函数图像</a:t>
            </a:r>
            <a:r>
              <a:rPr lang="zh-CN" altLang="en-US" sz="4400" dirty="0" smtClean="0"/>
              <a:t>的应用</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121265"/>
                <a:ext cx="11250116" cy="1402860"/>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2015</a:t>
                </a:r>
                <a:r>
                  <a:rPr lang="zh-CN" altLang="en-US" dirty="0" smtClean="0">
                    <a:latin typeface="Times New Roman" panose="02020603050405020304" pitchFamily="18" charset="0"/>
                    <a:cs typeface="Times New Roman" panose="02020603050405020304" pitchFamily="18" charset="0"/>
                  </a:rPr>
                  <a:t>江苏</a:t>
                </a:r>
                <a:r>
                  <a:rPr lang="en-US" altLang="zh-CN" dirty="0" smtClean="0">
                    <a:latin typeface="Times New Roman" panose="02020603050405020304" pitchFamily="18" charset="0"/>
                    <a:cs typeface="Times New Roman" panose="02020603050405020304" pitchFamily="18" charset="0"/>
                  </a:rPr>
                  <a:t> 13</a:t>
                </a:r>
                <a:r>
                  <a:rPr lang="zh-CN" altLang="en-US" dirty="0" smtClean="0">
                    <a:latin typeface="Times New Roman" panose="02020603050405020304" pitchFamily="18" charset="0"/>
                    <a:cs typeface="Times New Roman" panose="02020603050405020304" pitchFamily="18" charset="0"/>
                  </a:rPr>
                  <a:t>）函数</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x|</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0,             0&lt;</m:t>
                            </m:r>
                            <m:r>
                              <a:rPr lang="en-US" altLang="zh-CN" b="0" i="1" smtClean="0">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e>
                          <m:e>
                            <m:d>
                              <m:dPr>
                                <m:begChr m:val="|"/>
                                <m:endChr m:val="|"/>
                                <m:ctrlPr>
                                  <a:rPr lang="en-US" altLang="zh-CN" i="1">
                                    <a:latin typeface="Cambria Math" panose="02040503050406030204" pitchFamily="18" charset="0"/>
                                    <a:cs typeface="Times New Roman" panose="02020603050405020304" pitchFamily="18" charset="0"/>
                                  </a:rPr>
                                </m:ctrlPr>
                              </m:d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−4</m:t>
                                </m:r>
                              </m:e>
                            </m:d>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&gt;1</m:t>
                            </m:r>
                          </m:e>
                        </m:eqArr>
                      </m:e>
                    </m:d>
                  </m:oMath>
                </a14:m>
                <a:r>
                  <a:rPr lang="en-US" altLang="zh-CN" i="1"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则方程</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实根的个数为</a:t>
                </a:r>
                <a:r>
                  <a:rPr lang="en-US" altLang="zh-CN" dirty="0" smtClean="0">
                    <a:latin typeface="Times New Roman" panose="02020603050405020304" pitchFamily="18" charset="0"/>
                    <a:cs typeface="Times New Roman" panose="02020603050405020304" pitchFamily="18" charset="0"/>
                  </a:rPr>
                  <a:t>____</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121265"/>
                <a:ext cx="11250116" cy="1402860"/>
              </a:xfrm>
              <a:blipFill rotWithShape="0">
                <a:blip r:embed="rId3"/>
                <a:stretch>
                  <a:fillRect l="-813" r="-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副标题 2"/>
              <p:cNvSpPr txBox="1">
                <a:spLocks/>
              </p:cNvSpPr>
              <p:nvPr/>
            </p:nvSpPr>
            <p:spPr>
              <a:xfrm>
                <a:off x="682578" y="2371851"/>
                <a:ext cx="11250116" cy="3419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解：由</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，可得</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即</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，所原问题转换为函数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与函数</a:t>
                </a:r>
                <a:r>
                  <a:rPr lang="en-US" altLang="zh-CN" dirty="0" smtClean="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或</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y =-</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的图</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像交点个数问题，在同一坐标下作出</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和</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，如图，</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所以有</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个交点</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7" name="副标题 2"/>
              <p:cNvSpPr txBox="1">
                <a:spLocks noRot="1" noChangeAspect="1" noMove="1" noResize="1" noEditPoints="1" noAdjustHandles="1" noChangeArrowheads="1" noChangeShapeType="1" noTextEdit="1"/>
              </p:cNvSpPr>
              <p:nvPr/>
            </p:nvSpPr>
            <p:spPr>
              <a:xfrm>
                <a:off x="682578" y="2371851"/>
                <a:ext cx="11250116" cy="3419601"/>
              </a:xfrm>
              <a:prstGeom prst="rect">
                <a:avLst/>
              </a:prstGeom>
              <a:blipFill rotWithShape="0">
                <a:blip r:embed="rId4"/>
                <a:stretch>
                  <a:fillRect l="-867" b="-1248"/>
                </a:stretch>
              </a:blipFill>
            </p:spPr>
            <p:txBody>
              <a:bodyPr/>
              <a:lstStyle/>
              <a:p>
                <a:r>
                  <a:rPr lang="zh-CN" altLang="en-US">
                    <a:noFill/>
                  </a:rPr>
                  <a:t> </a:t>
                </a:r>
              </a:p>
            </p:txBody>
          </p:sp>
        </mc:Fallback>
      </mc:AlternateContent>
      <p:pic>
        <p:nvPicPr>
          <p:cNvPr id="4" name="图片 3"/>
          <p:cNvPicPr>
            <a:picLocks noChangeAspect="1"/>
          </p:cNvPicPr>
          <p:nvPr/>
        </p:nvPicPr>
        <p:blipFill>
          <a:blip r:embed="rId5"/>
          <a:stretch>
            <a:fillRect/>
          </a:stretch>
        </p:blipFill>
        <p:spPr>
          <a:xfrm>
            <a:off x="6524118" y="2249256"/>
            <a:ext cx="4753105" cy="3355458"/>
          </a:xfrm>
          <a:prstGeom prst="rect">
            <a:avLst/>
          </a:prstGeom>
        </p:spPr>
      </p:pic>
    </p:spTree>
    <p:extLst>
      <p:ext uri="{BB962C8B-B14F-4D97-AF65-F5344CB8AC3E}">
        <p14:creationId xmlns:p14="http://schemas.microsoft.com/office/powerpoint/2010/main" val="993630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2——</a:t>
            </a:r>
            <a:r>
              <a:rPr lang="zh-CN" altLang="en-US" sz="4400" dirty="0"/>
              <a:t>函数图像</a:t>
            </a:r>
            <a:r>
              <a:rPr lang="zh-CN" altLang="en-US" sz="4400" dirty="0" smtClean="0"/>
              <a:t>的应用</a:t>
            </a:r>
            <a:endParaRPr lang="en-US" altLang="zh-CN" sz="4400" dirty="0"/>
          </a:p>
        </p:txBody>
      </p:sp>
      <p:sp>
        <p:nvSpPr>
          <p:cNvPr id="6" name="副标题 2"/>
          <p:cNvSpPr>
            <a:spLocks noGrp="1"/>
          </p:cNvSpPr>
          <p:nvPr>
            <p:ph type="subTitle" idx="1"/>
          </p:nvPr>
        </p:nvSpPr>
        <p:spPr>
          <a:xfrm>
            <a:off x="555197" y="1121265"/>
            <a:ext cx="11250116" cy="1402860"/>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训练</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如图，一高为</a:t>
            </a:r>
            <a:r>
              <a:rPr lang="en-US" altLang="zh-CN" i="1" dirty="0" smtClean="0">
                <a:latin typeface="Times New Roman" panose="02020603050405020304" pitchFamily="18" charset="0"/>
                <a:cs typeface="Times New Roman" panose="02020603050405020304" pitchFamily="18" charset="0"/>
              </a:rPr>
              <a:t>H</a:t>
            </a:r>
            <a:r>
              <a:rPr lang="zh-CN" altLang="en-US" dirty="0" smtClean="0">
                <a:latin typeface="Times New Roman" panose="02020603050405020304" pitchFamily="18" charset="0"/>
                <a:cs typeface="Times New Roman" panose="02020603050405020304" pitchFamily="18" charset="0"/>
              </a:rPr>
              <a:t>且装满水的鱼缸，其底部装有一排水小孔，当小孔打开时，水从小孔中匀速流出，水流完所用的时间为</a:t>
            </a:r>
            <a:r>
              <a:rPr lang="en-US" altLang="zh-CN" i="1"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，若鱼缸水深为</a:t>
            </a:r>
            <a:r>
              <a:rPr lang="en-US" altLang="zh-CN" i="1" dirty="0" smtClean="0">
                <a:latin typeface="Times New Roman" panose="02020603050405020304" pitchFamily="18" charset="0"/>
                <a:cs typeface="Times New Roman" panose="02020603050405020304" pitchFamily="18" charset="0"/>
              </a:rPr>
              <a:t>h</a:t>
            </a:r>
            <a:r>
              <a:rPr lang="zh-CN" altLang="en-US" dirty="0" smtClean="0">
                <a:latin typeface="Times New Roman" panose="02020603050405020304" pitchFamily="18" charset="0"/>
                <a:cs typeface="Times New Roman" panose="02020603050405020304" pitchFamily="18" charset="0"/>
              </a:rPr>
              <a:t>时，水流所用时间为</a:t>
            </a:r>
            <a:r>
              <a:rPr lang="en-US" altLang="zh-CN" i="1"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，则</a:t>
            </a:r>
            <a:r>
              <a:rPr lang="en-US" altLang="zh-CN" i="1" dirty="0" smtClean="0">
                <a:latin typeface="Times New Roman" panose="02020603050405020304" pitchFamily="18" charset="0"/>
                <a:cs typeface="Times New Roman" panose="02020603050405020304" pitchFamily="18" charset="0"/>
              </a:rPr>
              <a:t>h</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的图像大致是</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7285113" y="2234880"/>
            <a:ext cx="4285210" cy="3097868"/>
          </a:xfrm>
          <a:prstGeom prst="rect">
            <a:avLst/>
          </a:prstGeom>
        </p:spPr>
      </p:pic>
      <p:pic>
        <p:nvPicPr>
          <p:cNvPr id="3" name="图片 2"/>
          <p:cNvPicPr>
            <a:picLocks noChangeAspect="1"/>
          </p:cNvPicPr>
          <p:nvPr/>
        </p:nvPicPr>
        <p:blipFill>
          <a:blip r:embed="rId4"/>
          <a:stretch>
            <a:fillRect/>
          </a:stretch>
        </p:blipFill>
        <p:spPr>
          <a:xfrm>
            <a:off x="1614956" y="2417569"/>
            <a:ext cx="1930458" cy="1631105"/>
          </a:xfrm>
          <a:prstGeom prst="rect">
            <a:avLst/>
          </a:prstGeom>
        </p:spPr>
      </p:pic>
      <p:pic>
        <p:nvPicPr>
          <p:cNvPr id="9" name="图片 8"/>
          <p:cNvPicPr>
            <a:picLocks noChangeAspect="1"/>
          </p:cNvPicPr>
          <p:nvPr/>
        </p:nvPicPr>
        <p:blipFill>
          <a:blip r:embed="rId5"/>
          <a:stretch>
            <a:fillRect/>
          </a:stretch>
        </p:blipFill>
        <p:spPr>
          <a:xfrm>
            <a:off x="1606475" y="4632331"/>
            <a:ext cx="2233268" cy="1886958"/>
          </a:xfrm>
          <a:prstGeom prst="rect">
            <a:avLst/>
          </a:prstGeom>
        </p:spPr>
      </p:pic>
      <p:sp>
        <p:nvSpPr>
          <p:cNvPr id="11" name="文本框 10"/>
          <p:cNvSpPr txBox="1"/>
          <p:nvPr/>
        </p:nvSpPr>
        <p:spPr>
          <a:xfrm>
            <a:off x="1155546" y="29226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a:t>
            </a:r>
            <a:endParaRPr lang="zh-CN" altLang="en-US" sz="2400"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4063578" y="3026704"/>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B</a:t>
            </a:r>
            <a:endParaRPr lang="zh-CN" altLang="en-US" sz="2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4072178" y="5043503"/>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D</a:t>
            </a:r>
            <a:endParaRPr lang="zh-CN" altLang="en-US" sz="2400" dirty="0">
              <a:latin typeface="Times New Roman" panose="02020603050405020304" pitchFamily="18" charset="0"/>
              <a:cs typeface="Times New Roman" panose="02020603050405020304" pitchFamily="18" charset="0"/>
            </a:endParaRPr>
          </a:p>
        </p:txBody>
      </p:sp>
      <p:pic>
        <p:nvPicPr>
          <p:cNvPr id="16" name="图片 15"/>
          <p:cNvPicPr>
            <a:picLocks noChangeAspect="1"/>
          </p:cNvPicPr>
          <p:nvPr/>
        </p:nvPicPr>
        <p:blipFill>
          <a:blip r:embed="rId6"/>
          <a:stretch>
            <a:fillRect/>
          </a:stretch>
        </p:blipFill>
        <p:spPr>
          <a:xfrm>
            <a:off x="4529378" y="4690594"/>
            <a:ext cx="2184967" cy="1846148"/>
          </a:xfrm>
          <a:prstGeom prst="rect">
            <a:avLst/>
          </a:prstGeom>
        </p:spPr>
      </p:pic>
      <p:sp>
        <p:nvSpPr>
          <p:cNvPr id="17" name="文本框 16"/>
          <p:cNvSpPr txBox="1"/>
          <p:nvPr/>
        </p:nvSpPr>
        <p:spPr>
          <a:xfrm>
            <a:off x="1173425" y="5114145"/>
            <a:ext cx="457200" cy="461665"/>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C</a:t>
            </a:r>
            <a:endParaRPr lang="zh-CN" altLang="en-US" sz="2400" dirty="0">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7"/>
          <a:stretch>
            <a:fillRect/>
          </a:stretch>
        </p:blipFill>
        <p:spPr>
          <a:xfrm>
            <a:off x="4529378" y="2260280"/>
            <a:ext cx="2163770" cy="1828237"/>
          </a:xfrm>
          <a:prstGeom prst="rect">
            <a:avLst/>
          </a:prstGeom>
        </p:spPr>
      </p:pic>
      <p:sp>
        <p:nvSpPr>
          <p:cNvPr id="19" name="副标题 2"/>
          <p:cNvSpPr txBox="1">
            <a:spLocks/>
          </p:cNvSpPr>
          <p:nvPr/>
        </p:nvSpPr>
        <p:spPr>
          <a:xfrm>
            <a:off x="7171545" y="5344977"/>
            <a:ext cx="5020455" cy="1402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a:t>
            </a:r>
            <a:r>
              <a:rPr lang="en-US" altLang="zh-CN" i="1"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易知</a:t>
            </a:r>
            <a:r>
              <a:rPr lang="en-US" altLang="zh-CN" i="1" dirty="0" smtClean="0">
                <a:latin typeface="Times New Roman" panose="02020603050405020304" pitchFamily="18" charset="0"/>
                <a:cs typeface="Times New Roman" panose="02020603050405020304" pitchFamily="18" charset="0"/>
              </a:rPr>
              <a:t>h</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为减函数，排除</a:t>
            </a:r>
            <a:r>
              <a:rPr lang="en-US" altLang="zh-CN" dirty="0" smtClean="0">
                <a:latin typeface="Times New Roman" panose="02020603050405020304" pitchFamily="18" charset="0"/>
                <a:cs typeface="Times New Roman" panose="02020603050405020304" pitchFamily="18" charset="0"/>
              </a:rPr>
              <a:t>C,D</a:t>
            </a:r>
          </a:p>
          <a:p>
            <a:pPr algn="l"/>
            <a:r>
              <a:rPr lang="zh-CN" altLang="en-US" dirty="0" smtClean="0">
                <a:latin typeface="Times New Roman" panose="02020603050405020304" pitchFamily="18" charset="0"/>
                <a:cs typeface="Times New Roman" panose="02020603050405020304" pitchFamily="18" charset="0"/>
              </a:rPr>
              <a:t>水面在下降一半高度附近变化较慢，</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所以选</a:t>
            </a:r>
            <a:r>
              <a:rPr lang="en-US" altLang="zh-CN" dirty="0" smtClean="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40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mc:Choice xmlns:a14="http://schemas.microsoft.com/office/drawing/2010/main" Requires="a14">
          <p:sp>
            <p:nvSpPr>
              <p:cNvPr id="6" name="副标题 2"/>
              <p:cNvSpPr>
                <a:spLocks noGrp="1"/>
              </p:cNvSpPr>
              <p:nvPr>
                <p:ph type="subTitle" idx="1"/>
              </p:nvPr>
            </p:nvSpPr>
            <p:spPr>
              <a:xfrm>
                <a:off x="555197" y="968991"/>
                <a:ext cx="11250116" cy="386016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Ⅱ 4</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日嫦娥四号探测器成功实现人类历史上首次月球背面软着陆，我国航天事业取得又一重大成就。实现月球背面软着陆需要解决的一个关键技术问题是地面与探测器的通讯联系</a:t>
                </a:r>
                <a:r>
                  <a:rPr lang="zh-CN" altLang="en-US" dirty="0" smtClean="0">
                    <a:latin typeface="Times New Roman" panose="02020603050405020304" pitchFamily="18" charset="0"/>
                    <a:cs typeface="Times New Roman" panose="02020603050405020304" pitchFamily="18" charset="0"/>
                  </a:rPr>
                  <a:t>。为了解决</a:t>
                </a:r>
                <a:r>
                  <a:rPr lang="zh-CN" altLang="en-US" dirty="0" smtClean="0">
                    <a:latin typeface="Times New Roman" panose="02020603050405020304" pitchFamily="18" charset="0"/>
                    <a:cs typeface="Times New Roman" panose="02020603050405020304" pitchFamily="18" charset="0"/>
                  </a:rPr>
                  <a:t>这个问题，发射了嫦娥四号中继星“鹊桥”，鹊桥沿着围绕地月拉格朗日</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L</m:t>
                        </m:r>
                      </m:e>
                      <m:sub>
                        <m:r>
                          <a:rPr lang="en-US" altLang="zh-CN" b="0" i="1" smtClean="0">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点的轨道运行。</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L</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点是平衡点，位于地月连线的延长线上。设地球质量为</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nor/>
                          </m:rPr>
                          <a:rPr lang="en-US" altLang="zh-CN" dirty="0" smtClean="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，月球质量为</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，地月距离为</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L</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点到月球距离为</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，根据牛顿运动定律和万有引力定律，</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满足方程：</a:t>
                </a:r>
                <a:endParaRPr lang="en-US" altLang="zh-CN" dirty="0" smtClean="0">
                  <a:latin typeface="Times New Roman" panose="02020603050405020304" pitchFamily="18" charset="0"/>
                  <a:cs typeface="Times New Roman" panose="02020603050405020304" pitchFamily="18" charset="0"/>
                </a:endParaRPr>
              </a:p>
              <a:p>
                <a:pPr algn="l">
                  <a:lnSpc>
                    <a:spcPct val="100000"/>
                  </a:lnSpc>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m:t>
                              </m:r>
                              <m:r>
                                <m:rPr>
                                  <m:sty m:val="p"/>
                                </m:rPr>
                                <a:rPr lang="en-US" altLang="zh-CN" i="1" smtClean="0">
                                  <a:latin typeface="Cambria Math" panose="02040503050406030204" pitchFamily="18" charset="0"/>
                                  <a:cs typeface="Times New Roman" panose="02020603050405020304" pitchFamily="18" charset="0"/>
                                </a:rPr>
                                <m:t>r</m:t>
                              </m:r>
                              <m:r>
                                <a:rPr lang="en-US" altLang="zh-CN" b="0" i="1" smtClean="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2</m:t>
                              </m:r>
                            </m:sup>
                          </m:sSup>
                        </m:den>
                      </m:f>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2</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𝑟</m:t>
                              </m:r>
                            </m:e>
                            <m:sup>
                              <m:r>
                                <a:rPr lang="en-US" altLang="zh-CN" i="1">
                                  <a:latin typeface="Cambria Math" panose="02040503050406030204" pitchFamily="18" charset="0"/>
                                  <a:cs typeface="Times New Roman" panose="02020603050405020304" pitchFamily="18" charset="0"/>
                                </a:rPr>
                                <m:t>2</m:t>
                              </m:r>
                            </m:sup>
                          </m:sSup>
                        </m:den>
                      </m:f>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R</m:t>
                      </m:r>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r</m:t>
                      </m:r>
                      <m:r>
                        <a:rPr lang="en-US" altLang="zh-CN" b="0" i="0"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cs typeface="Times New Roman" panose="02020603050405020304" pitchFamily="18" charset="0"/>
                                </a:rPr>
                                <m:t>3</m:t>
                              </m:r>
                            </m:sup>
                          </m:sSup>
                        </m:den>
                      </m:f>
                    </m:oMath>
                  </m:oMathPara>
                </a14:m>
                <a:endParaRPr lang="en-US" altLang="zh-CN" dirty="0" smtClean="0">
                  <a:latin typeface="Times New Roman" panose="02020603050405020304" pitchFamily="18" charset="0"/>
                  <a:cs typeface="Times New Roman" panose="02020603050405020304" pitchFamily="18" charset="0"/>
                </a:endParaRPr>
              </a:p>
              <a:p>
                <a:pPr algn="l">
                  <a:lnSpc>
                    <a:spcPct val="100000"/>
                  </a:lnSpc>
                </a:pPr>
                <a:r>
                  <a:rPr lang="zh-CN" altLang="en-US" dirty="0" smtClean="0">
                    <a:latin typeface="Times New Roman" panose="02020603050405020304" pitchFamily="18" charset="0"/>
                    <a:cs typeface="Times New Roman" panose="02020603050405020304" pitchFamily="18" charset="0"/>
                  </a:rPr>
                  <a:t>设</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f>
                      <m:fPr>
                        <m:ctrlPr>
                          <a:rPr lang="en-US" altLang="zh-CN" i="1" smtClean="0">
                            <a:latin typeface="Cambria Math" panose="02040503050406030204" pitchFamily="18" charset="0"/>
                            <a:cs typeface="Times New Roman" panose="02020603050405020304" pitchFamily="18" charset="0"/>
                          </a:rPr>
                        </m:ctrlPr>
                      </m:fPr>
                      <m:num>
                        <m:r>
                          <m:rPr>
                            <m:sty m:val="p"/>
                          </m:rPr>
                          <a:rPr lang="en-US" altLang="zh-CN" i="1">
                            <a:latin typeface="Cambria Math" panose="02040503050406030204" pitchFamily="18" charset="0"/>
                            <a:cs typeface="Times New Roman" panose="02020603050405020304" pitchFamily="18" charset="0"/>
                          </a:rPr>
                          <m:t>r</m:t>
                        </m:r>
                      </m:num>
                      <m:den>
                        <m:r>
                          <a:rPr lang="en-US" altLang="zh-CN" b="0" i="1" smtClean="0">
                            <a:latin typeface="Cambria Math" panose="02040503050406030204" pitchFamily="18" charset="0"/>
                            <a:cs typeface="Times New Roman" panose="02020603050405020304" pitchFamily="18" charset="0"/>
                          </a:rPr>
                          <m:t>𝑅</m:t>
                        </m:r>
                      </m:den>
                    </m:f>
                  </m:oMath>
                </a14:m>
                <a:r>
                  <a:rPr lang="zh-CN" altLang="en-US" dirty="0" smtClean="0">
                    <a:latin typeface="Times New Roman" panose="02020603050405020304" pitchFamily="18" charset="0"/>
                    <a:cs typeface="Times New Roman" panose="02020603050405020304" pitchFamily="18" charset="0"/>
                  </a:rPr>
                  <a:t>，由于</a:t>
                </a:r>
                <a14:m>
                  <m:oMath xmlns:m="http://schemas.openxmlformats.org/officeDocument/2006/math">
                    <m:r>
                      <a:rPr lang="zh-CN" altLang="en-US" i="1">
                        <a:latin typeface="Cambria Math" panose="02040503050406030204" pitchFamily="18" charset="0"/>
                        <a:cs typeface="Times New Roman" panose="02020603050405020304" pitchFamily="18" charset="0"/>
                      </a:rPr>
                      <m:t>𝛼</m:t>
                    </m:r>
                  </m:oMath>
                </a14:m>
                <a:r>
                  <a:rPr lang="zh-CN" altLang="en-US" dirty="0" smtClean="0">
                    <a:latin typeface="Times New Roman" panose="02020603050405020304" pitchFamily="18" charset="0"/>
                    <a:cs typeface="Times New Roman" panose="02020603050405020304" pitchFamily="18" charset="0"/>
                  </a:rPr>
                  <a:t>的值很小，因此在计算中</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3</m:t>
                        </m:r>
                        <m:sSup>
                          <m:sSupPr>
                            <m:ctrlPr>
                              <a:rPr lang="en-US" altLang="zh-CN" i="1" smtClean="0">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4</m:t>
                            </m:r>
                          </m:sup>
                        </m:sSup>
                        <m:r>
                          <a:rPr lang="en-US" altLang="zh-CN" i="1"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5</m:t>
                            </m:r>
                          </m:sup>
                        </m:sSup>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3</m:t>
                        </m:r>
                      </m:sup>
                    </m:sSup>
                  </m:oMath>
                </a14:m>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的近似值为</a:t>
                </a:r>
                <a:r>
                  <a:rPr lang="en-US" altLang="zh-CN" dirty="0" smtClean="0">
                    <a:latin typeface="Times New Roman" panose="02020603050405020304" pitchFamily="18" charset="0"/>
                    <a:cs typeface="Times New Roman" panose="02020603050405020304" pitchFamily="18" charset="0"/>
                  </a:rPr>
                  <a:t>(   )</a:t>
                </a:r>
              </a:p>
              <a:p>
                <a:pPr algn="l"/>
                <a:endParaRPr lang="en-US" altLang="zh-CN" dirty="0">
                  <a:latin typeface="Times New Roman" panose="02020603050405020304" pitchFamily="18" charset="0"/>
                  <a:cs typeface="Times New Roman" panose="02020603050405020304" pitchFamily="18" charset="0"/>
                </a:endParaRPr>
              </a:p>
            </p:txBody>
          </p:sp>
        </mc:Choice>
        <mc:Fallback>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3860169"/>
              </a:xfrm>
              <a:blipFill rotWithShape="0">
                <a:blip r:embed="rId3"/>
                <a:stretch>
                  <a:fillRect l="-813" t="-1738" r="-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副标题 2"/>
              <p:cNvSpPr txBox="1">
                <a:spLocks/>
              </p:cNvSpPr>
              <p:nvPr/>
            </p:nvSpPr>
            <p:spPr>
              <a:xfrm>
                <a:off x="555197" y="5112964"/>
                <a:ext cx="11250116" cy="14028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rad>
                      <m:radPr>
                        <m:degHide m:val="on"/>
                        <m:ctrlPr>
                          <a:rPr lang="en-US" altLang="zh-CN" i="1" smtClean="0">
                            <a:latin typeface="Cambria Math" panose="02040503050406030204" pitchFamily="18" charset="0"/>
                            <a:cs typeface="Times New Roman" panose="02020603050405020304" pitchFamily="18" charset="0"/>
                          </a:rPr>
                        </m:ctrlPr>
                      </m:radP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r>
                      <a:rPr lang="en-US" altLang="zh-CN" b="0" i="1" smtClean="0">
                        <a:latin typeface="Cambria Math" panose="02040503050406030204" pitchFamily="18" charset="0"/>
                        <a:cs typeface="Times New Roman" panose="02020603050405020304" pitchFamily="18" charset="0"/>
                      </a:rPr>
                      <m:t>𝑅</m:t>
                    </m:r>
                  </m:oMath>
                </a14:m>
                <a:r>
                  <a:rPr lang="en-US" altLang="zh-CN" dirty="0" smtClean="0">
                    <a:latin typeface="Times New Roman" panose="02020603050405020304" pitchFamily="18" charset="0"/>
                    <a:cs typeface="Times New Roman" panose="02020603050405020304" pitchFamily="18" charset="0"/>
                  </a:rPr>
                  <a:t>        B.</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altLang="zh-CN" i="1">
                            <a:latin typeface="Cambria Math" panose="02040503050406030204" pitchFamily="18" charset="0"/>
                            <a:cs typeface="Times New Roman" panose="02020603050405020304" pitchFamily="18" charset="0"/>
                          </a:rPr>
                        </m:ctrlPr>
                      </m:radP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0" smtClean="0">
                                    <a:latin typeface="Cambria Math" panose="02040503050406030204" pitchFamily="18" charset="0"/>
                                    <a:cs typeface="Times New Roman" panose="02020603050405020304" pitchFamily="18" charset="0"/>
                                  </a:rPr>
                                  <m:t>2</m:t>
                                </m:r>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r>
                      <a:rPr lang="en-US" altLang="zh-CN" i="1">
                        <a:latin typeface="Cambria Math" panose="02040503050406030204" pitchFamily="18" charset="0"/>
                        <a:cs typeface="Times New Roman" panose="02020603050405020304" pitchFamily="18" charset="0"/>
                      </a:rPr>
                      <m:t>𝑅</m:t>
                    </m:r>
                  </m:oMath>
                </a14:m>
                <a:r>
                  <a:rPr lang="en-US" altLang="zh-CN" dirty="0" smtClean="0">
                    <a:latin typeface="Times New Roman" panose="02020603050405020304" pitchFamily="18" charset="0"/>
                    <a:cs typeface="Times New Roman" panose="02020603050405020304" pitchFamily="18" charset="0"/>
                  </a:rPr>
                  <a:t>        C.</a:t>
                </a:r>
                <a14:m>
                  <m:oMath xmlns:m="http://schemas.openxmlformats.org/officeDocument/2006/math">
                    <m:rad>
                      <m:radPr>
                        <m:ctrlPr>
                          <a:rPr lang="en-US" altLang="zh-CN" i="1" dirty="0" smtClean="0">
                            <a:latin typeface="Cambria Math" panose="02040503050406030204" pitchFamily="18" charset="0"/>
                            <a:cs typeface="Times New Roman" panose="02020603050405020304" pitchFamily="18" charset="0"/>
                          </a:rPr>
                        </m:ctrlPr>
                      </m:radPr>
                      <m:deg>
                        <m:r>
                          <m:rPr>
                            <m:brk m:alnAt="7"/>
                          </m:rPr>
                          <a:rPr lang="en-US" altLang="zh-CN" b="0" i="1" dirty="0" smtClean="0">
                            <a:latin typeface="Cambria Math" panose="02040503050406030204" pitchFamily="18" charset="0"/>
                            <a:cs typeface="Times New Roman" panose="02020603050405020304" pitchFamily="18" charset="0"/>
                          </a:rPr>
                          <m:t>3</m:t>
                        </m: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0" smtClean="0">
                                    <a:latin typeface="Cambria Math" panose="020405030504060302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r>
                      <a:rPr lang="en-US" altLang="zh-CN" b="0" i="1" dirty="0" smtClean="0">
                        <a:latin typeface="Cambria Math" panose="02040503050406030204" pitchFamily="18" charset="0"/>
                        <a:cs typeface="Times New Roman" panose="02020603050405020304" pitchFamily="18" charset="0"/>
                      </a:rPr>
                      <m:t>𝑅</m:t>
                    </m:r>
                  </m:oMath>
                </a14:m>
                <a:r>
                  <a:rPr lang="en-US" altLang="zh-CN" i="1"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a:t>
                </a:r>
                <a:r>
                  <a:rPr lang="en-US" altLang="zh-CN" i="1"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ad>
                      <m:radPr>
                        <m:ctrlPr>
                          <a:rPr lang="en-US" altLang="zh-CN" i="1" dirty="0">
                            <a:latin typeface="Cambria Math" panose="02040503050406030204" pitchFamily="18" charset="0"/>
                            <a:cs typeface="Times New Roman" panose="02020603050405020304" pitchFamily="18" charset="0"/>
                          </a:rPr>
                        </m:ctrlPr>
                      </m:radPr>
                      <m:deg>
                        <m:r>
                          <m:rPr>
                            <m:brk m:alnAt="7"/>
                          </m:rPr>
                          <a:rPr lang="en-US" altLang="zh-CN" i="1" dirty="0">
                            <a:latin typeface="Cambria Math" panose="02040503050406030204" pitchFamily="18" charset="0"/>
                            <a:cs typeface="Times New Roman" panose="02020603050405020304" pitchFamily="18" charset="0"/>
                          </a:rPr>
                          <m:t>3</m:t>
                        </m: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a:latin typeface="Cambria Math" panose="020405030504060302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r>
                      <a:rPr lang="en-US" altLang="zh-CN" i="1" dirty="0">
                        <a:latin typeface="Cambria Math" panose="02040503050406030204" pitchFamily="18" charset="0"/>
                        <a:cs typeface="Times New Roman" panose="02020603050405020304" pitchFamily="18" charset="0"/>
                      </a:rPr>
                      <m:t>𝑅</m:t>
                    </m:r>
                  </m:oMath>
                </a14:m>
                <a:r>
                  <a:rPr lang="en-US" altLang="zh-CN" i="1" dirty="0">
                    <a:latin typeface="Times New Roman" panose="02020603050405020304" pitchFamily="18" charset="0"/>
                    <a:cs typeface="Times New Roman" panose="02020603050405020304" pitchFamily="18" charset="0"/>
                  </a:rPr>
                  <a:t> </a:t>
                </a:r>
              </a:p>
              <a:p>
                <a:pPr algn="l"/>
                <a:endParaRPr lang="en-US" altLang="zh-CN" dirty="0">
                  <a:latin typeface="Times New Roman" panose="02020603050405020304" pitchFamily="18" charset="0"/>
                  <a:cs typeface="Times New Roman" panose="02020603050405020304" pitchFamily="18" charset="0"/>
                </a:endParaRPr>
              </a:p>
            </p:txBody>
          </p:sp>
        </mc:Choice>
        <mc:Fallback xmlns="">
          <p:sp>
            <p:nvSpPr>
              <p:cNvPr id="19" name="副标题 2"/>
              <p:cNvSpPr txBox="1">
                <a:spLocks noRot="1" noChangeAspect="1" noMove="1" noResize="1" noEditPoints="1" noAdjustHandles="1" noChangeArrowheads="1" noChangeShapeType="1" noTextEdit="1"/>
              </p:cNvSpPr>
              <p:nvPr/>
            </p:nvSpPr>
            <p:spPr>
              <a:xfrm>
                <a:off x="555197" y="5112964"/>
                <a:ext cx="11250116" cy="1402860"/>
              </a:xfrm>
              <a:prstGeom prst="rect">
                <a:avLst/>
              </a:prstGeom>
              <a:blipFill rotWithShape="0">
                <a:blip r:embed="rId4"/>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652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1680191"/>
                <a:ext cx="11250116" cy="3860169"/>
              </a:xfrm>
            </p:spPr>
            <p:txBody>
              <a:bodyPr>
                <a:normAutofit/>
              </a:bodyPr>
              <a:lstStyle/>
              <a:p>
                <a:pPr algn="l">
                  <a:lnSpc>
                    <a:spcPct val="100000"/>
                  </a:lnSpc>
                </a:pPr>
                <a:r>
                  <a:rPr lang="zh-CN" altLang="en-US" b="0" dirty="0" smtClean="0">
                    <a:latin typeface="Cambria Math" panose="02040503050406030204" pitchFamily="18" charset="0"/>
                    <a:cs typeface="Times New Roman" panose="02020603050405020304" pitchFamily="18" charset="0"/>
                  </a:rPr>
                  <a:t>解：将</a:t>
                </a:r>
                <a:r>
                  <a:rPr lang="en-US" altLang="zh-CN" b="0" dirty="0" smtClean="0">
                    <a:latin typeface="Cambria Math" panose="02040503050406030204" pitchFamily="18" charset="0"/>
                    <a:cs typeface="Times New Roman" panose="02020603050405020304" pitchFamily="18" charset="0"/>
                  </a:rPr>
                  <a:t>r=</a:t>
                </a:r>
                <a14:m>
                  <m:oMath xmlns:m="http://schemas.openxmlformats.org/officeDocument/2006/math">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𝑅</m:t>
                    </m:r>
                  </m:oMath>
                </a14:m>
                <a:r>
                  <a:rPr lang="zh-CN" altLang="en-US" b="0" dirty="0" smtClean="0">
                    <a:latin typeface="Cambria Math" panose="02040503050406030204" pitchFamily="18" charset="0"/>
                    <a:cs typeface="Times New Roman" panose="02020603050405020304" pitchFamily="18" charset="0"/>
                  </a:rPr>
                  <a:t>代入方程</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 </m:t>
                    </m:r>
                    <m:f>
                      <m:fPr>
                        <m:ctrlPr>
                          <a:rPr lang="en-US" altLang="zh-CN" i="1" smtClean="0">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m:t>
                            </m:r>
                            <m:r>
                              <m:rPr>
                                <m:sty m:val="p"/>
                              </m:rPr>
                              <a:rPr lang="en-US" altLang="zh-CN" i="1" smtClean="0">
                                <a:latin typeface="Cambria Math" panose="02040503050406030204" pitchFamily="18" charset="0"/>
                                <a:cs typeface="Times New Roman" panose="02020603050405020304" pitchFamily="18" charset="0"/>
                              </a:rPr>
                              <m:t>r</m:t>
                            </m:r>
                            <m:r>
                              <a:rPr lang="en-US" altLang="zh-CN" b="0" i="1" smtClean="0">
                                <a:latin typeface="Cambria Math" panose="02040503050406030204" pitchFamily="18" charset="0"/>
                                <a:cs typeface="Times New Roman" panose="02020603050405020304" pitchFamily="18" charset="0"/>
                              </a:rPr>
                              <m:t>)</m:t>
                            </m:r>
                          </m:e>
                          <m:sup>
                            <m:r>
                              <a:rPr lang="en-US" altLang="zh-CN" b="0" i="1" smtClean="0">
                                <a:latin typeface="Cambria Math" panose="02040503050406030204" pitchFamily="18" charset="0"/>
                                <a:cs typeface="Times New Roman" panose="02020603050405020304" pitchFamily="18" charset="0"/>
                              </a:rPr>
                              <m:t>2</m:t>
                            </m:r>
                          </m:sup>
                        </m:sSup>
                      </m:den>
                    </m:f>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2</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𝑟</m:t>
                            </m:r>
                          </m:e>
                          <m:sup>
                            <m:r>
                              <a:rPr lang="en-US" altLang="zh-CN" i="1">
                                <a:latin typeface="Cambria Math" panose="02040503050406030204" pitchFamily="18" charset="0"/>
                                <a:cs typeface="Times New Roman" panose="02020603050405020304" pitchFamily="18" charset="0"/>
                              </a:rPr>
                              <m:t>2</m:t>
                            </m:r>
                          </m:sup>
                        </m:sSup>
                      </m:den>
                    </m:f>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R</m:t>
                    </m:r>
                    <m:r>
                      <a:rPr lang="en-US" altLang="zh-CN" b="0" i="0" smtClean="0">
                        <a:latin typeface="Cambria Math" panose="02040503050406030204" pitchFamily="18" charset="0"/>
                        <a:cs typeface="Times New Roman" panose="02020603050405020304" pitchFamily="18" charset="0"/>
                      </a:rPr>
                      <m:t>+</m:t>
                    </m:r>
                    <m:r>
                      <m:rPr>
                        <m:sty m:val="p"/>
                      </m:rPr>
                      <a:rPr lang="en-US" altLang="zh-CN" b="0" i="0" smtClean="0">
                        <a:latin typeface="Cambria Math" panose="02040503050406030204" pitchFamily="18" charset="0"/>
                        <a:cs typeface="Times New Roman" panose="02020603050405020304" pitchFamily="18" charset="0"/>
                      </a:rPr>
                      <m:t>r</m:t>
                    </m:r>
                    <m:r>
                      <a:rPr lang="en-US" altLang="zh-CN" b="0" i="0"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cs typeface="Times New Roman" panose="02020603050405020304" pitchFamily="18" charset="0"/>
                              </a:rPr>
                              <m:t>3</m:t>
                            </m:r>
                          </m:sup>
                        </m:sSup>
                      </m:den>
                    </m:f>
                  </m:oMath>
                </a14:m>
                <a:r>
                  <a:rPr lang="zh-CN" altLang="en-US" dirty="0" smtClean="0">
                    <a:latin typeface="Times New Roman" panose="02020603050405020304" pitchFamily="18" charset="0"/>
                    <a:cs typeface="Times New Roman" panose="02020603050405020304" pitchFamily="18" charset="0"/>
                  </a:rPr>
                  <a:t>中得</a:t>
                </a:r>
                <a:endParaRPr lang="en-US" altLang="zh-CN" dirty="0" smtClean="0">
                  <a:latin typeface="Times New Roman" panose="02020603050405020304" pitchFamily="18" charset="0"/>
                  <a:cs typeface="Times New Roman" panose="02020603050405020304" pitchFamily="18" charset="0"/>
                </a:endParaRPr>
              </a:p>
              <a:p>
                <a:pPr algn="l">
                  <a:lnSpc>
                    <a:spcPct val="100000"/>
                  </a:lnSpc>
                </a:pP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2</m:t>
                            </m:r>
                          </m:sup>
                        </m:sSup>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𝑅</m:t>
                            </m:r>
                          </m:e>
                          <m:sup>
                            <m:r>
                              <a:rPr lang="en-US" altLang="zh-CN" i="1">
                                <a:latin typeface="Cambria Math" panose="02040503050406030204" pitchFamily="18" charset="0"/>
                                <a:cs typeface="Times New Roman" panose="02020603050405020304" pitchFamily="18" charset="0"/>
                              </a:rPr>
                              <m:t>2</m:t>
                            </m:r>
                          </m:sup>
                        </m:sSup>
                      </m:den>
                    </m:f>
                    <m:r>
                      <a:rPr lang="en-US" altLang="zh-CN">
                        <a:latin typeface="Cambria Math" panose="02040503050406030204" pitchFamily="18" charset="0"/>
                        <a:cs typeface="Times New Roman" panose="02020603050405020304" pitchFamily="18" charset="0"/>
                      </a:rPr>
                      <m:t>=(</m:t>
                    </m:r>
                    <m:r>
                      <a:rPr lang="en-US" altLang="zh-CN" b="0" i="0" smtClean="0">
                        <a:latin typeface="Cambria Math" panose="02040503050406030204" pitchFamily="18" charset="0"/>
                        <a:cs typeface="Times New Roman" panose="02020603050405020304" pitchFamily="18" charset="0"/>
                      </a:rPr>
                      <m:t>1</m:t>
                    </m:r>
                    <m:r>
                      <a:rPr lang="en-US" altLang="zh-CN">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𝑅</m:t>
                            </m:r>
                          </m:e>
                          <m:sup>
                            <m:r>
                              <a:rPr lang="en-US" altLang="zh-CN" b="0" i="1" smtClean="0">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，即</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2</m:t>
                            </m:r>
                          </m:sup>
                        </m:sSup>
                      </m:den>
                    </m:f>
                    <m:r>
                      <a:rPr lang="en-US" altLang="zh-CN">
                        <a:latin typeface="Cambria Math" panose="02040503050406030204" pitchFamily="18" charset="0"/>
                        <a:cs typeface="Times New Roman" panose="02020603050405020304" pitchFamily="18" charset="0"/>
                      </a:rPr>
                      <m:t>=(1+</m:t>
                    </m:r>
                    <m:r>
                      <a:rPr lang="zh-CN" altLang="en-US" i="1">
                        <a:latin typeface="Cambria Math" panose="02040503050406030204" pitchFamily="18" charset="0"/>
                        <a:cs typeface="Times New Roman" panose="02020603050405020304" pitchFamily="18" charset="0"/>
                      </a:rPr>
                      <m:t>𝛼</m:t>
                    </m:r>
                    <m:r>
                      <a:rPr lang="en-US" altLang="zh-CN">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oMath>
                </a14:m>
                <a:endParaRPr lang="en-US" altLang="zh-CN" dirty="0" smtClean="0">
                  <a:latin typeface="Times New Roman" panose="02020603050405020304" pitchFamily="18" charset="0"/>
                  <a:cs typeface="Times New Roman" panose="02020603050405020304" pitchFamily="18" charset="0"/>
                </a:endParaRPr>
              </a:p>
              <a:p>
                <a:pPr algn="l">
                  <a:lnSpc>
                    <a:spcPct val="100000"/>
                  </a:lnSpc>
                </a:pP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b="0" i="1" smtClean="0">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3</m:t>
                        </m:r>
                        <m:r>
                          <a:rPr lang="zh-CN" altLang="en-US" i="1">
                            <a:latin typeface="Cambria Math" panose="02040503050406030204" pitchFamily="18" charset="0"/>
                            <a:cs typeface="Times New Roman" panose="02020603050405020304" pitchFamily="18" charset="0"/>
                          </a:rPr>
                          <m:t>𝛼</m:t>
                        </m:r>
                        <m:r>
                          <a:rPr lang="en-US" altLang="zh-CN" b="0" i="1" smtClean="0">
                            <a:latin typeface="Cambria Math" panose="02040503050406030204" pitchFamily="18" charset="0"/>
                            <a:cs typeface="Times New Roman" panose="02020603050405020304" pitchFamily="18" charset="0"/>
                          </a:rPr>
                          <m:t>)</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(1+</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b="0" i="1" smtClean="0">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，即</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4</m:t>
                            </m:r>
                          </m:sup>
                        </m:sSup>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5</m:t>
                            </m:r>
                          </m:sup>
                        </m:sSup>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(1+</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3</m:t>
                    </m:r>
                    <m:sSup>
                      <m:sSupPr>
                        <m:ctrlPr>
                          <a:rPr lang="en-US" altLang="zh-CN" i="1">
                            <a:latin typeface="Cambria Math" panose="02040503050406030204" pitchFamily="18" charset="0"/>
                            <a:cs typeface="Times New Roman" panose="02020603050405020304" pitchFamily="18" charset="0"/>
                          </a:rPr>
                        </m:ctrlPr>
                      </m:sSupPr>
                      <m:e>
                        <m:r>
                          <a:rPr lang="zh-CN" altLang="en-US"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3</m:t>
                        </m:r>
                      </m:sup>
                    </m:sSup>
                  </m:oMath>
                </a14:m>
                <a:endParaRPr lang="en-US" altLang="zh-CN" dirty="0" smtClean="0">
                  <a:latin typeface="Times New Roman" panose="02020603050405020304" pitchFamily="18" charset="0"/>
                  <a:cs typeface="Times New Roman" panose="02020603050405020304" pitchFamily="18" charset="0"/>
                </a:endParaRPr>
              </a:p>
              <a:p>
                <a:pPr algn="l">
                  <a:lnSpc>
                    <a:spcPct val="100000"/>
                  </a:lnSpc>
                </a:pPr>
                <a:endParaRPr lang="en-US" altLang="zh-CN" dirty="0" smtClean="0">
                  <a:latin typeface="Times New Roman" panose="02020603050405020304" pitchFamily="18" charset="0"/>
                  <a:cs typeface="Times New Roman" panose="02020603050405020304" pitchFamily="18" charset="0"/>
                </a:endParaRPr>
              </a:p>
              <a:p>
                <a:pPr algn="l"/>
                <a14:m>
                  <m:oMath xmlns:m="http://schemas.openxmlformats.org/officeDocument/2006/math">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ad>
                      <m:radPr>
                        <m:ctrlPr>
                          <a:rPr lang="en-US" altLang="zh-CN" i="1" dirty="0">
                            <a:latin typeface="Cambria Math" panose="02040503050406030204" pitchFamily="18" charset="0"/>
                            <a:cs typeface="Times New Roman" panose="02020603050405020304" pitchFamily="18" charset="0"/>
                          </a:rPr>
                        </m:ctrlPr>
                      </m:radPr>
                      <m:deg>
                        <m:r>
                          <m:rPr>
                            <m:brk m:alnAt="7"/>
                          </m:rPr>
                          <a:rPr lang="en-US" altLang="zh-CN" i="1" dirty="0">
                            <a:latin typeface="Cambria Math" panose="02040503050406030204" pitchFamily="18" charset="0"/>
                            <a:cs typeface="Times New Roman" panose="02020603050405020304" pitchFamily="18" charset="0"/>
                          </a:rPr>
                          <m:t>3</m:t>
                        </m: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a:latin typeface="Cambria Math" panose="020405030504060302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oMath>
                </a14:m>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r</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ad>
                      <m:radPr>
                        <m:ctrlPr>
                          <a:rPr lang="en-US" altLang="zh-CN" i="1" dirty="0">
                            <a:latin typeface="Cambria Math" panose="02040503050406030204" pitchFamily="18" charset="0"/>
                            <a:cs typeface="Times New Roman" panose="02020603050405020304" pitchFamily="18" charset="0"/>
                          </a:rPr>
                        </m:ctrlPr>
                      </m:radPr>
                      <m:deg>
                        <m:r>
                          <m:rPr>
                            <m:brk m:alnAt="7"/>
                          </m:rPr>
                          <a:rPr lang="en-US" altLang="zh-CN" i="1" dirty="0">
                            <a:latin typeface="Cambria Math" panose="02040503050406030204" pitchFamily="18" charset="0"/>
                            <a:cs typeface="Times New Roman" panose="02020603050405020304" pitchFamily="18" charset="0"/>
                          </a:rPr>
                          <m:t>3</m:t>
                        </m:r>
                      </m:deg>
                      <m:e>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2</m:t>
                                </m:r>
                              </m:sub>
                            </m:sSub>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a:latin typeface="Cambria Math" panose="020405030504060302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m:t>
                                </m:r>
                              </m:e>
                              <m:sub>
                                <m:r>
                                  <a:rPr lang="en-US" altLang="zh-CN" i="1">
                                    <a:latin typeface="Cambria Math" panose="02040503050406030204" pitchFamily="18" charset="0"/>
                                    <a:cs typeface="Times New Roman" panose="02020603050405020304" pitchFamily="18" charset="0"/>
                                  </a:rPr>
                                  <m:t>1</m:t>
                                </m:r>
                              </m:sub>
                            </m:sSub>
                          </m:den>
                        </m:f>
                      </m:e>
                    </m:rad>
                  </m:oMath>
                </a14:m>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，故选</a:t>
                </a:r>
                <a:r>
                  <a:rPr lang="en-US" altLang="zh-CN" dirty="0" smtClean="0">
                    <a:latin typeface="Times New Roman" panose="02020603050405020304" pitchFamily="18" charset="0"/>
                    <a:cs typeface="Times New Roman" panose="02020603050405020304" pitchFamily="18" charset="0"/>
                  </a:rPr>
                  <a:t>D</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1680191"/>
                <a:ext cx="11250116" cy="3860169"/>
              </a:xfrm>
              <a:blipFill rotWithShape="0">
                <a:blip r:embed="rId3"/>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1489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837898" y="1773239"/>
            <a:ext cx="9144000" cy="3767752"/>
          </a:xfrm>
        </p:spPr>
        <p:txBody>
          <a:bodyPr>
            <a:normAutofit/>
          </a:bodyPr>
          <a:lstStyle/>
          <a:p>
            <a:pPr algn="l"/>
            <a:r>
              <a:rPr lang="zh-CN" altLang="en-US" dirty="0" smtClean="0"/>
              <a:t>一、函数的图像</a:t>
            </a:r>
            <a:endParaRPr lang="en-US" altLang="zh-CN" dirty="0" smtClean="0"/>
          </a:p>
          <a:p>
            <a:pPr algn="l"/>
            <a:r>
              <a:rPr lang="en-US" altLang="zh-CN" dirty="0" smtClean="0"/>
              <a:t>         1.</a:t>
            </a:r>
            <a:r>
              <a:rPr lang="zh-CN" altLang="en-US" dirty="0" smtClean="0"/>
              <a:t>函数的图像辨别</a:t>
            </a:r>
            <a:endParaRPr lang="en-US" altLang="zh-CN" dirty="0" smtClean="0"/>
          </a:p>
          <a:p>
            <a:pPr algn="l"/>
            <a:r>
              <a:rPr lang="en-US" altLang="zh-CN" dirty="0" smtClean="0"/>
              <a:t>         2.</a:t>
            </a:r>
            <a:r>
              <a:rPr lang="zh-CN" altLang="en-US" dirty="0" smtClean="0"/>
              <a:t>函数图像的应用</a:t>
            </a:r>
            <a:endParaRPr lang="en-US" altLang="zh-CN" dirty="0" smtClean="0"/>
          </a:p>
          <a:p>
            <a:pPr algn="l"/>
            <a:r>
              <a:rPr lang="zh-CN" altLang="en-US" dirty="0" smtClean="0"/>
              <a:t>二、函数与方程</a:t>
            </a:r>
            <a:endParaRPr lang="en-US" altLang="zh-CN" dirty="0" smtClean="0"/>
          </a:p>
          <a:p>
            <a:pPr algn="l"/>
            <a:r>
              <a:rPr lang="en-US" altLang="zh-CN" dirty="0" smtClean="0"/>
              <a:t>         1.</a:t>
            </a:r>
            <a:r>
              <a:rPr lang="zh-CN" altLang="en-US" dirty="0" smtClean="0"/>
              <a:t>函数零点与方程的根</a:t>
            </a:r>
            <a:endParaRPr lang="en-US" altLang="zh-CN" dirty="0" smtClean="0"/>
          </a:p>
          <a:p>
            <a:pPr algn="l"/>
            <a:r>
              <a:rPr lang="zh-CN" altLang="en-US" dirty="0" smtClean="0"/>
              <a:t>三、函数模型及函数综合应用</a:t>
            </a:r>
            <a:endParaRPr lang="en-US" altLang="zh-CN" dirty="0"/>
          </a:p>
          <a:p>
            <a:pPr algn="l"/>
            <a:r>
              <a:rPr lang="en-US" altLang="zh-CN" dirty="0" smtClean="0"/>
              <a:t>         1.</a:t>
            </a:r>
            <a:r>
              <a:rPr lang="zh-CN" altLang="en-US" dirty="0" smtClean="0"/>
              <a:t>函数综合应用</a:t>
            </a:r>
            <a:endParaRPr lang="en-US" altLang="zh-CN" dirty="0" smtClean="0"/>
          </a:p>
          <a:p>
            <a:pPr algn="l"/>
            <a:r>
              <a:rPr lang="en-US" altLang="zh-CN" dirty="0" smtClean="0"/>
              <a:t>         </a:t>
            </a:r>
            <a:endParaRPr lang="zh-CN" altLang="en-US" dirty="0"/>
          </a:p>
        </p:txBody>
      </p:sp>
      <p:sp>
        <p:nvSpPr>
          <p:cNvPr id="5" name="标题 1"/>
          <p:cNvSpPr txBox="1">
            <a:spLocks/>
          </p:cNvSpPr>
          <p:nvPr/>
        </p:nvSpPr>
        <p:spPr>
          <a:xfrm>
            <a:off x="259307" y="0"/>
            <a:ext cx="515940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目录</a:t>
            </a:r>
            <a:endParaRPr lang="zh-CN" altLang="en-US" dirty="0"/>
          </a:p>
        </p:txBody>
      </p:sp>
    </p:spTree>
    <p:extLst>
      <p:ext uri="{BB962C8B-B14F-4D97-AF65-F5344CB8AC3E}">
        <p14:creationId xmlns:p14="http://schemas.microsoft.com/office/powerpoint/2010/main" val="623991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968991"/>
                <a:ext cx="11250116" cy="21806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2018</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Ⅰ </a:t>
                </a:r>
                <a:r>
                  <a:rPr lang="en-US" altLang="zh-CN" dirty="0">
                    <a:latin typeface="Times New Roman" panose="02020603050405020304" pitchFamily="18" charset="0"/>
                    <a:cs typeface="Times New Roman" panose="02020603050405020304" pitchFamily="18" charset="0"/>
                  </a:rPr>
                  <a:t>9</a:t>
                </a:r>
                <a:r>
                  <a:rPr lang="zh-CN" altLang="en-US" dirty="0" smtClean="0">
                    <a:latin typeface="Times New Roman" panose="02020603050405020304" pitchFamily="18" charset="0"/>
                    <a:cs typeface="Times New Roman" panose="02020603050405020304" pitchFamily="18" charset="0"/>
                  </a:rPr>
                  <a:t>）已知函数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e>
                          <m:e>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ln</m:t>
                                </m:r>
                              </m:fName>
                              <m:e>
                                <m:r>
                                  <a:rPr lang="en-US" altLang="zh-CN" b="0" i="1" smtClean="0">
                                    <a:latin typeface="Cambria Math" panose="02040503050406030204" pitchFamily="18" charset="0"/>
                                    <a:cs typeface="Times New Roman" panose="02020603050405020304" pitchFamily="18" charset="0"/>
                                  </a:rPr>
                                  <m:t>𝑥</m:t>
                                </m:r>
                              </m:e>
                            </m:func>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&gt;0</m:t>
                            </m:r>
                          </m:e>
                        </m:eqArr>
                      </m:e>
                    </m:d>
                  </m:oMath>
                </a14:m>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x</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。若</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存在两个零点，则</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的取值范围为</a:t>
                </a:r>
                <a:r>
                  <a:rPr lang="en-US" altLang="zh-CN" dirty="0" smtClean="0">
                    <a:latin typeface="Times New Roman" panose="02020603050405020304" pitchFamily="18" charset="0"/>
                    <a:cs typeface="Times New Roman" panose="02020603050405020304" pitchFamily="18" charset="0"/>
                  </a:rPr>
                  <a:t>(   )</a:t>
                </a:r>
              </a:p>
              <a:p>
                <a:pPr algn="l"/>
                <a:r>
                  <a:rPr lang="en-US" altLang="zh-CN" dirty="0" smtClean="0">
                    <a:latin typeface="Times New Roman" panose="02020603050405020304" pitchFamily="18" charset="0"/>
                    <a:cs typeface="Times New Roman" panose="02020603050405020304" pitchFamily="18" charset="0"/>
                  </a:rPr>
                  <a:t>A.[-1,0)        B.[0,+</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C.[-1,+</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2180609"/>
              </a:xfrm>
              <a:blipFill rotWithShape="0">
                <a:blip r:embed="rId3"/>
                <a:stretch>
                  <a:fillRect l="-813"/>
                </a:stretch>
              </a:blipFill>
            </p:spPr>
            <p:txBody>
              <a:bodyPr/>
              <a:lstStyle/>
              <a:p>
                <a:r>
                  <a:rPr lang="zh-CN" altLang="en-US">
                    <a:noFill/>
                  </a:rPr>
                  <a:t> </a:t>
                </a:r>
              </a:p>
            </p:txBody>
          </p:sp>
        </mc:Fallback>
      </mc:AlternateContent>
      <p:sp>
        <p:nvSpPr>
          <p:cNvPr id="19" name="副标题 2"/>
          <p:cNvSpPr txBox="1">
            <a:spLocks/>
          </p:cNvSpPr>
          <p:nvPr/>
        </p:nvSpPr>
        <p:spPr>
          <a:xfrm>
            <a:off x="682578" y="3065230"/>
            <a:ext cx="11250116" cy="26600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解：函数</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有两个零点等价于函数</a:t>
            </a:r>
            <a:endParaRPr lang="en-US" altLang="zh-CN" dirty="0" smtClean="0">
              <a:latin typeface="Times New Roman" panose="02020603050405020304" pitchFamily="18" charset="0"/>
              <a:cs typeface="Times New Roman" panose="02020603050405020304" pitchFamily="18" charset="0"/>
            </a:endParaRPr>
          </a:p>
          <a:p>
            <a:pPr algn="l"/>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和</a:t>
            </a:r>
            <a:r>
              <a:rPr lang="en-US" altLang="zh-CN" i="1" dirty="0" smtClean="0">
                <a:latin typeface="Times New Roman" panose="02020603050405020304" pitchFamily="18" charset="0"/>
                <a:cs typeface="Times New Roman" panose="02020603050405020304" pitchFamily="18" charset="0"/>
              </a:rPr>
              <a:t>h</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的图像有两个交点，如图。</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当</a:t>
            </a:r>
            <a:r>
              <a:rPr lang="en-US" altLang="zh-CN" dirty="0" smtClean="0">
                <a:latin typeface="Times New Roman" panose="02020603050405020304" pitchFamily="18" charset="0"/>
                <a:cs typeface="Times New Roman" panose="02020603050405020304" pitchFamily="18" charset="0"/>
              </a:rPr>
              <a:t>x=0</a:t>
            </a:r>
            <a:r>
              <a:rPr lang="zh-CN" altLang="en-US" dirty="0" smtClean="0">
                <a:latin typeface="Times New Roman" panose="02020603050405020304" pitchFamily="18" charset="0"/>
                <a:cs typeface="Times New Roman" panose="02020603050405020304" pitchFamily="18" charset="0"/>
              </a:rPr>
              <a:t>时，</a:t>
            </a:r>
            <a:r>
              <a:rPr lang="en-US" altLang="zh-CN" dirty="0" smtClean="0">
                <a:latin typeface="Times New Roman" panose="02020603050405020304" pitchFamily="18" charset="0"/>
                <a:cs typeface="Times New Roman" panose="02020603050405020304" pitchFamily="18" charset="0"/>
              </a:rPr>
              <a:t>h(0)=-</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，由图像可知要满足</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两个图像有两个交点，则</a:t>
            </a:r>
            <a:r>
              <a:rPr lang="en-US"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zh-CN" altLang="en-US" i="1"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，即</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p>
          <a:p>
            <a:pPr algn="l"/>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C</a:t>
            </a:r>
            <a:endParaRPr lang="en-US" altLang="zh-CN"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6729970" y="2627073"/>
            <a:ext cx="4447546" cy="3098162"/>
          </a:xfrm>
          <a:prstGeom prst="rect">
            <a:avLst/>
          </a:prstGeom>
        </p:spPr>
      </p:pic>
    </p:spTree>
    <p:extLst>
      <p:ext uri="{BB962C8B-B14F-4D97-AF65-F5344CB8AC3E}">
        <p14:creationId xmlns:p14="http://schemas.microsoft.com/office/powerpoint/2010/main" val="34315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968991"/>
                <a:ext cx="11250116" cy="17615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Ⅱ 20</a:t>
                </a:r>
                <a:r>
                  <a:rPr lang="zh-CN" altLang="en-US" dirty="0" smtClean="0">
                    <a:latin typeface="Times New Roman" panose="02020603050405020304" pitchFamily="18" charset="0"/>
                    <a:cs typeface="Times New Roman" panose="02020603050405020304" pitchFamily="18" charset="0"/>
                  </a:rPr>
                  <a:t>）已知函数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 </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den>
                    </m:f>
                  </m:oMath>
                </a14:m>
                <a:r>
                  <a:rPr lang="en-US" altLang="zh-CN" dirty="0" smtClean="0">
                    <a:latin typeface="Times New Roman" panose="02020603050405020304" pitchFamily="18" charset="0"/>
                    <a:cs typeface="Times New Roman" panose="02020603050405020304" pitchFamily="18" charset="0"/>
                  </a:rPr>
                  <a:t>.</a:t>
                </a: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）讨论</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的单调性，并证明</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有且仅有两个零点；</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）设</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1" dirty="0" smtClean="0">
                            <a:latin typeface="Times New Roman" panose="02020603050405020304" pitchFamily="18" charset="0"/>
                            <a:cs typeface="Times New Roman" panose="02020603050405020304" pitchFamily="18" charset="0"/>
                          </a:rPr>
                          <m:t>x</m:t>
                        </m:r>
                      </m:e>
                      <m:sub>
                        <m:r>
                          <a:rPr lang="en-US" altLang="zh-CN" b="0" i="1" smtClean="0">
                            <a:latin typeface="Cambria Math" panose="02040503050406030204" pitchFamily="18" charset="0"/>
                            <a:cs typeface="Times New Roman" panose="02020603050405020304" pitchFamily="18" charset="0"/>
                          </a:rPr>
                          <m:t>0</m:t>
                        </m:r>
                      </m:sub>
                    </m:sSub>
                  </m:oMath>
                </a14:m>
                <a:r>
                  <a:rPr lang="zh-CN" altLang="en-US" dirty="0" smtClean="0">
                    <a:latin typeface="Times New Roman" panose="02020603050405020304" pitchFamily="18" charset="0"/>
                    <a:cs typeface="Times New Roman" panose="02020603050405020304" pitchFamily="18" charset="0"/>
                  </a:rPr>
                  <a:t>是</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的一个零点，证明曲线</a:t>
                </a:r>
                <a:r>
                  <a:rPr lang="en-US" altLang="zh-CN" dirty="0" smtClean="0">
                    <a:latin typeface="Times New Roman" panose="02020603050405020304" pitchFamily="18" charset="0"/>
                    <a:cs typeface="Times New Roman" panose="02020603050405020304" pitchFamily="18" charset="0"/>
                  </a:rPr>
                  <a:t>y=</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在点</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b="0" smtClean="0">
                            <a:latin typeface="Cambria Math" panose="02040503050406030204" pitchFamily="18" charset="0"/>
                            <a:cs typeface="Times New Roman" panose="02020603050405020304" pitchFamily="18" charset="0"/>
                          </a:rPr>
                          <m:t>ln</m:t>
                        </m:r>
                        <m:r>
                          <m:rPr>
                            <m:nor/>
                          </m:rPr>
                          <a:rPr lang="en-US" altLang="zh-CN" b="0" i="1" smtClean="0">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处的切线也是曲线</a:t>
                </a:r>
                <a:r>
                  <a:rPr lang="en-US" altLang="zh-CN" dirty="0" smtClean="0">
                    <a:latin typeface="Times New Roman" panose="02020603050405020304" pitchFamily="18" charset="0"/>
                    <a:cs typeface="Times New Roman" panose="02020603050405020304" pitchFamily="18" charset="0"/>
                  </a:rPr>
                  <a:t>y=</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𝑥</m:t>
                        </m:r>
                      </m:sup>
                    </m:sSup>
                  </m:oMath>
                </a14:m>
                <a:r>
                  <a:rPr lang="zh-CN" altLang="en-US" dirty="0" smtClean="0">
                    <a:latin typeface="Times New Roman" panose="02020603050405020304" pitchFamily="18" charset="0"/>
                    <a:cs typeface="Times New Roman" panose="02020603050405020304" pitchFamily="18" charset="0"/>
                  </a:rPr>
                  <a:t>的切线。</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1761509"/>
              </a:xfrm>
              <a:blipFill rotWithShape="0">
                <a:blip r:embed="rId3"/>
                <a:stretch>
                  <a:fillRect l="-813" b="-3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副标题 2"/>
              <p:cNvSpPr txBox="1">
                <a:spLocks/>
              </p:cNvSpPr>
              <p:nvPr/>
            </p:nvSpPr>
            <p:spPr>
              <a:xfrm>
                <a:off x="555197" y="2730499"/>
                <a:ext cx="11250116" cy="43936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解：（</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的定义域为</a:t>
                </a:r>
                <a:r>
                  <a:rPr lang="en-US" altLang="zh-CN" dirty="0" smtClean="0">
                    <a:latin typeface="Times New Roman" panose="02020603050405020304" pitchFamily="18" charset="0"/>
                    <a:cs typeface="Times New Roman" panose="02020603050405020304" pitchFamily="18" charset="0"/>
                  </a:rPr>
                  <a:t>(0,1)</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因为</a:t>
                </a:r>
                <a:r>
                  <a:rPr lang="en-US" altLang="zh-CN" i="1" dirty="0" smtClean="0">
                    <a:latin typeface="Times New Roman" panose="02020603050405020304" pitchFamily="18" charset="0"/>
                    <a:cs typeface="Times New Roman" panose="02020603050405020304" pitchFamily="18" charset="0"/>
                  </a:rPr>
                  <a:t>f ’</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 </m:t>
                        </m:r>
                      </m:den>
                    </m:f>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2</m:t>
                        </m:r>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−1)</m:t>
                            </m:r>
                          </m:e>
                          <m:sup>
                            <m:r>
                              <a:rPr lang="en-US" altLang="zh-CN" b="0" i="1" smtClean="0">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 &gt; 0</a:t>
                </a:r>
                <a:r>
                  <a:rPr lang="zh-CN" altLang="en-US" dirty="0" smtClean="0">
                    <a:latin typeface="Times New Roman" panose="02020603050405020304" pitchFamily="18" charset="0"/>
                    <a:cs typeface="Times New Roman" panose="02020603050405020304" pitchFamily="18" charset="0"/>
                  </a:rPr>
                  <a:t>，所以在</a:t>
                </a:r>
                <a:r>
                  <a:rPr lang="en-US" altLang="zh-CN" dirty="0" smtClean="0">
                    <a:latin typeface="Times New Roman" panose="02020603050405020304" pitchFamily="18" charset="0"/>
                    <a:cs typeface="Times New Roman" panose="02020603050405020304" pitchFamily="18" charset="0"/>
                  </a:rPr>
                  <a:t>(0,1),(1,+</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单调递增。</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因为</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)=1-</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𝑒</m:t>
                        </m:r>
                        <m:r>
                          <a:rPr lang="en-US" altLang="zh-CN" i="1">
                            <a:latin typeface="Cambria Math" panose="02040503050406030204" pitchFamily="18" charset="0"/>
                            <a:cs typeface="Times New Roman" panose="02020603050405020304" pitchFamily="18" charset="0"/>
                          </a:rPr>
                          <m:t>+1</m:t>
                        </m:r>
                      </m:num>
                      <m:den>
                        <m:r>
                          <a:rPr lang="en-US" altLang="zh-CN" b="0" i="1" smtClean="0">
                            <a:latin typeface="Cambria Math" panose="02040503050406030204" pitchFamily="18" charset="0"/>
                            <a:cs typeface="Times New Roman" panose="02020603050405020304" pitchFamily="18" charset="0"/>
                          </a:rPr>
                          <m:t>𝑒</m:t>
                        </m:r>
                        <m:r>
                          <a:rPr lang="en-US" altLang="zh-CN" i="1">
                            <a:latin typeface="Cambria Math" panose="02040503050406030204" pitchFamily="18" charset="0"/>
                            <a:cs typeface="Times New Roman" panose="02020603050405020304" pitchFamily="18" charset="0"/>
                          </a:rPr>
                          <m:t>−1</m:t>
                        </m:r>
                      </m:den>
                    </m:f>
                  </m:oMath>
                </a14:m>
                <a:r>
                  <a:rPr lang="en-US" altLang="zh-CN" dirty="0" smtClean="0">
                    <a:latin typeface="Times New Roman" panose="02020603050405020304" pitchFamily="18" charset="0"/>
                    <a:cs typeface="Times New Roman" panose="02020603050405020304" pitchFamily="18" charset="0"/>
                  </a:rPr>
                  <a:t>&lt;0</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oMath>
                </a14:m>
                <a:r>
                  <a:rPr lang="en-US" altLang="zh-CN" dirty="0" smtClean="0">
                    <a:latin typeface="Times New Roman" panose="02020603050405020304" pitchFamily="18" charset="0"/>
                    <a:cs typeface="Times New Roman" panose="02020603050405020304" pitchFamily="18" charset="0"/>
                  </a:rPr>
                  <a:t>)=2-</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+1</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−1</m:t>
                        </m:r>
                      </m:den>
                    </m:f>
                  </m:oMath>
                </a14:m>
                <a:r>
                  <a:rPr lang="en-US" altLang="zh-CN"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−3</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−1</m:t>
                        </m:r>
                      </m:den>
                    </m:f>
                  </m:oMath>
                </a14:m>
                <a:r>
                  <a:rPr lang="en-US" altLang="zh-CN" dirty="0" smtClean="0">
                    <a:latin typeface="Times New Roman" panose="02020603050405020304" pitchFamily="18" charset="0"/>
                    <a:cs typeface="Times New Roman" panose="02020603050405020304" pitchFamily="18" charset="0"/>
                  </a:rPr>
                  <a:t> &gt; 0</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(1,+</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有唯一零点</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1" dirty="0" smtClean="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，即</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又</a:t>
                </a:r>
                <a:r>
                  <a:rPr lang="en-US" altLang="zh-CN" dirty="0" smtClean="0">
                    <a:latin typeface="Times New Roman" panose="02020603050405020304" pitchFamily="18" charset="0"/>
                    <a:cs typeface="Times New Roman" panose="02020603050405020304" pitchFamily="18" charset="0"/>
                  </a:rPr>
                  <a:t>0&lt;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den>
                    </m:f>
                  </m:oMath>
                </a14:m>
                <a:r>
                  <a:rPr lang="en-US" altLang="zh-CN" dirty="0" smtClean="0">
                    <a:latin typeface="Times New Roman" panose="02020603050405020304" pitchFamily="18" charset="0"/>
                    <a:cs typeface="Times New Roman" panose="02020603050405020304" pitchFamily="18" charset="0"/>
                  </a:rPr>
                  <a:t>&lt;1</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den>
                    </m:f>
                  </m:oMath>
                </a14:m>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cs typeface="Times New Roman" panose="02020603050405020304" pitchFamily="18" charset="0"/>
                          </a:rPr>
                          <m:t>−1</m:t>
                        </m:r>
                      </m:den>
                    </m:f>
                  </m:oMath>
                </a14:m>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故</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上有唯一零点</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1</m:t>
                            </m:r>
                          </m:sub>
                        </m:sSub>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综上，</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有且仅有两个零点。</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9" name="副标题 2"/>
              <p:cNvSpPr txBox="1">
                <a:spLocks noRot="1" noChangeAspect="1" noMove="1" noResize="1" noEditPoints="1" noAdjustHandles="1" noChangeArrowheads="1" noChangeShapeType="1" noTextEdit="1"/>
              </p:cNvSpPr>
              <p:nvPr/>
            </p:nvSpPr>
            <p:spPr>
              <a:xfrm>
                <a:off x="555197" y="2730499"/>
                <a:ext cx="11250116" cy="4393631"/>
              </a:xfrm>
              <a:prstGeom prst="rect">
                <a:avLst/>
              </a:prstGeom>
              <a:blipFill rotWithShape="0">
                <a:blip r:embed="rId4"/>
                <a:stretch>
                  <a:fillRect l="-813" t="-1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6647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xmlns:a14="http://schemas.microsoft.com/office/drawing/2010/main">
        <mc:Choice Requires="a14">
          <p:sp>
            <p:nvSpPr>
              <p:cNvPr id="19" name="副标题 2"/>
              <p:cNvSpPr txBox="1">
                <a:spLocks/>
              </p:cNvSpPr>
              <p:nvPr/>
            </p:nvSpPr>
            <p:spPr>
              <a:xfrm>
                <a:off x="568844" y="1174654"/>
                <a:ext cx="11250116" cy="43936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）因为</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b="0" i="1" smtClean="0">
                                <a:latin typeface="Cambria Math" panose="02040503050406030204" pitchFamily="18" charset="0"/>
                                <a:cs typeface="Times New Roman" panose="02020603050405020304" pitchFamily="18" charset="0"/>
                              </a:rPr>
                              <m:t>0</m:t>
                            </m:r>
                          </m:sub>
                        </m:sSub>
                      </m:den>
                    </m:f>
                  </m:oMath>
                </a14:m>
                <a:r>
                  <a:rPr lang="en-US" altLang="zh-CN" i="1" dirty="0" smtClean="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cs typeface="Times New Roman" panose="02020603050405020304" pitchFamily="18" charset="0"/>
                          </a:rPr>
                          <m:t>ln</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1" smtClean="0">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sup>
                    </m:sSup>
                  </m:oMath>
                </a14:m>
                <a:r>
                  <a:rPr lang="zh-CN" altLang="en-US" dirty="0" smtClean="0">
                    <a:latin typeface="Times New Roman" panose="02020603050405020304" pitchFamily="18" charset="0"/>
                    <a:cs typeface="Times New Roman" panose="02020603050405020304" pitchFamily="18" charset="0"/>
                  </a:rPr>
                  <a:t>，故点</a:t>
                </a:r>
                <a:r>
                  <a:rPr lang="en-US" altLang="zh-CN" dirty="0" smtClean="0">
                    <a:latin typeface="Times New Roman" panose="02020603050405020304" pitchFamily="18" charset="0"/>
                    <a:cs typeface="Times New Roman" panose="02020603050405020304" pitchFamily="18" charset="0"/>
                  </a:rPr>
                  <a:t>B(</a:t>
                </a:r>
                <a14:m>
                  <m:oMath xmlns:m="http://schemas.openxmlformats.org/officeDocument/2006/math">
                    <m:r>
                      <a:rPr lang="en-US" altLang="zh-CN" i="1">
                        <a:latin typeface="Cambria Math" panose="02040503050406030204" pitchFamily="18" charset="0"/>
                        <a:cs typeface="Times New Roman" panose="02020603050405020304" pitchFamily="18" charset="0"/>
                      </a:rPr>
                      <m:t>−</m:t>
                    </m:r>
                    <m:r>
                      <m:rPr>
                        <m:sty m:val="p"/>
                      </m:rPr>
                      <a:rPr lang="en-US" altLang="zh-CN" i="1">
                        <a:latin typeface="Cambria Math" panose="02040503050406030204" pitchFamily="18" charset="0"/>
                        <a:cs typeface="Times New Roman" panose="02020603050405020304" pitchFamily="18" charset="0"/>
                      </a:rPr>
                      <m:t>ln</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在曲线</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𝑥</m:t>
                        </m:r>
                      </m:sup>
                    </m:sSup>
                  </m:oMath>
                </a14:m>
                <a:r>
                  <a:rPr lang="zh-CN" altLang="en-US" dirty="0" smtClean="0">
                    <a:latin typeface="Times New Roman" panose="02020603050405020304" pitchFamily="18" charset="0"/>
                    <a:cs typeface="Times New Roman" panose="02020603050405020304" pitchFamily="18" charset="0"/>
                  </a:rPr>
                  <a:t>上</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由题设</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，即</a:t>
                </a:r>
                <a14:m>
                  <m:oMath xmlns:m="http://schemas.openxmlformats.org/officeDocument/2006/math">
                    <m:r>
                      <m:rPr>
                        <m:sty m:val="p"/>
                      </m:rPr>
                      <a:rPr lang="en-US" altLang="zh-CN" i="1">
                        <a:latin typeface="Cambria Math" panose="02040503050406030204" pitchFamily="18" charset="0"/>
                        <a:cs typeface="Times New Roman" panose="02020603050405020304" pitchFamily="18" charset="0"/>
                      </a:rPr>
                      <m:t>ln</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den>
                    </m:f>
                  </m:oMath>
                </a14:m>
                <a:r>
                  <a:rPr lang="zh-CN" altLang="en-US" dirty="0" smtClean="0">
                    <a:latin typeface="Times New Roman" panose="02020603050405020304" pitchFamily="18" charset="0"/>
                    <a:cs typeface="Times New Roman" panose="02020603050405020304" pitchFamily="18" charset="0"/>
                  </a:rPr>
                  <a:t>，故直线</a:t>
                </a:r>
                <a:r>
                  <a:rPr lang="en-US" altLang="zh-CN" dirty="0" smtClean="0">
                    <a:latin typeface="Times New Roman" panose="02020603050405020304" pitchFamily="18" charset="0"/>
                    <a:cs typeface="Times New Roman" panose="02020603050405020304" pitchFamily="18" charset="0"/>
                  </a:rPr>
                  <a:t>AB</a:t>
                </a:r>
                <a:r>
                  <a:rPr lang="zh-CN" altLang="en-US" dirty="0" smtClean="0">
                    <a:latin typeface="Times New Roman" panose="02020603050405020304" pitchFamily="18" charset="0"/>
                    <a:cs typeface="Times New Roman" panose="02020603050405020304" pitchFamily="18" charset="0"/>
                  </a:rPr>
                  <a:t>的斜率为</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rPr>
                  <a:t>k=</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m:t>
                            </m:r>
                            <m:r>
                              <m:rPr>
                                <m:nor/>
                              </m:rPr>
                              <a:rPr lang="en-US" altLang="zh-CN">
                                <a:latin typeface="Cambria Math" panose="02040503050406030204" pitchFamily="18" charset="0"/>
                                <a:cs typeface="Times New Roman" panose="02020603050405020304" pitchFamily="18" charset="0"/>
                              </a:rPr>
                              <m:t>ln</m:t>
                            </m:r>
                            <m:r>
                              <m:rPr>
                                <m:nor/>
                              </m:rPr>
                              <a:rPr lang="en-US" altLang="zh-CN">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num>
                      <m:den>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m:t>
                            </m:r>
                            <m:r>
                              <m:rPr>
                                <m:nor/>
                              </m:rPr>
                              <a:rPr lang="en-US" altLang="zh-CN" b="0" smtClean="0">
                                <a:latin typeface="Cambria Math" panose="02040503050406030204" pitchFamily="18" charset="0"/>
                                <a:cs typeface="Times New Roman" panose="02020603050405020304" pitchFamily="18" charset="0"/>
                              </a:rPr>
                              <m:t>ln</m:t>
                            </m:r>
                            <m:r>
                              <m:rPr>
                                <m:nor/>
                              </m:rPr>
                              <a:rPr lang="en-US" altLang="zh-CN" b="0" smtClean="0">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den>
                        </m:f>
                      </m:num>
                      <m:den>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den>
                        </m:f>
                        <m:r>
                          <a:rPr lang="en-US" altLang="zh-CN" i="1">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r>
                      <a:rPr lang="en-US" altLang="zh-CN"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曲线</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oMath>
                </a14:m>
                <a:r>
                  <a:rPr lang="zh-CN" altLang="en-US" dirty="0" smtClean="0">
                    <a:latin typeface="Times New Roman" panose="02020603050405020304" pitchFamily="18" charset="0"/>
                    <a:cs typeface="Times New Roman" panose="02020603050405020304" pitchFamily="18" charset="0"/>
                  </a:rPr>
                  <a:t>在点</a:t>
                </a:r>
                <a:r>
                  <a:rPr lang="en-US" altLang="zh-CN" dirty="0" smtClean="0">
                    <a:latin typeface="Times New Roman" panose="02020603050405020304" pitchFamily="18" charset="0"/>
                    <a:cs typeface="Times New Roman" panose="02020603050405020304" pitchFamily="18" charset="0"/>
                  </a:rPr>
                  <a:t>B(</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m:t>
                        </m:r>
                        <m:r>
                          <m:rPr>
                            <m:nor/>
                          </m:rPr>
                          <a:rPr lang="en-US" altLang="zh-CN">
                            <a:latin typeface="Cambria Math" panose="02040503050406030204" pitchFamily="18" charset="0"/>
                            <a:cs typeface="Times New Roman" panose="02020603050405020304" pitchFamily="18" charset="0"/>
                          </a:rPr>
                          <m:t>ln</m:t>
                        </m:r>
                        <m:r>
                          <m:rPr>
                            <m:nor/>
                          </m:rPr>
                          <a:rPr lang="en-US" altLang="zh-CN">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处切线的斜率为</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曲线</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unc>
                      <m:funcPr>
                        <m:ctrlPr>
                          <a:rPr lang="en-US" altLang="zh-CN" b="0" i="1" smtClean="0">
                            <a:latin typeface="Cambria Math" panose="02040503050406030204" pitchFamily="18" charset="0"/>
                            <a:cs typeface="Times New Roman" panose="02020603050405020304" pitchFamily="18" charset="0"/>
                          </a:rPr>
                        </m:ctrlPr>
                      </m:funcPr>
                      <m:fName>
                        <m:r>
                          <m:rPr>
                            <m:sty m:val="p"/>
                          </m:rPr>
                          <a:rPr lang="en-US" altLang="zh-CN" b="0" i="0" smtClean="0">
                            <a:latin typeface="Cambria Math" panose="02040503050406030204" pitchFamily="18" charset="0"/>
                            <a:cs typeface="Times New Roman" panose="02020603050405020304" pitchFamily="18" charset="0"/>
                          </a:rPr>
                          <m:t>ln</m:t>
                        </m:r>
                      </m:fName>
                      <m:e>
                        <m:r>
                          <a:rPr lang="en-US" altLang="zh-CN" b="0" i="1" smtClean="0">
                            <a:latin typeface="Cambria Math" panose="02040503050406030204" pitchFamily="18" charset="0"/>
                            <a:cs typeface="Times New Roman" panose="02020603050405020304" pitchFamily="18" charset="0"/>
                          </a:rPr>
                          <m:t>𝑥</m:t>
                        </m:r>
                      </m:e>
                    </m:func>
                  </m:oMath>
                </a14:m>
                <a:r>
                  <a:rPr lang="zh-CN" altLang="en-US" dirty="0" smtClean="0">
                    <a:latin typeface="Times New Roman" panose="02020603050405020304" pitchFamily="18" charset="0"/>
                    <a:cs typeface="Times New Roman" panose="02020603050405020304" pitchFamily="18" charset="0"/>
                  </a:rPr>
                  <a:t>在点</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a:latin typeface="Cambria Math" panose="02040503050406030204" pitchFamily="18" charset="0"/>
                            <a:cs typeface="Times New Roman" panose="02020603050405020304" pitchFamily="18" charset="0"/>
                          </a:rPr>
                          <m:t>ln</m:t>
                        </m:r>
                        <m:r>
                          <m:rPr>
                            <m:nor/>
                          </m:rPr>
                          <a:rPr lang="en-US" altLang="zh-CN">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处切线的斜率也是</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zh-CN" altLang="en-US" dirty="0">
                    <a:latin typeface="Times New Roman" panose="02020603050405020304" pitchFamily="18" charset="0"/>
                    <a:cs typeface="Times New Roman" panose="02020603050405020304" pitchFamily="18" charset="0"/>
                  </a:rPr>
                  <a:t>曲线</a:t>
                </a:r>
                <a:r>
                  <a:rPr lang="en-US" altLang="zh-CN" dirty="0">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rPr>
                  <a:t>ln</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在点</a:t>
                </a:r>
                <a:r>
                  <a:rPr lang="en-US" altLang="zh-CN" dirty="0">
                    <a:latin typeface="Times New Roman" panose="02020603050405020304" pitchFamily="18" charset="0"/>
                    <a:cs typeface="Times New Roman" panose="02020603050405020304" pitchFamily="18" charset="0"/>
                  </a:rPr>
                  <a:t>A(</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a:latin typeface="Cambria Math" panose="02040503050406030204" pitchFamily="18" charset="0"/>
                            <a:cs typeface="Times New Roman" panose="02020603050405020304" pitchFamily="18" charset="0"/>
                          </a:rPr>
                          <m:t>ln</m:t>
                        </m:r>
                        <m:r>
                          <m:rPr>
                            <m:nor/>
                          </m:rPr>
                          <a:rPr lang="en-US" altLang="zh-CN" i="1">
                            <a:latin typeface="Cambria Math" panose="020405030504060302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e>
                      <m:sub>
                        <m:r>
                          <a:rPr lang="en-US" altLang="zh-CN" i="1">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处的切线也是曲线</a:t>
                </a:r>
                <a:r>
                  <a:rPr lang="en-US" altLang="zh-CN" dirty="0">
                    <a:latin typeface="Times New Roman" panose="02020603050405020304" pitchFamily="18" charset="0"/>
                    <a:cs typeface="Times New Roman" panose="02020603050405020304" pitchFamily="18" charset="0"/>
                  </a:rPr>
                  <a:t>y=</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oMath>
                </a14:m>
                <a:r>
                  <a:rPr lang="zh-CN" altLang="en-US" dirty="0">
                    <a:latin typeface="Times New Roman" panose="02020603050405020304" pitchFamily="18" charset="0"/>
                    <a:cs typeface="Times New Roman" panose="02020603050405020304" pitchFamily="18" charset="0"/>
                  </a:rPr>
                  <a:t>的切线</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得证。</a:t>
                </a:r>
                <a:endParaRPr lang="en-US" altLang="zh-CN" dirty="0" smtClean="0">
                  <a:latin typeface="Times New Roman" panose="02020603050405020304" pitchFamily="18" charset="0"/>
                  <a:cs typeface="Times New Roman" panose="02020603050405020304" pitchFamily="18" charset="0"/>
                </a:endParaRPr>
              </a:p>
            </p:txBody>
          </p:sp>
        </mc:Choice>
        <mc:Fallback xmlns="">
          <p:sp>
            <p:nvSpPr>
              <p:cNvPr id="19" name="副标题 2"/>
              <p:cNvSpPr txBox="1">
                <a:spLocks noRot="1" noChangeAspect="1" noMove="1" noResize="1" noEditPoints="1" noAdjustHandles="1" noChangeArrowheads="1" noChangeShapeType="1" noTextEdit="1"/>
              </p:cNvSpPr>
              <p:nvPr/>
            </p:nvSpPr>
            <p:spPr>
              <a:xfrm>
                <a:off x="568844" y="1174654"/>
                <a:ext cx="11250116" cy="4393631"/>
              </a:xfrm>
              <a:prstGeom prst="rect">
                <a:avLst/>
              </a:prstGeom>
              <a:blipFill rotWithShape="0">
                <a:blip r:embed="rId3"/>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76169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3——</a:t>
            </a:r>
            <a:r>
              <a:rPr lang="zh-CN" altLang="en-US" sz="4400" dirty="0" smtClean="0"/>
              <a:t>函数与方程</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968991"/>
                <a:ext cx="11250116" cy="18377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训练</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已知函数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smtClean="0">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2−</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𝑥</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2</m:t>
                            </m:r>
                          </m:e>
                          <m:e>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&gt;2</m:t>
                            </m:r>
                          </m:e>
                        </m:eqArr>
                      </m:e>
                    </m:d>
                  </m:oMath>
                </a14:m>
                <a:r>
                  <a:rPr lang="zh-CN" altLang="en-US" dirty="0" smtClean="0">
                    <a:latin typeface="Times New Roman" panose="02020603050405020304" pitchFamily="18" charset="0"/>
                    <a:cs typeface="Times New Roman" panose="02020603050405020304" pitchFamily="18" charset="0"/>
                  </a:rPr>
                  <a:t>，函数</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，则函数</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的零点个数为</a:t>
                </a:r>
                <a:r>
                  <a:rPr lang="en-US" altLang="zh-CN" dirty="0" smtClean="0">
                    <a:latin typeface="Times New Roman" panose="02020603050405020304" pitchFamily="18" charset="0"/>
                    <a:cs typeface="Times New Roman" panose="02020603050405020304" pitchFamily="18" charset="0"/>
                  </a:rPr>
                  <a:t>(     )</a:t>
                </a: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rPr>
                  <a:t>A.2        B.3        C.4        D.5</a:t>
                </a:r>
                <a:endParaRPr lang="en-US" altLang="zh-CN" dirty="0">
                  <a:latin typeface="Times New Roman" panose="02020603050405020304" pitchFamily="18" charset="0"/>
                  <a:cs typeface="Times New Roman" panose="02020603050405020304" pitchFamily="18" charset="0"/>
                </a:endParaRP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1837709"/>
              </a:xfrm>
              <a:blipFill rotWithShape="0">
                <a:blip r:embed="rId3"/>
                <a:stretch>
                  <a:fillRect l="-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副标题 2"/>
              <p:cNvSpPr txBox="1">
                <a:spLocks/>
              </p:cNvSpPr>
              <p:nvPr/>
            </p:nvSpPr>
            <p:spPr>
              <a:xfrm>
                <a:off x="555197" y="2632309"/>
                <a:ext cx="11250116" cy="3836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解：由已知条件可知</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)=3-</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d>
                              <m:dPr>
                                <m:begChr m:val="|"/>
                                <m:endChr m:val="|"/>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−2</m:t>
                                </m:r>
                              </m:e>
                            </m:d>
                            <m:r>
                              <a:rPr lang="en-US" altLang="zh-CN" b="0" i="1" smtClean="0">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zh-CN" altLang="en-US"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e>
                          <m:e>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3−</m:t>
                                </m:r>
                                <m:r>
                                  <a:rPr lang="en-US" altLang="zh-CN" b="0" i="1" smtClean="0">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&lt;0</m:t>
                            </m:r>
                          </m:e>
                        </m:eqArr>
                      </m:e>
                    </m:d>
                  </m:oMath>
                </a14:m>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函数</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零</a:t>
                </a:r>
                <a:r>
                  <a:rPr lang="zh-CN" altLang="en-US" dirty="0" smtClean="0">
                    <a:latin typeface="Times New Roman" panose="02020603050405020304" pitchFamily="18" charset="0"/>
                    <a:cs typeface="Times New Roman" panose="02020603050405020304" pitchFamily="18" charset="0"/>
                  </a:rPr>
                  <a:t>点个数就是函数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和</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图像交点个数，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在直角坐标系中作出两个函数的图像，如图。</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有两个交点，选</a:t>
                </a:r>
                <a:r>
                  <a:rPr lang="en-US" altLang="zh-CN" dirty="0" smtClean="0">
                    <a:latin typeface="Times New Roman" panose="02020603050405020304" pitchFamily="18" charset="0"/>
                    <a:cs typeface="Times New Roman" panose="02020603050405020304" pitchFamily="18" charset="0"/>
                  </a:rPr>
                  <a:t>A</a:t>
                </a: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副标题 2"/>
              <p:cNvSpPr txBox="1">
                <a:spLocks noRot="1" noChangeAspect="1" noMove="1" noResize="1" noEditPoints="1" noAdjustHandles="1" noChangeArrowheads="1" noChangeShapeType="1" noTextEdit="1"/>
              </p:cNvSpPr>
              <p:nvPr/>
            </p:nvSpPr>
            <p:spPr>
              <a:xfrm>
                <a:off x="555197" y="2632309"/>
                <a:ext cx="11250116" cy="3836064"/>
              </a:xfrm>
              <a:prstGeom prst="rect">
                <a:avLst/>
              </a:prstGeom>
              <a:blipFill rotWithShape="0">
                <a:blip r:embed="rId4"/>
                <a:stretch>
                  <a:fillRect l="-813"/>
                </a:stretch>
              </a:blipFill>
            </p:spPr>
            <p:txBody>
              <a:bodyPr/>
              <a:lstStyle/>
              <a:p>
                <a:r>
                  <a:rPr lang="zh-CN" altLang="en-US">
                    <a:noFill/>
                  </a:rPr>
                  <a:t> </a:t>
                </a:r>
              </a:p>
            </p:txBody>
          </p:sp>
        </mc:Fallback>
      </mc:AlternateContent>
      <p:pic>
        <p:nvPicPr>
          <p:cNvPr id="2" name="图片 1"/>
          <p:cNvPicPr>
            <a:picLocks noChangeAspect="1"/>
          </p:cNvPicPr>
          <p:nvPr/>
        </p:nvPicPr>
        <p:blipFill>
          <a:blip r:embed="rId5"/>
          <a:stretch>
            <a:fillRect/>
          </a:stretch>
        </p:blipFill>
        <p:spPr>
          <a:xfrm>
            <a:off x="6780283" y="2451424"/>
            <a:ext cx="4573517" cy="2901892"/>
          </a:xfrm>
          <a:prstGeom prst="rect">
            <a:avLst/>
          </a:prstGeom>
        </p:spPr>
      </p:pic>
    </p:spTree>
    <p:extLst>
      <p:ext uri="{BB962C8B-B14F-4D97-AF65-F5344CB8AC3E}">
        <p14:creationId xmlns:p14="http://schemas.microsoft.com/office/powerpoint/2010/main" val="279555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968991"/>
                <a:ext cx="11250116" cy="12535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课标</a:t>
                </a:r>
                <a:r>
                  <a:rPr lang="en-US" altLang="zh-CN" dirty="0" smtClean="0">
                    <a:latin typeface="Times New Roman" panose="02020603050405020304" pitchFamily="18" charset="0"/>
                    <a:cs typeface="Times New Roman" panose="02020603050405020304" pitchFamily="18" charset="0"/>
                  </a:rPr>
                  <a:t>Ⅱ 12</a:t>
                </a:r>
                <a:r>
                  <a:rPr lang="zh-CN" altLang="en-US" dirty="0" smtClean="0">
                    <a:latin typeface="Times New Roman" panose="02020603050405020304" pitchFamily="18" charset="0"/>
                    <a:cs typeface="Times New Roman" panose="02020603050405020304" pitchFamily="18" charset="0"/>
                  </a:rPr>
                  <a:t>）设函数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的定义域为</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，满足</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1)=2</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，且当</a:t>
                </a:r>
                <a:r>
                  <a:rPr lang="en-US" altLang="zh-CN"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zh-CN" altLang="en-US" dirty="0" smtClean="0">
                    <a:latin typeface="Times New Roman" panose="02020603050405020304" pitchFamily="18" charset="0"/>
                    <a:cs typeface="Times New Roman" panose="02020603050405020304" pitchFamily="18" charset="0"/>
                  </a:rPr>
                  <a:t>时，</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。若对任意</a:t>
                </a:r>
                <a:r>
                  <a:rPr lang="en-US" altLang="zh-CN"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endChr m:val="]"/>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𝑚</m:t>
                        </m:r>
                      </m:e>
                    </m:d>
                  </m:oMath>
                </a14:m>
                <a:r>
                  <a:rPr lang="zh-CN" altLang="en-US" dirty="0" smtClean="0">
                    <a:latin typeface="Times New Roman" panose="02020603050405020304" pitchFamily="18" charset="0"/>
                    <a:cs typeface="Times New Roman" panose="02020603050405020304" pitchFamily="18" charset="0"/>
                  </a:rPr>
                  <a:t>，都有</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m:t>
                    </m:r>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8</m:t>
                        </m:r>
                      </m:num>
                      <m:den>
                        <m:r>
                          <a:rPr lang="en-US" altLang="zh-CN" b="0" i="1" smtClean="0">
                            <a:latin typeface="Cambria Math" panose="02040503050406030204" pitchFamily="18" charset="0"/>
                            <a:cs typeface="Times New Roman" panose="02020603050405020304" pitchFamily="18" charset="0"/>
                          </a:rPr>
                          <m:t> 9 </m:t>
                        </m:r>
                      </m:den>
                    </m:f>
                  </m:oMath>
                </a14:m>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的取值范围是</a:t>
                </a:r>
                <a:r>
                  <a:rPr lang="en-US" altLang="zh-CN" dirty="0" smtClean="0">
                    <a:latin typeface="Times New Roman" panose="02020603050405020304" pitchFamily="18" charset="0"/>
                    <a:cs typeface="Times New Roman" panose="02020603050405020304" pitchFamily="18" charset="0"/>
                  </a:rPr>
                  <a:t>(     )</a:t>
                </a: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1253509"/>
              </a:xfrm>
              <a:blipFill rotWithShape="0">
                <a:blip r:embed="rId3"/>
                <a:stretch>
                  <a:fillRect l="-813" t="-53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副标题 2"/>
              <p:cNvSpPr txBox="1">
                <a:spLocks/>
              </p:cNvSpPr>
              <p:nvPr/>
            </p:nvSpPr>
            <p:spPr>
              <a:xfrm>
                <a:off x="555197" y="2044699"/>
                <a:ext cx="11250116" cy="7239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 </m:t>
                        </m:r>
                      </m:den>
                    </m:f>
                  </m:oMath>
                </a14:m>
                <a:r>
                  <a:rPr lang="en-US" altLang="zh-CN" dirty="0" smtClean="0">
                    <a:latin typeface="Times New Roman" panose="02020603050405020304" pitchFamily="18" charset="0"/>
                    <a:cs typeface="Times New Roman" panose="02020603050405020304" pitchFamily="18" charset="0"/>
                  </a:rPr>
                  <a:t>]        B.</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7</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 </m:t>
                        </m:r>
                      </m:den>
                    </m:f>
                    <m:r>
                      <a:rPr lang="en-US" altLang="zh-CN" b="0" i="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5</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 </m:t>
                        </m:r>
                      </m:den>
                    </m:f>
                    <m:r>
                      <a:rPr lang="en-US" altLang="zh-CN">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D.</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8</m:t>
                        </m:r>
                      </m:num>
                      <m:den>
                        <m:r>
                          <a:rPr lang="en-US" altLang="zh-CN" i="1">
                            <a:latin typeface="Cambria Math" panose="02040503050406030204" pitchFamily="18" charset="0"/>
                            <a:cs typeface="Times New Roman" panose="02020603050405020304" pitchFamily="18" charset="0"/>
                          </a:rPr>
                          <m:t> 3 </m:t>
                        </m:r>
                      </m:den>
                    </m:f>
                    <m:r>
                      <a:rPr lang="en-US" altLang="zh-CN">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9" name="副标题 2"/>
              <p:cNvSpPr txBox="1">
                <a:spLocks noRot="1" noChangeAspect="1" noMove="1" noResize="1" noEditPoints="1" noAdjustHandles="1" noChangeArrowheads="1" noChangeShapeType="1" noTextEdit="1"/>
              </p:cNvSpPr>
              <p:nvPr/>
            </p:nvSpPr>
            <p:spPr>
              <a:xfrm>
                <a:off x="555197" y="2044699"/>
                <a:ext cx="11250116" cy="723901"/>
              </a:xfrm>
              <a:prstGeom prst="rect">
                <a:avLst/>
              </a:prstGeom>
              <a:blipFill rotWithShape="0">
                <a:blip r:embed="rId4"/>
                <a:stretch>
                  <a:fillRect l="-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副标题 2"/>
              <p:cNvSpPr txBox="1">
                <a:spLocks/>
              </p:cNvSpPr>
              <p:nvPr/>
            </p:nvSpPr>
            <p:spPr>
              <a:xfrm>
                <a:off x="555197" y="2829539"/>
                <a:ext cx="11250116" cy="38442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解：当</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∈(0,1]</m:t>
                    </m:r>
                  </m:oMath>
                </a14:m>
                <a:r>
                  <a:rPr lang="zh-CN" altLang="en-US" dirty="0">
                    <a:latin typeface="Times New Roman" panose="02020603050405020304" pitchFamily="18" charset="0"/>
                    <a:cs typeface="Times New Roman" panose="02020603050405020304" pitchFamily="18" charset="0"/>
                  </a:rPr>
                  <a:t>时</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b="0" i="1" smtClean="0">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则当</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m:rPr>
                            <m:sty m:val="p"/>
                          </m:rPr>
                          <a:rPr lang="en-US" altLang="zh-CN" i="1">
                            <a:latin typeface="Cambria Math" panose="02040503050406030204" pitchFamily="18" charset="0"/>
                            <a:cs typeface="Times New Roman" panose="02020603050405020304" pitchFamily="18" charset="0"/>
                          </a:rPr>
                          <m:t>min</m:t>
                        </m:r>
                      </m:sub>
                    </m:sSub>
                    <m:r>
                      <a:rPr lang="en-US" altLang="zh-CN" b="0" i="1"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4 </m:t>
                        </m:r>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且当</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2</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9</m:t>
                        </m:r>
                        <m:r>
                          <a:rPr lang="en-US" altLang="zh-CN" i="1">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时</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，则</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p>
              <a:p>
                <a:pPr algn="l">
                  <a:lnSpc>
                    <a:spcPct val="150000"/>
                  </a:lnSpc>
                  <a:spcBef>
                    <a:spcPts val="0"/>
                  </a:spcBef>
                </a:pPr>
                <a:r>
                  <a:rPr lang="zh-CN" altLang="en-US" dirty="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时</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en-US" altLang="zh-CN" dirty="0">
                    <a:ea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∈(0,1]</m:t>
                    </m:r>
                  </m:oMath>
                </a14:m>
                <a:r>
                  <a:rPr lang="zh-CN" altLang="en-US" dirty="0">
                    <a:latin typeface="Times New Roman" panose="02020603050405020304" pitchFamily="18" charset="0"/>
                    <a:cs typeface="Times New Roman" panose="02020603050405020304" pitchFamily="18" charset="0"/>
                  </a:rPr>
                  <a:t>则</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2 </m:t>
                        </m:r>
                      </m:den>
                    </m:f>
                  </m:oMath>
                </a14:m>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altLang="zh-CN"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副标题 2"/>
              <p:cNvSpPr txBox="1">
                <a:spLocks noRot="1" noChangeAspect="1" noMove="1" noResize="1" noEditPoints="1" noAdjustHandles="1" noChangeArrowheads="1" noChangeShapeType="1" noTextEdit="1"/>
              </p:cNvSpPr>
              <p:nvPr/>
            </p:nvSpPr>
            <p:spPr>
              <a:xfrm>
                <a:off x="555197" y="2829539"/>
                <a:ext cx="11250116" cy="3844215"/>
              </a:xfrm>
              <a:prstGeom prst="rect">
                <a:avLst/>
              </a:prstGeom>
              <a:blipFill rotWithShape="0">
                <a:blip r:embed="rId5"/>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987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xmlns:a14="http://schemas.microsoft.com/office/drawing/2010/main">
        <mc:Choice Requires="a14">
          <p:sp>
            <p:nvSpPr>
              <p:cNvPr id="5" name="副标题 2"/>
              <p:cNvSpPr txBox="1">
                <a:spLocks/>
              </p:cNvSpPr>
              <p:nvPr/>
            </p:nvSpPr>
            <p:spPr>
              <a:xfrm>
                <a:off x="682578" y="1178159"/>
                <a:ext cx="11250116" cy="56798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所以若</a:t>
                </a:r>
                <a:r>
                  <a:rPr lang="en-US" altLang="zh-CN"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时</a:t>
                </a:r>
                <a:r>
                  <a:rPr lang="zh-CN" altLang="en-US" dirty="0" smtClean="0">
                    <a:latin typeface="Times New Roman" panose="02020603050405020304" pitchFamily="18" charset="0"/>
                    <a:cs typeface="Times New Roman" panose="02020603050405020304" pitchFamily="18" charset="0"/>
                  </a:rPr>
                  <a:t>，则当</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3</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时</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m:rPr>
                            <m:sty m:val="p"/>
                          </m:rPr>
                          <a:rPr lang="en-US" altLang="zh-CN" i="1">
                            <a:latin typeface="Cambria Math" panose="02040503050406030204" pitchFamily="18" charset="0"/>
                            <a:cs typeface="Times New Roman" panose="02020603050405020304" pitchFamily="18" charset="0"/>
                          </a:rPr>
                          <m:t>min</m:t>
                        </m:r>
                      </m:sub>
                    </m:sSub>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 </m:t>
                        </m:r>
                      </m:den>
                    </m:f>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且</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4</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4</m:t>
                        </m:r>
                      </m:num>
                      <m:den>
                        <m:r>
                          <a:rPr lang="en-US" altLang="zh-CN" i="1">
                            <a:latin typeface="Cambria Math" panose="02040503050406030204" pitchFamily="18" charset="0"/>
                            <a:cs typeface="Times New Roman" panose="02020603050405020304" pitchFamily="18" charset="0"/>
                          </a:rPr>
                          <m:t> 9 </m:t>
                        </m:r>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同理</a:t>
                </a:r>
                <a:r>
                  <a:rPr lang="zh-CN" altLang="en-US" dirty="0">
                    <a:latin typeface="Times New Roman" panose="02020603050405020304" pitchFamily="18" charset="0"/>
                    <a:cs typeface="Times New Roman" panose="02020603050405020304" pitchFamily="18" charset="0"/>
                  </a:rPr>
                  <a:t>若</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则当</a:t>
                </a:r>
                <a:r>
                  <a:rPr lang="en-US" altLang="zh-CN" i="1" dirty="0">
                    <a:latin typeface="Times New Roman" panose="02020603050405020304" pitchFamily="18" charset="0"/>
                    <a:cs typeface="Times New Roman" panose="02020603050405020304" pitchFamily="18" charset="0"/>
                  </a:rPr>
                  <a:t> 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5</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时，</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m:rPr>
                            <m:sty m:val="p"/>
                          </m:rPr>
                          <a:rPr lang="en-US" altLang="zh-CN" i="1">
                            <a:latin typeface="Cambria Math" panose="02040503050406030204" pitchFamily="18" charset="0"/>
                            <a:cs typeface="Times New Roman" panose="02020603050405020304" pitchFamily="18" charset="0"/>
                          </a:rPr>
                          <m:t>min</m:t>
                        </m:r>
                      </m:sub>
                    </m:sSub>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且</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7</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8</m:t>
                        </m:r>
                      </m:num>
                      <m:den>
                        <m:r>
                          <a:rPr lang="en-US" altLang="zh-CN" i="1">
                            <a:latin typeface="Cambria Math" panose="02040503050406030204" pitchFamily="18" charset="0"/>
                            <a:cs typeface="Times New Roman" panose="02020603050405020304" pitchFamily="18" charset="0"/>
                          </a:rPr>
                          <m:t> 9 </m:t>
                        </m:r>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所以函数的大致图像如图所示。</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因为</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14:m>
                  <m:oMath xmlns:m="http://schemas.openxmlformats.org/officeDocument/2006/math">
                    <m:r>
                      <a:rPr lang="en-US" altLang="zh-CN">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8</m:t>
                        </m:r>
                      </m:num>
                      <m:den>
                        <m:r>
                          <a:rPr lang="en-US" altLang="zh-CN" i="1">
                            <a:latin typeface="Cambria Math" panose="02040503050406030204" pitchFamily="18" charset="0"/>
                            <a:cs typeface="Times New Roman" panose="02020603050405020304" pitchFamily="18" charset="0"/>
                          </a:rPr>
                          <m:t> 9 </m:t>
                        </m:r>
                      </m:den>
                    </m:f>
                  </m:oMath>
                </a14:m>
                <a:r>
                  <a:rPr lang="zh-CN" altLang="en-US" dirty="0" smtClean="0">
                    <a:latin typeface="Times New Roman" panose="02020603050405020304" pitchFamily="18" charset="0"/>
                    <a:cs typeface="Times New Roman" panose="02020603050405020304" pitchFamily="18" charset="0"/>
                  </a:rPr>
                  <a:t>对任意</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d>
                      <m:dPr>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e>
                    </m:d>
                  </m:oMath>
                </a14:m>
                <a:r>
                  <a:rPr lang="zh-CN" altLang="en-US" dirty="0" smtClean="0">
                    <a:latin typeface="Times New Roman" panose="02020603050405020304" pitchFamily="18" charset="0"/>
                    <a:cs typeface="Times New Roman" panose="02020603050405020304" pitchFamily="18" charset="0"/>
                  </a:rPr>
                  <a:t>恒成立，</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𝑚</m:t>
                    </m:r>
                  </m:oMath>
                </a14:m>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7</m:t>
                        </m:r>
                      </m:num>
                      <m:den>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 </m:t>
                        </m:r>
                      </m:den>
                    </m:f>
                  </m:oMath>
                </a14:m>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altLang="zh-CN"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副标题 2"/>
              <p:cNvSpPr txBox="1">
                <a:spLocks noRot="1" noChangeAspect="1" noMove="1" noResize="1" noEditPoints="1" noAdjustHandles="1" noChangeArrowheads="1" noChangeShapeType="1" noTextEdit="1"/>
              </p:cNvSpPr>
              <p:nvPr/>
            </p:nvSpPr>
            <p:spPr>
              <a:xfrm>
                <a:off x="682578" y="1178159"/>
                <a:ext cx="11250116" cy="5679841"/>
              </a:xfrm>
              <a:prstGeom prst="rect">
                <a:avLst/>
              </a:prstGeom>
              <a:blipFill rotWithShape="0">
                <a:blip r:embed="rId3"/>
                <a:stretch>
                  <a:fillRect l="-867"/>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6148622" y="1178159"/>
            <a:ext cx="5301850" cy="4813069"/>
          </a:xfrm>
          <a:prstGeom prst="rect">
            <a:avLst/>
          </a:prstGeom>
        </p:spPr>
      </p:pic>
    </p:spTree>
    <p:extLst>
      <p:ext uri="{BB962C8B-B14F-4D97-AF65-F5344CB8AC3E}">
        <p14:creationId xmlns:p14="http://schemas.microsoft.com/office/powerpoint/2010/main" val="4794222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xmlns:a14="http://schemas.microsoft.com/office/drawing/2010/main">
        <mc:Choice Requires="a14">
          <p:sp>
            <p:nvSpPr>
              <p:cNvPr id="6" name="副标题 2"/>
              <p:cNvSpPr>
                <a:spLocks noGrp="1"/>
              </p:cNvSpPr>
              <p:nvPr>
                <p:ph type="subTitle" idx="1"/>
              </p:nvPr>
            </p:nvSpPr>
            <p:spPr>
              <a:xfrm>
                <a:off x="555197" y="968991"/>
                <a:ext cx="11250116" cy="1253509"/>
              </a:xfrm>
            </p:spPr>
            <p:txBody>
              <a:bodyPr>
                <a:normAutofit lnSpcReduction="10000"/>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2019</a:t>
                </a:r>
                <a:r>
                  <a:rPr lang="zh-CN" altLang="en-US" dirty="0" smtClean="0">
                    <a:latin typeface="Times New Roman" panose="02020603050405020304" pitchFamily="18" charset="0"/>
                    <a:cs typeface="Times New Roman" panose="02020603050405020304" pitchFamily="18" charset="0"/>
                  </a:rPr>
                  <a:t>天津</a:t>
                </a:r>
                <a:r>
                  <a:rPr lang="en-US" altLang="zh-CN" dirty="0" smtClean="0">
                    <a:latin typeface="Times New Roman" panose="02020603050405020304" pitchFamily="18" charset="0"/>
                    <a:cs typeface="Times New Roman" panose="02020603050405020304" pitchFamily="18" charset="0"/>
                  </a:rPr>
                  <a:t> 8</a:t>
                </a:r>
                <a:r>
                  <a:rPr lang="zh-CN" altLang="en-US" dirty="0" smtClean="0">
                    <a:latin typeface="Times New Roman" panose="02020603050405020304" pitchFamily="18" charset="0"/>
                    <a:cs typeface="Times New Roman" panose="02020603050405020304" pitchFamily="18" charset="0"/>
                  </a:rPr>
                  <a:t>）已知</a:t>
                </a:r>
                <a:r>
                  <a:rPr lang="en-US" altLang="zh-CN" i="1"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，设函数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smtClean="0">
                                <a:latin typeface="Cambria Math" panose="02040503050406030204" pitchFamily="18" charset="0"/>
                                <a:cs typeface="Times New Roman" panose="02020603050405020304" pitchFamily="18" charset="0"/>
                              </a:rPr>
                            </m:ctrlPr>
                          </m:eqArrPr>
                          <m:e>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𝑎𝑥</m:t>
                            </m:r>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e>
                          <m:e>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m:rPr>
                                <m:sty m:val="p"/>
                              </m:rPr>
                              <a:rPr lang="en-US" altLang="zh-CN" b="0" i="0" smtClean="0">
                                <a:latin typeface="Cambria Math" panose="02040503050406030204" pitchFamily="18" charset="0"/>
                                <a:ea typeface="+mj-ea"/>
                                <a:cs typeface="Times New Roman" panose="02020603050405020304" pitchFamily="18" charset="0"/>
                              </a:rPr>
                              <m:t>ln</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&gt;1</m:t>
                            </m:r>
                          </m:e>
                        </m:eqArr>
                      </m:e>
                    </m:d>
                  </m:oMath>
                </a14:m>
                <a:r>
                  <a:rPr lang="zh-CN" altLang="en-US" dirty="0" smtClean="0">
                    <a:latin typeface="Times New Roman" panose="02020603050405020304" pitchFamily="18" charset="0"/>
                    <a:cs typeface="Times New Roman" panose="02020603050405020304" pitchFamily="18" charset="0"/>
                  </a:rPr>
                  <a:t> ，关于</a:t>
                </a:r>
                <a:r>
                  <a:rPr lang="en-US" altLang="zh-CN" i="1"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的不等式</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上恒成立，则</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的取值范围是</a:t>
                </a:r>
                <a:r>
                  <a:rPr lang="en-US" altLang="zh-CN" dirty="0" smtClean="0">
                    <a:latin typeface="Times New Roman" panose="02020603050405020304" pitchFamily="18" charset="0"/>
                    <a:cs typeface="Times New Roman" panose="02020603050405020304" pitchFamily="18" charset="0"/>
                  </a:rPr>
                  <a:t>(     )</a:t>
                </a:r>
              </a:p>
            </p:txBody>
          </p:sp>
        </mc:Choice>
        <mc:Fallback xmlns="">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1253509"/>
              </a:xfrm>
              <a:blipFill rotWithShape="0">
                <a:blip r:embed="rId3"/>
                <a:stretch>
                  <a:fillRect l="-813" r="-433" b="-33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副标题 2"/>
              <p:cNvSpPr txBox="1">
                <a:spLocks/>
              </p:cNvSpPr>
              <p:nvPr/>
            </p:nvSpPr>
            <p:spPr>
              <a:xfrm>
                <a:off x="555197" y="2044699"/>
                <a:ext cx="11250116" cy="7239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rPr>
                  <a:t>A.[0,1]        B.</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0,2</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[0,</a:t>
                </a:r>
                <a:r>
                  <a:rPr lang="en-US" altLang="zh-CN" i="1" dirty="0" smtClean="0">
                    <a:latin typeface="Times New Roman" panose="02020603050405020304" pitchFamily="18" charset="0"/>
                    <a:cs typeface="Times New Roman" panose="02020603050405020304" pitchFamily="18" charset="0"/>
                  </a:rPr>
                  <a:t>e</a:t>
                </a:r>
                <a14:m>
                  <m:oMath xmlns:m="http://schemas.openxmlformats.org/officeDocument/2006/math">
                    <m:r>
                      <a:rPr lang="en-US" altLang="zh-CN">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D.</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dirty="0">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a:latin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9" name="副标题 2"/>
              <p:cNvSpPr txBox="1">
                <a:spLocks noRot="1" noChangeAspect="1" noMove="1" noResize="1" noEditPoints="1" noAdjustHandles="1" noChangeArrowheads="1" noChangeShapeType="1" noTextEdit="1"/>
              </p:cNvSpPr>
              <p:nvPr/>
            </p:nvSpPr>
            <p:spPr>
              <a:xfrm>
                <a:off x="555197" y="2044699"/>
                <a:ext cx="11250116" cy="723901"/>
              </a:xfrm>
              <a:prstGeom prst="rect">
                <a:avLst/>
              </a:prstGeom>
              <a:blipFill rotWithShape="0">
                <a:blip r:embed="rId4"/>
                <a:stretch>
                  <a:fillRect l="-813" t="-67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副标题 2"/>
              <p:cNvSpPr txBox="1">
                <a:spLocks/>
              </p:cNvSpPr>
              <p:nvPr/>
            </p:nvSpPr>
            <p:spPr>
              <a:xfrm>
                <a:off x="555197" y="2524739"/>
                <a:ext cx="11250116" cy="4333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）当</a:t>
                </a:r>
                <a:r>
                  <a:rPr lang="en-US" altLang="zh-CN" i="1" dirty="0" smtClean="0">
                    <a:latin typeface="Times New Roman" panose="02020603050405020304" pitchFamily="18" charset="0"/>
                    <a:cs typeface="Times New Roman" panose="02020603050405020304" pitchFamily="18" charset="0"/>
                  </a:rPr>
                  <a:t>x</a:t>
                </a:r>
                <a:r>
                  <a:rPr lang="zh-CN" altLang="en-US"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𝑎𝑥</m:t>
                    </m:r>
                    <m:r>
                      <a:rPr lang="en-US" altLang="zh-CN" i="1">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𝑎</m:t>
                    </m:r>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+2</m:t>
                    </m:r>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cs typeface="Times New Roman" panose="02020603050405020304" pitchFamily="18" charset="0"/>
                          </a:rPr>
                          <m:t>2</m:t>
                        </m:r>
                      </m:sup>
                    </m:sSup>
                  </m:oMath>
                </a14:m>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若</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&gt;0</a:t>
                </a:r>
                <a:r>
                  <a:rPr lang="zh-CN" altLang="en-US" dirty="0" smtClean="0">
                    <a:latin typeface="Times New Roman" panose="02020603050405020304" pitchFamily="18" charset="0"/>
                    <a:cs typeface="Times New Roman" panose="02020603050405020304" pitchFamily="18" charset="0"/>
                  </a:rPr>
                  <a:t>，则</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上是减函数，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(1)=1</a:t>
                </a:r>
              </a:p>
              <a:p>
                <a:pPr algn="l">
                  <a:lnSpc>
                    <a:spcPct val="150000"/>
                  </a:lnSpc>
                  <a:spcBef>
                    <a:spcPts val="0"/>
                  </a:spcBef>
                </a:pPr>
                <a:r>
                  <a:rPr lang="zh-CN" altLang="en-US" dirty="0">
                    <a:latin typeface="Times New Roman" panose="02020603050405020304" pitchFamily="18" charset="0"/>
                    <a:cs typeface="Times New Roman" panose="02020603050405020304" pitchFamily="18" charset="0"/>
                  </a:rPr>
                  <a:t>若</a:t>
                </a:r>
                <a:r>
                  <a:rPr lang="en-US" altLang="zh-CN" i="1" dirty="0" smtClean="0">
                    <a:latin typeface="Times New Roman" panose="02020603050405020304" pitchFamily="18" charset="0"/>
                    <a:cs typeface="Times New Roman" panose="02020603050405020304" pitchFamily="18" charset="0"/>
                  </a:rPr>
                  <a:t>a</a:t>
                </a:r>
                <a:r>
                  <a:rPr lang="zh-CN" altLang="en-US"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则</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cs typeface="Times New Roman" panose="02020603050405020304" pitchFamily="18" charset="0"/>
                          </a:rPr>
                          <m:t>2</m:t>
                        </m:r>
                      </m:sup>
                    </m:sSup>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要使</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上恒</a:t>
                </a:r>
                <a:r>
                  <a:rPr lang="zh-CN" altLang="en-US" dirty="0" smtClean="0">
                    <a:latin typeface="Times New Roman" panose="02020603050405020304" pitchFamily="18" charset="0"/>
                    <a:cs typeface="Times New Roman" panose="02020603050405020304" pitchFamily="18" charset="0"/>
                  </a:rPr>
                  <a:t>成立，只需</a:t>
                </a:r>
                <a14:m>
                  <m:oMath xmlns:m="http://schemas.openxmlformats.org/officeDocument/2006/math">
                    <m:r>
                      <a:rPr lang="en-US" altLang="zh-CN" i="1">
                        <a:latin typeface="Cambria Math" panose="02040503050406030204" pitchFamily="18" charset="0"/>
                        <a:cs typeface="Times New Roman" panose="02020603050405020304" pitchFamily="18" charset="0"/>
                      </a:rPr>
                      <m:t>2</m:t>
                    </m:r>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cs typeface="Times New Roman" panose="02020603050405020304" pitchFamily="18" charset="0"/>
                          </a:rPr>
                          <m:t>2</m:t>
                        </m:r>
                      </m:sup>
                    </m:sSup>
                  </m:oMath>
                </a14:m>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，得</a:t>
                </a:r>
                <a:r>
                  <a:rPr lang="en-US" altLang="zh-CN" dirty="0" smtClean="0">
                    <a:latin typeface="Times New Roman" panose="02020603050405020304" pitchFamily="18" charset="0"/>
                    <a:cs typeface="Times New Roman" panose="02020603050405020304" pitchFamily="18" charset="0"/>
                  </a:rPr>
                  <a:t>0</a:t>
                </a:r>
                <a:r>
                  <a:rPr lang="zh-CN" altLang="en-US" i="1"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zh-CN" altLang="en-US" i="1"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0</a:t>
                </a: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zh-CN" altLang="en-US" i="1" dirty="0">
                    <a:latin typeface="Times New Roman" panose="02020603050405020304" pitchFamily="18" charset="0"/>
                    <a:cs typeface="Times New Roman" panose="02020603050405020304" pitchFamily="18" charset="0"/>
                  </a:rPr>
                  <a:t> </a:t>
                </a:r>
                <a:r>
                  <a:rPr lang="zh-CN" altLang="en-US"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，综上可知</a:t>
                </a:r>
                <a:r>
                  <a:rPr lang="en-US" altLang="zh-CN" i="1" dirty="0" smtClean="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a:t>
                </a:r>
                <a:endParaRPr lang="en-US" altLang="zh-CN" i="1"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−∞,1</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上</a:t>
                </a:r>
                <a:r>
                  <a:rPr lang="zh-CN" altLang="en-US" dirty="0">
                    <a:latin typeface="Times New Roman" panose="02020603050405020304" pitchFamily="18" charset="0"/>
                    <a:cs typeface="Times New Roman" panose="02020603050405020304" pitchFamily="18" charset="0"/>
                  </a:rPr>
                  <a:t>恒成立</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altLang="zh-CN"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副标题 2"/>
              <p:cNvSpPr txBox="1">
                <a:spLocks noRot="1" noChangeAspect="1" noMove="1" noResize="1" noEditPoints="1" noAdjustHandles="1" noChangeArrowheads="1" noChangeShapeType="1" noTextEdit="1"/>
              </p:cNvSpPr>
              <p:nvPr/>
            </p:nvSpPr>
            <p:spPr>
              <a:xfrm>
                <a:off x="555197" y="2524739"/>
                <a:ext cx="11250116" cy="4333261"/>
              </a:xfrm>
              <a:prstGeom prst="rect">
                <a:avLst/>
              </a:prstGeom>
              <a:blipFill rotWithShape="0">
                <a:blip r:embed="rId5"/>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50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xmlns:a14="http://schemas.microsoft.com/office/drawing/2010/main">
        <mc:Choice Requires="a14">
          <p:sp>
            <p:nvSpPr>
              <p:cNvPr id="5" name="副标题 2"/>
              <p:cNvSpPr txBox="1">
                <a:spLocks/>
              </p:cNvSpPr>
              <p:nvPr/>
            </p:nvSpPr>
            <p:spPr>
              <a:xfrm>
                <a:off x="682578" y="1064239"/>
                <a:ext cx="11250116" cy="560951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）当</a:t>
                </a:r>
                <a:r>
                  <a:rPr lang="en-US" altLang="zh-CN" i="1" dirty="0" smtClean="0">
                    <a:latin typeface="Times New Roman" panose="02020603050405020304" pitchFamily="18" charset="0"/>
                    <a:cs typeface="Times New Roman" panose="02020603050405020304" pitchFamily="18" charset="0"/>
                  </a:rPr>
                  <a:t>x&gt;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时，</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&gt;0</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a:t>
                </a:r>
                <a:r>
                  <a:rPr lang="en-US" altLang="zh-CN" dirty="0" err="1" smtClean="0">
                    <a:latin typeface="Times New Roman" panose="02020603050405020304" pitchFamily="18" charset="0"/>
                    <a:cs typeface="Times New Roman" panose="02020603050405020304" pitchFamily="18" charset="0"/>
                  </a:rPr>
                  <a:t>ln</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zh-CN" altLang="en-US" i="1"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恒成立，即</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若</a:t>
                </a:r>
                <a:r>
                  <a:rPr lang="en-US" altLang="zh-CN" i="1" dirty="0" smtClean="0">
                    <a:latin typeface="Times New Roman" panose="02020603050405020304" pitchFamily="18" charset="0"/>
                    <a:cs typeface="Times New Roman" panose="02020603050405020304" pitchFamily="18" charset="0"/>
                  </a:rPr>
                  <a:t>a</a:t>
                </a:r>
                <a:r>
                  <a:rPr lang="zh-CN" altLang="en-US" i="1"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𝑥</m:t>
                        </m:r>
                      </m:num>
                      <m:den>
                        <m:r>
                          <m:rPr>
                            <m:nor/>
                          </m:rPr>
                          <a:rPr lang="en-US" altLang="zh-CN" dirty="0">
                            <a:latin typeface="Times New Roman" panose="02020603050405020304" pitchFamily="18" charset="0"/>
                            <a:cs typeface="Times New Roman" panose="02020603050405020304" pitchFamily="18" charset="0"/>
                          </a:rPr>
                          <m:t>ln</m:t>
                        </m:r>
                        <m:r>
                          <m:rPr>
                            <m:nor/>
                          </m:rPr>
                          <a:rPr lang="en-US" altLang="zh-CN" dirty="0">
                            <a:latin typeface="Times New Roman" panose="020206030504050203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den>
                    </m:f>
                  </m:oMath>
                </a14:m>
                <a:r>
                  <a:rPr lang="zh-CN" altLang="en-US" dirty="0" smtClean="0">
                    <a:latin typeface="Times New Roman" panose="02020603050405020304" pitchFamily="18" charset="0"/>
                    <a:cs typeface="Times New Roman" panose="02020603050405020304" pitchFamily="18" charset="0"/>
                  </a:rPr>
                  <a:t>恒成立，令</a:t>
                </a:r>
                <a:r>
                  <a:rPr lang="en-US" altLang="zh-CN" i="1" dirty="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𝑥</m:t>
                        </m:r>
                      </m:num>
                      <m:den>
                        <m:r>
                          <m:rPr>
                            <m:nor/>
                          </m:rPr>
                          <a:rPr lang="en-US" altLang="zh-CN" dirty="0">
                            <a:latin typeface="Times New Roman" panose="02020603050405020304" pitchFamily="18" charset="0"/>
                            <a:cs typeface="Times New Roman" panose="02020603050405020304" pitchFamily="18" charset="0"/>
                          </a:rPr>
                          <m:t>ln</m:t>
                        </m:r>
                        <m:r>
                          <m:rPr>
                            <m:nor/>
                          </m:rPr>
                          <a:rPr lang="en-US" altLang="zh-CN" dirty="0">
                            <a:latin typeface="Times New Roman" panose="020206030504050203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m:rPr>
                            <m:nor/>
                          </m:rPr>
                          <a:rPr lang="en-US" altLang="zh-CN" dirty="0">
                            <a:latin typeface="Times New Roman" panose="02020603050405020304" pitchFamily="18" charset="0"/>
                            <a:cs typeface="Times New Roman" panose="02020603050405020304" pitchFamily="18" charset="0"/>
                          </a:rPr>
                          <m:t>ln</m:t>
                        </m:r>
                        <m:r>
                          <m:rPr>
                            <m:nor/>
                          </m:rPr>
                          <a:rPr lang="en-US" altLang="zh-CN" dirty="0">
                            <a:latin typeface="Times New Roman" panose="020206030504050203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r>
                          <a:rPr lang="en-US" altLang="zh-CN" b="0" i="1" dirty="0" smtClean="0">
                            <a:latin typeface="Cambria Math" panose="02040503050406030204" pitchFamily="18" charset="0"/>
                            <a:cs typeface="Times New Roman" panose="02020603050405020304" pitchFamily="18" charset="0"/>
                          </a:rPr>
                          <m:t>−1</m:t>
                        </m:r>
                      </m:num>
                      <m:den>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ln</m:t>
                            </m:r>
                            <m:r>
                              <m:rPr>
                                <m:nor/>
                              </m:rPr>
                              <a:rPr lang="en-US" altLang="zh-CN" dirty="0">
                                <a:latin typeface="Times New Roman" panose="02020603050405020304" pitchFamily="18" charset="0"/>
                                <a:cs typeface="Times New Roman" panose="02020603050405020304" pitchFamily="18" charset="0"/>
                              </a:rPr>
                              <m:t> </m:t>
                            </m:r>
                            <m:r>
                              <m:rPr>
                                <m:nor/>
                              </m:rPr>
                              <a:rPr lang="en-US" altLang="zh-CN" i="1" dirty="0">
                                <a:latin typeface="Times New Roman" panose="02020603050405020304" pitchFamily="18" charset="0"/>
                                <a:cs typeface="Times New Roman" panose="02020603050405020304" pitchFamily="18" charset="0"/>
                              </a:rPr>
                              <m:t>x</m:t>
                            </m:r>
                            <m:r>
                              <a:rPr lang="en-US" altLang="zh-CN" b="0" i="1" smtClean="0">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，令</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)=0</a:t>
                </a:r>
                <a:r>
                  <a:rPr lang="zh-CN" altLang="en-US" dirty="0" smtClean="0">
                    <a:latin typeface="Times New Roman" panose="02020603050405020304" pitchFamily="18" charset="0"/>
                    <a:cs typeface="Times New Roman" panose="02020603050405020304" pitchFamily="18" charset="0"/>
                  </a:rPr>
                  <a:t>，得</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=e</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smtClean="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)&lt;0</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为减函数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𝑒</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时，</a:t>
                </a:r>
                <a:r>
                  <a:rPr lang="en-US" altLang="zh-CN" i="1" dirty="0">
                    <a:latin typeface="Times New Roman" panose="02020603050405020304" pitchFamily="18" charset="0"/>
                    <a:cs typeface="Times New Roman" panose="02020603050405020304" pitchFamily="18" charset="0"/>
                  </a:rPr>
                  <a:t> g’</a:t>
                </a:r>
                <a:r>
                  <a:rPr lang="en-US" altLang="zh-CN" dirty="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)&gt;0</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为增函数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m:rPr>
                            <m:sty m:val="p"/>
                          </m:rPr>
                          <a:rPr lang="en-US" altLang="zh-CN" i="1">
                            <a:latin typeface="Cambria Math" panose="02040503050406030204" pitchFamily="18" charset="0"/>
                            <a:cs typeface="Times New Roman" panose="02020603050405020304" pitchFamily="18" charset="0"/>
                          </a:rPr>
                          <m:t>min</m:t>
                        </m:r>
                      </m:sub>
                    </m:sSub>
                  </m:oMath>
                </a14:m>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e</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e</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综上</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的取值范围是</a:t>
                </a:r>
                <a:r>
                  <a:rPr lang="en-US" altLang="zh-CN" dirty="0" smtClean="0">
                    <a:latin typeface="Times New Roman" panose="02020603050405020304" pitchFamily="18" charset="0"/>
                    <a:cs typeface="Times New Roman" panose="02020603050405020304" pitchFamily="18" charset="0"/>
                  </a:rPr>
                  <a:t>[0,</a:t>
                </a:r>
                <a:r>
                  <a:rPr lang="en-US" altLang="zh-CN" i="1" dirty="0" smtClean="0">
                    <a:latin typeface="Times New Roman" panose="02020603050405020304" pitchFamily="18" charset="0"/>
                    <a:cs typeface="Times New Roman" panose="02020603050405020304" pitchFamily="18" charset="0"/>
                  </a:rPr>
                  <a:t>e</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C</a:t>
                </a:r>
                <a:endParaRPr lang="en-US" altLang="zh-CN" dirty="0">
                  <a:latin typeface="Times New Roman" panose="02020603050405020304" pitchFamily="18" charset="0"/>
                  <a:cs typeface="Times New Roman" panose="02020603050405020304" pitchFamily="18" charset="0"/>
                </a:endParaRPr>
              </a:p>
            </p:txBody>
          </p:sp>
        </mc:Choice>
        <mc:Fallback xmlns="">
          <p:sp>
            <p:nvSpPr>
              <p:cNvPr id="5" name="副标题 2"/>
              <p:cNvSpPr txBox="1">
                <a:spLocks noRot="1" noChangeAspect="1" noMove="1" noResize="1" noEditPoints="1" noAdjustHandles="1" noChangeArrowheads="1" noChangeShapeType="1" noTextEdit="1"/>
              </p:cNvSpPr>
              <p:nvPr/>
            </p:nvSpPr>
            <p:spPr>
              <a:xfrm>
                <a:off x="682578" y="1064239"/>
                <a:ext cx="11250116" cy="5609516"/>
              </a:xfrm>
              <a:prstGeom prst="rect">
                <a:avLst/>
              </a:prstGeom>
              <a:blipFill rotWithShape="0">
                <a:blip r:embed="rId3"/>
                <a:stretch>
                  <a:fillRect l="-8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762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mc:Choice xmlns:a14="http://schemas.microsoft.com/office/drawing/2010/main" Requires="a14">
          <p:sp>
            <p:nvSpPr>
              <p:cNvPr id="6" name="副标题 2"/>
              <p:cNvSpPr>
                <a:spLocks noGrp="1"/>
              </p:cNvSpPr>
              <p:nvPr>
                <p:ph type="subTitle" idx="1"/>
              </p:nvPr>
            </p:nvSpPr>
            <p:spPr>
              <a:xfrm>
                <a:off x="555197" y="968991"/>
                <a:ext cx="11250116" cy="12535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2017</a:t>
                </a:r>
                <a:r>
                  <a:rPr lang="zh-CN" altLang="en-US" dirty="0" smtClean="0">
                    <a:latin typeface="Times New Roman" panose="02020603050405020304" pitchFamily="18" charset="0"/>
                    <a:cs typeface="Times New Roman" panose="02020603050405020304" pitchFamily="18" charset="0"/>
                  </a:rPr>
                  <a:t>浙江</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17</a:t>
                </a:r>
                <a:r>
                  <a:rPr lang="zh-CN" alt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已知</a:t>
                </a:r>
                <a:r>
                  <a:rPr lang="en-US" altLang="zh-CN" i="1"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R</a:t>
                </a:r>
                <a:r>
                  <a:rPr lang="zh-CN" altLang="en-US" dirty="0" smtClean="0">
                    <a:latin typeface="Times New Roman" panose="02020603050405020304" pitchFamily="18" charset="0"/>
                    <a:cs typeface="Times New Roman" panose="02020603050405020304" pitchFamily="18" charset="0"/>
                  </a:rPr>
                  <a:t>，设函数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smtClean="0">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4</m:t>
                        </m:r>
                      </m:num>
                      <m:den>
                        <m:r>
                          <a:rPr lang="en-US" altLang="zh-CN" b="0" i="1" smtClean="0">
                            <a:latin typeface="Cambria Math" panose="02040503050406030204" pitchFamily="18" charset="0"/>
                            <a:cs typeface="Times New Roman" panose="02020603050405020304" pitchFamily="18" charset="0"/>
                          </a:rPr>
                          <m:t>𝑥</m:t>
                        </m:r>
                      </m:den>
                    </m:f>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𝑎</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 ，在区间</a:t>
                </a:r>
                <a:r>
                  <a:rPr lang="en-US" altLang="zh-CN" dirty="0" smtClean="0">
                    <a:latin typeface="Times New Roman" panose="02020603050405020304" pitchFamily="18" charset="0"/>
                    <a:cs typeface="Times New Roman" panose="02020603050405020304" pitchFamily="18" charset="0"/>
                  </a:rPr>
                  <a:t>[1,4]</a:t>
                </a:r>
                <a:r>
                  <a:rPr lang="zh-CN" altLang="en-US" dirty="0" smtClean="0">
                    <a:latin typeface="Times New Roman" panose="02020603050405020304" pitchFamily="18" charset="0"/>
                    <a:cs typeface="Times New Roman" panose="02020603050405020304" pitchFamily="18" charset="0"/>
                  </a:rPr>
                  <a:t>上的最大值是</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，则</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a:t>
                </a:r>
                <a:r>
                  <a:rPr lang="en-US" altLang="zh-CN" dirty="0" smtClean="0">
                    <a:latin typeface="Times New Roman" panose="02020603050405020304" pitchFamily="18" charset="0"/>
                    <a:cs typeface="Times New Roman" panose="02020603050405020304" pitchFamily="18" charset="0"/>
                  </a:rPr>
                  <a:t>_____</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1253509"/>
              </a:xfrm>
              <a:blipFill rotWithShape="0">
                <a:blip r:embed="rId3"/>
                <a:stretch>
                  <a:fillRect l="-813" t="-48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副标题 2"/>
              <p:cNvSpPr txBox="1">
                <a:spLocks/>
              </p:cNvSpPr>
              <p:nvPr/>
            </p:nvSpPr>
            <p:spPr>
              <a:xfrm>
                <a:off x="555197" y="1937982"/>
                <a:ext cx="11250116" cy="492001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解：设</a:t>
                </a:r>
                <a:r>
                  <a:rPr lang="en-US" altLang="zh-CN" dirty="0" smtClean="0">
                    <a:latin typeface="Times New Roman" panose="02020603050405020304" pitchFamily="18" charset="0"/>
                    <a:cs typeface="Times New Roman" panose="02020603050405020304" pitchFamily="18" charset="0"/>
                  </a:rPr>
                  <a:t>g</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4</m:t>
                        </m:r>
                      </m:num>
                      <m:den>
                        <m:r>
                          <a:rPr lang="en-US" altLang="zh-CN" i="1">
                            <a:latin typeface="Cambria Math" panose="02040503050406030204" pitchFamily="18" charset="0"/>
                            <a:cs typeface="Times New Roman" panose="02020603050405020304" pitchFamily="18" charset="0"/>
                          </a:rPr>
                          <m:t>𝑥</m:t>
                        </m:r>
                      </m:den>
                    </m:f>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𝑎</m:t>
                    </m:r>
                  </m:oMath>
                </a14:m>
                <a:r>
                  <a:rPr lang="zh-CN" altLang="en-US"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x</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[1,4]</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g‘(</a:t>
                </a:r>
                <a:r>
                  <a:rPr lang="en-US" altLang="zh-CN" i="1" dirty="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)=1</a:t>
                </a:r>
                <a14:m>
                  <m:oMath xmlns:m="http://schemas.openxmlformats.org/officeDocument/2006/math">
                    <m:r>
                      <a:rPr lang="en-US" altLang="zh-CN" b="0" i="0" smtClean="0">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4</m:t>
                        </m:r>
                      </m:num>
                      <m:den>
                        <m:sSup>
                          <m:sSupPr>
                            <m:ctrlPr>
                              <a:rPr lang="en-US" altLang="zh-CN" i="1">
                                <a:latin typeface="Cambria Math" panose="02040503050406030204" pitchFamily="18" charset="0"/>
                                <a:cs typeface="Times New Roman" panose="02020603050405020304" pitchFamily="18" charset="0"/>
                              </a:rPr>
                            </m:ctrlPr>
                          </m:sSupPr>
                          <m:e>
                            <m:r>
                              <a:rPr lang="en-US" altLang="zh-CN" b="0"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den>
                    </m:f>
                  </m:oMath>
                </a14:m>
                <a:r>
                  <a:rPr lang="en-US" altLang="zh-CN"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4</m:t>
                        </m:r>
                      </m:num>
                      <m:den>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2</m:t>
                            </m:r>
                          </m:sup>
                        </m:sSup>
                      </m:den>
                    </m:f>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易知</a:t>
                </a:r>
                <a:r>
                  <a:rPr lang="en-US" altLang="zh-CN" dirty="0" smtClean="0">
                    <a:latin typeface="Times New Roman" panose="02020603050405020304" pitchFamily="18" charset="0"/>
                    <a:cs typeface="Times New Roman" panose="02020603050405020304" pitchFamily="18" charset="0"/>
                  </a:rPr>
                  <a:t>g(x)</a:t>
                </a: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[1,2]</a:t>
                </a:r>
                <a:r>
                  <a:rPr lang="zh-CN" altLang="en-US" dirty="0" smtClean="0">
                    <a:latin typeface="Times New Roman" panose="02020603050405020304" pitchFamily="18" charset="0"/>
                    <a:cs typeface="Times New Roman" panose="02020603050405020304" pitchFamily="18" charset="0"/>
                  </a:rPr>
                  <a:t>上为减函数，</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在</a:t>
                </a:r>
                <a:r>
                  <a:rPr lang="en-US" altLang="zh-CN" dirty="0" smtClean="0">
                    <a:latin typeface="Times New Roman" panose="02020603050405020304" pitchFamily="18" charset="0"/>
                    <a:cs typeface="Times New Roman" panose="02020603050405020304" pitchFamily="18" charset="0"/>
                  </a:rPr>
                  <a:t>[2,4]</a:t>
                </a:r>
                <a:r>
                  <a:rPr lang="zh-CN" altLang="en-US" dirty="0" smtClean="0">
                    <a:latin typeface="Times New Roman" panose="02020603050405020304" pitchFamily="18" charset="0"/>
                    <a:cs typeface="Times New Roman" panose="02020603050405020304" pitchFamily="18" charset="0"/>
                  </a:rPr>
                  <a:t>上为增函数，</a:t>
                </a:r>
                <a:r>
                  <a:rPr lang="en-US" altLang="zh-CN" dirty="0" smtClean="0">
                    <a:latin typeface="Times New Roman" panose="02020603050405020304" pitchFamily="18" charset="0"/>
                    <a:cs typeface="Times New Roman" panose="02020603050405020304" pitchFamily="18" charset="0"/>
                  </a:rPr>
                  <a:t>g(2)=4-</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g(1)=g(4)=5-</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当</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时，</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b="0" i="0" dirty="0" smtClean="0">
                            <a:latin typeface="Times New Roman" panose="020206030504050203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𝑎𝑥</m:t>
                        </m:r>
                      </m:sub>
                    </m:sSub>
                    <m:r>
                      <a:rPr lang="en-US" altLang="zh-CN" b="0" i="1" smtClean="0">
                        <a:latin typeface="Cambria Math" panose="02040503050406030204" pitchFamily="18" charset="0"/>
                        <a:cs typeface="Times New Roman" panose="02020603050405020304" pitchFamily="18" charset="0"/>
                      </a:rPr>
                      <m:t>=5−</m:t>
                    </m:r>
                    <m:r>
                      <a:rPr lang="en-US" altLang="zh-CN" b="0" i="1" smtClean="0">
                        <a:latin typeface="Cambria Math" panose="02040503050406030204" pitchFamily="18" charset="0"/>
                        <a:cs typeface="Times New Roman" panose="02020603050405020304" pitchFamily="18" charset="0"/>
                      </a:rPr>
                      <m:t>𝑎</m:t>
                    </m:r>
                  </m:oMath>
                </a14:m>
                <a:endParaRPr lang="en-US" altLang="zh-CN" b="0"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b="0" i="1" smtClean="0">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𝑚𝑎𝑥</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oMath>
                </a14:m>
                <a:r>
                  <a:rPr lang="en-US" altLang="zh-CN" dirty="0" smtClean="0">
                    <a:latin typeface="Times New Roman" panose="02020603050405020304" pitchFamily="18" charset="0"/>
                    <a:cs typeface="Times New Roman" panose="02020603050405020304" pitchFamily="18" charset="0"/>
                  </a:rPr>
                  <a:t>=5</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，符合题意</a:t>
                </a:r>
                <a:endParaRPr lang="en-US" altLang="zh-CN"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altLang="zh-CN" dirty="0">
                  <a:latin typeface="Times New Roman" panose="02020603050405020304" pitchFamily="18" charset="0"/>
                  <a:cs typeface="Times New Roman" panose="02020603050405020304" pitchFamily="18" charset="0"/>
                </a:endParaRPr>
              </a:p>
            </p:txBody>
          </p:sp>
        </mc:Choice>
        <mc:Fallback>
          <p:sp>
            <p:nvSpPr>
              <p:cNvPr id="5" name="副标题 2"/>
              <p:cNvSpPr txBox="1">
                <a:spLocks noRot="1" noChangeAspect="1" noMove="1" noResize="1" noEditPoints="1" noAdjustHandles="1" noChangeArrowheads="1" noChangeShapeType="1" noTextEdit="1"/>
              </p:cNvSpPr>
              <p:nvPr/>
            </p:nvSpPr>
            <p:spPr>
              <a:xfrm>
                <a:off x="555197" y="1937982"/>
                <a:ext cx="11250116" cy="4920018"/>
              </a:xfrm>
              <a:prstGeom prst="rect">
                <a:avLst/>
              </a:prstGeom>
              <a:blipFill rotWithShape="0">
                <a:blip r:embed="rId4"/>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037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mc:Choice xmlns:a14="http://schemas.microsoft.com/office/drawing/2010/main" Requires="a14">
          <p:sp>
            <p:nvSpPr>
              <p:cNvPr id="5" name="副标题 2"/>
              <p:cNvSpPr txBox="1">
                <a:spLocks/>
              </p:cNvSpPr>
              <p:nvPr/>
            </p:nvSpPr>
            <p:spPr>
              <a:xfrm>
                <a:off x="568845" y="859808"/>
                <a:ext cx="11250116" cy="40124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当</a:t>
                </a:r>
                <a:r>
                  <a:rPr lang="en-US" altLang="zh-CN" dirty="0" smtClean="0">
                    <a:latin typeface="Times New Roman" panose="02020603050405020304" pitchFamily="18" charset="0"/>
                    <a:cs typeface="Times New Roman" panose="02020603050405020304" pitchFamily="18" charset="0"/>
                  </a:rPr>
                  <a:t>4&lt;</a:t>
                </a:r>
                <a:r>
                  <a:rPr lang="en-US" altLang="zh-CN" i="1" dirty="0" smtClean="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r>
                      <a:rPr lang="en-US" altLang="zh-CN" i="1">
                        <a:latin typeface="Cambria Math" panose="02040503050406030204" pitchFamily="18" charset="0"/>
                        <a:cs typeface="Times New Roman" panose="02020603050405020304" pitchFamily="18" charset="0"/>
                      </a:rPr>
                      <m:t>=</m:t>
                    </m:r>
                    <m:d>
                      <m:dPr>
                        <m:begChr m:val="{"/>
                        <m:endChr m:val="}"/>
                        <m:ctrlPr>
                          <a:rPr lang="en-US" altLang="zh-CN" b="0" i="0"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𝑎</m:t>
                        </m:r>
                        <m:r>
                          <a:rPr lang="en-US" altLang="zh-CN" b="0" i="0" smtClean="0">
                            <a:latin typeface="Cambria Math" panose="02040503050406030204" pitchFamily="18" charset="0"/>
                            <a:cs typeface="Times New Roman" panose="02020603050405020304" pitchFamily="18" charset="0"/>
                          </a:rPr>
                          <m:t>−4,5−</m:t>
                        </m:r>
                        <m:r>
                          <a:rPr lang="en-US" altLang="zh-CN" b="0" i="1" smtClean="0">
                            <a:latin typeface="Cambria Math" panose="02040503050406030204" pitchFamily="18" charset="0"/>
                            <a:cs typeface="Times New Roman" panose="02020603050405020304" pitchFamily="18" charset="0"/>
                          </a:rPr>
                          <m:t>𝑎</m:t>
                        </m:r>
                      </m:e>
                    </m:d>
                  </m:oMath>
                </a14:m>
                <a:r>
                  <a:rPr lang="zh-CN" altLang="en-US" b="0" dirty="0" smtClean="0">
                    <a:latin typeface="Times New Roman" panose="02020603050405020304" pitchFamily="18" charset="0"/>
                    <a:cs typeface="Times New Roman" panose="02020603050405020304" pitchFamily="18" charset="0"/>
                  </a:rPr>
                  <a:t>，转换为分段函数为</a:t>
                </a:r>
                <a:endParaRPr lang="en-US" altLang="zh-CN" b="0"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−4,</m:t>
                            </m:r>
                            <m:f>
                              <m:fPr>
                                <m:ctrlPr>
                                  <a:rPr lang="en-US" altLang="zh-CN" i="1">
                                    <a:latin typeface="Cambria Math" panose="02040503050406030204" pitchFamily="18" charset="0"/>
                                    <a:cs typeface="Times New Roman" panose="02020603050405020304" pitchFamily="18" charset="0"/>
                                  </a:rPr>
                                </m:ctrlPr>
                              </m:fPr>
                              <m:num>
                                <m:r>
                                  <a:rPr lang="en-US" altLang="zh-CN" b="0" i="1" smtClean="0">
                                    <a:latin typeface="Cambria Math" panose="02040503050406030204" pitchFamily="18" charset="0"/>
                                    <a:cs typeface="Times New Roman" panose="02020603050405020304" pitchFamily="18" charset="0"/>
                                  </a:rPr>
                                  <m:t>9</m:t>
                                </m:r>
                              </m:num>
                              <m:den>
                                <m:r>
                                  <a:rPr lang="en-US" altLang="zh-CN" b="0" i="1" smtClean="0">
                                    <a:latin typeface="Cambria Math" panose="02040503050406030204" pitchFamily="18" charset="0"/>
                                    <a:cs typeface="Times New Roman" panose="02020603050405020304" pitchFamily="18" charset="0"/>
                                  </a:rPr>
                                  <m:t> 2 </m:t>
                                </m:r>
                              </m:den>
                            </m:f>
                            <m:r>
                              <a:rPr lang="en-US" altLang="zh-CN" b="0" i="1" smtClean="0">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5</m:t>
                            </m:r>
                          </m:e>
                          <m:e>
                            <m:r>
                              <a:rPr lang="en-US" altLang="zh-CN" b="0" i="1" smtClean="0">
                                <a:latin typeface="Cambria Math" panose="02040503050406030204" pitchFamily="18" charset="0"/>
                                <a:cs typeface="Times New Roman" panose="02020603050405020304" pitchFamily="18" charset="0"/>
                              </a:rPr>
                              <m:t>5−</m:t>
                            </m:r>
                            <m:r>
                              <a:rPr lang="en-US" altLang="zh-CN" b="0" i="1" smtClean="0">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&lt;</m:t>
                            </m:r>
                            <m:r>
                              <a:rPr lang="en-US" altLang="zh-CN" i="1">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e>
                        </m:eqArr>
                      </m:e>
                    </m:d>
                  </m:oMath>
                </a14:m>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当</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r>
                      <a:rPr lang="en-US" altLang="zh-CN" i="1">
                        <a:latin typeface="Cambria Math" panose="02040503050406030204" pitchFamily="18" charset="0"/>
                        <a:cs typeface="Times New Roman" panose="02020603050405020304" pitchFamily="18" charset="0"/>
                      </a:rPr>
                      <m:t>&lt;</m:t>
                    </m:r>
                    <m:r>
                      <a:rPr lang="en-US" altLang="zh-CN" i="1">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5</m:t>
                    </m:r>
                  </m:oMath>
                </a14:m>
                <a:r>
                  <a:rPr lang="zh-CN" altLang="en-US" dirty="0" smtClean="0">
                    <a:latin typeface="Times New Roman" panose="02020603050405020304" pitchFamily="18" charset="0"/>
                    <a:cs typeface="Times New Roman" panose="02020603050405020304" pitchFamily="18" charset="0"/>
                  </a:rPr>
                  <a:t>时，</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𝑚𝑎𝑥</m:t>
                        </m:r>
                      </m:sub>
                    </m:sSub>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−4</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，解得</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（舍）</a:t>
                </a:r>
                <a:endParaRPr lang="en-US" altLang="zh-CN" dirty="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当</a:t>
                </a:r>
                <a14:m>
                  <m:oMath xmlns:m="http://schemas.openxmlformats.org/officeDocument/2006/math">
                    <m:r>
                      <a:rPr lang="en-US" altLang="zh-CN" i="1">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&lt;</m:t>
                    </m:r>
                    <m:r>
                      <a:rPr lang="en-US" altLang="zh-CN" i="1">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时，</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𝑚𝑎𝑥</m:t>
                        </m:r>
                      </m:sub>
                    </m:sSub>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5−</m:t>
                    </m:r>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 </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r>
                      <a:rPr lang="en-US" altLang="zh-CN" i="1">
                        <a:latin typeface="Cambria Math" panose="02040503050406030204" pitchFamily="18" charset="0"/>
                        <a:cs typeface="Times New Roman" panose="02020603050405020304" pitchFamily="18" charset="0"/>
                      </a:rPr>
                      <m:t>4&lt;</m:t>
                    </m:r>
                    <m:r>
                      <a:rPr lang="en-US" altLang="zh-CN" i="1">
                        <a:latin typeface="Cambria Math" panose="02040503050406030204" pitchFamily="18" charset="0"/>
                        <a:cs typeface="Times New Roman" panose="02020603050405020304" pitchFamily="18" charset="0"/>
                      </a:rPr>
                      <m:t>𝑎</m:t>
                    </m:r>
                    <m:r>
                      <a:rPr lang="zh-CN" altLang="en-US" i="1">
                        <a:latin typeface="Cambria Math" panose="02040503050406030204" pitchFamily="18" charset="0"/>
                        <a:cs typeface="Times New Roman" panose="02020603050405020304" pitchFamily="18" charset="0"/>
                      </a:rPr>
                      <m:t>≤</m:t>
                    </m:r>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oMath>
                </a14:m>
                <a:r>
                  <a:rPr lang="zh-CN" altLang="en-US" dirty="0" smtClean="0">
                    <a:latin typeface="Times New Roman" panose="02020603050405020304" pitchFamily="18" charset="0"/>
                    <a:cs typeface="Times New Roman" panose="02020603050405020304" pitchFamily="18" charset="0"/>
                  </a:rPr>
                  <a:t>符合题意</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5" name="副标题 2"/>
              <p:cNvSpPr txBox="1">
                <a:spLocks noRot="1" noChangeAspect="1" noMove="1" noResize="1" noEditPoints="1" noAdjustHandles="1" noChangeArrowheads="1" noChangeShapeType="1" noTextEdit="1"/>
              </p:cNvSpPr>
              <p:nvPr/>
            </p:nvSpPr>
            <p:spPr>
              <a:xfrm>
                <a:off x="568845" y="859808"/>
                <a:ext cx="11250116" cy="4012443"/>
              </a:xfrm>
              <a:prstGeom prst="rect">
                <a:avLst/>
              </a:prstGeom>
              <a:blipFill rotWithShape="0">
                <a:blip r:embed="rId3"/>
                <a:stretch>
                  <a:fillRect l="-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副标题 2"/>
              <p:cNvSpPr txBox="1">
                <a:spLocks/>
              </p:cNvSpPr>
              <p:nvPr/>
            </p:nvSpPr>
            <p:spPr>
              <a:xfrm>
                <a:off x="568845" y="4517409"/>
                <a:ext cx="11250116" cy="40124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当</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&gt;5</a:t>
                </a:r>
                <a:r>
                  <a:rPr lang="zh-CN" altLang="en-US" dirty="0" smtClean="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-4</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a:latin typeface="Times New Roman" panose="02020603050405020304" pitchFamily="18" charset="0"/>
                            <a:cs typeface="Times New Roman" panose="02020603050405020304" pitchFamily="18" charset="0"/>
                          </a:rPr>
                          <m:t>f</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𝑚𝑎𝑥</m:t>
                        </m:r>
                      </m:sub>
                    </m:sSub>
                    <m:r>
                      <a:rPr lang="en-US" altLang="zh-CN" i="1">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g</m:t>
                        </m:r>
                        <m:r>
                          <m:rPr>
                            <m:nor/>
                          </m:rPr>
                          <a:rPr lang="en-US" altLang="zh-CN" dirty="0">
                            <a:latin typeface="Times New Roman" panose="02020603050405020304" pitchFamily="18" charset="0"/>
                            <a:cs typeface="Times New Roman" panose="02020603050405020304" pitchFamily="18" charset="0"/>
                          </a:rPr>
                          <m:t>(</m:t>
                        </m:r>
                        <m:r>
                          <m:rPr>
                            <m:nor/>
                          </m:rPr>
                          <a:rPr lang="en-US" altLang="zh-CN" i="1" dirty="0">
                            <a:latin typeface="Times New Roman" panose="02020603050405020304" pitchFamily="18" charset="0"/>
                            <a:cs typeface="Times New Roman" panose="02020603050405020304" pitchFamily="18" charset="0"/>
                          </a:rPr>
                          <m:t>x</m:t>
                        </m:r>
                        <m:r>
                          <m:rPr>
                            <m:nor/>
                          </m:rPr>
                          <a:rPr lang="en-US" altLang="zh-CN" dirty="0">
                            <a:latin typeface="Times New Roman" panose="02020603050405020304" pitchFamily="18" charset="0"/>
                            <a:cs typeface="Times New Roman" panose="02020603050405020304" pitchFamily="18" charset="0"/>
                          </a:rPr>
                          <m:t>)|</m:t>
                        </m:r>
                      </m:e>
                      <m:sub>
                        <m:r>
                          <a:rPr lang="en-US" altLang="zh-CN" i="1" dirty="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𝑎𝑥</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𝑎</m:t>
                    </m:r>
                  </m:oMath>
                </a14:m>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-4+</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，解得</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oMath>
                </a14:m>
                <a:r>
                  <a:rPr lang="zh-CN" altLang="en-US" dirty="0">
                    <a:latin typeface="Times New Roman" panose="02020603050405020304" pitchFamily="18" charset="0"/>
                    <a:cs typeface="Times New Roman" panose="02020603050405020304" pitchFamily="18" charset="0"/>
                  </a:rPr>
                  <a:t>（舍）</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综上</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的取值范围为</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cs typeface="Times New Roman" panose="02020603050405020304" pitchFamily="18" charset="0"/>
                  </a:rPr>
                  <a:t> </a:t>
                </a:r>
                <a14:m>
                  <m:oMath xmlns:m="http://schemas.openxmlformats.org/officeDocument/2006/math">
                    <m:f>
                      <m:fPr>
                        <m:ctrlPr>
                          <a:rPr lang="en-US" altLang="zh-CN" i="1">
                            <a:latin typeface="Cambria Math" panose="02040503050406030204" pitchFamily="18" charset="0"/>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9</m:t>
                        </m:r>
                      </m:num>
                      <m:den>
                        <m:r>
                          <a:rPr lang="en-US" altLang="zh-CN" i="1">
                            <a:latin typeface="Cambria Math" panose="02040503050406030204" pitchFamily="18" charset="0"/>
                            <a:cs typeface="Times New Roman" panose="02020603050405020304" pitchFamily="18" charset="0"/>
                          </a:rPr>
                          <m:t> 2 </m:t>
                        </m:r>
                      </m:den>
                    </m:f>
                  </m:oMath>
                </a14:m>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altLang="zh-CN" dirty="0" smtClean="0">
                  <a:latin typeface="Times New Roman" panose="02020603050405020304" pitchFamily="18" charset="0"/>
                  <a:cs typeface="Times New Roman" panose="02020603050405020304" pitchFamily="18" charset="0"/>
                </a:endParaRPr>
              </a:p>
            </p:txBody>
          </p:sp>
        </mc:Choice>
        <mc:Fallback>
          <p:sp>
            <p:nvSpPr>
              <p:cNvPr id="7" name="副标题 2"/>
              <p:cNvSpPr txBox="1">
                <a:spLocks noRot="1" noChangeAspect="1" noMove="1" noResize="1" noEditPoints="1" noAdjustHandles="1" noChangeArrowheads="1" noChangeShapeType="1" noTextEdit="1"/>
              </p:cNvSpPr>
              <p:nvPr/>
            </p:nvSpPr>
            <p:spPr>
              <a:xfrm>
                <a:off x="568845" y="4517409"/>
                <a:ext cx="11250116" cy="4012443"/>
              </a:xfrm>
              <a:prstGeom prst="rect">
                <a:avLst/>
              </a:prstGeom>
              <a:blipFill rotWithShape="0">
                <a:blip r:embed="rId4"/>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859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14505" y="1407867"/>
            <a:ext cx="3662150" cy="762545"/>
          </a:xfrm>
        </p:spPr>
        <p:txBody>
          <a:bodyPr>
            <a:normAutofit/>
          </a:bodyPr>
          <a:lstStyle/>
          <a:p>
            <a:pPr algn="l"/>
            <a:r>
              <a:rPr lang="en-US" altLang="zh-CN" dirty="0" smtClean="0"/>
              <a:t>1.</a:t>
            </a:r>
            <a:r>
              <a:rPr lang="zh-CN" altLang="en-US" dirty="0" smtClean="0"/>
              <a:t>函数图像的辨别</a:t>
            </a:r>
            <a:endParaRPr lang="en-US" altLang="zh-CN" dirty="0" smtClean="0"/>
          </a:p>
        </p:txBody>
      </p:sp>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一、函数的图像</a:t>
            </a:r>
            <a:endParaRPr lang="en-US" altLang="zh-CN" dirty="0" smtClean="0"/>
          </a:p>
        </p:txBody>
      </p:sp>
      <p:sp>
        <p:nvSpPr>
          <p:cNvPr id="7" name="副标题 2"/>
          <p:cNvSpPr txBox="1">
            <a:spLocks/>
          </p:cNvSpPr>
          <p:nvPr/>
        </p:nvSpPr>
        <p:spPr>
          <a:xfrm>
            <a:off x="1005716" y="1829870"/>
            <a:ext cx="10936217" cy="22651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t>（</a:t>
            </a:r>
            <a:r>
              <a:rPr lang="en-US" altLang="zh-CN" sz="2300" dirty="0" smtClean="0"/>
              <a:t>1</a:t>
            </a:r>
            <a:r>
              <a:rPr lang="zh-CN" altLang="en-US" sz="2300" dirty="0" smtClean="0"/>
              <a:t>）描点法作图</a:t>
            </a:r>
            <a:endParaRPr lang="en-US" altLang="zh-CN" sz="2300" dirty="0" smtClean="0"/>
          </a:p>
          <a:p>
            <a:pPr algn="l"/>
            <a:r>
              <a:rPr lang="en-US" altLang="zh-CN" sz="2300" dirty="0"/>
              <a:t> </a:t>
            </a:r>
            <a:r>
              <a:rPr lang="en-US" altLang="zh-CN" sz="2300" dirty="0" smtClean="0"/>
              <a:t>       a.</a:t>
            </a:r>
            <a:r>
              <a:rPr lang="zh-CN" altLang="en-US" sz="2300" dirty="0" smtClean="0"/>
              <a:t>确定函数的定义域</a:t>
            </a:r>
            <a:endParaRPr lang="en-US" altLang="zh-CN" sz="2300" dirty="0" smtClean="0"/>
          </a:p>
          <a:p>
            <a:pPr algn="l"/>
            <a:r>
              <a:rPr lang="en-US" altLang="zh-CN" sz="2300" dirty="0"/>
              <a:t> </a:t>
            </a:r>
            <a:r>
              <a:rPr lang="en-US" altLang="zh-CN" sz="2300" dirty="0" smtClean="0"/>
              <a:t>       b.</a:t>
            </a:r>
            <a:r>
              <a:rPr lang="zh-CN" altLang="en-US" sz="2300" dirty="0" smtClean="0"/>
              <a:t>化简函数的解析式</a:t>
            </a:r>
            <a:endParaRPr lang="en-US" altLang="zh-CN" sz="2300" dirty="0" smtClean="0"/>
          </a:p>
          <a:p>
            <a:pPr algn="l"/>
            <a:r>
              <a:rPr lang="en-US" altLang="zh-CN" sz="2300" dirty="0"/>
              <a:t> </a:t>
            </a:r>
            <a:r>
              <a:rPr lang="en-US" altLang="zh-CN" sz="2300" dirty="0" smtClean="0"/>
              <a:t>       c.</a:t>
            </a:r>
            <a:r>
              <a:rPr lang="zh-CN" altLang="en-US" sz="2300" dirty="0" smtClean="0"/>
              <a:t>讨论函数的性质，奇偶性、周期性、单调性、最值、变化趋势</a:t>
            </a:r>
            <a:endParaRPr lang="en-US" altLang="zh-CN" sz="2300" dirty="0" smtClean="0"/>
          </a:p>
          <a:p>
            <a:pPr algn="l"/>
            <a:r>
              <a:rPr lang="en-US" altLang="zh-CN" sz="2300" dirty="0"/>
              <a:t> </a:t>
            </a:r>
            <a:r>
              <a:rPr lang="en-US" altLang="zh-CN" sz="2300" dirty="0" smtClean="0"/>
              <a:t>       d.</a:t>
            </a:r>
            <a:r>
              <a:rPr lang="zh-CN" altLang="en-US" sz="2300" dirty="0" smtClean="0"/>
              <a:t>描点连线，画出函数的图像</a:t>
            </a:r>
            <a:endParaRPr lang="en-US" altLang="zh-CN" sz="2300" dirty="0" smtClean="0"/>
          </a:p>
        </p:txBody>
      </p:sp>
      <p:sp>
        <p:nvSpPr>
          <p:cNvPr id="2" name="矩形 1"/>
          <p:cNvSpPr/>
          <p:nvPr/>
        </p:nvSpPr>
        <p:spPr>
          <a:xfrm>
            <a:off x="5308700" y="5314949"/>
            <a:ext cx="1295400" cy="333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0" name="矩形 9"/>
          <p:cNvSpPr/>
          <p:nvPr/>
        </p:nvSpPr>
        <p:spPr>
          <a:xfrm>
            <a:off x="5308700" y="4412206"/>
            <a:ext cx="1295400" cy="333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k</a:t>
            </a:r>
            <a:endParaRPr lang="zh-CN" altLang="en-US" i="1" dirty="0">
              <a:latin typeface="Times New Roman" panose="02020603050405020304" pitchFamily="18" charset="0"/>
              <a:cs typeface="Times New Roman" panose="02020603050405020304" pitchFamily="18" charset="0"/>
            </a:endParaRPr>
          </a:p>
        </p:txBody>
      </p:sp>
      <p:sp>
        <p:nvSpPr>
          <p:cNvPr id="11" name="矩形 10"/>
          <p:cNvSpPr/>
          <p:nvPr/>
        </p:nvSpPr>
        <p:spPr>
          <a:xfrm>
            <a:off x="5308700" y="6217692"/>
            <a:ext cx="1295400" cy="333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k</a:t>
            </a:r>
            <a:endParaRPr lang="zh-CN" altLang="en-US" i="1" dirty="0">
              <a:latin typeface="Times New Roman" panose="02020603050405020304" pitchFamily="18" charset="0"/>
              <a:cs typeface="Times New Roman" panose="02020603050405020304" pitchFamily="18" charset="0"/>
            </a:endParaRPr>
          </a:p>
        </p:txBody>
      </p:sp>
      <p:sp>
        <p:nvSpPr>
          <p:cNvPr id="12" name="矩形 11"/>
          <p:cNvSpPr/>
          <p:nvPr/>
        </p:nvSpPr>
        <p:spPr>
          <a:xfrm>
            <a:off x="7394675" y="5314949"/>
            <a:ext cx="1295400" cy="333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x-h</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3222725" y="5314949"/>
            <a:ext cx="1295400" cy="333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Times New Roman" panose="02020603050405020304" pitchFamily="18" charset="0"/>
                <a:cs typeface="Times New Roman" panose="02020603050405020304" pitchFamily="18" charset="0"/>
              </a:rPr>
              <a:t>y=</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x+h</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副标题 2"/>
          <p:cNvSpPr txBox="1">
            <a:spLocks/>
          </p:cNvSpPr>
          <p:nvPr/>
        </p:nvSpPr>
        <p:spPr>
          <a:xfrm>
            <a:off x="814505" y="4135710"/>
            <a:ext cx="3662150" cy="762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图像变换</a:t>
            </a:r>
            <a:endParaRPr lang="en-US" altLang="zh-CN" dirty="0" smtClean="0"/>
          </a:p>
        </p:txBody>
      </p:sp>
      <p:sp>
        <p:nvSpPr>
          <p:cNvPr id="15" name="副标题 2"/>
          <p:cNvSpPr txBox="1">
            <a:spLocks/>
          </p:cNvSpPr>
          <p:nvPr/>
        </p:nvSpPr>
        <p:spPr>
          <a:xfrm>
            <a:off x="975577" y="4612213"/>
            <a:ext cx="10936217" cy="22651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a:t>
            </a:r>
            <a:r>
              <a:rPr lang="en-US" altLang="zh-CN" sz="2300" dirty="0" smtClean="0">
                <a:latin typeface="Times New Roman" panose="02020603050405020304" pitchFamily="18" charset="0"/>
                <a:cs typeface="Times New Roman" panose="02020603050405020304" pitchFamily="18" charset="0"/>
              </a:rPr>
              <a:t>1</a:t>
            </a:r>
            <a:r>
              <a:rPr lang="zh-CN" altLang="en-US" sz="2300" dirty="0" smtClean="0">
                <a:latin typeface="Times New Roman" panose="02020603050405020304" pitchFamily="18" charset="0"/>
                <a:cs typeface="Times New Roman" panose="02020603050405020304" pitchFamily="18" charset="0"/>
              </a:rPr>
              <a:t>）平移变换</a:t>
            </a:r>
            <a:r>
              <a:rPr lang="en-US" altLang="zh-CN" sz="2300" dirty="0" smtClean="0">
                <a:latin typeface="Times New Roman" panose="02020603050405020304" pitchFamily="18" charset="0"/>
                <a:cs typeface="Times New Roman" panose="02020603050405020304" pitchFamily="18" charset="0"/>
              </a:rPr>
              <a:t>(h&gt;0,k&gt;0)</a:t>
            </a:r>
          </a:p>
        </p:txBody>
      </p:sp>
      <p:cxnSp>
        <p:nvCxnSpPr>
          <p:cNvPr id="16" name="直接箭头连接符 15"/>
          <p:cNvCxnSpPr>
            <a:stCxn id="2" idx="0"/>
            <a:endCxn id="10" idx="2"/>
          </p:cNvCxnSpPr>
          <p:nvPr/>
        </p:nvCxnSpPr>
        <p:spPr>
          <a:xfrm flipV="1">
            <a:off x="5956400" y="4745581"/>
            <a:ext cx="0" cy="56936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5981800" y="4887056"/>
            <a:ext cx="723900" cy="338554"/>
          </a:xfrm>
          <a:prstGeom prst="rect">
            <a:avLst/>
          </a:prstGeom>
          <a:noFill/>
        </p:spPr>
        <p:txBody>
          <a:bodyPr wrap="square" rtlCol="0">
            <a:spAutoFit/>
          </a:bodyPr>
          <a:lstStyle/>
          <a:p>
            <a:r>
              <a:rPr lang="zh-CN" altLang="en-US" sz="1600" dirty="0" smtClean="0"/>
              <a:t>上移</a:t>
            </a:r>
            <a:r>
              <a:rPr lang="en-US" altLang="zh-CN" sz="1600" dirty="0" smtClean="0"/>
              <a:t>k</a:t>
            </a:r>
            <a:endParaRPr lang="zh-CN" altLang="en-US" sz="1600" dirty="0"/>
          </a:p>
        </p:txBody>
      </p:sp>
      <p:cxnSp>
        <p:nvCxnSpPr>
          <p:cNvPr id="18" name="直接箭头连接符 17"/>
          <p:cNvCxnSpPr>
            <a:stCxn id="2" idx="2"/>
            <a:endCxn id="11" idx="0"/>
          </p:cNvCxnSpPr>
          <p:nvPr/>
        </p:nvCxnSpPr>
        <p:spPr>
          <a:xfrm>
            <a:off x="5956400" y="5648324"/>
            <a:ext cx="0" cy="569368"/>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a:stCxn id="2" idx="3"/>
            <a:endCxn id="12" idx="1"/>
          </p:cNvCxnSpPr>
          <p:nvPr/>
        </p:nvCxnSpPr>
        <p:spPr>
          <a:xfrm>
            <a:off x="6604100" y="5481637"/>
            <a:ext cx="790575"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 idx="1"/>
            <a:endCxn id="13" idx="3"/>
          </p:cNvCxnSpPr>
          <p:nvPr/>
        </p:nvCxnSpPr>
        <p:spPr>
          <a:xfrm flipH="1">
            <a:off x="4518125" y="5481637"/>
            <a:ext cx="790575" cy="0"/>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28" name="文本框 27"/>
          <p:cNvSpPr txBox="1"/>
          <p:nvPr/>
        </p:nvSpPr>
        <p:spPr>
          <a:xfrm>
            <a:off x="5932587" y="5788864"/>
            <a:ext cx="723900" cy="338554"/>
          </a:xfrm>
          <a:prstGeom prst="rect">
            <a:avLst/>
          </a:prstGeom>
          <a:noFill/>
        </p:spPr>
        <p:txBody>
          <a:bodyPr wrap="square" rtlCol="0">
            <a:spAutoFit/>
          </a:bodyPr>
          <a:lstStyle/>
          <a:p>
            <a:r>
              <a:rPr lang="zh-CN" altLang="en-US" sz="1600" dirty="0" smtClean="0"/>
              <a:t>下移</a:t>
            </a:r>
            <a:r>
              <a:rPr lang="en-US" altLang="zh-CN" sz="1600" dirty="0" smtClean="0"/>
              <a:t>k</a:t>
            </a:r>
            <a:endParaRPr lang="zh-CN" altLang="en-US" sz="1600" dirty="0"/>
          </a:p>
        </p:txBody>
      </p:sp>
      <p:sp>
        <p:nvSpPr>
          <p:cNvPr id="29" name="文本框 28"/>
          <p:cNvSpPr txBox="1"/>
          <p:nvPr/>
        </p:nvSpPr>
        <p:spPr>
          <a:xfrm>
            <a:off x="6670775" y="5120984"/>
            <a:ext cx="723900" cy="338554"/>
          </a:xfrm>
          <a:prstGeom prst="rect">
            <a:avLst/>
          </a:prstGeom>
          <a:noFill/>
        </p:spPr>
        <p:txBody>
          <a:bodyPr wrap="square" rtlCol="0">
            <a:spAutoFit/>
          </a:bodyPr>
          <a:lstStyle/>
          <a:p>
            <a:r>
              <a:rPr lang="zh-CN" altLang="en-US" sz="1600" dirty="0" smtClean="0"/>
              <a:t>右移</a:t>
            </a:r>
            <a:r>
              <a:rPr lang="en-US" altLang="zh-CN" sz="1600" dirty="0" smtClean="0"/>
              <a:t>h</a:t>
            </a:r>
            <a:endParaRPr lang="zh-CN" altLang="en-US" sz="1600" dirty="0"/>
          </a:p>
        </p:txBody>
      </p:sp>
      <p:sp>
        <p:nvSpPr>
          <p:cNvPr id="30" name="文本框 29"/>
          <p:cNvSpPr txBox="1"/>
          <p:nvPr/>
        </p:nvSpPr>
        <p:spPr>
          <a:xfrm>
            <a:off x="4551462" y="5117160"/>
            <a:ext cx="723900" cy="338554"/>
          </a:xfrm>
          <a:prstGeom prst="rect">
            <a:avLst/>
          </a:prstGeom>
          <a:noFill/>
        </p:spPr>
        <p:txBody>
          <a:bodyPr wrap="square" rtlCol="0">
            <a:spAutoFit/>
          </a:bodyPr>
          <a:lstStyle/>
          <a:p>
            <a:r>
              <a:rPr lang="zh-CN" altLang="en-US" sz="1600" dirty="0" smtClean="0"/>
              <a:t>左移</a:t>
            </a:r>
            <a:r>
              <a:rPr lang="en-US" altLang="zh-CN" sz="1600" dirty="0" smtClean="0"/>
              <a:t>h</a:t>
            </a:r>
            <a:endParaRPr lang="zh-CN" altLang="en-US" sz="1600" dirty="0"/>
          </a:p>
        </p:txBody>
      </p:sp>
    </p:spTree>
    <p:extLst>
      <p:ext uri="{BB962C8B-B14F-4D97-AF65-F5344CB8AC3E}">
        <p14:creationId xmlns:p14="http://schemas.microsoft.com/office/powerpoint/2010/main" val="20788296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mc:Choice xmlns:a14="http://schemas.microsoft.com/office/drawing/2010/main" Requires="a14">
          <p:sp>
            <p:nvSpPr>
              <p:cNvPr id="6" name="副标题 2"/>
              <p:cNvSpPr>
                <a:spLocks noGrp="1"/>
              </p:cNvSpPr>
              <p:nvPr>
                <p:ph type="subTitle" idx="1"/>
              </p:nvPr>
            </p:nvSpPr>
            <p:spPr>
              <a:xfrm>
                <a:off x="555197" y="968991"/>
                <a:ext cx="11250116" cy="2231409"/>
              </a:xfrm>
            </p:spPr>
            <p:txBody>
              <a:bodyPr>
                <a:normAutofit/>
              </a:body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训练</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已知函数</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𝑒</m:t>
                                </m:r>
                              </m:e>
                              <m:sup>
                                <m:r>
                                  <a:rPr lang="en-US" altLang="zh-CN" b="0" i="1" smtClean="0">
                                    <a:latin typeface="Cambria Math" panose="02040503050406030204" pitchFamily="18" charset="0"/>
                                    <a:cs typeface="Times New Roman" panose="02020603050405020304" pitchFamily="18" charset="0"/>
                                  </a:rPr>
                                  <m:t>𝑥</m:t>
                                </m:r>
                              </m:sup>
                            </m:sSup>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0</m:t>
                            </m:r>
                            <m:r>
                              <a:rPr lang="en-US" altLang="zh-CN" i="1" smtClean="0">
                                <a:latin typeface="Cambria Math" panose="02040503050406030204" pitchFamily="18" charset="0"/>
                                <a:cs typeface="Times New Roman" panose="02020603050405020304" pitchFamily="18" charset="0"/>
                              </a:rPr>
                              <m:t> </m:t>
                            </m:r>
                          </m:e>
                          <m:e>
                            <m:r>
                              <a:rPr lang="en-US" altLang="zh-CN" i="1">
                                <a:latin typeface="Cambria Math" panose="02040503050406030204" pitchFamily="18" charset="0"/>
                                <a:cs typeface="Times New Roman" panose="02020603050405020304" pitchFamily="18" charset="0"/>
                              </a:rPr>
                              <m:t>𝑎</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𝑥</m:t>
                            </m:r>
                            <m:r>
                              <a:rPr lang="en-US" altLang="zh-CN" b="0" i="1" smtClean="0">
                                <a:latin typeface="Cambria Math" panose="02040503050406030204" pitchFamily="18" charset="0"/>
                                <a:cs typeface="Times New Roman" panose="02020603050405020304" pitchFamily="18" charset="0"/>
                              </a:rPr>
                              <m:t>&lt;0</m:t>
                            </m:r>
                          </m:e>
                        </m:eqArr>
                      </m:e>
                    </m:d>
                  </m:oMath>
                </a14:m>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m&lt;-1</a:t>
                </a:r>
                <a:r>
                  <a:rPr lang="zh-CN" altLang="en-US" dirty="0" smtClean="0">
                    <a:latin typeface="Times New Roman" panose="02020603050405020304" pitchFamily="18" charset="0"/>
                    <a:cs typeface="Times New Roman" panose="02020603050405020304" pitchFamily="18" charset="0"/>
                  </a:rPr>
                  <a:t>，对于任意</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b="0" i="1" dirty="0" smtClean="0">
                            <a:latin typeface="Cambria Math" panose="02040503050406030204" pitchFamily="18" charset="0"/>
                            <a:cs typeface="Times New Roman" panose="02020603050405020304" pitchFamily="18" charset="0"/>
                          </a:rPr>
                          <m:t>1</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i="1" dirty="0">
                        <a:latin typeface="Cambria Math" panose="02040503050406030204" pitchFamily="18" charset="0"/>
                        <a:ea typeface="Cambria Math" panose="02040503050406030204" pitchFamily="18" charset="0"/>
                        <a:cs typeface="Times New Roman" panose="02020603050405020304" pitchFamily="18" charset="0"/>
                      </a:rPr>
                      <m:t>R</m:t>
                    </m:r>
                  </m:oMath>
                </a14:m>
                <a:r>
                  <a:rPr lang="zh-CN" altLang="en-US" dirty="0" smtClean="0">
                    <a:latin typeface="Times New Roman" panose="02020603050405020304" pitchFamily="18" charset="0"/>
                    <a:cs typeface="Times New Roman" panose="02020603050405020304" pitchFamily="18" charset="0"/>
                  </a:rPr>
                  <a:t>且</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dirty="0">
                            <a:latin typeface="Cambria Math" panose="02040503050406030204" pitchFamily="18" charset="0"/>
                            <a:cs typeface="Times New Roman" panose="02020603050405020304" pitchFamily="18" charset="0"/>
                          </a:rPr>
                          <m:t>1</m:t>
                        </m:r>
                      </m:sub>
                    </m:sSub>
                    <m:r>
                      <a:rPr lang="en-US" altLang="zh-CN"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en-US" dirty="0" smtClean="0">
                    <a:latin typeface="Times New Roman" panose="02020603050405020304" pitchFamily="18" charset="0"/>
                    <a:cs typeface="Times New Roman" panose="02020603050405020304" pitchFamily="18" charset="0"/>
                  </a:rPr>
                  <a:t>，均存在唯一实数</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b="0" i="1" dirty="0" smtClean="0">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使得</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dirty="0">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，且</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dirty="0">
                            <a:latin typeface="Cambria Math" panose="02040503050406030204" pitchFamily="18" charset="0"/>
                            <a:cs typeface="Times New Roman" panose="02020603050405020304" pitchFamily="18" charset="0"/>
                          </a:rPr>
                          <m:t>1</m:t>
                        </m:r>
                      </m:sub>
                    </m:sSub>
                    <m:r>
                      <a:rPr lang="en-US" altLang="zh-CN" i="1"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m:rPr>
                            <m:nor/>
                          </m:rPr>
                          <a:rPr lang="en-US" altLang="zh-CN" i="1" dirty="0">
                            <a:latin typeface="Times New Roman" panose="02020603050405020304" pitchFamily="18" charset="0"/>
                            <a:cs typeface="Times New Roman" panose="02020603050405020304" pitchFamily="18" charset="0"/>
                          </a:rPr>
                          <m:t>x</m:t>
                        </m:r>
                      </m:e>
                      <m:sub>
                        <m:r>
                          <a:rPr lang="en-US" altLang="zh-CN" i="1" dirty="0">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，若</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有</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个不相等的实数根，则</a:t>
                </a:r>
                <a:r>
                  <a:rPr lang="en-US" altLang="zh-CN"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的取值范围为</a:t>
                </a:r>
                <a:r>
                  <a:rPr lang="en-US" altLang="zh-CN" dirty="0" smtClean="0">
                    <a:latin typeface="Times New Roman" panose="02020603050405020304" pitchFamily="18" charset="0"/>
                    <a:cs typeface="Times New Roman" panose="02020603050405020304" pitchFamily="18" charset="0"/>
                  </a:rPr>
                  <a:t>(    )</a:t>
                </a: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rPr>
                  <a:t>A.(0,1)        B(-1,0)        C.(-2,-1)</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(-1,0)         D.(-2,-1)</a:t>
                </a:r>
                <a:endParaRPr lang="en-US" altLang="zh-CN" dirty="0">
                  <a:latin typeface="Times New Roman" panose="02020603050405020304" pitchFamily="18" charset="0"/>
                  <a:cs typeface="Times New Roman" panose="02020603050405020304" pitchFamily="18" charset="0"/>
                </a:endParaRPr>
              </a:p>
            </p:txBody>
          </p:sp>
        </mc:Choice>
        <mc:Fallback>
          <p:sp>
            <p:nvSpPr>
              <p:cNvPr id="6" name="副标题 2"/>
              <p:cNvSpPr>
                <a:spLocks noGrp="1" noRot="1" noChangeAspect="1" noMove="1" noResize="1" noEditPoints="1" noAdjustHandles="1" noChangeArrowheads="1" noChangeShapeType="1" noTextEdit="1"/>
              </p:cNvSpPr>
              <p:nvPr>
                <p:ph type="subTitle" idx="1"/>
              </p:nvPr>
            </p:nvSpPr>
            <p:spPr>
              <a:xfrm>
                <a:off x="555197" y="968991"/>
                <a:ext cx="11250116" cy="2231409"/>
              </a:xfrm>
              <a:blipFill rotWithShape="0">
                <a:blip r:embed="rId3"/>
                <a:stretch>
                  <a:fillRect l="-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副标题 2"/>
              <p:cNvSpPr txBox="1">
                <a:spLocks/>
              </p:cNvSpPr>
              <p:nvPr/>
            </p:nvSpPr>
            <p:spPr>
              <a:xfrm>
                <a:off x="555197" y="3055582"/>
                <a:ext cx="11250116" cy="35484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解：当</a:t>
                </a:r>
                <a:r>
                  <a:rPr lang="en-US" altLang="zh-CN" dirty="0" smtClean="0">
                    <a:latin typeface="Times New Roman" panose="02020603050405020304" pitchFamily="18" charset="0"/>
                    <a:cs typeface="Times New Roman" panose="02020603050405020304" pitchFamily="18" charset="0"/>
                  </a:rPr>
                  <a:t>a=0</a:t>
                </a:r>
                <a:r>
                  <a:rPr lang="zh-CN" altLang="en-US" dirty="0" smtClean="0">
                    <a:latin typeface="Times New Roman" panose="02020603050405020304" pitchFamily="18" charset="0"/>
                    <a:cs typeface="Times New Roman" panose="02020603050405020304" pitchFamily="18" charset="0"/>
                  </a:rPr>
                  <a:t>时，显然不符合题意；当</a:t>
                </a:r>
                <a:r>
                  <a:rPr lang="en-US" altLang="zh-CN" dirty="0" smtClean="0">
                    <a:latin typeface="Times New Roman" panose="02020603050405020304" pitchFamily="18" charset="0"/>
                    <a:cs typeface="Times New Roman" panose="02020603050405020304" pitchFamily="18" charset="0"/>
                  </a:rPr>
                  <a:t>a</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en-US" dirty="0" smtClean="0">
                    <a:latin typeface="Times New Roman" panose="02020603050405020304" pitchFamily="18" charset="0"/>
                    <a:cs typeface="Times New Roman" panose="02020603050405020304" pitchFamily="18" charset="0"/>
                  </a:rPr>
                  <a:t>，函数</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m:rPr>
                            <m:nor/>
                          </m:rPr>
                          <a:rPr lang="en-US" altLang="zh-CN" b="0" i="1" smtClean="0">
                            <a:latin typeface="Cambria Math" panose="02040503050406030204" pitchFamily="18" charset="0"/>
                            <a:cs typeface="Times New Roman" panose="02020603050405020304" pitchFamily="18" charset="0"/>
                          </a:rPr>
                          <m:t>y</m:t>
                        </m:r>
                        <m:r>
                          <m:rPr>
                            <m:nor/>
                          </m:rPr>
                          <a:rPr lang="en-US" altLang="zh-CN" b="0" i="1" smtClean="0">
                            <a:latin typeface="Cambria Math" panose="02040503050406030204" pitchFamily="18" charset="0"/>
                            <a:cs typeface="Times New Roman" panose="02020603050405020304" pitchFamily="18" charset="0"/>
                          </a:rPr>
                          <m:t> </m:t>
                        </m:r>
                        <m:r>
                          <m:rPr>
                            <m:nor/>
                          </m:rPr>
                          <a:rPr lang="en-US" altLang="zh-CN" dirty="0">
                            <a:latin typeface="Times New Roman" panose="020206030504050203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0</m:t>
                    </m:r>
                  </m:oMath>
                </a14:m>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和函数</a:t>
                </a:r>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ax</a:t>
                </a:r>
                <a:r>
                  <a:rPr lang="en-US" altLang="zh-CN" dirty="0" err="1" smtClean="0">
                    <a:latin typeface="Times New Roman" panose="02020603050405020304" pitchFamily="18" charset="0"/>
                    <a:cs typeface="Times New Roman" panose="02020603050405020304" pitchFamily="18" charset="0"/>
                  </a:rPr>
                  <a:t>+</a:t>
                </a:r>
                <a:r>
                  <a:rPr lang="en-US" altLang="zh-CN" i="1" dirty="0" err="1" smtClean="0">
                    <a:latin typeface="Times New Roman" panose="02020603050405020304" pitchFamily="18" charset="0"/>
                    <a:cs typeface="Times New Roman" panose="02020603050405020304" pitchFamily="18" charset="0"/>
                  </a:rPr>
                  <a:t>b</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&lt;0</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都是定义域内</a:t>
                </a:r>
                <a:r>
                  <a:rPr lang="zh-CN" altLang="en-US" dirty="0" smtClean="0">
                    <a:latin typeface="Times New Roman" panose="02020603050405020304" pitchFamily="18" charset="0"/>
                    <a:cs typeface="Times New Roman" panose="02020603050405020304" pitchFamily="18" charset="0"/>
                  </a:rPr>
                  <a:t>的</a:t>
                </a:r>
                <a:r>
                  <a:rPr lang="zh-CN" altLang="en-US" dirty="0">
                    <a:latin typeface="Times New Roman" panose="02020603050405020304" pitchFamily="18" charset="0"/>
                    <a:cs typeface="Times New Roman" panose="02020603050405020304" pitchFamily="18" charset="0"/>
                  </a:rPr>
                  <a:t>单调函数，且函数</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m:rPr>
                            <m:nor/>
                          </m:rPr>
                          <a:rPr lang="en-US" altLang="zh-CN" i="1">
                            <a:latin typeface="Cambria Math" panose="02040503050406030204" pitchFamily="18" charset="0"/>
                            <a:cs typeface="Times New Roman" panose="02020603050405020304" pitchFamily="18" charset="0"/>
                          </a:rPr>
                          <m:t>y</m:t>
                        </m:r>
                        <m:r>
                          <m:rPr>
                            <m:nor/>
                          </m:rPr>
                          <a:rPr lang="en-US" altLang="zh-CN" i="1">
                            <a:latin typeface="Cambria Math" panose="02040503050406030204" pitchFamily="18" charset="0"/>
                            <a:cs typeface="Times New Roman" panose="02020603050405020304" pitchFamily="18" charset="0"/>
                          </a:rPr>
                          <m:t> </m:t>
                        </m:r>
                        <m:r>
                          <m:rPr>
                            <m:nor/>
                          </m:rPr>
                          <a:rPr lang="en-US" altLang="zh-CN" dirty="0">
                            <a:latin typeface="Times New Roman" panose="020206030504050203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−1</m:t>
                    </m:r>
                  </m:oMath>
                </a14:m>
                <a:endParaRPr lang="en-US" altLang="zh-CN" i="1" dirty="0" smtClean="0">
                  <a:latin typeface="Cambria Math" panose="020405030504060302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的值域为</a:t>
                </a:r>
                <a:r>
                  <a:rPr lang="en-US" altLang="zh-CN" dirty="0" smtClean="0">
                    <a:latin typeface="Times New Roman" panose="02020603050405020304" pitchFamily="18" charset="0"/>
                    <a:cs typeface="Times New Roman" panose="02020603050405020304" pitchFamily="18" charset="0"/>
                  </a:rPr>
                  <a:t>(m,+</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，所以</a:t>
                </a:r>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m:rPr>
                                <m:sty m:val="p"/>
                              </m:rPr>
                              <a:rPr lang="en-US" altLang="zh-CN" i="1">
                                <a:latin typeface="Cambria Math" panose="02040503050406030204" pitchFamily="18" charset="0"/>
                                <a:cs typeface="Times New Roman" panose="02020603050405020304" pitchFamily="18" charset="0"/>
                              </a:rPr>
                              <m:t>b</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e>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&lt;0</m:t>
                            </m:r>
                          </m:e>
                        </m:eqArr>
                      </m:e>
                    </m:d>
                  </m:oMath>
                </a14:m>
                <a:r>
                  <a:rPr lang="zh-CN" altLang="en-US" dirty="0" smtClean="0">
                    <a:latin typeface="Times New Roman" panose="02020603050405020304" pitchFamily="18" charset="0"/>
                    <a:cs typeface="Times New Roman" panose="02020603050405020304" pitchFamily="18" charset="0"/>
                  </a:rPr>
                  <a:t>，则函数</a:t>
                </a:r>
                <a:r>
                  <a:rPr lang="en-US" altLang="zh-CN" i="1" dirty="0">
                    <a:latin typeface="Times New Roman" panose="02020603050405020304" pitchFamily="18" charset="0"/>
                    <a:cs typeface="Times New Roman" panose="02020603050405020304" pitchFamily="18" charset="0"/>
                  </a:rPr>
                  <a:t>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𝑒</m:t>
                                </m:r>
                              </m:e>
                              <m:sup>
                                <m:r>
                                  <a:rPr lang="en-US" altLang="zh-CN" i="1">
                                    <a:latin typeface="Cambria Math" panose="02040503050406030204" pitchFamily="18" charset="0"/>
                                    <a:cs typeface="Times New Roman" panose="02020603050405020304" pitchFamily="18" charset="0"/>
                                  </a:rPr>
                                  <m:t>𝑥</m:t>
                                </m:r>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𝑥</m:t>
                            </m:r>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0 </m:t>
                            </m:r>
                          </m:e>
                          <m:e>
                            <m:r>
                              <a:rPr lang="en-US" altLang="zh-CN" i="1">
                                <a:latin typeface="Cambria Math" panose="02040503050406030204" pitchFamily="18" charset="0"/>
                                <a:cs typeface="Times New Roman" panose="02020603050405020304" pitchFamily="18" charset="0"/>
                              </a:rPr>
                              <m:t>𝑎</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𝑥</m:t>
                            </m:r>
                            <m:r>
                              <a:rPr lang="en-US" altLang="zh-CN" i="1">
                                <a:latin typeface="Cambria Math" panose="02040503050406030204" pitchFamily="18" charset="0"/>
                                <a:cs typeface="Times New Roman" panose="02020603050405020304" pitchFamily="18" charset="0"/>
                              </a:rPr>
                              <m:t>&lt;0</m:t>
                            </m:r>
                          </m:e>
                        </m:eqArr>
                      </m:e>
                    </m:d>
                  </m:oMath>
                </a14:m>
                <a:r>
                  <a:rPr lang="zh-CN" altLang="en-US" dirty="0" smtClean="0">
                    <a:latin typeface="Times New Roman" panose="02020603050405020304" pitchFamily="18" charset="0"/>
                    <a:cs typeface="Times New Roman" panose="02020603050405020304" pitchFamily="18" charset="0"/>
                  </a:rPr>
                  <a:t>的值域为</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en-US" altLang="zh-CN"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p:sp>
            <p:nvSpPr>
              <p:cNvPr id="5" name="副标题 2"/>
              <p:cNvSpPr txBox="1">
                <a:spLocks noRot="1" noChangeAspect="1" noMove="1" noResize="1" noEditPoints="1" noAdjustHandles="1" noChangeArrowheads="1" noChangeShapeType="1" noTextEdit="1"/>
              </p:cNvSpPr>
              <p:nvPr/>
            </p:nvSpPr>
            <p:spPr>
              <a:xfrm>
                <a:off x="555197" y="3055582"/>
                <a:ext cx="11250116" cy="3548418"/>
              </a:xfrm>
              <a:prstGeom prst="rect">
                <a:avLst/>
              </a:prstGeom>
              <a:blipFill rotWithShape="0">
                <a:blip r:embed="rId4"/>
                <a:stretch>
                  <a:fillRect l="-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553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考点</a:t>
            </a:r>
            <a:r>
              <a:rPr lang="en-US" altLang="zh-CN" sz="4400" dirty="0" smtClean="0"/>
              <a:t>4——</a:t>
            </a:r>
            <a:r>
              <a:rPr lang="zh-CN" altLang="en-US" sz="4400" dirty="0" smtClean="0"/>
              <a:t>函数模型及函数的综合应用</a:t>
            </a:r>
            <a:endParaRPr lang="en-US" altLang="zh-CN" sz="4400" dirty="0"/>
          </a:p>
        </p:txBody>
      </p:sp>
      <mc:AlternateContent xmlns:mc="http://schemas.openxmlformats.org/markup-compatibility/2006">
        <mc:Choice xmlns:a14="http://schemas.microsoft.com/office/drawing/2010/main" Requires="a14">
          <p:sp>
            <p:nvSpPr>
              <p:cNvPr id="5" name="副标题 2"/>
              <p:cNvSpPr txBox="1">
                <a:spLocks/>
              </p:cNvSpPr>
              <p:nvPr/>
            </p:nvSpPr>
            <p:spPr>
              <a:xfrm>
                <a:off x="555197" y="1206500"/>
                <a:ext cx="11250116" cy="53975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的大致图像如图所示，</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由函数图像易知要使方程</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f</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有四个不相等的实数根，则</a:t>
                </a:r>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𝑓</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𝑚</m:t>
                                </m:r>
                              </m:e>
                            </m:d>
                            <m:r>
                              <a:rPr lang="en-US" altLang="zh-CN" b="0" i="1" smtClean="0">
                                <a:latin typeface="Cambria Math" panose="02040503050406030204" pitchFamily="18" charset="0"/>
                                <a:cs typeface="Times New Roman" panose="02020603050405020304" pitchFamily="18" charset="0"/>
                              </a:rPr>
                              <m:t>&gt;</m:t>
                            </m:r>
                            <m:r>
                              <a:rPr lang="en-US" altLang="zh-CN" i="1">
                                <a:latin typeface="Cambria Math" panose="02040503050406030204" pitchFamily="18" charset="0"/>
                                <a:cs typeface="Times New Roman" panose="02020603050405020304" pitchFamily="18" charset="0"/>
                              </a:rPr>
                              <m:t>0 </m:t>
                            </m:r>
                          </m:e>
                          <m:e>
                            <m:r>
                              <a:rPr lang="en-US" altLang="zh-CN" i="1">
                                <a:latin typeface="Cambria Math" panose="02040503050406030204" pitchFamily="18" charset="0"/>
                                <a:cs typeface="Times New Roman" panose="02020603050405020304" pitchFamily="18" charset="0"/>
                              </a:rPr>
                              <m:t>𝑓</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𝑚</m:t>
                                </m:r>
                              </m:e>
                            </m:d>
                            <m:r>
                              <a:rPr lang="en-US" altLang="zh-CN" i="1">
                                <a:latin typeface="Cambria Math" panose="02040503050406030204" pitchFamily="18" charset="0"/>
                                <a:cs typeface="Times New Roman" panose="02020603050405020304" pitchFamily="18" charset="0"/>
                              </a:rPr>
                              <m:t>&lt;</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e>
                        </m:eqArr>
                      </m:e>
                    </m:d>
                  </m:oMath>
                </a14:m>
                <a:r>
                  <a:rPr lang="zh-CN" altLang="en-US" dirty="0" smtClean="0">
                    <a:latin typeface="Times New Roman" panose="02020603050405020304" pitchFamily="18" charset="0"/>
                    <a:cs typeface="Times New Roman" panose="02020603050405020304" pitchFamily="18" charset="0"/>
                  </a:rPr>
                  <a:t>即</a:t>
                </a:r>
                <a14:m>
                  <m:oMath xmlns:m="http://schemas.openxmlformats.org/officeDocument/2006/math">
                    <m:d>
                      <m:dPr>
                        <m:begChr m:val="{"/>
                        <m:endChr m:val=""/>
                        <m:ctrlPr>
                          <a:rPr lang="en-US" altLang="zh-CN" i="1">
                            <a:latin typeface="Cambria Math" panose="02040503050406030204" pitchFamily="18" charset="0"/>
                            <a:cs typeface="Times New Roman" panose="02020603050405020304" pitchFamily="18" charset="0"/>
                          </a:rPr>
                        </m:ctrlPr>
                      </m:dPr>
                      <m:e>
                        <m:eqArr>
                          <m:eqArrPr>
                            <m:ctrlPr>
                              <a:rPr lang="en-US" altLang="zh-CN" i="1">
                                <a:latin typeface="Cambria Math" panose="02040503050406030204" pitchFamily="18" charset="0"/>
                                <a:cs typeface="Times New Roman" panose="02020603050405020304" pitchFamily="18" charset="0"/>
                              </a:rPr>
                            </m:ctrlPr>
                          </m:eqArrPr>
                          <m:e>
                            <m:r>
                              <a:rPr lang="en-US" altLang="zh-CN" b="0" i="1" smtClean="0">
                                <a:latin typeface="Cambria Math" panose="02040503050406030204" pitchFamily="18" charset="0"/>
                                <a:cs typeface="Times New Roman" panose="02020603050405020304" pitchFamily="18" charset="0"/>
                              </a:rPr>
                              <m:t>𝑎𝑚</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&gt;</m:t>
                            </m:r>
                            <m:r>
                              <a:rPr lang="en-US" altLang="zh-CN" i="1">
                                <a:latin typeface="Cambria Math" panose="02040503050406030204" pitchFamily="18" charset="0"/>
                                <a:cs typeface="Times New Roman" panose="02020603050405020304" pitchFamily="18" charset="0"/>
                              </a:rPr>
                              <m:t>0 </m:t>
                            </m:r>
                          </m:e>
                          <m:e>
                            <m:r>
                              <a:rPr lang="en-US" altLang="zh-CN" i="1">
                                <a:latin typeface="Cambria Math" panose="02040503050406030204" pitchFamily="18" charset="0"/>
                                <a:cs typeface="Times New Roman" panose="02020603050405020304" pitchFamily="18" charset="0"/>
                              </a:rPr>
                              <m:t>𝑎𝑚</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&lt;</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𝑚</m:t>
                            </m:r>
                          </m:e>
                        </m:eqArr>
                      </m:e>
                    </m:d>
                  </m:oMath>
                </a14:m>
                <a:endParaRPr lang="en-US" altLang="zh-CN" dirty="0" smtClean="0">
                  <a:latin typeface="Times New Roman" panose="02020603050405020304" pitchFamily="18" charset="0"/>
                  <a:cs typeface="Times New Roman" panose="02020603050405020304" pitchFamily="18" charset="0"/>
                </a:endParaRP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又因为</a:t>
                </a:r>
                <a:r>
                  <a:rPr lang="en-US" altLang="zh-CN" dirty="0" smtClean="0">
                    <a:latin typeface="Times New Roman" panose="02020603050405020304" pitchFamily="18" charset="0"/>
                    <a:cs typeface="Times New Roman" panose="02020603050405020304" pitchFamily="18" charset="0"/>
                  </a:rPr>
                  <a:t>m&lt;-1</a:t>
                </a:r>
                <a:r>
                  <a:rPr lang="zh-CN" altLang="en-US" dirty="0" smtClean="0">
                    <a:latin typeface="Times New Roman" panose="02020603050405020304" pitchFamily="18" charset="0"/>
                    <a:cs typeface="Times New Roman" panose="02020603050405020304" pitchFamily="18" charset="0"/>
                  </a:rPr>
                  <a:t>，解得</a:t>
                </a:r>
                <a:r>
                  <a:rPr lang="en-US" altLang="zh-CN" dirty="0" smtClean="0">
                    <a:latin typeface="Times New Roman" panose="02020603050405020304" pitchFamily="18" charset="0"/>
                    <a:cs typeface="Times New Roman" panose="02020603050405020304" pitchFamily="18" charset="0"/>
                  </a:rPr>
                  <a:t>-2&lt;</a:t>
                </a:r>
                <a:r>
                  <a:rPr lang="en-US" altLang="zh-CN" i="1" dirty="0" smtClean="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&lt;-1</a:t>
                </a:r>
              </a:p>
              <a:p>
                <a:pPr algn="l">
                  <a:lnSpc>
                    <a:spcPct val="150000"/>
                  </a:lnSpc>
                  <a:spcBef>
                    <a:spcPts val="0"/>
                  </a:spcBef>
                </a:pPr>
                <a:r>
                  <a:rPr lang="zh-CN" altLang="en-US" dirty="0" smtClean="0">
                    <a:latin typeface="Times New Roman" panose="02020603050405020304" pitchFamily="18" charset="0"/>
                    <a:cs typeface="Times New Roman" panose="02020603050405020304" pitchFamily="18" charset="0"/>
                  </a:rPr>
                  <a:t>选</a:t>
                </a:r>
                <a:r>
                  <a:rPr lang="en-US" altLang="zh-CN" dirty="0" smtClean="0">
                    <a:latin typeface="Times New Roman" panose="02020603050405020304" pitchFamily="18" charset="0"/>
                    <a:cs typeface="Times New Roman" panose="02020603050405020304" pitchFamily="18" charset="0"/>
                  </a:rPr>
                  <a:t>D</a:t>
                </a:r>
                <a:endParaRPr lang="en-US" altLang="zh-CN" dirty="0">
                  <a:latin typeface="Times New Roman" panose="02020603050405020304" pitchFamily="18" charset="0"/>
                  <a:cs typeface="Times New Roman" panose="02020603050405020304" pitchFamily="18" charset="0"/>
                </a:endParaRPr>
              </a:p>
            </p:txBody>
          </p:sp>
        </mc:Choice>
        <mc:Fallback>
          <p:sp>
            <p:nvSpPr>
              <p:cNvPr id="5" name="副标题 2"/>
              <p:cNvSpPr txBox="1">
                <a:spLocks noRot="1" noChangeAspect="1" noMove="1" noResize="1" noEditPoints="1" noAdjustHandles="1" noChangeArrowheads="1" noChangeShapeType="1" noTextEdit="1"/>
              </p:cNvSpPr>
              <p:nvPr/>
            </p:nvSpPr>
            <p:spPr>
              <a:xfrm>
                <a:off x="555197" y="1206500"/>
                <a:ext cx="11250116" cy="5397500"/>
              </a:xfrm>
              <a:prstGeom prst="rect">
                <a:avLst/>
              </a:prstGeom>
              <a:blipFill rotWithShape="0">
                <a:blip r:embed="rId3"/>
                <a:stretch>
                  <a:fillRect l="-813"/>
                </a:stretch>
              </a:blipFill>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5890147" y="2197100"/>
            <a:ext cx="5224293" cy="3529273"/>
          </a:xfrm>
          <a:prstGeom prst="rect">
            <a:avLst/>
          </a:prstGeom>
        </p:spPr>
      </p:pic>
      <mc:AlternateContent xmlns:mc="http://schemas.openxmlformats.org/markup-compatibility/2006">
        <mc:Choice xmlns:a14="http://schemas.microsoft.com/office/drawing/2010/main" Requires="a14">
          <p:sp>
            <p:nvSpPr>
              <p:cNvPr id="7" name="副标题 2"/>
              <p:cNvSpPr txBox="1">
                <a:spLocks/>
              </p:cNvSpPr>
              <p:nvPr/>
            </p:nvSpPr>
            <p:spPr>
              <a:xfrm>
                <a:off x="5428595" y="2383999"/>
                <a:ext cx="2741342" cy="7464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ax</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m</a:t>
                </a:r>
                <a:r>
                  <a:rPr lang="en-US" altLang="zh-CN" sz="2000" i="1"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𝑥</m:t>
                    </m:r>
                    <m:r>
                      <a:rPr lang="en-US" altLang="zh-CN" sz="2000" i="1">
                        <a:latin typeface="Cambria Math" panose="02040503050406030204" pitchFamily="18" charset="0"/>
                        <a:cs typeface="Times New Roman" panose="02020603050405020304" pitchFamily="18" charset="0"/>
                      </a:rPr>
                      <m:t>&lt;0</m:t>
                    </m:r>
                  </m:oMath>
                </a14:m>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mc:Choice>
        <mc:Fallback>
          <p:sp>
            <p:nvSpPr>
              <p:cNvPr id="7" name="副标题 2"/>
              <p:cNvSpPr txBox="1">
                <a:spLocks noRot="1" noChangeAspect="1" noMove="1" noResize="1" noEditPoints="1" noAdjustHandles="1" noChangeArrowheads="1" noChangeShapeType="1" noTextEdit="1"/>
              </p:cNvSpPr>
              <p:nvPr/>
            </p:nvSpPr>
            <p:spPr>
              <a:xfrm>
                <a:off x="5428595" y="2383999"/>
                <a:ext cx="2741342" cy="746457"/>
              </a:xfrm>
              <a:prstGeom prst="rect">
                <a:avLst/>
              </a:prstGeom>
              <a:blipFill rotWithShape="0">
                <a:blip r:embed="rId5"/>
                <a:stretch>
                  <a:fillRect l="-24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副标题 2"/>
              <p:cNvSpPr txBox="1">
                <a:spLocks/>
              </p:cNvSpPr>
              <p:nvPr/>
            </p:nvSpPr>
            <p:spPr>
              <a:xfrm>
                <a:off x="8711063" y="2197100"/>
                <a:ext cx="3973810" cy="2070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pP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000"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𝑒</m:t>
                        </m:r>
                      </m:e>
                      <m:sup>
                        <m:r>
                          <a:rPr lang="en-US" altLang="zh-CN" sz="2000" i="1">
                            <a:latin typeface="Cambria Math" panose="02040503050406030204" pitchFamily="18" charset="0"/>
                            <a:cs typeface="Times New Roman" panose="02020603050405020304" pitchFamily="18" charset="0"/>
                          </a:rPr>
                          <m:t>𝑥</m:t>
                        </m:r>
                      </m:sup>
                    </m:sSup>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𝑚</m:t>
                    </m:r>
                    <m:r>
                      <a:rPr lang="en-US" altLang="zh-CN" sz="2000" i="1">
                        <a:latin typeface="Cambria Math" panose="02040503050406030204" pitchFamily="18" charset="0"/>
                        <a:cs typeface="Times New Roman" panose="02020603050405020304" pitchFamily="18" charset="0"/>
                      </a:rPr>
                      <m:t>−1</m:t>
                    </m:r>
                  </m:oMath>
                </a14:m>
                <a:r>
                  <a:rPr lang="en-US" altLang="zh-CN" sz="2000"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𝑥</m:t>
                    </m:r>
                    <m:r>
                      <a:rPr lang="zh-CN" altLang="en-US"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0</m:t>
                    </m:r>
                  </m:oMath>
                </a14:m>
                <a:r>
                  <a:rPr lang="en-US" altLang="zh-CN"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altLang="zh-CN" sz="2000" dirty="0">
                  <a:latin typeface="Times New Roman" panose="02020603050405020304" pitchFamily="18" charset="0"/>
                  <a:cs typeface="Times New Roman" panose="02020603050405020304" pitchFamily="18" charset="0"/>
                </a:endParaRPr>
              </a:p>
            </p:txBody>
          </p:sp>
        </mc:Choice>
        <mc:Fallback>
          <p:sp>
            <p:nvSpPr>
              <p:cNvPr id="9" name="副标题 2"/>
              <p:cNvSpPr txBox="1">
                <a:spLocks noRot="1" noChangeAspect="1" noMove="1" noResize="1" noEditPoints="1" noAdjustHandles="1" noChangeArrowheads="1" noChangeShapeType="1" noTextEdit="1"/>
              </p:cNvSpPr>
              <p:nvPr/>
            </p:nvSpPr>
            <p:spPr>
              <a:xfrm>
                <a:off x="8711063" y="2197100"/>
                <a:ext cx="3973810" cy="2070100"/>
              </a:xfrm>
              <a:prstGeom prst="rect">
                <a:avLst/>
              </a:prstGeom>
              <a:blipFill rotWithShape="0">
                <a:blip r:embed="rId6"/>
                <a:stretch>
                  <a:fillRect l="-16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02652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0" y="0"/>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4400" dirty="0" smtClean="0"/>
              <a:t>总结</a:t>
            </a:r>
            <a:endParaRPr lang="en-US" altLang="zh-CN" sz="4400" dirty="0"/>
          </a:p>
        </p:txBody>
      </p:sp>
      <p:pic>
        <p:nvPicPr>
          <p:cNvPr id="2" name="图片 1"/>
          <p:cNvPicPr>
            <a:picLocks noChangeAspect="1"/>
          </p:cNvPicPr>
          <p:nvPr/>
        </p:nvPicPr>
        <p:blipFill>
          <a:blip r:embed="rId3"/>
          <a:stretch>
            <a:fillRect/>
          </a:stretch>
        </p:blipFill>
        <p:spPr>
          <a:xfrm>
            <a:off x="2083984" y="1260474"/>
            <a:ext cx="7764726" cy="4251325"/>
          </a:xfrm>
          <a:prstGeom prst="rect">
            <a:avLst/>
          </a:prstGeom>
        </p:spPr>
      </p:pic>
    </p:spTree>
    <p:extLst>
      <p:ext uri="{BB962C8B-B14F-4D97-AF65-F5344CB8AC3E}">
        <p14:creationId xmlns:p14="http://schemas.microsoft.com/office/powerpoint/2010/main" val="2450280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一、函数的图像</a:t>
            </a:r>
            <a:endParaRPr lang="en-US" altLang="zh-CN" dirty="0" smtClean="0"/>
          </a:p>
        </p:txBody>
      </p:sp>
      <p:sp>
        <p:nvSpPr>
          <p:cNvPr id="14" name="副标题 2"/>
          <p:cNvSpPr txBox="1">
            <a:spLocks/>
          </p:cNvSpPr>
          <p:nvPr/>
        </p:nvSpPr>
        <p:spPr>
          <a:xfrm>
            <a:off x="814505" y="1407867"/>
            <a:ext cx="3662150" cy="762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图像变换</a:t>
            </a:r>
            <a:endParaRPr lang="en-US" altLang="zh-CN" dirty="0" smtClean="0"/>
          </a:p>
        </p:txBody>
      </p:sp>
      <p:sp>
        <p:nvSpPr>
          <p:cNvPr id="15" name="副标题 2"/>
          <p:cNvSpPr txBox="1">
            <a:spLocks/>
          </p:cNvSpPr>
          <p:nvPr/>
        </p:nvSpPr>
        <p:spPr>
          <a:xfrm>
            <a:off x="1135992" y="1856520"/>
            <a:ext cx="3340664"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a:t>
            </a:r>
            <a:r>
              <a:rPr lang="en-US" altLang="zh-CN" sz="2300" dirty="0" smtClean="0">
                <a:latin typeface="Times New Roman" panose="02020603050405020304" pitchFamily="18" charset="0"/>
                <a:cs typeface="Times New Roman" panose="02020603050405020304" pitchFamily="18" charset="0"/>
              </a:rPr>
              <a:t>2</a:t>
            </a:r>
            <a:r>
              <a:rPr lang="zh-CN" altLang="en-US" sz="2300" dirty="0" smtClean="0">
                <a:latin typeface="Times New Roman" panose="02020603050405020304" pitchFamily="18" charset="0"/>
                <a:cs typeface="Times New Roman" panose="02020603050405020304" pitchFamily="18" charset="0"/>
              </a:rPr>
              <a:t>）对称变换</a:t>
            </a:r>
            <a:r>
              <a:rPr lang="en-US" altLang="zh-CN" sz="2300" dirty="0" smtClean="0">
                <a:latin typeface="Times New Roman" panose="02020603050405020304" pitchFamily="18" charset="0"/>
                <a:cs typeface="Times New Roman" panose="02020603050405020304" pitchFamily="18" charset="0"/>
              </a:rPr>
              <a:t>(h&gt;0,k&gt;0)</a:t>
            </a:r>
          </a:p>
        </p:txBody>
      </p:sp>
      <p:sp>
        <p:nvSpPr>
          <p:cNvPr id="21" name="副标题 2"/>
          <p:cNvSpPr txBox="1">
            <a:spLocks/>
          </p:cNvSpPr>
          <p:nvPr/>
        </p:nvSpPr>
        <p:spPr>
          <a:xfrm>
            <a:off x="1135991" y="2435450"/>
            <a:ext cx="609732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y=f(x)                                                  y= - f(x</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endParaRPr lang="en-US" altLang="zh-CN" sz="2300" dirty="0">
              <a:latin typeface="Times New Roman" panose="02020603050405020304" pitchFamily="18" charset="0"/>
              <a:cs typeface="Times New Roman" panose="02020603050405020304" pitchFamily="18" charset="0"/>
            </a:endParaRPr>
          </a:p>
          <a:p>
            <a:pPr algn="l"/>
            <a:endParaRPr lang="en-US" altLang="zh-CN" sz="2300" dirty="0" smtClean="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2320120" y="2633131"/>
            <a:ext cx="34801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副标题 2"/>
          <p:cNvSpPr txBox="1">
            <a:spLocks/>
          </p:cNvSpPr>
          <p:nvPr/>
        </p:nvSpPr>
        <p:spPr>
          <a:xfrm>
            <a:off x="3045065" y="2252716"/>
            <a:ext cx="185448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关于</a:t>
            </a:r>
            <a:r>
              <a:rPr lang="en-US" altLang="zh-CN" sz="2300" i="1" dirty="0" smtClean="0">
                <a:latin typeface="Times New Roman" panose="02020603050405020304" pitchFamily="18" charset="0"/>
                <a:cs typeface="Times New Roman" panose="02020603050405020304" pitchFamily="18" charset="0"/>
              </a:rPr>
              <a:t>x</a:t>
            </a:r>
            <a:r>
              <a:rPr lang="zh-CN" altLang="en-US" sz="2300" dirty="0" smtClean="0">
                <a:latin typeface="Times New Roman" panose="02020603050405020304" pitchFamily="18" charset="0"/>
                <a:cs typeface="Times New Roman" panose="02020603050405020304" pitchFamily="18" charset="0"/>
              </a:rPr>
              <a:t>轴对称</a:t>
            </a:r>
            <a:endParaRPr lang="en-US" altLang="zh-CN" sz="2300" dirty="0" smtClean="0">
              <a:latin typeface="Times New Roman" panose="02020603050405020304" pitchFamily="18" charset="0"/>
              <a:cs typeface="Times New Roman" panose="02020603050405020304" pitchFamily="18" charset="0"/>
            </a:endParaRPr>
          </a:p>
        </p:txBody>
      </p:sp>
      <p:sp>
        <p:nvSpPr>
          <p:cNvPr id="27" name="副标题 2"/>
          <p:cNvSpPr txBox="1">
            <a:spLocks/>
          </p:cNvSpPr>
          <p:nvPr/>
        </p:nvSpPr>
        <p:spPr>
          <a:xfrm>
            <a:off x="1135991" y="3049592"/>
            <a:ext cx="609732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y=f(x)                                                  y= f(</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x</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endParaRPr lang="en-US" altLang="zh-CN" sz="2300" dirty="0">
              <a:latin typeface="Times New Roman" panose="02020603050405020304" pitchFamily="18" charset="0"/>
              <a:cs typeface="Times New Roman" panose="02020603050405020304" pitchFamily="18" charset="0"/>
            </a:endParaRPr>
          </a:p>
          <a:p>
            <a:pPr algn="l"/>
            <a:endParaRPr lang="en-US" altLang="zh-CN" sz="2300" dirty="0" smtClean="0">
              <a:latin typeface="Times New Roman" panose="02020603050405020304" pitchFamily="18" charset="0"/>
              <a:cs typeface="Times New Roman" panose="02020603050405020304" pitchFamily="18" charset="0"/>
            </a:endParaRPr>
          </a:p>
        </p:txBody>
      </p:sp>
      <p:cxnSp>
        <p:nvCxnSpPr>
          <p:cNvPr id="31" name="直接箭头连接符 30"/>
          <p:cNvCxnSpPr/>
          <p:nvPr/>
        </p:nvCxnSpPr>
        <p:spPr>
          <a:xfrm>
            <a:off x="2320120" y="3247273"/>
            <a:ext cx="34801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副标题 2"/>
          <p:cNvSpPr txBox="1">
            <a:spLocks/>
          </p:cNvSpPr>
          <p:nvPr/>
        </p:nvSpPr>
        <p:spPr>
          <a:xfrm>
            <a:off x="3045065" y="2866858"/>
            <a:ext cx="185448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关于</a:t>
            </a:r>
            <a:r>
              <a:rPr lang="en-US" altLang="zh-CN" sz="2300" i="1" dirty="0" smtClean="0">
                <a:latin typeface="Times New Roman" panose="02020603050405020304" pitchFamily="18" charset="0"/>
                <a:cs typeface="Times New Roman" panose="02020603050405020304" pitchFamily="18" charset="0"/>
              </a:rPr>
              <a:t>y</a:t>
            </a:r>
            <a:r>
              <a:rPr lang="zh-CN" altLang="en-US" sz="2300" dirty="0" smtClean="0">
                <a:latin typeface="Times New Roman" panose="02020603050405020304" pitchFamily="18" charset="0"/>
                <a:cs typeface="Times New Roman" panose="02020603050405020304" pitchFamily="18" charset="0"/>
              </a:rPr>
              <a:t>轴对称</a:t>
            </a:r>
            <a:endParaRPr lang="en-US" altLang="zh-CN" sz="2300" dirty="0" smtClean="0">
              <a:latin typeface="Times New Roman" panose="02020603050405020304" pitchFamily="18" charset="0"/>
              <a:cs typeface="Times New Roman" panose="02020603050405020304" pitchFamily="18" charset="0"/>
            </a:endParaRPr>
          </a:p>
        </p:txBody>
      </p:sp>
      <p:sp>
        <p:nvSpPr>
          <p:cNvPr id="33" name="副标题 2"/>
          <p:cNvSpPr txBox="1">
            <a:spLocks/>
          </p:cNvSpPr>
          <p:nvPr/>
        </p:nvSpPr>
        <p:spPr>
          <a:xfrm>
            <a:off x="1135991" y="3628522"/>
            <a:ext cx="609732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y=f(x)                                                  y= - f(-x</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endParaRPr lang="en-US" altLang="zh-CN" sz="2300" dirty="0">
              <a:latin typeface="Times New Roman" panose="02020603050405020304" pitchFamily="18" charset="0"/>
              <a:cs typeface="Times New Roman" panose="02020603050405020304" pitchFamily="18" charset="0"/>
            </a:endParaRPr>
          </a:p>
          <a:p>
            <a:pPr algn="l"/>
            <a:endParaRPr lang="en-US" altLang="zh-CN" sz="2300" dirty="0" smtClean="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2320120" y="3826203"/>
            <a:ext cx="34801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副标题 2"/>
          <p:cNvSpPr txBox="1">
            <a:spLocks/>
          </p:cNvSpPr>
          <p:nvPr/>
        </p:nvSpPr>
        <p:spPr>
          <a:xfrm>
            <a:off x="3045065" y="3445788"/>
            <a:ext cx="1854481" cy="53183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关于原点对称</a:t>
            </a:r>
            <a:endParaRPr lang="en-US" altLang="zh-CN" sz="23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6" name="副标题 2"/>
              <p:cNvSpPr txBox="1">
                <a:spLocks/>
              </p:cNvSpPr>
              <p:nvPr/>
            </p:nvSpPr>
            <p:spPr>
              <a:xfrm>
                <a:off x="-104541" y="4222310"/>
                <a:ext cx="9844397" cy="88275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i="1" dirty="0">
                    <a:latin typeface="Times New Roman" panose="02020603050405020304" pitchFamily="18" charset="0"/>
                    <a:cs typeface="Times New Roman" panose="02020603050405020304" pitchFamily="18" charset="0"/>
                  </a:rPr>
                  <a:t>y</a:t>
                </a:r>
                <a:r>
                  <a:rPr lang="en-US" altLang="zh-CN" sz="23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300" i="1">
                            <a:latin typeface="Cambria Math" panose="02040503050406030204" pitchFamily="18" charset="0"/>
                          </a:rPr>
                        </m:ctrlPr>
                      </m:sSupPr>
                      <m:e>
                        <m:r>
                          <a:rPr lang="en-US" altLang="zh-CN" sz="2300" i="1">
                            <a:latin typeface="Cambria Math" panose="02040503050406030204" pitchFamily="18" charset="0"/>
                          </a:rPr>
                          <m:t>𝑎</m:t>
                        </m:r>
                      </m:e>
                      <m:sup>
                        <m:r>
                          <a:rPr lang="en-US" altLang="zh-CN" sz="2300" i="1">
                            <a:latin typeface="Cambria Math" panose="02040503050406030204" pitchFamily="18" charset="0"/>
                          </a:rPr>
                          <m:t>𝑥</m:t>
                        </m:r>
                      </m:sup>
                    </m:sSup>
                  </m:oMath>
                </a14:m>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(a&gt;0</a:t>
                </a:r>
                <a:r>
                  <a:rPr lang="zh-CN" altLang="en-US" sz="2300" dirty="0">
                    <a:latin typeface="Times New Roman" panose="02020603050405020304" pitchFamily="18" charset="0"/>
                    <a:cs typeface="Times New Roman" panose="02020603050405020304" pitchFamily="18" charset="0"/>
                    <a:sym typeface="Wingdings 2" panose="05020102010507070707" pitchFamily="18" charset="2"/>
                  </a:rPr>
                  <a:t>且</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a:t>
                </a:r>
                <a14:m>
                  <m:oMath xmlns:m="http://schemas.openxmlformats.org/officeDocument/2006/math">
                    <m:r>
                      <a:rPr lang="en-US" altLang="zh-CN" sz="2300" i="1">
                        <a:latin typeface="Cambria Math" panose="02040503050406030204" pitchFamily="18" charset="0"/>
                        <a:ea typeface="Cambria Math" panose="02040503050406030204" pitchFamily="18" charset="0"/>
                        <a:cs typeface="Times New Roman" panose="02020603050405020304" pitchFamily="18" charset="0"/>
                        <a:sym typeface="Wingdings 2" panose="05020102010507070707" pitchFamily="18" charset="2"/>
                      </a:rPr>
                      <m:t>≠1</m:t>
                    </m:r>
                  </m:oMath>
                </a14:m>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                                                     </a:t>
                </a:r>
                <a:r>
                  <a:rPr lang="en-US" altLang="zh-CN" sz="2300" i="1" dirty="0">
                    <a:latin typeface="Times New Roman" panose="02020603050405020304" pitchFamily="18" charset="0"/>
                    <a:cs typeface="Times New Roman" panose="02020603050405020304" pitchFamily="18" charset="0"/>
                  </a:rPr>
                  <a:t>y</a:t>
                </a:r>
                <a:r>
                  <a:rPr lang="en-US" altLang="zh-CN" sz="23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300" i="1">
                            <a:latin typeface="Cambria Math" panose="02040503050406030204" pitchFamily="18" charset="0"/>
                            <a:cs typeface="Times New Roman" panose="02020603050405020304" pitchFamily="18" charset="0"/>
                            <a:sym typeface="Wingdings 2" panose="05020102010507070707" pitchFamily="18" charset="2"/>
                          </a:rPr>
                        </m:ctrlPr>
                      </m:sSubPr>
                      <m:e>
                        <m:r>
                          <m:rPr>
                            <m:nor/>
                          </m:rP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m:t>log</m:t>
                        </m:r>
                      </m:e>
                      <m:sub>
                        <m:r>
                          <a:rPr lang="en-US" altLang="zh-CN" sz="2300" i="1">
                            <a:latin typeface="Cambria Math" panose="02040503050406030204" pitchFamily="18" charset="0"/>
                            <a:cs typeface="Times New Roman" panose="02020603050405020304" pitchFamily="18" charset="0"/>
                            <a:sym typeface="Wingdings 2" panose="05020102010507070707" pitchFamily="18" charset="2"/>
                          </a:rPr>
                          <m:t>𝑎</m:t>
                        </m:r>
                      </m:sub>
                    </m:sSub>
                    <m:r>
                      <m:rPr>
                        <m:nor/>
                      </m:rPr>
                      <a:rPr lang="en-US" altLang="zh-CN" sz="2300" i="1" dirty="0">
                        <a:latin typeface="Times New Roman" panose="02020603050405020304" pitchFamily="18" charset="0"/>
                        <a:cs typeface="Times New Roman" panose="02020603050405020304" pitchFamily="18" charset="0"/>
                        <a:sym typeface="Wingdings 2" panose="05020102010507070707" pitchFamily="18" charset="2"/>
                      </a:rPr>
                      <m:t>x</m:t>
                    </m:r>
                  </m:oMath>
                </a14:m>
                <a:endParaRPr lang="zh-CN" altLang="en-US" sz="2300" i="1" dirty="0">
                  <a:latin typeface="Times New Roman" panose="02020603050405020304" pitchFamily="18" charset="0"/>
                  <a:cs typeface="Times New Roman" panose="02020603050405020304" pitchFamily="18" charset="0"/>
                </a:endParaRPr>
              </a:p>
            </p:txBody>
          </p:sp>
        </mc:Choice>
        <mc:Fallback xmlns="">
          <p:sp>
            <p:nvSpPr>
              <p:cNvPr id="36" name="副标题 2"/>
              <p:cNvSpPr txBox="1">
                <a:spLocks noRot="1" noChangeAspect="1" noMove="1" noResize="1" noEditPoints="1" noAdjustHandles="1" noChangeArrowheads="1" noChangeShapeType="1" noTextEdit="1"/>
              </p:cNvSpPr>
              <p:nvPr/>
            </p:nvSpPr>
            <p:spPr>
              <a:xfrm>
                <a:off x="-104541" y="4222310"/>
                <a:ext cx="9844397" cy="882758"/>
              </a:xfrm>
              <a:prstGeom prst="rect">
                <a:avLst/>
              </a:prstGeom>
              <a:blipFill rotWithShape="0">
                <a:blip r:embed="rId3"/>
                <a:stretch>
                  <a:fillRect t="-11111"/>
                </a:stretch>
              </a:blipFill>
            </p:spPr>
            <p:txBody>
              <a:bodyPr/>
              <a:lstStyle/>
              <a:p>
                <a:r>
                  <a:rPr lang="zh-CN" altLang="en-US">
                    <a:noFill/>
                  </a:rPr>
                  <a:t> </a:t>
                </a:r>
              </a:p>
            </p:txBody>
          </p:sp>
        </mc:Fallback>
      </mc:AlternateContent>
      <p:cxnSp>
        <p:nvCxnSpPr>
          <p:cNvPr id="37" name="直接箭头连接符 36"/>
          <p:cNvCxnSpPr/>
          <p:nvPr/>
        </p:nvCxnSpPr>
        <p:spPr>
          <a:xfrm>
            <a:off x="3753133" y="4508552"/>
            <a:ext cx="33709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副标题 2"/>
          <p:cNvSpPr txBox="1">
            <a:spLocks/>
          </p:cNvSpPr>
          <p:nvPr/>
        </p:nvSpPr>
        <p:spPr>
          <a:xfrm>
            <a:off x="4184651" y="4086668"/>
            <a:ext cx="3404267"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关于</a:t>
            </a:r>
            <a:r>
              <a:rPr lang="en-US" altLang="zh-CN" sz="2300" dirty="0" smtClean="0">
                <a:latin typeface="Times New Roman" panose="02020603050405020304" pitchFamily="18" charset="0"/>
                <a:cs typeface="Times New Roman" panose="02020603050405020304" pitchFamily="18" charset="0"/>
              </a:rPr>
              <a:t>y=x</a:t>
            </a:r>
            <a:r>
              <a:rPr lang="zh-CN" altLang="en-US" sz="2300" dirty="0" smtClean="0">
                <a:latin typeface="Times New Roman" panose="02020603050405020304" pitchFamily="18" charset="0"/>
                <a:cs typeface="Times New Roman" panose="02020603050405020304" pitchFamily="18" charset="0"/>
              </a:rPr>
              <a:t>对称</a:t>
            </a:r>
            <a:endParaRPr lang="en-US" altLang="zh-CN" sz="2300" dirty="0" smtClean="0">
              <a:latin typeface="Times New Roman" panose="02020603050405020304" pitchFamily="18" charset="0"/>
              <a:cs typeface="Times New Roman" panose="02020603050405020304" pitchFamily="18" charset="0"/>
            </a:endParaRPr>
          </a:p>
        </p:txBody>
      </p:sp>
      <p:sp>
        <p:nvSpPr>
          <p:cNvPr id="39" name="副标题 2"/>
          <p:cNvSpPr txBox="1">
            <a:spLocks/>
          </p:cNvSpPr>
          <p:nvPr/>
        </p:nvSpPr>
        <p:spPr>
          <a:xfrm>
            <a:off x="1135991" y="4911372"/>
            <a:ext cx="848568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y=f(x)         </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                                                              </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y= </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 f(x) |</a:t>
            </a:r>
            <a:endParaRPr lang="en-US" altLang="zh-CN" sz="2300" dirty="0">
              <a:latin typeface="Times New Roman" panose="02020603050405020304" pitchFamily="18" charset="0"/>
              <a:cs typeface="Times New Roman" panose="02020603050405020304" pitchFamily="18" charset="0"/>
            </a:endParaRPr>
          </a:p>
        </p:txBody>
      </p:sp>
      <p:sp>
        <p:nvSpPr>
          <p:cNvPr id="40" name="副标题 2"/>
          <p:cNvSpPr txBox="1">
            <a:spLocks/>
          </p:cNvSpPr>
          <p:nvPr/>
        </p:nvSpPr>
        <p:spPr>
          <a:xfrm>
            <a:off x="1135990" y="5598116"/>
            <a:ext cx="9400082"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y=f(x)                                                                      </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                     y</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 </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f(|x|)</a:t>
            </a:r>
            <a:endParaRPr lang="en-US" altLang="zh-CN" sz="2300" dirty="0">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a:off x="2320120" y="5136349"/>
            <a:ext cx="49131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2320120" y="5805089"/>
            <a:ext cx="650998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副标题 2"/>
          <p:cNvSpPr txBox="1">
            <a:spLocks/>
          </p:cNvSpPr>
          <p:nvPr/>
        </p:nvSpPr>
        <p:spPr>
          <a:xfrm>
            <a:off x="2279176" y="4665598"/>
            <a:ext cx="5913036"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保留</a:t>
            </a:r>
            <a:r>
              <a:rPr lang="en-US" altLang="zh-CN" sz="2300" dirty="0" smtClean="0">
                <a:latin typeface="Times New Roman" panose="02020603050405020304" pitchFamily="18" charset="0"/>
                <a:cs typeface="Times New Roman" panose="02020603050405020304" pitchFamily="18" charset="0"/>
              </a:rPr>
              <a:t>x</a:t>
            </a:r>
            <a:r>
              <a:rPr lang="zh-CN" altLang="en-US" sz="2300" dirty="0" smtClean="0">
                <a:latin typeface="Times New Roman" panose="02020603050405020304" pitchFamily="18" charset="0"/>
                <a:cs typeface="Times New Roman" panose="02020603050405020304" pitchFamily="18" charset="0"/>
              </a:rPr>
              <a:t>轴及以上的部分，将下方翻折</a:t>
            </a:r>
            <a:endParaRPr lang="en-US" altLang="zh-CN" sz="2300" dirty="0" smtClean="0">
              <a:latin typeface="Times New Roman" panose="02020603050405020304" pitchFamily="18" charset="0"/>
              <a:cs typeface="Times New Roman" panose="02020603050405020304" pitchFamily="18" charset="0"/>
            </a:endParaRPr>
          </a:p>
        </p:txBody>
      </p:sp>
      <p:sp>
        <p:nvSpPr>
          <p:cNvPr id="29" name="副标题 2"/>
          <p:cNvSpPr txBox="1">
            <a:spLocks/>
          </p:cNvSpPr>
          <p:nvPr/>
        </p:nvSpPr>
        <p:spPr>
          <a:xfrm>
            <a:off x="2279176" y="5307568"/>
            <a:ext cx="6701050"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保留</a:t>
            </a:r>
            <a:r>
              <a:rPr lang="en-US" altLang="zh-CN" sz="2300" dirty="0" smtClean="0">
                <a:latin typeface="Times New Roman" panose="02020603050405020304" pitchFamily="18" charset="0"/>
                <a:cs typeface="Times New Roman" panose="02020603050405020304" pitchFamily="18" charset="0"/>
              </a:rPr>
              <a:t>y</a:t>
            </a:r>
            <a:r>
              <a:rPr lang="zh-CN" altLang="en-US" sz="2300" dirty="0" smtClean="0">
                <a:latin typeface="Times New Roman" panose="02020603050405020304" pitchFamily="18" charset="0"/>
                <a:cs typeface="Times New Roman" panose="02020603050405020304" pitchFamily="18" charset="0"/>
              </a:rPr>
              <a:t>轴及右边的部分，左边图像为右边图像对称</a:t>
            </a:r>
            <a:endParaRPr lang="en-US" altLang="zh-CN"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155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一、函数的图像</a:t>
            </a:r>
            <a:endParaRPr lang="en-US" altLang="zh-CN" dirty="0" smtClean="0"/>
          </a:p>
        </p:txBody>
      </p:sp>
      <p:sp>
        <p:nvSpPr>
          <p:cNvPr id="14" name="副标题 2"/>
          <p:cNvSpPr txBox="1">
            <a:spLocks/>
          </p:cNvSpPr>
          <p:nvPr/>
        </p:nvSpPr>
        <p:spPr>
          <a:xfrm>
            <a:off x="814505" y="1407867"/>
            <a:ext cx="3662150" cy="762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图像变换</a:t>
            </a:r>
            <a:endParaRPr lang="en-US" altLang="zh-CN" dirty="0" smtClean="0"/>
          </a:p>
        </p:txBody>
      </p:sp>
      <p:sp>
        <p:nvSpPr>
          <p:cNvPr id="15" name="副标题 2"/>
          <p:cNvSpPr txBox="1">
            <a:spLocks/>
          </p:cNvSpPr>
          <p:nvPr/>
        </p:nvSpPr>
        <p:spPr>
          <a:xfrm>
            <a:off x="1135992" y="1856520"/>
            <a:ext cx="3340664"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rPr>
              <a:t>（</a:t>
            </a:r>
            <a:r>
              <a:rPr lang="en-US" altLang="zh-CN" sz="2300" dirty="0" smtClean="0">
                <a:latin typeface="Times New Roman" panose="02020603050405020304" pitchFamily="18" charset="0"/>
                <a:cs typeface="Times New Roman" panose="02020603050405020304" pitchFamily="18" charset="0"/>
              </a:rPr>
              <a:t>3</a:t>
            </a:r>
            <a:r>
              <a:rPr lang="zh-CN" altLang="en-US" sz="2300" dirty="0" smtClean="0">
                <a:latin typeface="Times New Roman" panose="02020603050405020304" pitchFamily="18" charset="0"/>
                <a:cs typeface="Times New Roman" panose="02020603050405020304" pitchFamily="18" charset="0"/>
              </a:rPr>
              <a:t>）伸缩变换</a:t>
            </a:r>
            <a:endParaRPr lang="en-US" altLang="zh-CN" sz="2300" dirty="0" smtClean="0">
              <a:latin typeface="Times New Roman" panose="02020603050405020304" pitchFamily="18" charset="0"/>
              <a:cs typeface="Times New Roman" panose="02020603050405020304" pitchFamily="18" charset="0"/>
            </a:endParaRPr>
          </a:p>
        </p:txBody>
      </p:sp>
      <p:sp>
        <p:nvSpPr>
          <p:cNvPr id="21" name="副标题 2"/>
          <p:cNvSpPr txBox="1">
            <a:spLocks/>
          </p:cNvSpPr>
          <p:nvPr/>
        </p:nvSpPr>
        <p:spPr>
          <a:xfrm>
            <a:off x="1135991" y="2435450"/>
            <a:ext cx="10150708"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y=f(x)                                                                                                           y= f(ax</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endParaRPr lang="en-US" altLang="zh-CN" sz="2300" dirty="0">
              <a:latin typeface="Times New Roman" panose="02020603050405020304" pitchFamily="18" charset="0"/>
              <a:cs typeface="Times New Roman" panose="02020603050405020304" pitchFamily="18" charset="0"/>
            </a:endParaRPr>
          </a:p>
          <a:p>
            <a:pPr algn="l"/>
            <a:endParaRPr lang="en-US" altLang="zh-CN" sz="2300" dirty="0" smtClean="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2320120" y="2633131"/>
            <a:ext cx="75745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6" name="副标题 2"/>
              <p:cNvSpPr txBox="1">
                <a:spLocks/>
              </p:cNvSpPr>
              <p:nvPr/>
            </p:nvSpPr>
            <p:spPr>
              <a:xfrm>
                <a:off x="2649279" y="2084985"/>
                <a:ext cx="7124131" cy="791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300" dirty="0" smtClean="0">
                    <a:latin typeface="Times New Roman" panose="02020603050405020304" pitchFamily="18" charset="0"/>
                    <a:cs typeface="Times New Roman" panose="02020603050405020304" pitchFamily="18" charset="0"/>
                  </a:rPr>
                  <a:t>a&gt;1</a:t>
                </a:r>
                <a:r>
                  <a:rPr lang="zh-CN" altLang="en-US" sz="2300" dirty="0" smtClean="0">
                    <a:latin typeface="Times New Roman" panose="02020603050405020304" pitchFamily="18" charset="0"/>
                    <a:cs typeface="Times New Roman" panose="02020603050405020304" pitchFamily="18" charset="0"/>
                  </a:rPr>
                  <a:t>，横坐标缩短为原来的</a:t>
                </a:r>
                <a14:m>
                  <m:oMath xmlns:m="http://schemas.openxmlformats.org/officeDocument/2006/math">
                    <m:f>
                      <m:fPr>
                        <m:ctrlPr>
                          <a:rPr lang="en-US" altLang="zh-CN" sz="2300" i="1" smtClean="0">
                            <a:latin typeface="Cambria Math" panose="02040503050406030204" pitchFamily="18" charset="0"/>
                            <a:cs typeface="Times New Roman" panose="02020603050405020304" pitchFamily="18" charset="0"/>
                          </a:rPr>
                        </m:ctrlPr>
                      </m:fPr>
                      <m:num>
                        <m:r>
                          <a:rPr lang="en-US" altLang="zh-CN" sz="2300" b="0" i="1" smtClean="0">
                            <a:latin typeface="Cambria Math" panose="02040503050406030204" pitchFamily="18" charset="0"/>
                            <a:cs typeface="Times New Roman" panose="02020603050405020304" pitchFamily="18" charset="0"/>
                          </a:rPr>
                          <m:t>1</m:t>
                        </m:r>
                      </m:num>
                      <m:den>
                        <m:r>
                          <a:rPr lang="en-US" altLang="zh-CN" sz="2300" b="0" i="1" smtClean="0">
                            <a:latin typeface="Cambria Math" panose="02040503050406030204" pitchFamily="18" charset="0"/>
                            <a:cs typeface="Times New Roman" panose="02020603050405020304" pitchFamily="18" charset="0"/>
                          </a:rPr>
                          <m:t> </m:t>
                        </m:r>
                        <m:r>
                          <a:rPr lang="en-US" altLang="zh-CN" sz="2300" b="0" i="1" smtClean="0">
                            <a:latin typeface="Cambria Math" panose="02040503050406030204" pitchFamily="18" charset="0"/>
                            <a:cs typeface="Times New Roman" panose="02020603050405020304" pitchFamily="18" charset="0"/>
                          </a:rPr>
                          <m:t>𝑎</m:t>
                        </m:r>
                        <m:r>
                          <a:rPr lang="en-US" altLang="zh-CN" sz="2300" b="0" i="1" smtClean="0">
                            <a:latin typeface="Cambria Math" panose="02040503050406030204" pitchFamily="18" charset="0"/>
                            <a:cs typeface="Times New Roman" panose="02020603050405020304" pitchFamily="18" charset="0"/>
                          </a:rPr>
                          <m:t> </m:t>
                        </m:r>
                      </m:den>
                    </m:f>
                  </m:oMath>
                </a14:m>
                <a:r>
                  <a:rPr lang="zh-CN" altLang="en-US" sz="2300" dirty="0" smtClean="0">
                    <a:latin typeface="Times New Roman" panose="02020603050405020304" pitchFamily="18" charset="0"/>
                    <a:cs typeface="Times New Roman" panose="02020603050405020304" pitchFamily="18" charset="0"/>
                  </a:rPr>
                  <a:t>倍，纵坐标不变</a:t>
                </a:r>
                <a:endParaRPr lang="en-US" altLang="zh-CN" sz="2300" dirty="0" smtClean="0">
                  <a:latin typeface="Times New Roman" panose="02020603050405020304" pitchFamily="18" charset="0"/>
                  <a:cs typeface="Times New Roman" panose="02020603050405020304" pitchFamily="18" charset="0"/>
                </a:endParaRPr>
              </a:p>
            </p:txBody>
          </p:sp>
        </mc:Choice>
        <mc:Fallback xmlns="">
          <p:sp>
            <p:nvSpPr>
              <p:cNvPr id="26" name="副标题 2"/>
              <p:cNvSpPr txBox="1">
                <a:spLocks noRot="1" noChangeAspect="1" noMove="1" noResize="1" noEditPoints="1" noAdjustHandles="1" noChangeArrowheads="1" noChangeShapeType="1" noTextEdit="1"/>
              </p:cNvSpPr>
              <p:nvPr/>
            </p:nvSpPr>
            <p:spPr>
              <a:xfrm>
                <a:off x="2649279" y="2084985"/>
                <a:ext cx="7124131" cy="791999"/>
              </a:xfrm>
              <a:prstGeom prst="rect">
                <a:avLst/>
              </a:prstGeom>
              <a:blipFill rotWithShape="0">
                <a:blip r:embed="rId3"/>
                <a:stretch>
                  <a:fillRect l="-1284" t="-4615"/>
                </a:stretch>
              </a:blipFill>
            </p:spPr>
            <p:txBody>
              <a:bodyPr/>
              <a:lstStyle/>
              <a:p>
                <a:r>
                  <a:rPr lang="zh-CN" altLang="en-US">
                    <a:noFill/>
                  </a:rPr>
                  <a:t> </a:t>
                </a:r>
              </a:p>
            </p:txBody>
          </p:sp>
        </mc:Fallback>
      </mc:AlternateContent>
      <p:sp>
        <p:nvSpPr>
          <p:cNvPr id="27" name="副标题 2"/>
          <p:cNvSpPr txBox="1">
            <a:spLocks/>
          </p:cNvSpPr>
          <p:nvPr/>
        </p:nvSpPr>
        <p:spPr>
          <a:xfrm>
            <a:off x="1135991" y="4660030"/>
            <a:ext cx="10314481" cy="531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300"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y=f(x)                                                                                                          y= </a:t>
            </a:r>
            <a:r>
              <a:rPr lang="en-US" altLang="zh-CN" sz="2300" dirty="0" err="1" smtClean="0">
                <a:latin typeface="Times New Roman" panose="02020603050405020304" pitchFamily="18" charset="0"/>
                <a:cs typeface="Times New Roman" panose="02020603050405020304" pitchFamily="18" charset="0"/>
                <a:sym typeface="Wingdings 2" panose="05020102010507070707" pitchFamily="18" charset="2"/>
              </a:rPr>
              <a:t>af</a:t>
            </a:r>
            <a:r>
              <a:rPr lang="en-US" altLang="zh-CN" sz="2300" dirty="0" smtClean="0">
                <a:latin typeface="Times New Roman" panose="02020603050405020304" pitchFamily="18" charset="0"/>
                <a:cs typeface="Times New Roman" panose="02020603050405020304" pitchFamily="18" charset="0"/>
                <a:sym typeface="Wingdings 2" panose="05020102010507070707" pitchFamily="18" charset="2"/>
              </a:rPr>
              <a:t>(x</a:t>
            </a:r>
            <a:r>
              <a:rPr lang="en-US" altLang="zh-CN" sz="2300" dirty="0">
                <a:latin typeface="Times New Roman" panose="02020603050405020304" pitchFamily="18" charset="0"/>
                <a:cs typeface="Times New Roman" panose="02020603050405020304" pitchFamily="18" charset="0"/>
                <a:sym typeface="Wingdings 2" panose="05020102010507070707" pitchFamily="18" charset="2"/>
              </a:rPr>
              <a:t>)</a:t>
            </a:r>
            <a:endParaRPr lang="en-US" altLang="zh-CN" sz="2300" dirty="0">
              <a:latin typeface="Times New Roman" panose="02020603050405020304" pitchFamily="18" charset="0"/>
              <a:cs typeface="Times New Roman" panose="02020603050405020304" pitchFamily="18" charset="0"/>
            </a:endParaRPr>
          </a:p>
          <a:p>
            <a:pPr algn="l"/>
            <a:endParaRPr lang="en-US" altLang="zh-CN" sz="2300" dirty="0" smtClean="0">
              <a:latin typeface="Times New Roman" panose="02020603050405020304" pitchFamily="18" charset="0"/>
              <a:cs typeface="Times New Roman" panose="02020603050405020304" pitchFamily="18" charset="0"/>
            </a:endParaRPr>
          </a:p>
        </p:txBody>
      </p:sp>
      <p:cxnSp>
        <p:nvCxnSpPr>
          <p:cNvPr id="31" name="直接箭头连接符 30"/>
          <p:cNvCxnSpPr/>
          <p:nvPr/>
        </p:nvCxnSpPr>
        <p:spPr>
          <a:xfrm>
            <a:off x="2320120" y="4857711"/>
            <a:ext cx="757450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副标题 2"/>
              <p:cNvSpPr txBox="1">
                <a:spLocks/>
              </p:cNvSpPr>
              <p:nvPr/>
            </p:nvSpPr>
            <p:spPr>
              <a:xfrm>
                <a:off x="2649279" y="2685517"/>
                <a:ext cx="7124131" cy="791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300" dirty="0" smtClean="0">
                    <a:latin typeface="Times New Roman" panose="02020603050405020304" pitchFamily="18" charset="0"/>
                    <a:cs typeface="Times New Roman" panose="02020603050405020304" pitchFamily="18" charset="0"/>
                  </a:rPr>
                  <a:t>0&lt;a&lt;1</a:t>
                </a:r>
                <a:r>
                  <a:rPr lang="zh-CN" altLang="en-US" sz="2300" dirty="0" smtClean="0">
                    <a:latin typeface="Times New Roman" panose="02020603050405020304" pitchFamily="18" charset="0"/>
                    <a:cs typeface="Times New Roman" panose="02020603050405020304" pitchFamily="18" charset="0"/>
                  </a:rPr>
                  <a:t>，横坐标伸长为原来的</a:t>
                </a:r>
                <a14:m>
                  <m:oMath xmlns:m="http://schemas.openxmlformats.org/officeDocument/2006/math">
                    <m:f>
                      <m:fPr>
                        <m:ctrlPr>
                          <a:rPr lang="en-US" altLang="zh-CN" sz="2300" i="1" smtClean="0">
                            <a:latin typeface="Cambria Math" panose="02040503050406030204" pitchFamily="18" charset="0"/>
                            <a:cs typeface="Times New Roman" panose="02020603050405020304" pitchFamily="18" charset="0"/>
                          </a:rPr>
                        </m:ctrlPr>
                      </m:fPr>
                      <m:num>
                        <m:r>
                          <a:rPr lang="en-US" altLang="zh-CN" sz="2300" b="0" i="1" smtClean="0">
                            <a:latin typeface="Cambria Math" panose="02040503050406030204" pitchFamily="18" charset="0"/>
                            <a:cs typeface="Times New Roman" panose="02020603050405020304" pitchFamily="18" charset="0"/>
                          </a:rPr>
                          <m:t>1</m:t>
                        </m:r>
                      </m:num>
                      <m:den>
                        <m:r>
                          <a:rPr lang="en-US" altLang="zh-CN" sz="2300" b="0" i="1" smtClean="0">
                            <a:latin typeface="Cambria Math" panose="02040503050406030204" pitchFamily="18" charset="0"/>
                            <a:cs typeface="Times New Roman" panose="02020603050405020304" pitchFamily="18" charset="0"/>
                          </a:rPr>
                          <m:t> </m:t>
                        </m:r>
                        <m:r>
                          <a:rPr lang="en-US" altLang="zh-CN" sz="2300" b="0" i="1" smtClean="0">
                            <a:latin typeface="Cambria Math" panose="02040503050406030204" pitchFamily="18" charset="0"/>
                            <a:cs typeface="Times New Roman" panose="02020603050405020304" pitchFamily="18" charset="0"/>
                          </a:rPr>
                          <m:t>𝑎</m:t>
                        </m:r>
                        <m:r>
                          <a:rPr lang="en-US" altLang="zh-CN" sz="2300" b="0" i="1" smtClean="0">
                            <a:latin typeface="Cambria Math" panose="02040503050406030204" pitchFamily="18" charset="0"/>
                            <a:cs typeface="Times New Roman" panose="02020603050405020304" pitchFamily="18" charset="0"/>
                          </a:rPr>
                          <m:t> </m:t>
                        </m:r>
                      </m:den>
                    </m:f>
                  </m:oMath>
                </a14:m>
                <a:r>
                  <a:rPr lang="zh-CN" altLang="en-US" sz="2300" dirty="0">
                    <a:latin typeface="Times New Roman" panose="02020603050405020304" pitchFamily="18" charset="0"/>
                    <a:cs typeface="Times New Roman" panose="02020603050405020304" pitchFamily="18" charset="0"/>
                  </a:rPr>
                  <a:t>倍，纵坐标不变</a:t>
                </a:r>
                <a:endParaRPr lang="en-US" altLang="zh-CN" sz="2300" dirty="0" smtClean="0">
                  <a:latin typeface="Times New Roman" panose="02020603050405020304" pitchFamily="18" charset="0"/>
                  <a:cs typeface="Times New Roman" panose="02020603050405020304" pitchFamily="18" charset="0"/>
                </a:endParaRPr>
              </a:p>
            </p:txBody>
          </p:sp>
        </mc:Choice>
        <mc:Fallback xmlns="">
          <p:sp>
            <p:nvSpPr>
              <p:cNvPr id="24" name="副标题 2"/>
              <p:cNvSpPr txBox="1">
                <a:spLocks noRot="1" noChangeAspect="1" noMove="1" noResize="1" noEditPoints="1" noAdjustHandles="1" noChangeArrowheads="1" noChangeShapeType="1" noTextEdit="1"/>
              </p:cNvSpPr>
              <p:nvPr/>
            </p:nvSpPr>
            <p:spPr>
              <a:xfrm>
                <a:off x="2649279" y="2685517"/>
                <a:ext cx="7124131" cy="791999"/>
              </a:xfrm>
              <a:prstGeom prst="rect">
                <a:avLst/>
              </a:prstGeom>
              <a:blipFill rotWithShape="0">
                <a:blip r:embed="rId4"/>
                <a:stretch>
                  <a:fillRect l="-1284" t="-54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副标题 2"/>
              <p:cNvSpPr txBox="1">
                <a:spLocks/>
              </p:cNvSpPr>
              <p:nvPr/>
            </p:nvSpPr>
            <p:spPr>
              <a:xfrm>
                <a:off x="2645580" y="4340404"/>
                <a:ext cx="7124131" cy="791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300" dirty="0" smtClean="0">
                    <a:latin typeface="Times New Roman" panose="02020603050405020304" pitchFamily="18" charset="0"/>
                    <a:cs typeface="Times New Roman" panose="02020603050405020304" pitchFamily="18" charset="0"/>
                  </a:rPr>
                  <a:t>a&gt;1</a:t>
                </a:r>
                <a:r>
                  <a:rPr lang="zh-CN" altLang="en-US" sz="2300" dirty="0" smtClean="0">
                    <a:latin typeface="Times New Roman" panose="02020603050405020304" pitchFamily="18" charset="0"/>
                    <a:cs typeface="Times New Roman" panose="02020603050405020304" pitchFamily="18" charset="0"/>
                  </a:rPr>
                  <a:t>，</a:t>
                </a:r>
                <a:r>
                  <a:rPr lang="zh-CN" altLang="en-US" sz="2300" dirty="0" smtClean="0">
                    <a:latin typeface="Times New Roman" panose="02020603050405020304" pitchFamily="18" charset="0"/>
                    <a:cs typeface="Times New Roman" panose="02020603050405020304" pitchFamily="18" charset="0"/>
                  </a:rPr>
                  <a:t>纵坐标伸长为</a:t>
                </a:r>
                <a:r>
                  <a:rPr lang="zh-CN" altLang="en-US" sz="2300" dirty="0" smtClean="0">
                    <a:latin typeface="Times New Roman" panose="02020603050405020304" pitchFamily="18" charset="0"/>
                    <a:cs typeface="Times New Roman" panose="02020603050405020304" pitchFamily="18" charset="0"/>
                  </a:rPr>
                  <a:t>原来的</a:t>
                </a:r>
                <a14:m>
                  <m:oMath xmlns:m="http://schemas.openxmlformats.org/officeDocument/2006/math">
                    <m:r>
                      <a:rPr lang="en-US" altLang="zh-CN" sz="2300" i="1" smtClean="0">
                        <a:latin typeface="Cambria Math" panose="02040503050406030204" pitchFamily="18" charset="0"/>
                        <a:cs typeface="Times New Roman" panose="02020603050405020304" pitchFamily="18" charset="0"/>
                      </a:rPr>
                      <m:t>𝑎</m:t>
                    </m:r>
                  </m:oMath>
                </a14:m>
                <a:r>
                  <a:rPr lang="zh-CN" altLang="en-US" sz="2300" dirty="0" smtClean="0">
                    <a:latin typeface="Times New Roman" panose="02020603050405020304" pitchFamily="18" charset="0"/>
                    <a:cs typeface="Times New Roman" panose="02020603050405020304" pitchFamily="18" charset="0"/>
                  </a:rPr>
                  <a:t>，横坐标不变</a:t>
                </a:r>
                <a:endParaRPr lang="en-US" altLang="zh-CN" sz="2300" dirty="0" smtClean="0">
                  <a:latin typeface="Times New Roman" panose="02020603050405020304" pitchFamily="18" charset="0"/>
                  <a:cs typeface="Times New Roman" panose="02020603050405020304" pitchFamily="18" charset="0"/>
                </a:endParaRPr>
              </a:p>
            </p:txBody>
          </p:sp>
        </mc:Choice>
        <mc:Fallback>
          <p:sp>
            <p:nvSpPr>
              <p:cNvPr id="30" name="副标题 2"/>
              <p:cNvSpPr txBox="1">
                <a:spLocks noRot="1" noChangeAspect="1" noMove="1" noResize="1" noEditPoints="1" noAdjustHandles="1" noChangeArrowheads="1" noChangeShapeType="1" noTextEdit="1"/>
              </p:cNvSpPr>
              <p:nvPr/>
            </p:nvSpPr>
            <p:spPr>
              <a:xfrm>
                <a:off x="2645580" y="4340404"/>
                <a:ext cx="7124131" cy="791999"/>
              </a:xfrm>
              <a:prstGeom prst="rect">
                <a:avLst/>
              </a:prstGeom>
              <a:blipFill rotWithShape="0">
                <a:blip r:embed="rId5"/>
                <a:stretch>
                  <a:fillRect l="-1283" t="-123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副标题 2"/>
              <p:cNvSpPr txBox="1">
                <a:spLocks/>
              </p:cNvSpPr>
              <p:nvPr/>
            </p:nvSpPr>
            <p:spPr>
              <a:xfrm>
                <a:off x="2649279" y="5021014"/>
                <a:ext cx="7124131" cy="791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300" dirty="0" smtClean="0">
                    <a:latin typeface="Times New Roman" panose="02020603050405020304" pitchFamily="18" charset="0"/>
                    <a:cs typeface="Times New Roman" panose="02020603050405020304" pitchFamily="18" charset="0"/>
                  </a:rPr>
                  <a:t>0&lt;a&lt;1</a:t>
                </a:r>
                <a:r>
                  <a:rPr lang="zh-CN" altLang="en-US" sz="2300" dirty="0" smtClean="0">
                    <a:latin typeface="Times New Roman" panose="02020603050405020304" pitchFamily="18" charset="0"/>
                    <a:cs typeface="Times New Roman" panose="02020603050405020304" pitchFamily="18" charset="0"/>
                  </a:rPr>
                  <a:t>，纵坐标</a:t>
                </a:r>
                <a:r>
                  <a:rPr lang="zh-CN" altLang="en-US" sz="2300" dirty="0" smtClean="0">
                    <a:latin typeface="Times New Roman" panose="02020603050405020304" pitchFamily="18" charset="0"/>
                    <a:cs typeface="Times New Roman" panose="02020603050405020304" pitchFamily="18" charset="0"/>
                  </a:rPr>
                  <a:t>缩短为原来的</a:t>
                </a:r>
                <a14:m>
                  <m:oMath xmlns:m="http://schemas.openxmlformats.org/officeDocument/2006/math">
                    <m:r>
                      <a:rPr lang="en-US" altLang="zh-CN" sz="2300" i="1" smtClean="0">
                        <a:latin typeface="Cambria Math" panose="02040503050406030204" pitchFamily="18" charset="0"/>
                        <a:cs typeface="Times New Roman" panose="02020603050405020304" pitchFamily="18" charset="0"/>
                      </a:rPr>
                      <m:t>𝑎</m:t>
                    </m:r>
                  </m:oMath>
                </a14:m>
                <a:r>
                  <a:rPr lang="zh-CN" altLang="en-US" sz="2300" dirty="0">
                    <a:latin typeface="Times New Roman" panose="02020603050405020304" pitchFamily="18" charset="0"/>
                    <a:cs typeface="Times New Roman" panose="02020603050405020304" pitchFamily="18" charset="0"/>
                  </a:rPr>
                  <a:t>倍</a:t>
                </a:r>
                <a:r>
                  <a:rPr lang="zh-CN" altLang="en-US" sz="2300" dirty="0" smtClean="0">
                    <a:latin typeface="Times New Roman" panose="02020603050405020304" pitchFamily="18" charset="0"/>
                    <a:cs typeface="Times New Roman" panose="02020603050405020304" pitchFamily="18" charset="0"/>
                  </a:rPr>
                  <a:t>，横坐标</a:t>
                </a:r>
                <a:r>
                  <a:rPr lang="zh-CN" altLang="en-US" sz="2300" dirty="0">
                    <a:latin typeface="Times New Roman" panose="02020603050405020304" pitchFamily="18" charset="0"/>
                    <a:cs typeface="Times New Roman" panose="02020603050405020304" pitchFamily="18" charset="0"/>
                  </a:rPr>
                  <a:t>不变</a:t>
                </a:r>
                <a:endParaRPr lang="en-US" altLang="zh-CN" sz="2300" dirty="0" smtClean="0">
                  <a:latin typeface="Times New Roman" panose="02020603050405020304" pitchFamily="18" charset="0"/>
                  <a:cs typeface="Times New Roman" panose="02020603050405020304" pitchFamily="18" charset="0"/>
                </a:endParaRPr>
              </a:p>
            </p:txBody>
          </p:sp>
        </mc:Choice>
        <mc:Fallback>
          <p:sp>
            <p:nvSpPr>
              <p:cNvPr id="41" name="副标题 2"/>
              <p:cNvSpPr txBox="1">
                <a:spLocks noRot="1" noChangeAspect="1" noMove="1" noResize="1" noEditPoints="1" noAdjustHandles="1" noChangeArrowheads="1" noChangeShapeType="1" noTextEdit="1"/>
              </p:cNvSpPr>
              <p:nvPr/>
            </p:nvSpPr>
            <p:spPr>
              <a:xfrm>
                <a:off x="2649279" y="5021014"/>
                <a:ext cx="7124131" cy="791999"/>
              </a:xfrm>
              <a:prstGeom prst="rect">
                <a:avLst/>
              </a:prstGeom>
              <a:blipFill rotWithShape="0">
                <a:blip r:embed="rId6"/>
                <a:stretch>
                  <a:fillRect l="-1284" t="-130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939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二、函数与方程</a:t>
            </a:r>
            <a:endParaRPr lang="en-US" altLang="zh-CN" dirty="0" smtClean="0"/>
          </a:p>
        </p:txBody>
      </p:sp>
      <p:sp>
        <p:nvSpPr>
          <p:cNvPr id="14" name="副标题 2"/>
          <p:cNvSpPr txBox="1">
            <a:spLocks/>
          </p:cNvSpPr>
          <p:nvPr/>
        </p:nvSpPr>
        <p:spPr>
          <a:xfrm>
            <a:off x="814505" y="1407867"/>
            <a:ext cx="10581376" cy="762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1.</a:t>
            </a:r>
            <a:r>
              <a:rPr lang="zh-CN" altLang="en-US" dirty="0" smtClean="0"/>
              <a:t> 函数零点的判定（零点存在性定理）</a:t>
            </a:r>
            <a:endParaRPr lang="en-US" altLang="zh-CN" dirty="0" smtClean="0"/>
          </a:p>
        </p:txBody>
      </p:sp>
      <mc:AlternateContent xmlns:mc="http://schemas.openxmlformats.org/markup-compatibility/2006" xmlns:a14="http://schemas.microsoft.com/office/drawing/2010/main">
        <mc:Choice Requires="a14">
          <p:sp>
            <p:nvSpPr>
              <p:cNvPr id="13" name="副标题 2"/>
              <p:cNvSpPr txBox="1">
                <a:spLocks/>
              </p:cNvSpPr>
              <p:nvPr/>
            </p:nvSpPr>
            <p:spPr>
              <a:xfrm>
                <a:off x="814505" y="1962096"/>
                <a:ext cx="11045399" cy="16355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如果函数</a:t>
                </a:r>
                <a:r>
                  <a:rPr lang="en-US" altLang="zh-CN" dirty="0" smtClean="0">
                    <a:latin typeface="Times New Roman" panose="02020603050405020304" pitchFamily="18" charset="0"/>
                    <a:cs typeface="Times New Roman" panose="02020603050405020304" pitchFamily="18" charset="0"/>
                  </a:rPr>
                  <a:t>y=f(x)</a:t>
                </a:r>
                <a:r>
                  <a:rPr lang="zh-CN" altLang="en-US" dirty="0" smtClean="0">
                    <a:latin typeface="Times New Roman" panose="02020603050405020304" pitchFamily="18" charset="0"/>
                    <a:cs typeface="Times New Roman" panose="02020603050405020304" pitchFamily="18" charset="0"/>
                  </a:rPr>
                  <a:t>在区间</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上的图像是连续不断的一条曲线，并且有</a:t>
                </a:r>
                <a:r>
                  <a:rPr lang="en-US" altLang="zh-CN" dirty="0" smtClean="0">
                    <a:latin typeface="Times New Roman" panose="02020603050405020304" pitchFamily="18" charset="0"/>
                    <a:cs typeface="Times New Roman" panose="02020603050405020304" pitchFamily="18" charset="0"/>
                  </a:rPr>
                  <a:t>f(a)·f(b)&lt;0</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那么函数</a:t>
                </a:r>
                <a:r>
                  <a:rPr lang="en-US" altLang="zh-CN" dirty="0" smtClean="0">
                    <a:latin typeface="Times New Roman" panose="02020603050405020304" pitchFamily="18" charset="0"/>
                    <a:cs typeface="Times New Roman" panose="02020603050405020304" pitchFamily="18" charset="0"/>
                  </a:rPr>
                  <a:t>y=f(x)</a:t>
                </a:r>
                <a:r>
                  <a:rPr lang="zh-CN" altLang="en-US" dirty="0" smtClean="0">
                    <a:latin typeface="Times New Roman" panose="02020603050405020304" pitchFamily="18" charset="0"/>
                    <a:cs typeface="Times New Roman" panose="02020603050405020304" pitchFamily="18" charset="0"/>
                  </a:rPr>
                  <a:t>在区间</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内存在零点，即存在</a:t>
                </a:r>
                <a:r>
                  <a:rPr lang="en-US" altLang="zh-CN" dirty="0" smtClean="0">
                    <a:latin typeface="Times New Roman" panose="02020603050405020304" pitchFamily="18" charset="0"/>
                    <a:cs typeface="Times New Roman" panose="02020603050405020304" pitchFamily="18" charset="0"/>
                  </a:rPr>
                  <a:t>c</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，使得</a:t>
                </a:r>
                <a:r>
                  <a:rPr lang="en-US" altLang="zh-CN" dirty="0" smtClean="0">
                    <a:latin typeface="Times New Roman" panose="02020603050405020304" pitchFamily="18" charset="0"/>
                    <a:cs typeface="Times New Roman" panose="02020603050405020304" pitchFamily="18" charset="0"/>
                  </a:rPr>
                  <a:t>f(c)=0</a:t>
                </a:r>
                <a:r>
                  <a:rPr lang="zh-CN" altLang="en-US" dirty="0" smtClean="0">
                    <a:latin typeface="Times New Roman" panose="02020603050405020304" pitchFamily="18" charset="0"/>
                    <a:cs typeface="Times New Roman" panose="02020603050405020304" pitchFamily="18" charset="0"/>
                  </a:rPr>
                  <a:t>，这个</a:t>
                </a: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也就是方程</a:t>
                </a:r>
                <a:r>
                  <a:rPr lang="en-US" altLang="zh-CN" dirty="0" smtClean="0">
                    <a:latin typeface="Times New Roman" panose="02020603050405020304" pitchFamily="18" charset="0"/>
                    <a:cs typeface="Times New Roman" panose="02020603050405020304" pitchFamily="18" charset="0"/>
                  </a:rPr>
                  <a:t>f(x)=0</a:t>
                </a:r>
                <a:r>
                  <a:rPr lang="zh-CN" altLang="en-US" dirty="0" smtClean="0">
                    <a:latin typeface="Times New Roman" panose="02020603050405020304" pitchFamily="18" charset="0"/>
                    <a:cs typeface="Times New Roman" panose="02020603050405020304" pitchFamily="18" charset="0"/>
                  </a:rPr>
                  <a:t>的根。</a:t>
                </a:r>
                <a:endParaRPr lang="en-US" altLang="zh-CN" dirty="0">
                  <a:latin typeface="Times New Roman" panose="02020603050405020304" pitchFamily="18" charset="0"/>
                  <a:cs typeface="Times New Roman" panose="02020603050405020304" pitchFamily="18" charset="0"/>
                </a:endParaRPr>
              </a:p>
            </p:txBody>
          </p:sp>
        </mc:Choice>
        <mc:Fallback xmlns="">
          <p:sp>
            <p:nvSpPr>
              <p:cNvPr id="13" name="副标题 2"/>
              <p:cNvSpPr txBox="1">
                <a:spLocks noRot="1" noChangeAspect="1" noMove="1" noResize="1" noEditPoints="1" noAdjustHandles="1" noChangeArrowheads="1" noChangeShapeType="1" noTextEdit="1"/>
              </p:cNvSpPr>
              <p:nvPr/>
            </p:nvSpPr>
            <p:spPr>
              <a:xfrm>
                <a:off x="814505" y="1962096"/>
                <a:ext cx="11045399" cy="1635583"/>
              </a:xfrm>
              <a:prstGeom prst="rect">
                <a:avLst/>
              </a:prstGeom>
              <a:blipFill rotWithShape="0">
                <a:blip r:embed="rId3"/>
                <a:stretch>
                  <a:fillRect l="-883" t="-4104" r="-497"/>
                </a:stretch>
              </a:blipFill>
            </p:spPr>
            <p:txBody>
              <a:bodyPr/>
              <a:lstStyle/>
              <a:p>
                <a:r>
                  <a:rPr lang="zh-CN" altLang="en-US">
                    <a:noFill/>
                  </a:rPr>
                  <a:t> </a:t>
                </a:r>
              </a:p>
            </p:txBody>
          </p:sp>
        </mc:Fallback>
      </mc:AlternateContent>
      <p:sp>
        <p:nvSpPr>
          <p:cNvPr id="16" name="副标题 2"/>
          <p:cNvSpPr txBox="1">
            <a:spLocks/>
          </p:cNvSpPr>
          <p:nvPr/>
        </p:nvSpPr>
        <p:spPr>
          <a:xfrm>
            <a:off x="814505" y="3359085"/>
            <a:ext cx="10581376" cy="1049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用二分法求方程的近似解</a:t>
            </a:r>
            <a:endParaRPr lang="en-US" altLang="zh-CN" dirty="0" smtClean="0"/>
          </a:p>
          <a:p>
            <a:pPr algn="l"/>
            <a:r>
              <a:rPr lang="zh-CN" altLang="en-US" dirty="0" smtClean="0"/>
              <a:t>（</a:t>
            </a:r>
            <a:r>
              <a:rPr lang="en-US" altLang="zh-CN" dirty="0" smtClean="0"/>
              <a:t>1</a:t>
            </a:r>
            <a:r>
              <a:rPr lang="zh-CN" altLang="en-US" dirty="0" smtClean="0"/>
              <a:t>）二分法定义</a:t>
            </a:r>
            <a:endParaRPr lang="en-US" altLang="zh-CN" dirty="0" smtClean="0"/>
          </a:p>
        </p:txBody>
      </p:sp>
      <p:sp>
        <p:nvSpPr>
          <p:cNvPr id="17" name="副标题 2"/>
          <p:cNvSpPr txBox="1">
            <a:spLocks/>
          </p:cNvSpPr>
          <p:nvPr/>
        </p:nvSpPr>
        <p:spPr>
          <a:xfrm>
            <a:off x="814505" y="4192016"/>
            <a:ext cx="10581376" cy="12397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对于在区间</a:t>
            </a:r>
            <a:r>
              <a:rPr lang="en-US" altLang="zh-CN" dirty="0" smtClean="0">
                <a:latin typeface="Times New Roman" panose="02020603050405020304" pitchFamily="18" charset="0"/>
                <a:cs typeface="Times New Roman" panose="02020603050405020304" pitchFamily="18" charset="0"/>
              </a:rPr>
              <a:t>[</a:t>
            </a:r>
            <a:r>
              <a:rPr lang="en-US" altLang="zh-CN" dirty="0" err="1" smtClean="0">
                <a:latin typeface="Times New Roman" panose="02020603050405020304" pitchFamily="18" charset="0"/>
                <a:cs typeface="Times New Roman" panose="02020603050405020304" pitchFamily="18" charset="0"/>
              </a:rPr>
              <a:t>a,b</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上连续不断且有</a:t>
            </a:r>
            <a:r>
              <a:rPr lang="en-US" altLang="zh-CN" dirty="0" smtClean="0">
                <a:latin typeface="Times New Roman" panose="02020603050405020304" pitchFamily="18" charset="0"/>
                <a:cs typeface="Times New Roman" panose="02020603050405020304" pitchFamily="18" charset="0"/>
              </a:rPr>
              <a:t>f(a)·f(b)&lt;0</a:t>
            </a:r>
            <a:r>
              <a:rPr lang="zh-CN" altLang="en-US" dirty="0" smtClean="0">
                <a:latin typeface="Times New Roman" panose="02020603050405020304" pitchFamily="18" charset="0"/>
                <a:cs typeface="Times New Roman" panose="02020603050405020304" pitchFamily="18" charset="0"/>
              </a:rPr>
              <a:t>的函数</a:t>
            </a:r>
            <a:r>
              <a:rPr lang="en-US" altLang="zh-CN" dirty="0" smtClean="0">
                <a:latin typeface="Times New Roman" panose="02020603050405020304" pitchFamily="18" charset="0"/>
                <a:cs typeface="Times New Roman" panose="02020603050405020304" pitchFamily="18" charset="0"/>
              </a:rPr>
              <a:t>y=f(x)</a:t>
            </a:r>
            <a:r>
              <a:rPr lang="zh-CN" altLang="en-US" dirty="0" smtClean="0">
                <a:latin typeface="Times New Roman" panose="02020603050405020304" pitchFamily="18" charset="0"/>
                <a:cs typeface="Times New Roman" panose="02020603050405020304" pitchFamily="18" charset="0"/>
              </a:rPr>
              <a:t>，通过不断地把函数</a:t>
            </a:r>
            <a:r>
              <a:rPr lang="en-US" altLang="zh-CN" dirty="0" smtClean="0">
                <a:latin typeface="Times New Roman" panose="02020603050405020304" pitchFamily="18" charset="0"/>
                <a:cs typeface="Times New Roman" panose="02020603050405020304" pitchFamily="18" charset="0"/>
              </a:rPr>
              <a:t>f(x)</a:t>
            </a:r>
            <a:r>
              <a:rPr lang="zh-CN" altLang="en-US" dirty="0" smtClean="0">
                <a:latin typeface="Times New Roman" panose="02020603050405020304" pitchFamily="18" charset="0"/>
                <a:cs typeface="Times New Roman" panose="02020603050405020304" pitchFamily="18" charset="0"/>
              </a:rPr>
              <a:t>的零点所在区间一分为二，使区间的两个端点逐步逼近零点，进而得到零点近似值的方法叫做二分法</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47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二、函数与方程</a:t>
            </a:r>
            <a:endParaRPr lang="en-US" altLang="zh-CN" dirty="0" smtClean="0"/>
          </a:p>
        </p:txBody>
      </p:sp>
      <p:sp>
        <p:nvSpPr>
          <p:cNvPr id="16" name="副标题 2"/>
          <p:cNvSpPr txBox="1">
            <a:spLocks/>
          </p:cNvSpPr>
          <p:nvPr/>
        </p:nvSpPr>
        <p:spPr>
          <a:xfrm>
            <a:off x="814505" y="1434747"/>
            <a:ext cx="10581376" cy="1049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用二分法求方程的近似解</a:t>
            </a:r>
            <a:endParaRPr lang="en-US" altLang="zh-CN" dirty="0" smtClean="0"/>
          </a:p>
          <a:p>
            <a:pPr algn="l"/>
            <a:r>
              <a:rPr lang="zh-CN" altLang="en-US" dirty="0" smtClean="0"/>
              <a:t>（</a:t>
            </a:r>
            <a:r>
              <a:rPr lang="en-US" altLang="zh-CN" dirty="0" smtClean="0"/>
              <a:t>2</a:t>
            </a:r>
            <a:r>
              <a:rPr lang="zh-CN" altLang="en-US" dirty="0" smtClean="0"/>
              <a:t>）二分法步骤</a:t>
            </a:r>
            <a:endParaRPr lang="en-US" altLang="zh-CN" dirty="0" smtClean="0"/>
          </a:p>
        </p:txBody>
      </p:sp>
      <mc:AlternateContent xmlns:mc="http://schemas.openxmlformats.org/markup-compatibility/2006" xmlns:a14="http://schemas.microsoft.com/office/drawing/2010/main">
        <mc:Choice Requires="a14">
          <p:sp>
            <p:nvSpPr>
              <p:cNvPr id="17" name="副标题 2"/>
              <p:cNvSpPr txBox="1">
                <a:spLocks/>
              </p:cNvSpPr>
              <p:nvPr/>
            </p:nvSpPr>
            <p:spPr>
              <a:xfrm>
                <a:off x="814505" y="2267677"/>
                <a:ext cx="10581376" cy="41058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确定区间</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dirty="0" err="1" smtClean="0">
                    <a:latin typeface="Times New Roman" panose="02020603050405020304" pitchFamily="18" charset="0"/>
                    <a:cs typeface="Times New Roman" panose="02020603050405020304" pitchFamily="18" charset="0"/>
                    <a:sym typeface="Wingdings 2" panose="05020102010507070707" pitchFamily="18" charset="2"/>
                  </a:rPr>
                  <a:t>a,b</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，验证</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f(a)·f(b)&lt;0</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，给定精确度</a:t>
                </a:r>
                <a14:m>
                  <m:oMath xmlns:m="http://schemas.openxmlformats.org/officeDocument/2006/math">
                    <m:r>
                      <a:rPr lang="zh-CN" altLang="en-US" i="1" smtClean="0">
                        <a:latin typeface="Cambria Math" panose="02040503050406030204" pitchFamily="18" charset="0"/>
                        <a:cs typeface="Times New Roman" panose="02020603050405020304" pitchFamily="18" charset="0"/>
                        <a:sym typeface="Wingdings 2" panose="05020102010507070707" pitchFamily="18" charset="2"/>
                      </a:rPr>
                      <m:t>𝜀</m:t>
                    </m:r>
                  </m:oMath>
                </a14:m>
                <a:endParaRPr lang="en-US" altLang="zh-CN" dirty="0" smtClean="0">
                  <a:latin typeface="Times New Roman" panose="02020603050405020304" pitchFamily="18" charset="0"/>
                  <a:cs typeface="Times New Roman" panose="02020603050405020304" pitchFamily="18" charset="0"/>
                  <a:sym typeface="Wingdings 2" panose="05020102010507070707" pitchFamily="18" charset="2"/>
                </a:endParaRP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求区间</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dirty="0" err="1" smtClean="0">
                    <a:latin typeface="Times New Roman" panose="02020603050405020304" pitchFamily="18" charset="0"/>
                    <a:cs typeface="Times New Roman" panose="02020603050405020304" pitchFamily="18" charset="0"/>
                    <a:sym typeface="Wingdings 2" panose="05020102010507070707" pitchFamily="18" charset="2"/>
                  </a:rPr>
                  <a:t>a,b</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的中点</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c</a:t>
                </a: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计算</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f(c)</a:t>
                </a: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    若</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f(c)=0</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，则</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c</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函数的零点；</a:t>
                </a:r>
                <a:endParaRPr lang="en-US" altLang="zh-CN" dirty="0" smtClean="0">
                  <a:latin typeface="Times New Roman" panose="02020603050405020304" pitchFamily="18" charset="0"/>
                  <a:cs typeface="Times New Roman" panose="02020603050405020304" pitchFamily="18" charset="0"/>
                  <a:sym typeface="Wingdings 2" panose="05020102010507070707" pitchFamily="18" charset="2"/>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    若</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f(a)·f(c)&lt;0</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，则令</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b=c</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，函数零点在</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dirty="0" err="1" smtClean="0">
                    <a:latin typeface="Times New Roman" panose="02020603050405020304" pitchFamily="18" charset="0"/>
                    <a:cs typeface="Times New Roman" panose="02020603050405020304" pitchFamily="18" charset="0"/>
                    <a:sym typeface="Wingdings 2" panose="05020102010507070707" pitchFamily="18" charset="2"/>
                  </a:rPr>
                  <a:t>a,c</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中</a:t>
                </a:r>
                <a:endParaRPr lang="en-US" altLang="zh-CN" dirty="0" smtClean="0">
                  <a:latin typeface="Times New Roman" panose="02020603050405020304" pitchFamily="18" charset="0"/>
                  <a:cs typeface="Times New Roman" panose="02020603050405020304" pitchFamily="18" charset="0"/>
                  <a:sym typeface="Wingdings 2" panose="05020102010507070707" pitchFamily="18" charset="2"/>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    若</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f(b)·</a:t>
                </a:r>
                <a:r>
                  <a:rPr lang="en-US" altLang="zh-CN" dirty="0">
                    <a:latin typeface="Times New Roman" panose="02020603050405020304" pitchFamily="18" charset="0"/>
                    <a:cs typeface="Times New Roman" panose="02020603050405020304" pitchFamily="18" charset="0"/>
                    <a:sym typeface="Wingdings 2" panose="05020102010507070707" pitchFamily="18" charset="2"/>
                  </a:rPr>
                  <a:t>f(c)&lt;0</a:t>
                </a:r>
                <a:r>
                  <a:rPr lang="zh-CN" altLang="en-US" dirty="0">
                    <a:latin typeface="Times New Roman" panose="02020603050405020304" pitchFamily="18" charset="0"/>
                    <a:cs typeface="Times New Roman" panose="02020603050405020304" pitchFamily="18" charset="0"/>
                    <a:sym typeface="Wingdings 2" panose="05020102010507070707" pitchFamily="18" charset="2"/>
                  </a:rPr>
                  <a:t>，则</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令</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a=c</a:t>
                </a:r>
                <a:r>
                  <a:rPr lang="zh-CN" altLang="en-US" dirty="0">
                    <a:latin typeface="Times New Roman" panose="02020603050405020304" pitchFamily="18" charset="0"/>
                    <a:cs typeface="Times New Roman" panose="02020603050405020304" pitchFamily="18" charset="0"/>
                    <a:sym typeface="Wingdings 2" panose="05020102010507070707" pitchFamily="18" charset="2"/>
                  </a:rPr>
                  <a:t>，函数零点在</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en-US" altLang="zh-CN" dirty="0" err="1" smtClean="0">
                    <a:latin typeface="Times New Roman" panose="02020603050405020304" pitchFamily="18" charset="0"/>
                    <a:cs typeface="Times New Roman" panose="02020603050405020304" pitchFamily="18" charset="0"/>
                    <a:sym typeface="Wingdings 2" panose="05020102010507070707" pitchFamily="18" charset="2"/>
                  </a:rPr>
                  <a:t>c,b</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中</a:t>
                </a:r>
                <a:endParaRPr lang="en-US" altLang="zh-CN" dirty="0" smtClean="0">
                  <a:latin typeface="Times New Roman" panose="02020603050405020304" pitchFamily="18" charset="0"/>
                  <a:cs typeface="Times New Roman" panose="02020603050405020304" pitchFamily="18" charset="0"/>
                  <a:sym typeface="Wingdings 2" panose="05020102010507070707" pitchFamily="18" charset="2"/>
                </a:endParaRP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判断是否达到精度</a:t>
                </a:r>
                <a14:m>
                  <m:oMath xmlns:m="http://schemas.openxmlformats.org/officeDocument/2006/math">
                    <m:r>
                      <a:rPr lang="zh-CN" altLang="en-US" i="1">
                        <a:latin typeface="Cambria Math" panose="02040503050406030204" pitchFamily="18" charset="0"/>
                        <a:cs typeface="Times New Roman" panose="02020603050405020304" pitchFamily="18" charset="0"/>
                        <a:sym typeface="Wingdings 2" panose="05020102010507070707" pitchFamily="18" charset="2"/>
                      </a:rPr>
                      <m:t>𝜀</m:t>
                    </m:r>
                  </m:oMath>
                </a14:m>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，若</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|a-b|&lt;</a:t>
                </a:r>
                <a14:m>
                  <m:oMath xmlns:m="http://schemas.openxmlformats.org/officeDocument/2006/math">
                    <m:r>
                      <a:rPr lang="zh-CN" altLang="en-US" i="1">
                        <a:latin typeface="Cambria Math" panose="02040503050406030204" pitchFamily="18" charset="0"/>
                        <a:cs typeface="Times New Roman" panose="02020603050405020304" pitchFamily="18" charset="0"/>
                        <a:sym typeface="Wingdings 2" panose="05020102010507070707" pitchFamily="18" charset="2"/>
                      </a:rPr>
                      <m:t>𝜀</m:t>
                    </m:r>
                  </m:oMath>
                </a14:m>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，则得到零点近似值（</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a</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或</a:t>
                </a: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b</a:t>
                </a:r>
                <a:r>
                  <a:rPr lang="zh-CN" altLang="en-US" dirty="0" smtClean="0">
                    <a:latin typeface="Times New Roman" panose="02020603050405020304" pitchFamily="18" charset="0"/>
                    <a:cs typeface="Times New Roman" panose="02020603050405020304" pitchFamily="18" charset="0"/>
                    <a:sym typeface="Wingdings 2" panose="05020102010507070707" pitchFamily="18" charset="2"/>
                  </a:rPr>
                  <a:t>），否则重复步骤</a:t>
                </a:r>
                <a:endParaRPr lang="en-US" altLang="zh-CN" dirty="0" smtClean="0">
                  <a:latin typeface="Times New Roman" panose="02020603050405020304" pitchFamily="18" charset="0"/>
                  <a:cs typeface="Times New Roman" panose="02020603050405020304" pitchFamily="18" charset="0"/>
                  <a:sym typeface="Wingdings 2" panose="05020102010507070707" pitchFamily="18" charset="2"/>
                </a:endParaRPr>
              </a:p>
              <a:p>
                <a:pPr algn="l">
                  <a:lnSpc>
                    <a:spcPct val="100000"/>
                  </a:lnSpc>
                  <a:spcBef>
                    <a:spcPts val="0"/>
                  </a:spcBef>
                </a:pPr>
                <a:r>
                  <a:rPr lang="en-US" altLang="zh-CN" dirty="0" smtClean="0">
                    <a:latin typeface="Times New Roman" panose="02020603050405020304" pitchFamily="18" charset="0"/>
                    <a:cs typeface="Times New Roman" panose="02020603050405020304" pitchFamily="18" charset="0"/>
                    <a:sym typeface="Wingdings 2" panose="05020102010507070707" pitchFamily="18" charset="2"/>
                  </a:rPr>
                  <a:t>     </a:t>
                </a:r>
                <a:r>
                  <a:rPr lang="en-US" altLang="zh-CN" dirty="0">
                    <a:latin typeface="Times New Roman" panose="02020603050405020304" pitchFamily="18" charset="0"/>
                    <a:cs typeface="Times New Roman" panose="02020603050405020304" pitchFamily="18" charset="0"/>
                    <a:sym typeface="Wingdings 2" panose="05020102010507070707" pitchFamily="18" charset="2"/>
                  </a:rPr>
                  <a:t> </a:t>
                </a:r>
              </a:p>
            </p:txBody>
          </p:sp>
        </mc:Choice>
        <mc:Fallback xmlns="">
          <p:sp>
            <p:nvSpPr>
              <p:cNvPr id="17" name="副标题 2"/>
              <p:cNvSpPr txBox="1">
                <a:spLocks noRot="1" noChangeAspect="1" noMove="1" noResize="1" noEditPoints="1" noAdjustHandles="1" noChangeArrowheads="1" noChangeShapeType="1" noTextEdit="1"/>
              </p:cNvSpPr>
              <p:nvPr/>
            </p:nvSpPr>
            <p:spPr>
              <a:xfrm>
                <a:off x="814505" y="2267677"/>
                <a:ext cx="10581376" cy="4105827"/>
              </a:xfrm>
              <a:prstGeom prst="rect">
                <a:avLst/>
              </a:prstGeom>
              <a:blipFill rotWithShape="0">
                <a:blip r:embed="rId3"/>
                <a:stretch>
                  <a:fillRect l="-922" t="-1632" r="-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0421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三、函数的综合应用</a:t>
            </a:r>
            <a:endParaRPr lang="en-US" altLang="zh-CN" dirty="0" smtClean="0"/>
          </a:p>
        </p:txBody>
      </p:sp>
      <p:sp>
        <p:nvSpPr>
          <p:cNvPr id="16" name="副标题 2"/>
          <p:cNvSpPr txBox="1">
            <a:spLocks/>
          </p:cNvSpPr>
          <p:nvPr/>
        </p:nvSpPr>
        <p:spPr>
          <a:xfrm>
            <a:off x="814505" y="1434748"/>
            <a:ext cx="10581376" cy="5578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1.</a:t>
            </a:r>
            <a:r>
              <a:rPr lang="zh-CN" altLang="en-US" dirty="0" smtClean="0"/>
              <a:t> 三种函数模型图像与性质的比较</a:t>
            </a:r>
            <a:endParaRPr lang="en-US" altLang="zh-CN" dirty="0" smtClean="0"/>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444639359"/>
                  </p:ext>
                </p:extLst>
              </p:nvPr>
            </p:nvGraphicFramePr>
            <p:xfrm>
              <a:off x="1690806" y="2111738"/>
              <a:ext cx="8685096" cy="3425461"/>
            </p:xfrm>
            <a:graphic>
              <a:graphicData uri="http://schemas.openxmlformats.org/drawingml/2006/table">
                <a:tbl>
                  <a:tblPr firstRow="1" bandRow="1">
                    <a:tableStyleId>{5940675A-B579-460E-94D1-54222C63F5DA}</a:tableStyleId>
                  </a:tblPr>
                  <a:tblGrid>
                    <a:gridCol w="2171274"/>
                    <a:gridCol w="2171274"/>
                    <a:gridCol w="2171274"/>
                    <a:gridCol w="2171274"/>
                  </a:tblGrid>
                  <a:tr h="554517">
                    <a:tc>
                      <a:txBody>
                        <a:bodyPr/>
                        <a:lstStyle/>
                        <a:p>
                          <a:pPr algn="ctr"/>
                          <a:r>
                            <a:rPr lang="zh-CN" altLang="en-US" sz="1800" dirty="0" smtClean="0">
                              <a:latin typeface="Times New Roman" panose="02020603050405020304" pitchFamily="18" charset="0"/>
                              <a:cs typeface="Times New Roman" panose="02020603050405020304" pitchFamily="18" charset="0"/>
                            </a:rPr>
                            <a:t>性质                  函数</a:t>
                          </a:r>
                          <a:endParaRPr lang="zh-CN" altLang="en-US" sz="1800" dirty="0">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dirty="0" smtClean="0">
                              <a:latin typeface="Times New Roman" panose="02020603050405020304" pitchFamily="18" charset="0"/>
                              <a:cs typeface="Times New Roman" panose="02020603050405020304" pitchFamily="18" charset="0"/>
                            </a:rPr>
                            <a:t>y</a:t>
                          </a:r>
                          <a:r>
                            <a:rPr lang="en-US" altLang="zh-CN" sz="18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𝑥</m:t>
                                  </m:r>
                                </m:sup>
                              </m:sSup>
                            </m:oMath>
                          </a14:m>
                          <a:r>
                            <a:rPr lang="en-US" altLang="zh-CN" sz="1800" dirty="0" smtClean="0">
                              <a:latin typeface="Times New Roman" panose="02020603050405020304" pitchFamily="18" charset="0"/>
                              <a:cs typeface="Times New Roman" panose="02020603050405020304" pitchFamily="18" charset="0"/>
                            </a:rPr>
                            <a:t>(</a:t>
                          </a:r>
                          <a:r>
                            <a:rPr lang="en-US" altLang="zh-CN" sz="1800" i="1" dirty="0" smtClean="0">
                              <a:latin typeface="Times New Roman" panose="02020603050405020304" pitchFamily="18" charset="0"/>
                              <a:cs typeface="Times New Roman" panose="02020603050405020304" pitchFamily="18" charset="0"/>
                            </a:rPr>
                            <a:t>a</a:t>
                          </a:r>
                          <a:r>
                            <a:rPr lang="en-US" altLang="zh-CN" sz="1800" dirty="0" smtClean="0">
                              <a:latin typeface="Times New Roman" panose="02020603050405020304" pitchFamily="18" charset="0"/>
                              <a:cs typeface="Times New Roman" panose="02020603050405020304" pitchFamily="18" charset="0"/>
                            </a:rPr>
                            <a:t>&gt;1)</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i="1" dirty="0" smtClean="0">
                              <a:latin typeface="Times New Roman" panose="02020603050405020304" pitchFamily="18" charset="0"/>
                              <a:cs typeface="Times New Roman" panose="02020603050405020304" pitchFamily="18" charset="0"/>
                            </a:rPr>
                            <a:t>y</a:t>
                          </a:r>
                          <a:r>
                            <a:rPr lang="en-US" altLang="zh-CN" sz="18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800" i="1" smtClean="0">
                                      <a:latin typeface="Cambria Math" panose="02040503050406030204" pitchFamily="18" charset="0"/>
                                      <a:cs typeface="Times New Roman" panose="02020603050405020304" pitchFamily="18" charset="0"/>
                                      <a:sym typeface="Wingdings 2" panose="05020102010507070707" pitchFamily="18" charset="2"/>
                                    </a:rPr>
                                  </m:ctrlPr>
                                </m:sSubPr>
                                <m:e>
                                  <m:r>
                                    <m:rPr>
                                      <m:nor/>
                                    </m:rPr>
                                    <a:rPr lang="en-US" altLang="zh-CN" sz="1800" dirty="0">
                                      <a:latin typeface="Times New Roman" panose="02020603050405020304" pitchFamily="18" charset="0"/>
                                      <a:cs typeface="Times New Roman" panose="02020603050405020304" pitchFamily="18" charset="0"/>
                                      <a:sym typeface="Wingdings 2" panose="05020102010507070707" pitchFamily="18" charset="2"/>
                                    </a:rPr>
                                    <m:t>log</m:t>
                                  </m:r>
                                </m:e>
                                <m:sub>
                                  <m:r>
                                    <a:rPr lang="en-US" altLang="zh-CN" sz="1800" b="0" i="1" smtClean="0">
                                      <a:latin typeface="Cambria Math" panose="02040503050406030204" pitchFamily="18" charset="0"/>
                                      <a:cs typeface="Times New Roman" panose="02020603050405020304" pitchFamily="18" charset="0"/>
                                      <a:sym typeface="Wingdings 2" panose="05020102010507070707" pitchFamily="18" charset="2"/>
                                    </a:rPr>
                                    <m:t>𝑎</m:t>
                                  </m:r>
                                </m:sub>
                              </m:sSub>
                              <m:r>
                                <m:rPr>
                                  <m:nor/>
                                </m:rPr>
                                <a:rPr lang="en-US" altLang="zh-CN" sz="1800" b="0" i="1" dirty="0" smtClean="0">
                                  <a:latin typeface="Times New Roman" panose="02020603050405020304" pitchFamily="18" charset="0"/>
                                  <a:cs typeface="Times New Roman" panose="02020603050405020304" pitchFamily="18" charset="0"/>
                                  <a:sym typeface="Wingdings 2" panose="05020102010507070707" pitchFamily="18" charset="2"/>
                                </a:rPr>
                                <m:t>x</m:t>
                              </m:r>
                            </m:oMath>
                          </a14:m>
                          <a:r>
                            <a:rPr lang="en-US" altLang="zh-CN" sz="1800" i="0" dirty="0" smtClean="0">
                              <a:latin typeface="Times New Roman" panose="02020603050405020304" pitchFamily="18" charset="0"/>
                              <a:cs typeface="Times New Roman" panose="02020603050405020304" pitchFamily="18" charset="0"/>
                            </a:rPr>
                            <a:t>(</a:t>
                          </a:r>
                          <a:r>
                            <a:rPr lang="en-US" altLang="zh-CN" sz="1800" i="1" dirty="0" smtClean="0">
                              <a:latin typeface="Times New Roman" panose="02020603050405020304" pitchFamily="18" charset="0"/>
                              <a:cs typeface="Times New Roman" panose="02020603050405020304" pitchFamily="18" charset="0"/>
                            </a:rPr>
                            <a:t>a&gt;</a:t>
                          </a:r>
                          <a:r>
                            <a:rPr lang="en-US" altLang="zh-CN" sz="1800" i="0" dirty="0" smtClean="0">
                              <a:latin typeface="Times New Roman" panose="02020603050405020304" pitchFamily="18" charset="0"/>
                              <a:cs typeface="Times New Roman" panose="02020603050405020304" pitchFamily="18" charset="0"/>
                            </a:rPr>
                            <a:t>1</a:t>
                          </a:r>
                          <a:r>
                            <a:rPr lang="en-US" altLang="zh-CN" sz="1800" i="0" dirty="0" smtClean="0">
                              <a:latin typeface="Times New Roman" panose="02020603050405020304" pitchFamily="18" charset="0"/>
                              <a:cs typeface="Times New Roman" panose="02020603050405020304" pitchFamily="18" charset="0"/>
                            </a:rPr>
                            <a:t>)</a:t>
                          </a:r>
                          <a:endParaRPr lang="zh-CN" altLang="en-US" sz="1800" i="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800" i="1" dirty="0" smtClean="0">
                              <a:latin typeface="Times New Roman" panose="02020603050405020304" pitchFamily="18" charset="0"/>
                              <a:cs typeface="Times New Roman" panose="02020603050405020304" pitchFamily="18" charset="0"/>
                            </a:rPr>
                            <a:t>y</a:t>
                          </a:r>
                          <a:r>
                            <a:rPr lang="en-US" altLang="zh-CN" sz="1800" baseline="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1800" i="1" baseline="0" smtClean="0">
                                      <a:latin typeface="Cambria Math" panose="02040503050406030204" pitchFamily="18" charset="0"/>
                                      <a:cs typeface="Times New Roman" panose="02020603050405020304" pitchFamily="18" charset="0"/>
                                    </a:rPr>
                                  </m:ctrlPr>
                                </m:sSupPr>
                                <m:e>
                                  <m:r>
                                    <a:rPr lang="en-US" altLang="zh-CN" sz="1800" b="0" i="1" baseline="0" smtClean="0">
                                      <a:latin typeface="Cambria Math" panose="02040503050406030204" pitchFamily="18" charset="0"/>
                                      <a:cs typeface="Times New Roman" panose="02020603050405020304" pitchFamily="18" charset="0"/>
                                    </a:rPr>
                                    <m:t>𝑥</m:t>
                                  </m:r>
                                </m:e>
                                <m:sup>
                                  <m:r>
                                    <m:rPr>
                                      <m:sty m:val="p"/>
                                    </m:rPr>
                                    <a:rPr lang="en-US" altLang="zh-CN" sz="1800" b="0" i="1" baseline="0" smtClean="0">
                                      <a:latin typeface="Cambria Math" panose="02040503050406030204" pitchFamily="18" charset="0"/>
                                      <a:cs typeface="Times New Roman" panose="02020603050405020304" pitchFamily="18" charset="0"/>
                                    </a:rPr>
                                    <m:t>n</m:t>
                                  </m:r>
                                </m:sup>
                              </m:sSup>
                            </m:oMath>
                          </a14:m>
                          <a:r>
                            <a:rPr lang="en-US" altLang="zh-CN" sz="1800" dirty="0" smtClean="0">
                              <a:latin typeface="Times New Roman" panose="02020603050405020304" pitchFamily="18" charset="0"/>
                              <a:cs typeface="Times New Roman" panose="02020603050405020304" pitchFamily="18" charset="0"/>
                            </a:rPr>
                            <a:t>(n&gt;0)</a:t>
                          </a:r>
                          <a:endParaRPr lang="zh-CN" altLang="en-US" sz="1800" dirty="0">
                            <a:latin typeface="Times New Roman" panose="02020603050405020304" pitchFamily="18" charset="0"/>
                            <a:cs typeface="Times New Roman" panose="02020603050405020304" pitchFamily="18" charset="0"/>
                          </a:endParaRPr>
                        </a:p>
                      </a:txBody>
                      <a:tcPr anchor="ctr"/>
                    </a:tc>
                  </a:tr>
                  <a:tr h="898061">
                    <a:tc>
                      <a:txBody>
                        <a:bodyPr/>
                        <a:lstStyle/>
                        <a:p>
                          <a:pPr algn="ctr"/>
                          <a:r>
                            <a:rPr lang="zh-CN" altLang="en-US" sz="1800" dirty="0" smtClean="0">
                              <a:latin typeface="Times New Roman" panose="02020603050405020304" pitchFamily="18" charset="0"/>
                              <a:cs typeface="Times New Roman" panose="02020603050405020304" pitchFamily="18" charset="0"/>
                            </a:rPr>
                            <a:t>在</a:t>
                          </a:r>
                          <a:r>
                            <a:rPr lang="en-US" altLang="zh-CN"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1800" b="0" i="0" smtClean="0">
                                  <a:latin typeface="Cambria Math" panose="02040503050406030204" pitchFamily="18" charset="0"/>
                                  <a:cs typeface="Times New Roman" panose="02020603050405020304" pitchFamily="18" charset="0"/>
                                </a:rPr>
                                <m:t>0</m:t>
                              </m:r>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800" dirty="0" smtClean="0">
                              <a:latin typeface="Times New Roman" panose="02020603050405020304" pitchFamily="18" charset="0"/>
                              <a:cs typeface="Times New Roman" panose="02020603050405020304" pitchFamily="18" charset="0"/>
                            </a:rPr>
                            <a:t>)</a:t>
                          </a:r>
                          <a:r>
                            <a:rPr lang="zh-CN" altLang="en-US" sz="1800" dirty="0" smtClean="0">
                              <a:latin typeface="Times New Roman" panose="02020603050405020304" pitchFamily="18" charset="0"/>
                              <a:cs typeface="Times New Roman" panose="02020603050405020304" pitchFamily="18" charset="0"/>
                            </a:rPr>
                            <a:t>上的增减性</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r>
                  <a:tr h="520305">
                    <a:tc>
                      <a:txBody>
                        <a:bodyPr/>
                        <a:lstStyle/>
                        <a:p>
                          <a:pPr algn="ctr"/>
                          <a:r>
                            <a:rPr lang="zh-CN" altLang="en-US" sz="1800" dirty="0" smtClean="0">
                              <a:latin typeface="Times New Roman" panose="02020603050405020304" pitchFamily="18" charset="0"/>
                              <a:cs typeface="Times New Roman" panose="02020603050405020304" pitchFamily="18" charset="0"/>
                            </a:rPr>
                            <a:t>增长速度</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越来越快</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越来越慢</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相对平稳</a:t>
                          </a:r>
                          <a:endParaRPr lang="zh-CN" altLang="en-US" sz="1800" dirty="0">
                            <a:latin typeface="Times New Roman" panose="02020603050405020304" pitchFamily="18" charset="0"/>
                            <a:cs typeface="Times New Roman" panose="02020603050405020304" pitchFamily="18" charset="0"/>
                          </a:endParaRPr>
                        </a:p>
                      </a:txBody>
                      <a:tcPr anchor="ctr"/>
                    </a:tc>
                  </a:tr>
                  <a:tr h="898061">
                    <a:tc>
                      <a:txBody>
                        <a:bodyPr/>
                        <a:lstStyle/>
                        <a:p>
                          <a:pPr algn="ctr"/>
                          <a:r>
                            <a:rPr lang="zh-CN" altLang="en-US" sz="1800" dirty="0" smtClean="0">
                              <a:latin typeface="Times New Roman" panose="02020603050405020304" pitchFamily="18" charset="0"/>
                              <a:cs typeface="Times New Roman" panose="02020603050405020304" pitchFamily="18" charset="0"/>
                            </a:rPr>
                            <a:t>图像的变化</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的增大逐渐表现为与</a:t>
                          </a:r>
                          <a:r>
                            <a:rPr lang="en-US" altLang="zh-CN" sz="1800" dirty="0" smtClean="0">
                              <a:latin typeface="Times New Roman" panose="02020603050405020304" pitchFamily="18" charset="0"/>
                              <a:cs typeface="Times New Roman" panose="02020603050405020304" pitchFamily="18" charset="0"/>
                            </a:rPr>
                            <a:t>y</a:t>
                          </a:r>
                          <a:r>
                            <a:rPr lang="zh-CN" altLang="en-US" sz="1800" dirty="0" smtClean="0">
                              <a:latin typeface="Times New Roman" panose="02020603050405020304" pitchFamily="18" charset="0"/>
                              <a:cs typeface="Times New Roman" panose="02020603050405020304" pitchFamily="18" charset="0"/>
                            </a:rPr>
                            <a:t>轴平行</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的增大逐渐表现为与</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轴平行</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值的变化而不同</a:t>
                          </a:r>
                          <a:endParaRPr lang="zh-CN" altLang="en-US" sz="1800" dirty="0">
                            <a:latin typeface="Times New Roman" panose="02020603050405020304" pitchFamily="18" charset="0"/>
                            <a:cs typeface="Times New Roman" panose="02020603050405020304" pitchFamily="18" charset="0"/>
                          </a:endParaRPr>
                        </a:p>
                      </a:txBody>
                      <a:tcPr anchor="ctr"/>
                    </a:tc>
                  </a:tr>
                  <a:tr h="554517">
                    <a:tc>
                      <a:txBody>
                        <a:bodyPr/>
                        <a:lstStyle/>
                        <a:p>
                          <a:pPr algn="ctr"/>
                          <a:r>
                            <a:rPr lang="zh-CN" altLang="en-US" sz="1800" dirty="0" smtClean="0">
                              <a:latin typeface="Times New Roman" panose="02020603050405020304" pitchFamily="18" charset="0"/>
                              <a:cs typeface="Times New Roman" panose="02020603050405020304" pitchFamily="18" charset="0"/>
                            </a:rPr>
                            <a:t>值的比较</a:t>
                          </a:r>
                          <a:endParaRPr lang="zh-CN" altLang="en-US" sz="1800" dirty="0">
                            <a:latin typeface="Times New Roman" panose="02020603050405020304" pitchFamily="18" charset="0"/>
                            <a:cs typeface="Times New Roman" panose="02020603050405020304" pitchFamily="18" charset="0"/>
                          </a:endParaRPr>
                        </a:p>
                      </a:txBody>
                      <a:tcPr anchor="ctr"/>
                    </a:tc>
                    <a:tc gridSpan="3">
                      <a:txBody>
                        <a:bodyPr/>
                        <a:lstStyle/>
                        <a:p>
                          <a:pPr algn="ctr"/>
                          <a:r>
                            <a:rPr lang="zh-CN" altLang="en-US" sz="1800" dirty="0" smtClean="0">
                              <a:latin typeface="Times New Roman" panose="02020603050405020304" pitchFamily="18" charset="0"/>
                              <a:cs typeface="Times New Roman" panose="02020603050405020304" pitchFamily="18" charset="0"/>
                            </a:rPr>
                            <a:t>存在一个</a:t>
                          </a:r>
                          <a14:m>
                            <m:oMath xmlns:m="http://schemas.openxmlformats.org/officeDocument/2006/math">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0</m:t>
                                  </m:r>
                                </m:sub>
                              </m:sSub>
                            </m:oMath>
                          </a14:m>
                          <a:r>
                            <a:rPr lang="zh-CN" altLang="en-US" sz="1800" dirty="0" smtClean="0">
                              <a:latin typeface="Times New Roman" panose="02020603050405020304" pitchFamily="18" charset="0"/>
                              <a:cs typeface="Times New Roman" panose="02020603050405020304" pitchFamily="18" charset="0"/>
                            </a:rPr>
                            <a:t>，当</a:t>
                          </a:r>
                          <a:r>
                            <a:rPr lang="en-US" altLang="zh-CN" sz="1800" dirty="0" smtClean="0">
                              <a:latin typeface="Times New Roman" panose="02020603050405020304" pitchFamily="18" charset="0"/>
                              <a:cs typeface="Times New Roman" panose="02020603050405020304" pitchFamily="18" charset="0"/>
                            </a:rPr>
                            <a:t>x&gt;</a:t>
                          </a:r>
                          <a14:m>
                            <m:oMath xmlns:m="http://schemas.openxmlformats.org/officeDocument/2006/math">
                              <m:sSub>
                                <m:sSubPr>
                                  <m:ctrlPr>
                                    <a:rPr lang="en-US" altLang="zh-CN" sz="1800" i="1" smtClean="0">
                                      <a:latin typeface="Cambria Math" panose="02040503050406030204" pitchFamily="18" charset="0"/>
                                      <a:cs typeface="Times New Roman" panose="02020603050405020304" pitchFamily="18" charset="0"/>
                                    </a:rPr>
                                  </m:ctrlPr>
                                </m:sSubPr>
                                <m:e>
                                  <m:r>
                                    <a:rPr lang="en-US" altLang="zh-CN" sz="1800" b="0" i="1" smtClean="0">
                                      <a:latin typeface="Cambria Math" panose="02040503050406030204" pitchFamily="18" charset="0"/>
                                      <a:cs typeface="Times New Roman" panose="02020603050405020304" pitchFamily="18" charset="0"/>
                                    </a:rPr>
                                    <m:t>𝑥</m:t>
                                  </m:r>
                                </m:e>
                                <m:sub>
                                  <m:r>
                                    <a:rPr lang="en-US" altLang="zh-CN" sz="1800" b="0" i="1" smtClean="0">
                                      <a:latin typeface="Cambria Math" panose="02040503050406030204" pitchFamily="18" charset="0"/>
                                      <a:cs typeface="Times New Roman" panose="02020603050405020304" pitchFamily="18" charset="0"/>
                                    </a:rPr>
                                    <m:t>0</m:t>
                                  </m:r>
                                </m:sub>
                              </m:sSub>
                            </m:oMath>
                          </a14:m>
                          <a:r>
                            <a:rPr lang="zh-CN" altLang="en-US" sz="1800" dirty="0" smtClean="0">
                              <a:latin typeface="Times New Roman" panose="02020603050405020304" pitchFamily="18" charset="0"/>
                              <a:cs typeface="Times New Roman" panose="02020603050405020304" pitchFamily="18" charset="0"/>
                            </a:rPr>
                            <a:t>时，有</a:t>
                          </a:r>
                          <a14:m>
                            <m:oMath xmlns:m="http://schemas.openxmlformats.org/officeDocument/2006/math">
                              <m:sSub>
                                <m:sSubPr>
                                  <m:ctrlPr>
                                    <a:rPr lang="en-US" altLang="zh-CN" sz="1800" i="1" smtClean="0">
                                      <a:latin typeface="Cambria Math" panose="02040503050406030204" pitchFamily="18" charset="0"/>
                                      <a:cs typeface="Times New Roman" panose="02020603050405020304" pitchFamily="18" charset="0"/>
                                      <a:sym typeface="Wingdings 2" panose="05020102010507070707" pitchFamily="18" charset="2"/>
                                    </a:rPr>
                                  </m:ctrlPr>
                                </m:sSubPr>
                                <m:e>
                                  <m:r>
                                    <m:rPr>
                                      <m:nor/>
                                    </m:rPr>
                                    <a:rPr lang="en-US" altLang="zh-CN" sz="1800" dirty="0">
                                      <a:latin typeface="Times New Roman" panose="02020603050405020304" pitchFamily="18" charset="0"/>
                                      <a:cs typeface="Times New Roman" panose="02020603050405020304" pitchFamily="18" charset="0"/>
                                      <a:sym typeface="Wingdings 2" panose="05020102010507070707" pitchFamily="18" charset="2"/>
                                    </a:rPr>
                                    <m:t>log</m:t>
                                  </m:r>
                                </m:e>
                                <m:sub>
                                  <m:r>
                                    <a:rPr lang="en-US" altLang="zh-CN" sz="1800" b="0" i="1" smtClean="0">
                                      <a:latin typeface="Cambria Math" panose="02040503050406030204" pitchFamily="18" charset="0"/>
                                      <a:cs typeface="Times New Roman" panose="02020603050405020304" pitchFamily="18" charset="0"/>
                                      <a:sym typeface="Wingdings 2" panose="05020102010507070707" pitchFamily="18" charset="2"/>
                                    </a:rPr>
                                    <m:t>𝑎</m:t>
                                  </m:r>
                                </m:sub>
                              </m:sSub>
                              <m:r>
                                <m:rPr>
                                  <m:nor/>
                                </m:rPr>
                                <a:rPr lang="en-US" altLang="zh-CN" sz="1800" b="0" i="1" dirty="0" smtClean="0">
                                  <a:latin typeface="Times New Roman" panose="02020603050405020304" pitchFamily="18" charset="0"/>
                                  <a:cs typeface="Times New Roman" panose="02020603050405020304" pitchFamily="18" charset="0"/>
                                  <a:sym typeface="Wingdings 2" panose="05020102010507070707" pitchFamily="18" charset="2"/>
                                </a:rPr>
                                <m:t>x</m:t>
                              </m:r>
                              <m:r>
                                <m:rPr>
                                  <m:nor/>
                                </m:rPr>
                                <a:rPr lang="en-US" altLang="zh-CN" sz="1800" b="0" i="0" dirty="0" smtClean="0">
                                  <a:latin typeface="Times New Roman" panose="02020603050405020304" pitchFamily="18" charset="0"/>
                                  <a:cs typeface="Times New Roman" panose="02020603050405020304" pitchFamily="18" charset="0"/>
                                  <a:sym typeface="Wingdings 2" panose="05020102010507070707" pitchFamily="18" charset="2"/>
                                </a:rPr>
                                <m:t>&lt;</m:t>
                              </m:r>
                              <m:sSup>
                                <m:sSupPr>
                                  <m:ctrlPr>
                                    <a:rPr lang="en-US" altLang="zh-CN" sz="1800" i="1" baseline="0" smtClean="0">
                                      <a:latin typeface="Cambria Math" panose="02040503050406030204" pitchFamily="18" charset="0"/>
                                      <a:cs typeface="Times New Roman" panose="02020603050405020304" pitchFamily="18" charset="0"/>
                                    </a:rPr>
                                  </m:ctrlPr>
                                </m:sSupPr>
                                <m:e>
                                  <m:r>
                                    <a:rPr lang="en-US" altLang="zh-CN" sz="1800" b="0" i="1" baseline="0" smtClean="0">
                                      <a:latin typeface="Cambria Math" panose="02040503050406030204" pitchFamily="18" charset="0"/>
                                      <a:cs typeface="Times New Roman" panose="02020603050405020304" pitchFamily="18" charset="0"/>
                                    </a:rPr>
                                    <m:t>𝑥</m:t>
                                  </m:r>
                                </m:e>
                                <m:sup>
                                  <m:r>
                                    <m:rPr>
                                      <m:sty m:val="p"/>
                                    </m:rPr>
                                    <a:rPr lang="en-US" altLang="zh-CN" sz="1800" b="0" i="1" baseline="0" smtClean="0">
                                      <a:latin typeface="Cambria Math" panose="02040503050406030204" pitchFamily="18" charset="0"/>
                                      <a:cs typeface="Times New Roman" panose="02020603050405020304" pitchFamily="18" charset="0"/>
                                    </a:rPr>
                                    <m:t>n</m:t>
                                  </m:r>
                                </m:sup>
                              </m:sSup>
                            </m:oMath>
                          </a14:m>
                          <a:r>
                            <a:rPr lang="en-US" altLang="zh-CN" sz="1800" dirty="0" smtClean="0">
                              <a:latin typeface="Times New Roman" panose="02020603050405020304" pitchFamily="18" charset="0"/>
                              <a:cs typeface="Times New Roman" panose="02020603050405020304" pitchFamily="18" charset="0"/>
                            </a:rPr>
                            <a:t>&lt;</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𝑎</m:t>
                                  </m:r>
                                </m:e>
                                <m:sup>
                                  <m:r>
                                    <a:rPr lang="en-US" altLang="zh-CN" sz="1800" b="0" i="1" smtClean="0">
                                      <a:latin typeface="Cambria Math" panose="02040503050406030204" pitchFamily="18" charset="0"/>
                                    </a:rPr>
                                    <m:t>𝑥</m:t>
                                  </m:r>
                                </m:sup>
                              </m:sSup>
                            </m:oMath>
                          </a14:m>
                          <a:endParaRPr lang="zh-CN" altLang="en-US" sz="1800" dirty="0">
                            <a:latin typeface="Times New Roman" panose="02020603050405020304" pitchFamily="18" charset="0"/>
                            <a:cs typeface="Times New Roman" panose="02020603050405020304" pitchFamily="18" charset="0"/>
                          </a:endParaRPr>
                        </a:p>
                      </a:txBody>
                      <a:tcPr anchor="ctr"/>
                    </a:tc>
                    <a:tc hMerge="1">
                      <a:txBody>
                        <a:bodyPr/>
                        <a:lstStyle/>
                        <a:p>
                          <a:endParaRPr lang="zh-CN" altLang="en-US" sz="1800" dirty="0">
                            <a:latin typeface="Times New Roman" panose="02020603050405020304" pitchFamily="18" charset="0"/>
                            <a:cs typeface="Times New Roman" panose="02020603050405020304" pitchFamily="18" charset="0"/>
                          </a:endParaRPr>
                        </a:p>
                      </a:txBody>
                      <a:tcPr/>
                    </a:tc>
                    <a:tc hMerge="1">
                      <a:txBody>
                        <a:bodyPr/>
                        <a:lstStyle/>
                        <a:p>
                          <a:endParaRPr lang="zh-CN" altLang="en-US" sz="1800" dirty="0">
                            <a:latin typeface="Times New Roman" panose="02020603050405020304" pitchFamily="18" charset="0"/>
                            <a:cs typeface="Times New Roman" panose="02020603050405020304" pitchFamily="18" charset="0"/>
                          </a:endParaRPr>
                        </a:p>
                      </a:txBody>
                      <a:tcP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444639359"/>
                  </p:ext>
                </p:extLst>
              </p:nvPr>
            </p:nvGraphicFramePr>
            <p:xfrm>
              <a:off x="1690806" y="2111738"/>
              <a:ext cx="8685096" cy="3425461"/>
            </p:xfrm>
            <a:graphic>
              <a:graphicData uri="http://schemas.openxmlformats.org/drawingml/2006/table">
                <a:tbl>
                  <a:tblPr firstRow="1" bandRow="1">
                    <a:tableStyleId>{5940675A-B579-460E-94D1-54222C63F5DA}</a:tableStyleId>
                  </a:tblPr>
                  <a:tblGrid>
                    <a:gridCol w="2171274"/>
                    <a:gridCol w="2171274"/>
                    <a:gridCol w="2171274"/>
                    <a:gridCol w="2171274"/>
                  </a:tblGrid>
                  <a:tr h="554517">
                    <a:tc>
                      <a:txBody>
                        <a:bodyPr/>
                        <a:lstStyle/>
                        <a:p>
                          <a:pPr algn="ctr"/>
                          <a:r>
                            <a:rPr lang="zh-CN" altLang="en-US" sz="1800" dirty="0" smtClean="0">
                              <a:latin typeface="Times New Roman" panose="02020603050405020304" pitchFamily="18" charset="0"/>
                              <a:cs typeface="Times New Roman" panose="02020603050405020304" pitchFamily="18" charset="0"/>
                            </a:rPr>
                            <a:t>性质                  函数</a:t>
                          </a:r>
                          <a:endParaRPr lang="zh-CN" altLang="en-US" sz="1800" dirty="0">
                            <a:latin typeface="Times New Roman" panose="02020603050405020304" pitchFamily="18" charset="0"/>
                            <a:cs typeface="Times New Roman" panose="02020603050405020304" pitchFamily="18" charset="0"/>
                          </a:endParaRPr>
                        </a:p>
                      </a:txBody>
                      <a:tcPr anchor="ctr">
                        <a:lnTlToBr w="12700" cap="flat" cmpd="sng" algn="ctr">
                          <a:solidFill>
                            <a:schemeClr val="tx1"/>
                          </a:solidFill>
                          <a:prstDash val="solid"/>
                          <a:round/>
                          <a:headEnd type="none" w="med" len="med"/>
                          <a:tailEnd type="none" w="med" len="med"/>
                        </a:lnTlToBr>
                      </a:tcPr>
                    </a:tc>
                    <a:tc>
                      <a:txBody>
                        <a:bodyPr/>
                        <a:lstStyle/>
                        <a:p>
                          <a:endParaRPr lang="zh-CN"/>
                        </a:p>
                      </a:txBody>
                      <a:tcPr anchor="ctr">
                        <a:blipFill rotWithShape="0">
                          <a:blip r:embed="rId3"/>
                          <a:stretch>
                            <a:fillRect l="-100562" t="-1099" r="-200843" b="-520879"/>
                          </a:stretch>
                        </a:blipFill>
                      </a:tcPr>
                    </a:tc>
                    <a:tc>
                      <a:txBody>
                        <a:bodyPr/>
                        <a:lstStyle/>
                        <a:p>
                          <a:endParaRPr lang="zh-CN"/>
                        </a:p>
                      </a:txBody>
                      <a:tcPr anchor="ctr">
                        <a:blipFill rotWithShape="0">
                          <a:blip r:embed="rId3"/>
                          <a:stretch>
                            <a:fillRect l="-200000" t="-1099" r="-100280" b="-520879"/>
                          </a:stretch>
                        </a:blipFill>
                      </a:tcPr>
                    </a:tc>
                    <a:tc>
                      <a:txBody>
                        <a:bodyPr/>
                        <a:lstStyle/>
                        <a:p>
                          <a:endParaRPr lang="zh-CN"/>
                        </a:p>
                      </a:txBody>
                      <a:tcPr anchor="ctr">
                        <a:blipFill rotWithShape="0">
                          <a:blip r:embed="rId3"/>
                          <a:stretch>
                            <a:fillRect l="-300843" t="-1099" r="-562" b="-520879"/>
                          </a:stretch>
                        </a:blipFill>
                      </a:tcPr>
                    </a:tc>
                  </a:tr>
                  <a:tr h="898061">
                    <a:tc>
                      <a:txBody>
                        <a:bodyPr/>
                        <a:lstStyle/>
                        <a:p>
                          <a:endParaRPr lang="zh-CN"/>
                        </a:p>
                      </a:txBody>
                      <a:tcPr anchor="ctr">
                        <a:blipFill rotWithShape="0">
                          <a:blip r:embed="rId3"/>
                          <a:stretch>
                            <a:fillRect l="-280" t="-62162" r="-300000" b="-220270"/>
                          </a:stretch>
                        </a:blipFill>
                      </a:tcP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单调递增</a:t>
                          </a:r>
                          <a:endParaRPr lang="zh-CN" altLang="en-US" sz="1800" dirty="0">
                            <a:latin typeface="Times New Roman" panose="02020603050405020304" pitchFamily="18" charset="0"/>
                            <a:cs typeface="Times New Roman" panose="02020603050405020304" pitchFamily="18" charset="0"/>
                          </a:endParaRPr>
                        </a:p>
                      </a:txBody>
                      <a:tcPr anchor="ctr"/>
                    </a:tc>
                  </a:tr>
                  <a:tr h="520305">
                    <a:tc>
                      <a:txBody>
                        <a:bodyPr/>
                        <a:lstStyle/>
                        <a:p>
                          <a:pPr algn="ctr"/>
                          <a:r>
                            <a:rPr lang="zh-CN" altLang="en-US" sz="1800" dirty="0" smtClean="0">
                              <a:latin typeface="Times New Roman" panose="02020603050405020304" pitchFamily="18" charset="0"/>
                              <a:cs typeface="Times New Roman" panose="02020603050405020304" pitchFamily="18" charset="0"/>
                            </a:rPr>
                            <a:t>增长速度</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越来越快</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越来越慢</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相对平稳</a:t>
                          </a:r>
                          <a:endParaRPr lang="zh-CN" altLang="en-US" sz="1800" dirty="0">
                            <a:latin typeface="Times New Roman" panose="02020603050405020304" pitchFamily="18" charset="0"/>
                            <a:cs typeface="Times New Roman" panose="02020603050405020304" pitchFamily="18" charset="0"/>
                          </a:endParaRPr>
                        </a:p>
                      </a:txBody>
                      <a:tcPr anchor="ctr"/>
                    </a:tc>
                  </a:tr>
                  <a:tr h="898061">
                    <a:tc>
                      <a:txBody>
                        <a:bodyPr/>
                        <a:lstStyle/>
                        <a:p>
                          <a:pPr algn="ctr"/>
                          <a:r>
                            <a:rPr lang="zh-CN" altLang="en-US" sz="1800" dirty="0" smtClean="0">
                              <a:latin typeface="Times New Roman" panose="02020603050405020304" pitchFamily="18" charset="0"/>
                              <a:cs typeface="Times New Roman" panose="02020603050405020304" pitchFamily="18" charset="0"/>
                            </a:rPr>
                            <a:t>图像的变化</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的增大逐渐表现为与</a:t>
                          </a:r>
                          <a:r>
                            <a:rPr lang="en-US" altLang="zh-CN" sz="1800" dirty="0" smtClean="0">
                              <a:latin typeface="Times New Roman" panose="02020603050405020304" pitchFamily="18" charset="0"/>
                              <a:cs typeface="Times New Roman" panose="02020603050405020304" pitchFamily="18" charset="0"/>
                            </a:rPr>
                            <a:t>y</a:t>
                          </a:r>
                          <a:r>
                            <a:rPr lang="zh-CN" altLang="en-US" sz="1800" dirty="0" smtClean="0">
                              <a:latin typeface="Times New Roman" panose="02020603050405020304" pitchFamily="18" charset="0"/>
                              <a:cs typeface="Times New Roman" panose="02020603050405020304" pitchFamily="18" charset="0"/>
                            </a:rPr>
                            <a:t>轴平行</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的增大逐渐表现为与</a:t>
                          </a:r>
                          <a:r>
                            <a:rPr lang="en-US" altLang="zh-CN" sz="1800" dirty="0" smtClean="0">
                              <a:latin typeface="Times New Roman" panose="02020603050405020304" pitchFamily="18" charset="0"/>
                              <a:cs typeface="Times New Roman" panose="02020603050405020304" pitchFamily="18" charset="0"/>
                            </a:rPr>
                            <a:t>x</a:t>
                          </a:r>
                          <a:r>
                            <a:rPr lang="zh-CN" altLang="en-US" sz="1800" dirty="0" smtClean="0">
                              <a:latin typeface="Times New Roman" panose="02020603050405020304" pitchFamily="18" charset="0"/>
                              <a:cs typeface="Times New Roman" panose="02020603050405020304" pitchFamily="18" charset="0"/>
                            </a:rPr>
                            <a:t>轴平行</a:t>
                          </a:r>
                          <a:endParaRPr lang="zh-CN" alt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800" dirty="0" smtClean="0">
                              <a:latin typeface="Times New Roman" panose="02020603050405020304" pitchFamily="18" charset="0"/>
                              <a:cs typeface="Times New Roman" panose="02020603050405020304" pitchFamily="18" charset="0"/>
                            </a:rPr>
                            <a:t>随</a:t>
                          </a:r>
                          <a:r>
                            <a:rPr lang="en-US" altLang="zh-CN" sz="1800" dirty="0" smtClean="0">
                              <a:latin typeface="Times New Roman" panose="02020603050405020304" pitchFamily="18" charset="0"/>
                              <a:cs typeface="Times New Roman" panose="02020603050405020304" pitchFamily="18" charset="0"/>
                            </a:rPr>
                            <a:t>n</a:t>
                          </a:r>
                          <a:r>
                            <a:rPr lang="zh-CN" altLang="en-US" sz="1800" dirty="0" smtClean="0">
                              <a:latin typeface="Times New Roman" panose="02020603050405020304" pitchFamily="18" charset="0"/>
                              <a:cs typeface="Times New Roman" panose="02020603050405020304" pitchFamily="18" charset="0"/>
                            </a:rPr>
                            <a:t>值的变化而不同</a:t>
                          </a:r>
                          <a:endParaRPr lang="zh-CN" altLang="en-US" sz="1800" dirty="0">
                            <a:latin typeface="Times New Roman" panose="02020603050405020304" pitchFamily="18" charset="0"/>
                            <a:cs typeface="Times New Roman" panose="02020603050405020304" pitchFamily="18" charset="0"/>
                          </a:endParaRPr>
                        </a:p>
                      </a:txBody>
                      <a:tcPr anchor="ctr"/>
                    </a:tc>
                  </a:tr>
                  <a:tr h="554517">
                    <a:tc>
                      <a:txBody>
                        <a:bodyPr/>
                        <a:lstStyle/>
                        <a:p>
                          <a:pPr algn="ctr"/>
                          <a:r>
                            <a:rPr lang="zh-CN" altLang="en-US" sz="1800" dirty="0" smtClean="0">
                              <a:latin typeface="Times New Roman" panose="02020603050405020304" pitchFamily="18" charset="0"/>
                              <a:cs typeface="Times New Roman" panose="02020603050405020304" pitchFamily="18" charset="0"/>
                            </a:rPr>
                            <a:t>值的比较</a:t>
                          </a:r>
                          <a:endParaRPr lang="zh-CN" altLang="en-US" sz="1800" dirty="0">
                            <a:latin typeface="Times New Roman" panose="02020603050405020304" pitchFamily="18" charset="0"/>
                            <a:cs typeface="Times New Roman" panose="02020603050405020304" pitchFamily="18" charset="0"/>
                          </a:endParaRPr>
                        </a:p>
                      </a:txBody>
                      <a:tcPr anchor="ctr"/>
                    </a:tc>
                    <a:tc gridSpan="3">
                      <a:txBody>
                        <a:bodyPr/>
                        <a:lstStyle/>
                        <a:p>
                          <a:endParaRPr lang="zh-CN"/>
                        </a:p>
                      </a:txBody>
                      <a:tcPr anchor="ctr">
                        <a:blipFill rotWithShape="0">
                          <a:blip r:embed="rId3"/>
                          <a:stretch>
                            <a:fillRect l="-33489" t="-519780" r="-187" b="-2198"/>
                          </a:stretch>
                        </a:blipFill>
                      </a:tcPr>
                    </a:tc>
                    <a:tc hMerge="1">
                      <a:txBody>
                        <a:bodyPr/>
                        <a:lstStyle/>
                        <a:p>
                          <a:endParaRPr lang="zh-CN" altLang="en-US" sz="1800" dirty="0">
                            <a:latin typeface="Times New Roman" panose="02020603050405020304" pitchFamily="18" charset="0"/>
                            <a:cs typeface="Times New Roman" panose="02020603050405020304" pitchFamily="18" charset="0"/>
                          </a:endParaRPr>
                        </a:p>
                      </a:txBody>
                      <a:tcPr/>
                    </a:tc>
                    <a:tc hMerge="1">
                      <a:txBody>
                        <a:bodyPr/>
                        <a:lstStyle/>
                        <a:p>
                          <a:endParaRPr lang="zh-CN" altLang="en-US" sz="1800" dirty="0">
                            <a:latin typeface="Times New Roman" panose="02020603050405020304" pitchFamily="18" charset="0"/>
                            <a:cs typeface="Times New Roman" panose="02020603050405020304" pitchFamily="18" charset="0"/>
                          </a:endParaRPr>
                        </a:p>
                      </a:txBody>
                      <a:tcPr/>
                    </a:tc>
                  </a:tr>
                </a:tbl>
              </a:graphicData>
            </a:graphic>
          </p:graphicFrame>
        </mc:Fallback>
      </mc:AlternateContent>
    </p:spTree>
    <p:extLst>
      <p:ext uri="{BB962C8B-B14F-4D97-AF65-F5344CB8AC3E}">
        <p14:creationId xmlns:p14="http://schemas.microsoft.com/office/powerpoint/2010/main" val="25970375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59307" y="0"/>
            <a:ext cx="7574508"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三、函数的综合应用</a:t>
            </a:r>
            <a:endParaRPr lang="en-US" altLang="zh-CN" dirty="0" smtClean="0"/>
          </a:p>
        </p:txBody>
      </p:sp>
      <p:sp>
        <p:nvSpPr>
          <p:cNvPr id="16" name="副标题 2"/>
          <p:cNvSpPr txBox="1">
            <a:spLocks/>
          </p:cNvSpPr>
          <p:nvPr/>
        </p:nvSpPr>
        <p:spPr>
          <a:xfrm>
            <a:off x="814505" y="1434748"/>
            <a:ext cx="10581376" cy="5578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t>2.</a:t>
            </a:r>
            <a:r>
              <a:rPr lang="zh-CN" altLang="en-US" dirty="0" smtClean="0"/>
              <a:t> 解函数应用题的步骤</a:t>
            </a:r>
            <a:endParaRPr lang="en-US" altLang="zh-CN" dirty="0" smtClean="0"/>
          </a:p>
        </p:txBody>
      </p:sp>
      <p:sp>
        <p:nvSpPr>
          <p:cNvPr id="6" name="副标题 2"/>
          <p:cNvSpPr txBox="1">
            <a:spLocks/>
          </p:cNvSpPr>
          <p:nvPr/>
        </p:nvSpPr>
        <p:spPr>
          <a:xfrm>
            <a:off x="814505" y="1962096"/>
            <a:ext cx="11045399" cy="20892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）审题：弄清题意，分清条件和结论，理顺数量关系，初步选择数学模型；</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）建模：将自然语言转换为数学语言，将文字转换为数学符号，利用数学知识建立响应的数学模型；</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）求模：求解数学模型，得出数学结论；</a:t>
            </a:r>
            <a:endParaRPr lang="en-US" altLang="zh-CN"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）还原：将数学方法得到的结论还原为问题的</a:t>
            </a:r>
            <a:r>
              <a:rPr lang="zh-CN" altLang="en-US" dirty="0">
                <a:latin typeface="Times New Roman" panose="02020603050405020304" pitchFamily="18" charset="0"/>
                <a:cs typeface="Times New Roman" panose="02020603050405020304" pitchFamily="18" charset="0"/>
              </a:rPr>
              <a:t>实际</a:t>
            </a:r>
            <a:r>
              <a:rPr lang="zh-CN" altLang="en-US" dirty="0" smtClean="0">
                <a:latin typeface="Times New Roman" panose="02020603050405020304" pitchFamily="18" charset="0"/>
                <a:cs typeface="Times New Roman" panose="02020603050405020304" pitchFamily="18" charset="0"/>
              </a:rPr>
              <a:t>意义。</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1461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3081</TotalTime>
  <Words>1862</Words>
  <Application>Microsoft Office PowerPoint</Application>
  <PresentationFormat>宽屏</PresentationFormat>
  <Paragraphs>312</Paragraphs>
  <Slides>32</Slides>
  <Notes>30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宋体</vt:lpstr>
      <vt:lpstr>Arial</vt:lpstr>
      <vt:lpstr>Calibri</vt:lpstr>
      <vt:lpstr>Calibri Light</vt:lpstr>
      <vt:lpstr>Cambria Math</vt:lpstr>
      <vt:lpstr>Times New Roman</vt:lpstr>
      <vt:lpstr>Wingdings 2</vt:lpstr>
      <vt:lpstr>Office 主题</vt:lpstr>
      <vt:lpstr>函数（三）函数综合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函数（一）简单函数与应用</dc:title>
  <dc:creator>Marsmarcin</dc:creator>
  <cp:lastModifiedBy>Marsmarcin</cp:lastModifiedBy>
  <cp:revision>253</cp:revision>
  <dcterms:created xsi:type="dcterms:W3CDTF">2020-04-02T11:20:58Z</dcterms:created>
  <dcterms:modified xsi:type="dcterms:W3CDTF">2020-04-06T06:43:34Z</dcterms:modified>
</cp:coreProperties>
</file>