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355" r:id="rId5"/>
    <p:sldId id="356" r:id="rId6"/>
    <p:sldId id="353" r:id="rId7"/>
    <p:sldId id="357" r:id="rId8"/>
    <p:sldId id="358" r:id="rId9"/>
    <p:sldId id="359" r:id="rId10"/>
    <p:sldId id="354" r:id="rId11"/>
    <p:sldId id="360" r:id="rId12"/>
    <p:sldId id="362" r:id="rId13"/>
    <p:sldId id="363" r:id="rId14"/>
    <p:sldId id="364" r:id="rId15"/>
    <p:sldId id="365" r:id="rId16"/>
    <p:sldId id="366" r:id="rId17"/>
    <p:sldId id="367" r:id="rId18"/>
    <p:sldId id="369" r:id="rId19"/>
    <p:sldId id="368" r:id="rId20"/>
    <p:sldId id="370" r:id="rId21"/>
    <p:sldId id="371" r:id="rId22"/>
    <p:sldId id="372" r:id="rId23"/>
    <p:sldId id="373" r:id="rId24"/>
    <p:sldId id="374" r:id="rId25"/>
    <p:sldId id="37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4660"/>
  </p:normalViewPr>
  <p:slideViewPr>
    <p:cSldViewPr snapToGrid="0">
      <p:cViewPr>
        <p:scale>
          <a:sx n="66" d="100"/>
          <a:sy n="66" d="100"/>
        </p:scale>
        <p:origin x="990" y="15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01114-57A6-4C59-B7E6-15D41C8AF2DE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C2453-4517-4E04-A722-0EDC080D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7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564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366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164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787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803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826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19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36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201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398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999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4787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575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9047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6720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727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843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611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794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986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922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347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66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11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3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81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0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38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34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4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32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6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99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B44F3-2FA2-4D43-91AD-B517C374323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2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3833" y="1214438"/>
            <a:ext cx="9544334" cy="2387600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数列（一）等差数列与等比数列</a:t>
            </a:r>
          </a:p>
        </p:txBody>
      </p:sp>
    </p:spTree>
    <p:extLst>
      <p:ext uri="{BB962C8B-B14F-4D97-AF65-F5344CB8AC3E}">
        <p14:creationId xmlns:p14="http://schemas.microsoft.com/office/powerpoint/2010/main" val="25413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4505" y="1407867"/>
            <a:ext cx="3662150" cy="762545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通项公式</a:t>
            </a:r>
            <a:endParaRPr lang="en-US" altLang="zh-CN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6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三、等比数列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副标题 2"/>
              <p:cNvSpPr txBox="1">
                <a:spLocks/>
              </p:cNvSpPr>
              <p:nvPr/>
            </p:nvSpPr>
            <p:spPr>
              <a:xfrm>
                <a:off x="814505" y="1880543"/>
                <a:ext cx="11199696" cy="7775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如果等比数列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的首项为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公比为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那么它的通项公式为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05" y="1880543"/>
                <a:ext cx="11199696" cy="777549"/>
              </a:xfrm>
              <a:prstGeom prst="rect">
                <a:avLst/>
              </a:prstGeom>
              <a:blipFill rotWithShape="0">
                <a:blip r:embed="rId3"/>
                <a:stretch>
                  <a:fillRect l="-871" t="-13281" b="-14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副标题 2"/>
          <p:cNvSpPr txBox="1">
            <a:spLocks/>
          </p:cNvSpPr>
          <p:nvPr/>
        </p:nvSpPr>
        <p:spPr>
          <a:xfrm>
            <a:off x="814505" y="2623399"/>
            <a:ext cx="3662150" cy="762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/>
              <a:t>2.</a:t>
            </a:r>
            <a:r>
              <a:rPr lang="zh-CN" altLang="en-US" dirty="0" smtClean="0"/>
              <a:t>等比中项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副标题 2"/>
              <p:cNvSpPr txBox="1">
                <a:spLocks/>
              </p:cNvSpPr>
              <p:nvPr/>
            </p:nvSpPr>
            <p:spPr>
              <a:xfrm>
                <a:off x="814505" y="3015810"/>
                <a:ext cx="11199696" cy="7775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如果三个数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成等比数列，则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叫做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的等比中项，且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𝑎𝑏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05" y="3015810"/>
                <a:ext cx="11199696" cy="777549"/>
              </a:xfrm>
              <a:prstGeom prst="rect">
                <a:avLst/>
              </a:prstGeom>
              <a:blipFill rotWithShape="0">
                <a:blip r:embed="rId4"/>
                <a:stretch>
                  <a:fillRect l="-871" t="-4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副标题 2"/>
          <p:cNvSpPr txBox="1">
            <a:spLocks/>
          </p:cNvSpPr>
          <p:nvPr/>
        </p:nvSpPr>
        <p:spPr>
          <a:xfrm>
            <a:off x="814505" y="3670487"/>
            <a:ext cx="3662150" cy="762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/>
              <a:t>3.</a:t>
            </a:r>
            <a:r>
              <a:rPr lang="zh-CN" altLang="en-US" dirty="0" smtClean="0"/>
              <a:t>等比数列前</a:t>
            </a:r>
            <a:r>
              <a:rPr lang="en-US" altLang="zh-CN" dirty="0" smtClean="0"/>
              <a:t>n</a:t>
            </a:r>
            <a:r>
              <a:rPr lang="zh-CN" altLang="en-US" dirty="0" smtClean="0"/>
              <a:t>项和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副标题 2"/>
              <p:cNvSpPr txBox="1">
                <a:spLocks/>
              </p:cNvSpPr>
              <p:nvPr/>
            </p:nvSpPr>
            <p:spPr>
              <a:xfrm>
                <a:off x="582491" y="3520359"/>
                <a:ext cx="10818695" cy="25613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b="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i="1"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            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CN" i="1" dirty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CN" i="1" dirty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CN" i="1" dirty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91" y="3520359"/>
                <a:ext cx="10818695" cy="25613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7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3505" y="1407867"/>
            <a:ext cx="3662150" cy="762545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4.</a:t>
            </a:r>
            <a:r>
              <a:rPr lang="zh-CN" altLang="en-US" dirty="0" smtClean="0"/>
              <a:t>等比数列的性质</a:t>
            </a:r>
            <a:endParaRPr lang="en-US" altLang="zh-CN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6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三、等比数列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副标题 2"/>
              <p:cNvSpPr txBox="1">
                <a:spLocks/>
              </p:cNvSpPr>
              <p:nvPr/>
            </p:nvSpPr>
            <p:spPr>
              <a:xfrm>
                <a:off x="433505" y="1880543"/>
                <a:ext cx="11199696" cy="7775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已知等比数列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的前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5" y="1880543"/>
                <a:ext cx="11199696" cy="777549"/>
              </a:xfrm>
              <a:prstGeom prst="rect">
                <a:avLst/>
              </a:prstGeom>
              <a:blipFill rotWithShape="0">
                <a:blip r:embed="rId3"/>
                <a:stretch>
                  <a:fillRect l="-817" t="-13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副标题 2"/>
              <p:cNvSpPr txBox="1">
                <a:spLocks/>
              </p:cNvSpPr>
              <p:nvPr/>
            </p:nvSpPr>
            <p:spPr>
              <a:xfrm>
                <a:off x="433505" y="2435523"/>
                <a:ext cx="11199696" cy="7775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数列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{c·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}(c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|}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是等比数列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b="0" i="1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b="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等也是等比数列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5" y="2435523"/>
                <a:ext cx="11199696" cy="777549"/>
              </a:xfrm>
              <a:prstGeom prst="rect">
                <a:avLst/>
              </a:prstGeom>
              <a:blipFill rotWithShape="0">
                <a:blip r:embed="rId4"/>
                <a:stretch>
                  <a:fillRect l="-708" t="-5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副标题 2"/>
              <p:cNvSpPr txBox="1">
                <a:spLocks/>
              </p:cNvSpPr>
              <p:nvPr/>
            </p:nvSpPr>
            <p:spPr>
              <a:xfrm>
                <a:off x="433505" y="3131845"/>
                <a:ext cx="11199696" cy="7775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仍然是等比数列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5" y="3131845"/>
                <a:ext cx="11199696" cy="777549"/>
              </a:xfrm>
              <a:prstGeom prst="rect">
                <a:avLst/>
              </a:prstGeom>
              <a:blipFill rotWithShape="0">
                <a:blip r:embed="rId5"/>
                <a:stretch>
                  <a:fillRect l="-817" t="-14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副标题 2"/>
              <p:cNvSpPr txBox="1">
                <a:spLocks/>
              </p:cNvSpPr>
              <p:nvPr/>
            </p:nvSpPr>
            <p:spPr>
              <a:xfrm>
                <a:off x="433505" y="3768052"/>
                <a:ext cx="11199696" cy="7775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m+n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p+q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，特别的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m+n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=2p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5" y="3768052"/>
                <a:ext cx="11199696" cy="777549"/>
              </a:xfrm>
              <a:prstGeom prst="rect">
                <a:avLst/>
              </a:prstGeom>
              <a:blipFill rotWithShape="0">
                <a:blip r:embed="rId6"/>
                <a:stretch>
                  <a:fillRect l="-817" t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副标题 2"/>
              <p:cNvSpPr txBox="1">
                <a:spLocks/>
              </p:cNvSpPr>
              <p:nvPr/>
            </p:nvSpPr>
            <p:spPr>
              <a:xfrm>
                <a:off x="433505" y="4383147"/>
                <a:ext cx="11199696" cy="7775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=…=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5" y="4383147"/>
                <a:ext cx="11199696" cy="777549"/>
              </a:xfrm>
              <a:prstGeom prst="rect">
                <a:avLst/>
              </a:prstGeom>
              <a:blipFill rotWithShape="0">
                <a:blip r:embed="rId7"/>
                <a:stretch>
                  <a:fillRect l="-817" t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副标题 2"/>
              <p:cNvSpPr txBox="1">
                <a:spLocks/>
              </p:cNvSpPr>
              <p:nvPr/>
            </p:nvSpPr>
            <p:spPr>
              <a:xfrm>
                <a:off x="433505" y="5019354"/>
                <a:ext cx="11733095" cy="7775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的公比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为奇数时，数列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等比数列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5" y="5019354"/>
                <a:ext cx="11733095" cy="777549"/>
              </a:xfrm>
              <a:prstGeom prst="rect">
                <a:avLst/>
              </a:prstGeom>
              <a:blipFill rotWithShape="0">
                <a:blip r:embed="rId8"/>
                <a:stretch>
                  <a:fillRect l="-779" t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副标题 2"/>
              <p:cNvSpPr txBox="1">
                <a:spLocks/>
              </p:cNvSpPr>
              <p:nvPr/>
            </p:nvSpPr>
            <p:spPr>
              <a:xfrm>
                <a:off x="433505" y="5624603"/>
                <a:ext cx="11733095" cy="7775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(6)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为偶数时，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偶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奇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·q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，当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为奇数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奇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偶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·q</a:t>
                </a:r>
              </a:p>
            </p:txBody>
          </p:sp>
        </mc:Choice>
        <mc:Fallback xmlns="">
          <p:sp>
            <p:nvSpPr>
              <p:cNvPr id="15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5" y="5624603"/>
                <a:ext cx="11733095" cy="777549"/>
              </a:xfrm>
              <a:prstGeom prst="rect">
                <a:avLst/>
              </a:prstGeom>
              <a:blipFill rotWithShape="0">
                <a:blip r:embed="rId9"/>
                <a:stretch>
                  <a:fillRect l="-779" t="-13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67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0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 smtClean="0"/>
              <a:t>1——</a:t>
            </a:r>
            <a:r>
              <a:rPr lang="zh-CN" altLang="en-US" sz="4400" dirty="0" smtClean="0"/>
              <a:t>数列的概念及其表示</a:t>
            </a:r>
            <a:endParaRPr lang="en-US" altLang="zh-CN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77671" y="1105468"/>
                <a:ext cx="112866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Ⅰ 14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为数列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的前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项和。若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_____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1105468"/>
                <a:ext cx="11286699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810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77670" y="2047164"/>
                <a:ext cx="11286699" cy="2587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=-1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1-(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是首项为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，公比为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的等比数列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−(1−</m:t>
                        </m:r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1−2</m:t>
                        </m:r>
                      </m:den>
                    </m:f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=−63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0" y="2047164"/>
                <a:ext cx="11286699" cy="2587696"/>
              </a:xfrm>
              <a:prstGeom prst="rect">
                <a:avLst/>
              </a:prstGeom>
              <a:blipFill rotWithShape="0">
                <a:blip r:embed="rId4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52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0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 smtClean="0"/>
              <a:t>1——</a:t>
            </a:r>
            <a:r>
              <a:rPr lang="zh-CN" altLang="en-US" sz="4400" dirty="0" smtClean="0"/>
              <a:t>数列的概念及其表示</a:t>
            </a:r>
            <a:endParaRPr lang="en-US" altLang="zh-CN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77671" y="1105468"/>
                <a:ext cx="11286699" cy="86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2016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浙江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设数列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的前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为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若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_____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=_____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1105468"/>
                <a:ext cx="11286699" cy="862608"/>
              </a:xfrm>
              <a:prstGeom prst="rect">
                <a:avLst/>
              </a:prstGeom>
              <a:blipFill rotWithShape="0">
                <a:blip r:embed="rId3"/>
                <a:stretch>
                  <a:fillRect l="-810" t="-7746" b="-12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77671" y="2288464"/>
                <a:ext cx="1128669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由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由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，又因为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，可陆续得到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=121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2288464"/>
                <a:ext cx="11286699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55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0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 smtClean="0"/>
              <a:t>1——</a:t>
            </a:r>
            <a:r>
              <a:rPr lang="zh-CN" altLang="en-US" sz="4400" dirty="0" smtClean="0"/>
              <a:t>数列的概念及其表示</a:t>
            </a:r>
            <a:endParaRPr lang="en-US" altLang="zh-CN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85291" y="2288464"/>
                <a:ext cx="11286699" cy="3220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，当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n=6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，当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n=10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，当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n=12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2+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(2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14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91" y="2288464"/>
                <a:ext cx="11286699" cy="3220241"/>
              </a:xfrm>
              <a:prstGeom prst="rect">
                <a:avLst/>
              </a:prstGeom>
              <a:blipFill rotWithShape="0">
                <a:blip r:embed="rId3"/>
                <a:stretch>
                  <a:fillRect l="-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77671" y="1105468"/>
                <a:ext cx="11286699" cy="1074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训练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数列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的前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为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且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</m:t>
                        </m:r>
                      </m:e>
                    </m:d>
                  </m:oMath>
                </a14:m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13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13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1105468"/>
                <a:ext cx="11286699" cy="1074910"/>
              </a:xfrm>
              <a:prstGeom prst="rect">
                <a:avLst/>
              </a:prstGeom>
              <a:blipFill rotWithShape="0">
                <a:blip r:embed="rId4"/>
                <a:stretch>
                  <a:fillRect l="-810" t="-6215" b="-1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17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0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 smtClean="0"/>
              <a:t>1——</a:t>
            </a:r>
            <a:r>
              <a:rPr lang="zh-CN" altLang="en-US" sz="4400" dirty="0" smtClean="0"/>
              <a:t>数列的概念及其表示</a:t>
            </a:r>
            <a:endParaRPr lang="en-US" altLang="zh-CN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77670" y="3126664"/>
                <a:ext cx="11286699" cy="2899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解：当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，由条件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可得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40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i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−1)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，从而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，由于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所以数列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为首项，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为公差的等差数列，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=n</a:t>
                </a: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0" y="3126664"/>
                <a:ext cx="11286699" cy="2899255"/>
              </a:xfrm>
              <a:prstGeom prst="rect">
                <a:avLst/>
              </a:prstGeom>
              <a:blipFill rotWithShape="0">
                <a:blip r:embed="rId3"/>
                <a:stretch>
                  <a:fillRect l="-810" t="-2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77671" y="1105468"/>
                <a:ext cx="11286699" cy="2024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训练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已知数列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满足：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=0,</a:t>
                </a:r>
                <a:r>
                  <a:rPr lang="en-US" altLang="zh-CN" sz="24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为数列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的前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和，若对任意的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均有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+1)</m:t>
                    </m:r>
                  </m:oMath>
                </a14:m>
                <a:r>
                  <a:rPr lang="en-US" altLang="zh-CN" sz="2400" dirty="0" smtClean="0">
                    <a:cs typeface="Times New Roman" panose="02020603050405020304" pitchFamily="18" charset="0"/>
                  </a:rPr>
                  <a:t> …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+1)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恒成立，则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的最大整数值为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 )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1105468"/>
                <a:ext cx="11286699" cy="2024529"/>
              </a:xfrm>
              <a:prstGeom prst="rect">
                <a:avLst/>
              </a:prstGeom>
              <a:blipFill rotWithShape="0">
                <a:blip r:embed="rId4"/>
                <a:stretch>
                  <a:fillRect l="-810" t="-3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77670" y="2528522"/>
                <a:ext cx="112866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0" y="2528522"/>
                <a:ext cx="11286699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810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82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0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 smtClean="0"/>
              <a:t>1——</a:t>
            </a:r>
            <a:r>
              <a:rPr lang="zh-CN" altLang="en-US" sz="4400" dirty="0" smtClean="0"/>
              <a:t>数列的概念及其表示</a:t>
            </a:r>
            <a:endParaRPr lang="en-US" altLang="zh-CN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45995" y="805218"/>
                <a:ext cx="11286699" cy="6336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整理得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依据题意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对任意的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均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+1)</m:t>
                    </m:r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+1)</m:t>
                    </m:r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+1)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恒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成立，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只需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i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  <m:r>
                              <m:rPr>
                                <m:nor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i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  <m:r>
                              <m:rPr>
                                <m:nor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cs typeface="Times New Roman" panose="02020603050405020304" pitchFamily="18" charset="0"/>
                              </a:rPr>
                              <m:t> … 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i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  <m:r>
                              <m:rPr>
                                <m:nor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  <m:r>
                          <m:rPr>
                            <m:nor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  <m:r>
                          <m:rPr>
                            <m:nor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cs typeface="Times New Roman" panose="02020603050405020304" pitchFamily="18" charset="0"/>
                          </a:rPr>
                          <m:t> … 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  <m:r>
                          <m:rPr>
                            <m:nor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  <m:r>
                          <m:rPr>
                            <m:nor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+3)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=3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的最大值为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95" y="805218"/>
                <a:ext cx="11286699" cy="6336799"/>
              </a:xfrm>
              <a:prstGeom prst="rect">
                <a:avLst/>
              </a:prstGeom>
              <a:blipFill rotWithShape="0">
                <a:blip r:embed="rId3"/>
                <a:stretch>
                  <a:fillRect l="-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15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-13648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/>
              <a:t>2</a:t>
            </a:r>
            <a:r>
              <a:rPr lang="en-US" altLang="zh-CN" sz="4400" dirty="0" smtClean="0"/>
              <a:t>——</a:t>
            </a:r>
            <a:r>
              <a:rPr lang="zh-CN" altLang="en-US" sz="4400" dirty="0" smtClean="0"/>
              <a:t>等差数列</a:t>
            </a:r>
            <a:endParaRPr lang="en-US" altLang="zh-CN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05301" y="3637759"/>
                <a:ext cx="11286699" cy="1983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解：设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的公差为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，依题意知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d=0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+4d=5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，联立解得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d=2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−5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01" y="3637759"/>
                <a:ext cx="11286699" cy="1983813"/>
              </a:xfrm>
              <a:prstGeom prst="rect">
                <a:avLst/>
              </a:prstGeom>
              <a:blipFill rotWithShape="0">
                <a:blip r:embed="rId3"/>
                <a:stretch>
                  <a:fillRect l="-864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22997" y="1337480"/>
                <a:ext cx="11286699" cy="838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Ⅰ 9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记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为等差数列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的前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和。</a:t>
                </a:r>
                <a14:m>
                  <m:oMath xmlns:m="http://schemas.openxmlformats.org/officeDocument/2006/math">
                    <m:r>
                      <a:rPr lang="zh-CN" altLang="en-US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已知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</m:t>
                    </m:r>
                  </m:oMath>
                </a14:m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)</a:t>
                </a:r>
              </a:p>
              <a:p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7" y="1337480"/>
                <a:ext cx="11286699" cy="838178"/>
              </a:xfrm>
              <a:prstGeom prst="rect">
                <a:avLst/>
              </a:prstGeom>
              <a:blipFill rotWithShape="0">
                <a:blip r:embed="rId4"/>
                <a:stretch>
                  <a:fillRect l="-864" t="-7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805218" y="2175658"/>
                <a:ext cx="88573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−5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−10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18" y="2175658"/>
                <a:ext cx="8857397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032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805218" y="2783003"/>
                <a:ext cx="8857397" cy="615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−8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18" y="2783003"/>
                <a:ext cx="8857397" cy="615874"/>
              </a:xfrm>
              <a:prstGeom prst="rect">
                <a:avLst/>
              </a:prstGeom>
              <a:blipFill rotWithShape="0">
                <a:blip r:embed="rId6"/>
                <a:stretch>
                  <a:fillRect l="-1032" b="-8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29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-13648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/>
              <a:t>2</a:t>
            </a:r>
            <a:r>
              <a:rPr lang="en-US" altLang="zh-CN" sz="4400" dirty="0" smtClean="0"/>
              <a:t>——</a:t>
            </a:r>
            <a:r>
              <a:rPr lang="zh-CN" altLang="en-US" sz="4400" dirty="0" smtClean="0"/>
              <a:t>等差数列</a:t>
            </a:r>
            <a:endParaRPr lang="en-US" altLang="zh-CN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05301" y="3637759"/>
                <a:ext cx="11286699" cy="1984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解：设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的公差为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 b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altLang="zh-CN" sz="24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d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6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d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d=-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d=-3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d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=-10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01" y="3637759"/>
                <a:ext cx="11286699" cy="1984005"/>
              </a:xfrm>
              <a:prstGeom prst="rect">
                <a:avLst/>
              </a:prstGeom>
              <a:blipFill rotWithShape="0">
                <a:blip r:embed="rId3"/>
                <a:stretch>
                  <a:fillRect l="-864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22997" y="1337480"/>
                <a:ext cx="112866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Ⅰ 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记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为等差数列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的前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和。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     )</a:t>
                </a:r>
              </a:p>
              <a:p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7" y="1337480"/>
                <a:ext cx="11286699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864" t="-8029" r="-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805218" y="2175658"/>
                <a:ext cx="88573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2                             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18" y="2175658"/>
                <a:ext cx="8857397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032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805218" y="2783003"/>
                <a:ext cx="88573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0                                 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18" y="2783003"/>
                <a:ext cx="8857397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032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58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-13648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/>
              <a:t>2</a:t>
            </a:r>
            <a:r>
              <a:rPr lang="en-US" altLang="zh-CN" sz="4400" dirty="0" smtClean="0"/>
              <a:t>——</a:t>
            </a:r>
            <a:r>
              <a:rPr lang="zh-CN" altLang="en-US" sz="4400" dirty="0" smtClean="0"/>
              <a:t>等差数列</a:t>
            </a:r>
            <a:endParaRPr lang="en-US" altLang="zh-CN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11601" y="2812243"/>
                <a:ext cx="11286699" cy="3730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解：设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的公差为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+d=3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d=2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=10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d=100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25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=4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01" y="2812243"/>
                <a:ext cx="11286699" cy="3730060"/>
              </a:xfrm>
              <a:prstGeom prst="rect">
                <a:avLst/>
              </a:prstGeom>
              <a:blipFill rotWithShape="0">
                <a:blip r:embed="rId3"/>
                <a:stretch>
                  <a:fillRect l="-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22997" y="1337480"/>
                <a:ext cx="11286699" cy="1098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Ⅲ 14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记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为等差数列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的前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若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，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=3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_____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7" y="1337480"/>
                <a:ext cx="11286699" cy="1098249"/>
              </a:xfrm>
              <a:prstGeom prst="rect">
                <a:avLst/>
              </a:prstGeom>
              <a:blipFill rotWithShape="0">
                <a:blip r:embed="rId4"/>
                <a:stretch>
                  <a:fillRect l="-864" r="-3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25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92489" y="1227328"/>
            <a:ext cx="9144000" cy="515982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一、数列的概念及其表示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         1.</a:t>
            </a:r>
            <a:r>
              <a:rPr lang="zh-CN" altLang="en-US" dirty="0" smtClean="0"/>
              <a:t>通项公式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         2.</a:t>
            </a:r>
            <a:r>
              <a:rPr lang="zh-CN" altLang="en-US" dirty="0" smtClean="0"/>
              <a:t>递推公式</a:t>
            </a:r>
            <a:endParaRPr lang="en-US" altLang="zh-CN" dirty="0" smtClean="0"/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     3.</a:t>
            </a:r>
            <a:r>
              <a:rPr lang="zh-CN" altLang="en-US" dirty="0" smtClean="0"/>
              <a:t>数列的前</a:t>
            </a:r>
            <a:r>
              <a:rPr lang="en-US" altLang="zh-CN" dirty="0" smtClean="0"/>
              <a:t>n</a:t>
            </a:r>
            <a:r>
              <a:rPr lang="zh-CN" altLang="en-US" dirty="0" smtClean="0"/>
              <a:t>项和及其与通项的关系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         4.</a:t>
            </a:r>
            <a:r>
              <a:rPr lang="zh-CN" altLang="en-US" dirty="0" smtClean="0"/>
              <a:t>由递推公式求数列通项的常用算法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二、等差数列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         1.</a:t>
            </a:r>
            <a:r>
              <a:rPr lang="zh-CN" altLang="en-US" dirty="0" smtClean="0"/>
              <a:t>等差数列概念及运算</a:t>
            </a:r>
            <a:endParaRPr lang="en-US" altLang="zh-CN" dirty="0" smtClean="0"/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     2.</a:t>
            </a:r>
            <a:r>
              <a:rPr lang="zh-CN" altLang="en-US" dirty="0" smtClean="0"/>
              <a:t>等差数列的性质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三、等比数列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         1.</a:t>
            </a:r>
            <a:r>
              <a:rPr lang="zh-CN" altLang="en-US" dirty="0" smtClean="0"/>
              <a:t>等比数列概念及运算</a:t>
            </a:r>
            <a:endParaRPr lang="en-US" altLang="zh-CN" dirty="0" smtClean="0"/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     2.</a:t>
            </a:r>
            <a:r>
              <a:rPr lang="zh-CN" altLang="en-US" dirty="0" smtClean="0"/>
              <a:t>等比数列的性质及应用</a:t>
            </a:r>
            <a:r>
              <a:rPr lang="en-US" altLang="zh-CN" dirty="0" smtClean="0"/>
              <a:t>         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7" y="0"/>
            <a:ext cx="515940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9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-13648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/>
              <a:t>2</a:t>
            </a:r>
            <a:r>
              <a:rPr lang="en-US" altLang="zh-CN" sz="4400" dirty="0" smtClean="0"/>
              <a:t>——</a:t>
            </a:r>
            <a:r>
              <a:rPr lang="zh-CN" altLang="en-US" sz="4400" dirty="0" smtClean="0"/>
              <a:t>等差数列</a:t>
            </a:r>
            <a:endParaRPr lang="en-US" altLang="zh-CN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22997" y="2113743"/>
                <a:ext cx="11286699" cy="3653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解：设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的公差为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=5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=−55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+6d=5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d=-55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d=4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-21n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f(x)=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f’(x)=6x(x-7)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，则当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n=7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的时候去的最小值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−21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=-343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7" y="2113743"/>
                <a:ext cx="11286699" cy="3653693"/>
              </a:xfrm>
              <a:prstGeom prst="rect">
                <a:avLst/>
              </a:prstGeom>
              <a:blipFill rotWithShape="0">
                <a:blip r:embed="rId3"/>
                <a:stretch>
                  <a:fillRect l="-864" b="-1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22997" y="1108880"/>
                <a:ext cx="11286699" cy="1207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训练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记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为等差数列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的前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和。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若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=5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=−55</m:t>
                    </m:r>
                  </m:oMath>
                </a14:m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的最小值为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_____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7" y="1108880"/>
                <a:ext cx="11286699" cy="1207510"/>
              </a:xfrm>
              <a:prstGeom prst="rect">
                <a:avLst/>
              </a:prstGeom>
              <a:blipFill rotWithShape="0">
                <a:blip r:embed="rId4"/>
                <a:stretch>
                  <a:fillRect l="-864" t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9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-13648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/>
              <a:t>3</a:t>
            </a:r>
            <a:r>
              <a:rPr lang="en-US" altLang="zh-CN" sz="4400" dirty="0" smtClean="0"/>
              <a:t>——</a:t>
            </a:r>
            <a:r>
              <a:rPr lang="zh-CN" altLang="en-US" sz="4400" dirty="0" smtClean="0"/>
              <a:t>等比数列</a:t>
            </a:r>
            <a:endParaRPr lang="en-US" altLang="zh-CN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11601" y="2812243"/>
                <a:ext cx="11286699" cy="2613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解：设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的公比为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q&gt;0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由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=3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=15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，解得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=4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01" y="2812243"/>
                <a:ext cx="11286699" cy="2613216"/>
              </a:xfrm>
              <a:prstGeom prst="rect">
                <a:avLst/>
              </a:prstGeom>
              <a:blipFill rotWithShape="0">
                <a:blip r:embed="rId3"/>
                <a:stretch>
                  <a:fillRect l="-864" b="-1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22997" y="1150002"/>
                <a:ext cx="112866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Ⅲ 5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已知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各项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均为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正数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的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等比数列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前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项和为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=3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     )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7" y="1150002"/>
                <a:ext cx="11286699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864" t="-8088" r="-3512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411897" y="2144821"/>
            <a:ext cx="11286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A.16	B.8	C.4	D.2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-13648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 smtClean="0"/>
              <a:t>3——</a:t>
            </a:r>
            <a:r>
              <a:rPr lang="zh-CN" altLang="en-US" sz="4400" dirty="0" smtClean="0"/>
              <a:t>等比数列</a:t>
            </a:r>
            <a:endParaRPr lang="en-US" altLang="zh-CN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37001" y="2228043"/>
                <a:ext cx="11286699" cy="3000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解：设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的公比为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=3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由等比数列求和公式可知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3 </m:t>
                            </m:r>
                          </m:den>
                        </m:f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01" y="2228043"/>
                <a:ext cx="11286699" cy="3000309"/>
              </a:xfrm>
              <a:prstGeom prst="rect">
                <a:avLst/>
              </a:prstGeom>
              <a:blipFill rotWithShape="0">
                <a:blip r:embed="rId3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22997" y="1337480"/>
                <a:ext cx="11286699" cy="985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Ⅰ 14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记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为等比数列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的前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</a:t>
                </a:r>
                <a:r>
                  <a:rPr lang="zh-CN" alt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3 </m:t>
                        </m:r>
                      </m:den>
                    </m:f>
                  </m:oMath>
                </a14:m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=_____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7" y="1337480"/>
                <a:ext cx="11286699" cy="985078"/>
              </a:xfrm>
              <a:prstGeom prst="rect">
                <a:avLst/>
              </a:prstGeom>
              <a:blipFill rotWithShape="0">
                <a:blip r:embed="rId4"/>
                <a:stretch>
                  <a:fillRect l="-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76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-13648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 smtClean="0"/>
              <a:t>3——</a:t>
            </a:r>
            <a:r>
              <a:rPr lang="zh-CN" altLang="en-US" sz="4400" dirty="0" smtClean="0"/>
              <a:t>等比数列</a:t>
            </a:r>
            <a:endParaRPr lang="en-US" altLang="zh-CN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37001" y="3142443"/>
                <a:ext cx="11286699" cy="1880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解：由题意知，十三个单音频率构成首项为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，公比为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g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的等比数列，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g>
                      <m:e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sup>
                        </m:sSup>
                      </m:e>
                    </m:ra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01" y="3142443"/>
                <a:ext cx="11286699" cy="1880964"/>
              </a:xfrm>
              <a:prstGeom prst="rect">
                <a:avLst/>
              </a:prstGeom>
              <a:blipFill rotWithShape="0">
                <a:blip r:embed="rId3"/>
                <a:stretch>
                  <a:fillRect l="-810" b="-2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11897" y="955343"/>
                <a:ext cx="11286699" cy="1641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北京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“十二平均律”是通用的音律体系，明代朱载堉最早用数学方法计算出半音比例，为了这个理论的发展作出了重要贡献。十二平均律将一个纯八度音分成十二份，依次得到十三个单音，从第二个音起，每一个单音的频率与它的前一个单音的频率的比都等于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zh-CN" alt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g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。若第一个单音的频率为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，则第八个单音的频率为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)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97" y="955343"/>
                <a:ext cx="11286699" cy="1641540"/>
              </a:xfrm>
              <a:prstGeom prst="rect">
                <a:avLst/>
              </a:prstGeom>
              <a:blipFill rotWithShape="0">
                <a:blip r:embed="rId4"/>
                <a:stretch>
                  <a:fillRect l="-864" t="-4089" r="-1675" b="-5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28946" y="2596883"/>
                <a:ext cx="11286699" cy="511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B.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g>
                      <m:e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C.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g>
                      <m:e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D.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g>
                      <m:e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sup>
                        </m:sSup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46" y="2596883"/>
                <a:ext cx="11286699" cy="511102"/>
              </a:xfrm>
              <a:prstGeom prst="rect">
                <a:avLst/>
              </a:prstGeom>
              <a:blipFill rotWithShape="0">
                <a:blip r:embed="rId5"/>
                <a:stretch>
                  <a:fillRect l="-864" b="-2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06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-13648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 smtClean="0"/>
              <a:t>3——</a:t>
            </a:r>
            <a:r>
              <a:rPr lang="zh-CN" altLang="en-US" sz="4400" dirty="0" smtClean="0"/>
              <a:t>等比数列</a:t>
            </a:r>
            <a:endParaRPr lang="en-US" altLang="zh-CN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37001" y="3142443"/>
                <a:ext cx="11286699" cy="366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</m:sub>
                        </m:sSub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</m:sub>
                        </m:sSub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整理得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  <m:r>
                      <a:rPr lang="en-US" altLang="zh-CN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，由数列各项都是正数，所以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，整理得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 b="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是首项为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，公比为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的等比数列，所以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=1024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01" y="3142443"/>
                <a:ext cx="11286699" cy="3662798"/>
              </a:xfrm>
              <a:prstGeom prst="rect">
                <a:avLst/>
              </a:prstGeom>
              <a:blipFill rotWithShape="0">
                <a:blip r:embed="rId3"/>
                <a:stretch>
                  <a:fillRect l="-810" r="-756" b="-11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11897" y="955343"/>
                <a:ext cx="11286699" cy="1099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训练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已知各项均为正数的数列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的前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 b="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</m:sub>
                        </m:sSub>
                      </m:den>
                    </m:f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)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97" y="955343"/>
                <a:ext cx="11286699" cy="1099468"/>
              </a:xfrm>
              <a:prstGeom prst="rect">
                <a:avLst/>
              </a:prstGeom>
              <a:blipFill rotWithShape="0">
                <a:blip r:embed="rId4"/>
                <a:stretch>
                  <a:fillRect l="-864" b="-1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28946" y="2596883"/>
                <a:ext cx="112866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022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B.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024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C.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046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D.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048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46" y="2596883"/>
                <a:ext cx="11286699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864" t="-11842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05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45143" y="2613437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4400" dirty="0" smtClean="0"/>
              <a:t>总结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09367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4505" y="1407868"/>
            <a:ext cx="2283537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通项公式</a:t>
            </a:r>
            <a:endParaRPr lang="en-US" altLang="zh-CN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6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一、数列的概念及其表示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副标题 2"/>
              <p:cNvSpPr txBox="1">
                <a:spLocks/>
              </p:cNvSpPr>
              <p:nvPr/>
            </p:nvSpPr>
            <p:spPr>
              <a:xfrm>
                <a:off x="814505" y="1978926"/>
                <a:ext cx="10608671" cy="11738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如果数列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项与序号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之间的关系可以用一个式子：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来表示，那么这个式子叫做这个数列的通项公式。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05" y="1978926"/>
                <a:ext cx="10608671" cy="1173849"/>
              </a:xfrm>
              <a:prstGeom prst="rect">
                <a:avLst/>
              </a:prstGeom>
              <a:blipFill rotWithShape="0">
                <a:blip r:embed="rId3"/>
                <a:stretch>
                  <a:fillRect l="-920" r="-287" b="-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副标题 2"/>
          <p:cNvSpPr txBox="1">
            <a:spLocks/>
          </p:cNvSpPr>
          <p:nvPr/>
        </p:nvSpPr>
        <p:spPr>
          <a:xfrm>
            <a:off x="814505" y="3235080"/>
            <a:ext cx="2283537" cy="571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/>
              <a:t>2.</a:t>
            </a:r>
            <a:r>
              <a:rPr lang="zh-CN" altLang="en-US" dirty="0" smtClean="0"/>
              <a:t>递推公式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副标题 2"/>
              <p:cNvSpPr txBox="1">
                <a:spLocks/>
              </p:cNvSpPr>
              <p:nvPr/>
            </p:nvSpPr>
            <p:spPr>
              <a:xfrm>
                <a:off x="814505" y="3690054"/>
                <a:ext cx="10608671" cy="17455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如果已知数列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第一项（或前几项），且从第二项（或某一项）开始任何一项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与它的前一项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（或前几项）间的关系可以用一个式子来表示，那么这个式子就叫做数列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的递推公式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05" y="3690054"/>
                <a:ext cx="10608671" cy="1745546"/>
              </a:xfrm>
              <a:prstGeom prst="rect">
                <a:avLst/>
              </a:prstGeom>
              <a:blipFill rotWithShape="0">
                <a:blip r:embed="rId4"/>
                <a:stretch>
                  <a:fillRect l="-920" r="-230" b="-3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8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4505" y="1407868"/>
            <a:ext cx="10281125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数列的前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项和及其与通项的关系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6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一、数列的概念及其表示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副标题 2"/>
              <p:cNvSpPr txBox="1">
                <a:spLocks/>
              </p:cNvSpPr>
              <p:nvPr/>
            </p:nvSpPr>
            <p:spPr>
              <a:xfrm>
                <a:off x="814505" y="1978926"/>
                <a:ext cx="10608671" cy="15421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05" y="1978926"/>
                <a:ext cx="10608671" cy="1542196"/>
              </a:xfrm>
              <a:prstGeom prst="rect">
                <a:avLst/>
              </a:prstGeom>
              <a:blipFill rotWithShape="0">
                <a:blip r:embed="rId3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副标题 2"/>
          <p:cNvSpPr txBox="1">
            <a:spLocks/>
          </p:cNvSpPr>
          <p:nvPr/>
        </p:nvSpPr>
        <p:spPr>
          <a:xfrm>
            <a:off x="814505" y="3235080"/>
            <a:ext cx="7169435" cy="571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由递推公式求数列通项的常用方法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副标题 2"/>
              <p:cNvSpPr txBox="1">
                <a:spLocks/>
              </p:cNvSpPr>
              <p:nvPr/>
            </p:nvSpPr>
            <p:spPr>
              <a:xfrm>
                <a:off x="814505" y="3690054"/>
                <a:ext cx="10608671" cy="17455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）形如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，通常用累加法，即利用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)+…+(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)(n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求解。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05" y="3690054"/>
                <a:ext cx="10608671" cy="1745546"/>
              </a:xfrm>
              <a:prstGeom prst="rect">
                <a:avLst/>
              </a:prstGeom>
              <a:blipFill rotWithShape="0">
                <a:blip r:embed="rId4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副标题 2"/>
              <p:cNvSpPr txBox="1">
                <a:spLocks/>
              </p:cNvSpPr>
              <p:nvPr/>
            </p:nvSpPr>
            <p:spPr>
              <a:xfrm>
                <a:off x="814504" y="4972754"/>
                <a:ext cx="10608671" cy="17455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）形如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 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，通常用累乘法，即利用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·…·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求解。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04" y="4972754"/>
                <a:ext cx="10608671" cy="1745546"/>
              </a:xfrm>
              <a:prstGeom prst="rect">
                <a:avLst/>
              </a:prstGeom>
              <a:blipFill rotWithShape="0">
                <a:blip r:embed="rId5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43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259306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一、数列的概念及其表示</a:t>
            </a:r>
            <a:endParaRPr lang="en-US" altLang="zh-CN" dirty="0" smtClean="0"/>
          </a:p>
        </p:txBody>
      </p:sp>
      <p:sp>
        <p:nvSpPr>
          <p:cNvPr id="21" name="副标题 2"/>
          <p:cNvSpPr txBox="1">
            <a:spLocks/>
          </p:cNvSpPr>
          <p:nvPr/>
        </p:nvSpPr>
        <p:spPr>
          <a:xfrm>
            <a:off x="814505" y="1201562"/>
            <a:ext cx="7169435" cy="571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由递推公式求数列通项的常用方法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副标题 2"/>
              <p:cNvSpPr txBox="1">
                <a:spLocks/>
              </p:cNvSpPr>
              <p:nvPr/>
            </p:nvSpPr>
            <p:spPr>
              <a:xfrm>
                <a:off x="814505" y="1772620"/>
                <a:ext cx="10608671" cy="25503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）形如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=1)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通常构造成等比数列法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变形为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是等比数列，且公比为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，可以求得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然后再用累加法进行求解。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05" y="1772620"/>
                <a:ext cx="10608671" cy="2550339"/>
              </a:xfrm>
              <a:prstGeom prst="rect">
                <a:avLst/>
              </a:prstGeom>
              <a:blipFill rotWithShape="0">
                <a:blip r:embed="rId3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66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4505" y="1407867"/>
            <a:ext cx="3662150" cy="636833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通项公式</a:t>
            </a:r>
            <a:endParaRPr lang="en-US" altLang="zh-CN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6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二、等差数列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副标题 2"/>
              <p:cNvSpPr txBox="1">
                <a:spLocks/>
              </p:cNvSpPr>
              <p:nvPr/>
            </p:nvSpPr>
            <p:spPr>
              <a:xfrm>
                <a:off x="814504" y="1808587"/>
                <a:ext cx="10818695" cy="9854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如果等差数列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的首项为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，公差为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，那么它的通项公式为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+(n-1)d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04" y="1808587"/>
                <a:ext cx="10818695" cy="985413"/>
              </a:xfrm>
              <a:prstGeom prst="rect">
                <a:avLst/>
              </a:prstGeom>
              <a:blipFill rotWithShape="0">
                <a:blip r:embed="rId3"/>
                <a:stretch>
                  <a:fillRect l="-902" t="-10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副标题 2"/>
          <p:cNvSpPr txBox="1">
            <a:spLocks/>
          </p:cNvSpPr>
          <p:nvPr/>
        </p:nvSpPr>
        <p:spPr>
          <a:xfrm>
            <a:off x="814505" y="2657654"/>
            <a:ext cx="3662150" cy="636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/>
              <a:t>2.</a:t>
            </a:r>
            <a:r>
              <a:rPr lang="zh-CN" altLang="en-US" dirty="0" smtClean="0"/>
              <a:t>等差中项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副标题 2"/>
              <p:cNvSpPr txBox="1">
                <a:spLocks/>
              </p:cNvSpPr>
              <p:nvPr/>
            </p:nvSpPr>
            <p:spPr>
              <a:xfrm>
                <a:off x="814503" y="3206258"/>
                <a:ext cx="10818695" cy="701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，那么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叫做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的等差中项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03" y="3206258"/>
                <a:ext cx="10818695" cy="701184"/>
              </a:xfrm>
              <a:prstGeom prst="rect">
                <a:avLst/>
              </a:prstGeom>
              <a:blipFill rotWithShape="0">
                <a:blip r:embed="rId4"/>
                <a:stretch>
                  <a:fillRect l="-902" t="-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副标题 2"/>
          <p:cNvSpPr txBox="1">
            <a:spLocks/>
          </p:cNvSpPr>
          <p:nvPr/>
        </p:nvSpPr>
        <p:spPr>
          <a:xfrm>
            <a:off x="814505" y="3818965"/>
            <a:ext cx="3662150" cy="636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/>
              <a:t>3.</a:t>
            </a:r>
            <a:r>
              <a:rPr lang="zh-CN" altLang="en-US" dirty="0" smtClean="0"/>
              <a:t>前</a:t>
            </a:r>
            <a:r>
              <a:rPr lang="en-US" altLang="zh-CN" dirty="0" smtClean="0"/>
              <a:t>n</a:t>
            </a:r>
            <a:r>
              <a:rPr lang="zh-CN" altLang="en-US" dirty="0" smtClean="0"/>
              <a:t>项和公式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副标题 2"/>
              <p:cNvSpPr txBox="1">
                <a:spLocks/>
              </p:cNvSpPr>
              <p:nvPr/>
            </p:nvSpPr>
            <p:spPr>
              <a:xfrm>
                <a:off x="814503" y="4279092"/>
                <a:ext cx="10818695" cy="20074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设等差数列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的公差为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，则其前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项和为：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03" y="4279092"/>
                <a:ext cx="10818695" cy="2007408"/>
              </a:xfrm>
              <a:prstGeom prst="rect">
                <a:avLst/>
              </a:prstGeom>
              <a:blipFill rotWithShape="0">
                <a:blip r:embed="rId5"/>
                <a:stretch>
                  <a:fillRect l="-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1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4505" y="1407867"/>
            <a:ext cx="3662150" cy="636833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4.</a:t>
            </a:r>
            <a:r>
              <a:rPr lang="zh-CN" altLang="en-US" dirty="0" smtClean="0"/>
              <a:t>等差数列的性质</a:t>
            </a:r>
            <a:endParaRPr lang="en-US" altLang="zh-CN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6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二、等差数列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副标题 2"/>
              <p:cNvSpPr txBox="1">
                <a:spLocks/>
              </p:cNvSpPr>
              <p:nvPr/>
            </p:nvSpPr>
            <p:spPr>
              <a:xfrm>
                <a:off x="814505" y="2044700"/>
                <a:ext cx="10818695" cy="4438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）通项公式的推广：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+(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n-m)d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是等差数列，且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是等差数列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公差为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也是等差数列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是等差数列，则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q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为常数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仍是等差数列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是等差数列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组成公差为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md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的等差数列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05" y="2044700"/>
                <a:ext cx="10818695" cy="4438896"/>
              </a:xfrm>
              <a:prstGeom prst="rect">
                <a:avLst/>
              </a:prstGeom>
              <a:blipFill rotWithShape="0">
                <a:blip r:embed="rId3"/>
                <a:stretch>
                  <a:fillRect l="-902" r="-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91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4505" y="1407867"/>
            <a:ext cx="6186796" cy="636833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5.</a:t>
            </a:r>
            <a:r>
              <a:rPr lang="zh-CN" altLang="en-US" dirty="0" smtClean="0"/>
              <a:t>与等差数列各项的和有关的性质</a:t>
            </a:r>
            <a:endParaRPr lang="en-US" altLang="zh-CN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6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二、等差数列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副标题 2"/>
              <p:cNvSpPr txBox="1">
                <a:spLocks/>
              </p:cNvSpPr>
              <p:nvPr/>
            </p:nvSpPr>
            <p:spPr>
              <a:xfrm>
                <a:off x="814505" y="2044700"/>
                <a:ext cx="10818695" cy="17725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等差数列，则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b="0" i="1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也是等差数列，其首项与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相同，公差是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公差的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05" y="2044700"/>
                <a:ext cx="10818695" cy="1772557"/>
              </a:xfrm>
              <a:prstGeom prst="rect">
                <a:avLst/>
              </a:prstGeom>
              <a:blipFill rotWithShape="0">
                <a:blip r:embed="rId3"/>
                <a:stretch>
                  <a:fillRect l="-902" r="-2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814505" y="3817257"/>
                <a:ext cx="10818695" cy="17725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分别为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的前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项，前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2m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项，前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3m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项的和，则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成等差数列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05" y="3817257"/>
                <a:ext cx="10818695" cy="1772557"/>
              </a:xfrm>
              <a:prstGeom prst="rect">
                <a:avLst/>
              </a:prstGeom>
              <a:blipFill rotWithShape="0">
                <a:blip r:embed="rId4"/>
                <a:stretch>
                  <a:fillRect l="-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11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4505" y="1407867"/>
            <a:ext cx="6186796" cy="636833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5.</a:t>
            </a:r>
            <a:r>
              <a:rPr lang="zh-CN" altLang="en-US" dirty="0" smtClean="0"/>
              <a:t>与等差数列各项的和有关的性质</a:t>
            </a:r>
            <a:endParaRPr lang="en-US" altLang="zh-CN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6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二、等差数列</a:t>
            </a:r>
            <a:endParaRPr lang="en-US" altLang="zh-CN" dirty="0" smtClean="0"/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814505" y="1927679"/>
            <a:ext cx="10818695" cy="1772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）关于非零等差数列奇数项和与偶数项和的性质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1208204" y="2044700"/>
                <a:ext cx="10818695" cy="17725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项数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zh-CN" alt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偶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奇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偶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204" y="2044700"/>
                <a:ext cx="10818695" cy="1772557"/>
              </a:xfrm>
              <a:prstGeom prst="rect">
                <a:avLst/>
              </a:prstGeom>
              <a:blipFill rotWithShape="0">
                <a:blip r:embed="rId3"/>
                <a:stretch>
                  <a:fillRect l="-8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副标题 2"/>
              <p:cNvSpPr txBox="1">
                <a:spLocks/>
              </p:cNvSpPr>
              <p:nvPr/>
            </p:nvSpPr>
            <p:spPr>
              <a:xfrm>
                <a:off x="1208204" y="2880179"/>
                <a:ext cx="10818695" cy="17571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项数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zh-CN" alt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偶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−1)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，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奇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奇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偶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偶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204" y="2880179"/>
                <a:ext cx="10818695" cy="1757135"/>
              </a:xfrm>
              <a:prstGeom prst="rect">
                <a:avLst/>
              </a:prstGeom>
              <a:blipFill rotWithShape="0">
                <a:blip r:embed="rId4"/>
                <a:stretch>
                  <a:fillRect l="-8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814504" y="4489451"/>
                <a:ext cx="10818695" cy="17725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）若两个等差数列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的前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项和分别为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b="0" i="1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b="0" i="1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04" y="4489451"/>
                <a:ext cx="10818695" cy="1772557"/>
              </a:xfrm>
              <a:prstGeom prst="rect">
                <a:avLst/>
              </a:prstGeom>
              <a:blipFill rotWithShape="0">
                <a:blip r:embed="rId5"/>
                <a:stretch>
                  <a:fillRect l="-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71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3184</TotalTime>
  <Words>815</Words>
  <Application>Microsoft Office PowerPoint</Application>
  <PresentationFormat>宽屏</PresentationFormat>
  <Paragraphs>189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数列（一）等差数列与等比数列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函数（一）简单函数与应用</dc:title>
  <dc:creator>Marsmarcin</dc:creator>
  <cp:lastModifiedBy>Marsmarcin</cp:lastModifiedBy>
  <cp:revision>309</cp:revision>
  <dcterms:created xsi:type="dcterms:W3CDTF">2020-04-02T11:20:58Z</dcterms:created>
  <dcterms:modified xsi:type="dcterms:W3CDTF">2020-04-06T11:35:03Z</dcterms:modified>
</cp:coreProperties>
</file>