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62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65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6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6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7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42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7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06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44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1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9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52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92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27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91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27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03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3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72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0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4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0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8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8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8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2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3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数列</a:t>
            </a:r>
            <a:r>
              <a:rPr lang="zh-CN" altLang="en-US" sz="4800" dirty="0" smtClean="0"/>
              <a:t>（二）数列求和与数列综合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常见的拆项公式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副标题 2"/>
              <p:cNvSpPr txBox="1">
                <a:spLocks/>
              </p:cNvSpPr>
              <p:nvPr/>
            </p:nvSpPr>
            <p:spPr>
              <a:xfrm>
                <a:off x="814505" y="1978926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1978926"/>
                <a:ext cx="10608671" cy="1173849"/>
              </a:xfrm>
              <a:prstGeom prst="rect">
                <a:avLst/>
              </a:prstGeo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14504" y="2817126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4" y="2817126"/>
                <a:ext cx="10608671" cy="1173849"/>
              </a:xfrm>
              <a:prstGeom prst="rect">
                <a:avLst/>
              </a:prstGeom>
              <a:blipFill rotWithShape="0"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814503" y="3723833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−1)(2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3" y="3723833"/>
                <a:ext cx="10608671" cy="1173849"/>
              </a:xfrm>
              <a:prstGeom prst="rect">
                <a:avLst/>
              </a:prstGeom>
              <a:blipFill rotWithShape="0">
                <a:blip r:embed="rId5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814503" y="4562033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3" y="4562033"/>
                <a:ext cx="10608671" cy="1173849"/>
              </a:xfrm>
              <a:prstGeom prst="rect">
                <a:avLst/>
              </a:prstGeom>
              <a:blipFill rotWithShape="0">
                <a:blip r:embed="rId6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常见的拆项公式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814503" y="2118830"/>
                <a:ext cx="10608671" cy="21919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为等差数列，公差为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3" y="2118830"/>
                <a:ext cx="10608671" cy="2191927"/>
              </a:xfrm>
              <a:prstGeom prst="rect">
                <a:avLst/>
              </a:prstGeo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6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常见的前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副标题 2"/>
              <p:cNvSpPr txBox="1">
                <a:spLocks/>
              </p:cNvSpPr>
              <p:nvPr/>
            </p:nvSpPr>
            <p:spPr>
              <a:xfrm>
                <a:off x="814505" y="1978926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1978926"/>
                <a:ext cx="10608671" cy="1173849"/>
              </a:xfrm>
              <a:prstGeom prst="rect">
                <a:avLst/>
              </a:prstGeo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14504" y="2817126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+4+…+2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4" y="2817126"/>
                <a:ext cx="10608671" cy="1173849"/>
              </a:xfrm>
              <a:prstGeom prst="rect">
                <a:avLst/>
              </a:prstGeom>
              <a:blipFill rotWithShape="0"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814502" y="3470489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2" y="3470489"/>
                <a:ext cx="10608671" cy="1173849"/>
              </a:xfrm>
              <a:prstGeom prst="rect">
                <a:avLst/>
              </a:prstGeom>
              <a:blipFill rotWithShape="0">
                <a:blip r:embed="rId5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814500" y="3990975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+1)(2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0" y="3990975"/>
                <a:ext cx="10608671" cy="1173849"/>
              </a:xfrm>
              <a:prstGeom prst="rect">
                <a:avLst/>
              </a:prstGeom>
              <a:blipFill rotWithShape="0">
                <a:blip r:embed="rId6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814500" y="4800127"/>
                <a:ext cx="10608671" cy="1173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0" y="4800127"/>
                <a:ext cx="10608671" cy="1173849"/>
              </a:xfrm>
              <a:prstGeom prst="rect">
                <a:avLst/>
              </a:prstGeom>
              <a:blipFill rotWithShape="0">
                <a:blip r:embed="rId7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103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）等差数列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_____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031821"/>
              </a:xfrm>
              <a:prstGeom prst="rect">
                <a:avLst/>
              </a:prstGeom>
              <a:blipFill rotWithShape="0">
                <a:blip r:embed="rId3"/>
                <a:stretch>
                  <a:fillRect l="-810" t="-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1" y="2273766"/>
                <a:ext cx="11286699" cy="359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b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73766"/>
                <a:ext cx="11286699" cy="3595215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5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为等差数列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−7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−15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的通项公式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10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1" y="2273766"/>
                <a:ext cx="11286699" cy="299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=−7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=−15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−9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−16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73766"/>
                <a:ext cx="11286699" cy="2990049"/>
              </a:xfrm>
              <a:prstGeom prst="rect">
                <a:avLst/>
              </a:prstGeom>
              <a:blipFill rotWithShape="0">
                <a:blip r:embed="rId4"/>
                <a:stretch>
                  <a:fillRect l="-810" b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163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为等差数列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。记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[x]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表示不超过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的最大整数，如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[0.9]=0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99]=1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11,</m:t>
                        </m:r>
                        <m: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101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639423"/>
              </a:xfrm>
              <a:prstGeom prst="rect">
                <a:avLst/>
              </a:prstGeom>
              <a:blipFill rotWithShape="0">
                <a:blip r:embed="rId3"/>
                <a:stretch>
                  <a:fillRect l="-810" t="-4089" b="-4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1" y="2881368"/>
                <a:ext cx="11286699" cy="243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=28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</a:t>
                </a:r>
                <a:r>
                  <a:rPr lang="en-US" altLang="zh-CN" sz="24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1]=0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11]=1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101]=2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881368"/>
                <a:ext cx="11286699" cy="2436051"/>
              </a:xfrm>
              <a:prstGeom prst="rect">
                <a:avLst/>
              </a:prstGeom>
              <a:blipFill rotWithShape="0">
                <a:blip r:embed="rId4"/>
                <a:stretch>
                  <a:fillRect l="-810"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8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212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0,          0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&lt;100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&lt;1000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=1000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1×90+2×900+3×1=1893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2126480"/>
              </a:xfrm>
              <a:prstGeom prst="rect">
                <a:avLst/>
              </a:prstGeom>
              <a:blipFill rotWithShape="0">
                <a:blip r:embed="rId3"/>
                <a:stretch>
                  <a:fillRect l="-810" b="-5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30200" y="1105468"/>
                <a:ext cx="11861799" cy="222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训练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1.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。在数列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的通项公式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3 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Tn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1105468"/>
                <a:ext cx="11861799" cy="2221506"/>
              </a:xfrm>
              <a:prstGeom prst="rect">
                <a:avLst/>
              </a:prstGeom>
              <a:blipFill rotWithShape="0">
                <a:blip r:embed="rId3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37297" y="3326974"/>
                <a:ext cx="11286699" cy="354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时，由题意得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两式相减得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是等差数列，公差为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=2n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7" y="3326974"/>
                <a:ext cx="11286699" cy="3541098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5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8902" y="1119116"/>
                <a:ext cx="11286699" cy="4407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）由已知得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2" y="1119116"/>
                <a:ext cx="11286699" cy="4407873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8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26197" y="968991"/>
                <a:ext cx="11286699" cy="487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，我们对等式两端同时乘以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我们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，左边剩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7" y="968991"/>
                <a:ext cx="11286699" cy="4879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3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4521" y="2090062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数列的前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项和的方法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2.</a:t>
            </a:r>
            <a:r>
              <a:rPr lang="zh-CN" altLang="en-US" dirty="0" smtClean="0"/>
              <a:t>常见的拆项公式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3.</a:t>
            </a:r>
            <a:r>
              <a:rPr lang="zh-CN" altLang="en-US" dirty="0" smtClean="0"/>
              <a:t>常见的前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二</a:t>
            </a:r>
            <a:r>
              <a:rPr lang="zh-CN" altLang="en-US" dirty="0" smtClean="0"/>
              <a:t>、数列综合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30200" y="1105468"/>
                <a:ext cx="11861799" cy="1362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训练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altLang="zh-CN" sz="24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-1) 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的通项公式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1105468"/>
                <a:ext cx="11861799" cy="1362232"/>
              </a:xfrm>
              <a:prstGeom prst="rect">
                <a:avLst/>
              </a:prstGeom>
              <a:blipFill rotWithShape="0">
                <a:blip r:embed="rId3"/>
                <a:stretch>
                  <a:fillRect l="-771" t="-4911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1888" y="2604177"/>
                <a:ext cx="11286699" cy="3444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 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故当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−3) 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两式相减得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 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，符合题意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8" y="2604177"/>
                <a:ext cx="11286699" cy="3444276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2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数列求和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28388" y="968991"/>
                <a:ext cx="11286699" cy="252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+1)(2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8" y="968991"/>
                <a:ext cx="11286699" cy="2522550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12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）几位大学生响应国家的创业号召，开发了一款应用软件，为激发大家学习的兴趣，他们推出了“解数学题获取软件激活码”的活动。这款软件的激活码为下面数学问题的答案：已知数列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1,2,4,1,2,4,8,1,2,4,8,16,…,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其中第一项是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，加下来的两项是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，再接下来的三项是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，依此类推。求满足如下条件的最小整数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N:N&gt;100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且该数列的前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的整数幂，那么该款软件的激活码是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A.440		B.330		C.220		D.110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810" t="-2500" b="-4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1" y="3910068"/>
                <a:ext cx="11286699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解：不妨设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1+(1+2)+(1+2+4)+…+(1+2+…+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1+2+…+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+t+1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N&gt;100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。由等比数列的前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项和公式可得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-n-2+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3910068"/>
                <a:ext cx="11286699" cy="2562433"/>
              </a:xfrm>
              <a:prstGeom prst="rect">
                <a:avLst/>
              </a:prstGeom>
              <a:blipFill rotWithShape="0">
                <a:blip r:embed="rId4"/>
                <a:stretch>
                  <a:fillRect l="-810" b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45995" y="968991"/>
                <a:ext cx="1128669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所以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-1&gt;0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t=3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N=95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，不合题意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t=4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N=440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968991"/>
                <a:ext cx="11286699" cy="5632311"/>
              </a:xfrm>
              <a:prstGeom prst="rect">
                <a:avLst/>
              </a:prstGeom>
              <a:blipFill rotWithShape="0">
                <a:blip r:embed="rId3"/>
                <a:stretch>
                  <a:fillRect l="-864" b="-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）已知数列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是等比数列，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是等差数列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的通项公式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10" t="-42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0" y="2811605"/>
                <a:ext cx="11286699" cy="276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）由题设可知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是首项为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，公比为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的等比数列。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是首项为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的等差数列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811605"/>
                <a:ext cx="11286699" cy="2765372"/>
              </a:xfrm>
              <a:prstGeom prst="rect">
                <a:avLst/>
              </a:prstGeom>
              <a:blipFill rotWithShape="0">
                <a:blip r:embed="rId4"/>
                <a:stretch>
                  <a:fillRect l="-810" b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45995" y="1097105"/>
                <a:ext cx="11286699" cy="2439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=2n-1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+n-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1097105"/>
                <a:ext cx="11286699" cy="2439707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福建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是函数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的两个不同的零点，且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这三个数可适当排序后成等差数列，也可适当排序后成等比数列，则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p+q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.6		B.7		C.8		D.9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10" t="-4264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1" y="3002105"/>
                <a:ext cx="11286699" cy="31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）由题设可知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是函数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的两个不同的零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=p&gt;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均为正数，因为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可适当排列组成等比数列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为等比中项，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可适当排列组成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等差数列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为第一项或第三项（要么是增序列要么是减序列）不妨设</a:t>
                </a:r>
                <a:r>
                  <a:rPr lang="en-US" altLang="zh-CN" sz="24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构成等差数列，有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，消去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−2=0,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（舍）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p=5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p+q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3002105"/>
                <a:ext cx="11286699" cy="3132139"/>
              </a:xfrm>
              <a:prstGeom prst="rect">
                <a:avLst/>
              </a:prstGeom>
              <a:blipFill rotWithShape="0">
                <a:blip r:embed="rId4"/>
                <a:stretch>
                  <a:fillRect l="-810" t="-2140" r="-108" b="-3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7671" y="1105468"/>
                <a:ext cx="11286699" cy="99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）若等差数列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和等比数列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=______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999697"/>
              </a:xfrm>
              <a:prstGeom prst="rect">
                <a:avLst/>
              </a:prstGeom>
              <a:blipFill rotWithShape="0">
                <a:blip r:embed="rId3"/>
                <a:stretch>
                  <a:fillRect l="-810" t="-6707" b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7670" y="2341705"/>
                <a:ext cx="11286699" cy="262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=8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=8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d=3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q=-2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故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341705"/>
                <a:ext cx="11286699" cy="2621872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90371" y="968991"/>
                <a:ext cx="11286699" cy="2749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上的一点，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上一系列点，且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其中实数列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1" y="968991"/>
                <a:ext cx="11286699" cy="2749792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99" y="885778"/>
            <a:ext cx="4606431" cy="2104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90371" y="3587840"/>
                <a:ext cx="11286699" cy="2838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3=-3(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1" y="3587840"/>
                <a:ext cx="11286699" cy="2838469"/>
              </a:xfrm>
              <a:prstGeom prst="rect">
                <a:avLst/>
              </a:prstGeom>
              <a:blipFill rotWithShape="0">
                <a:blip r:embed="rId5"/>
                <a:stretch>
                  <a:fillRect l="-810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数列综合</a:t>
            </a:r>
            <a:endParaRPr lang="en-US" altLang="zh-C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57071" y="1060540"/>
                <a:ext cx="11286699" cy="18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71" y="1060540"/>
                <a:ext cx="11286699" cy="1800108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求数列前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项和的方法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14505" y="1978926"/>
            <a:ext cx="10608671" cy="117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）公式法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副标题 2"/>
              <p:cNvSpPr txBox="1">
                <a:spLocks/>
              </p:cNvSpPr>
              <p:nvPr/>
            </p:nvSpPr>
            <p:spPr>
              <a:xfrm>
                <a:off x="1114756" y="2565850"/>
                <a:ext cx="10608671" cy="1240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等差数列前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项和的公式：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56" y="2565850"/>
                <a:ext cx="10608671" cy="1240288"/>
              </a:xfrm>
              <a:prstGeom prst="rect">
                <a:avLst/>
              </a:prstGeo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1114756" y="3309688"/>
                <a:ext cx="10608671" cy="24633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等比数列前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项和的公式：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       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i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i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i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56" y="3309688"/>
                <a:ext cx="10608671" cy="2463316"/>
              </a:xfrm>
              <a:prstGeom prst="rect">
                <a:avLst/>
              </a:prstGeom>
              <a:blipFill rotWithShape="0"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1152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求数列前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项和的方法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14505" y="1978926"/>
            <a:ext cx="10608671" cy="117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）分组求和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05824" y="2736482"/>
            <a:ext cx="10608671" cy="246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把一个数列分成几个可以直接求和的数列。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305824" y="3596291"/>
                <a:ext cx="10608671" cy="24633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例如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假设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是等比数列，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是等差数列，我们就可以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项和的求解转换为等比数列前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项和的求解和等差数列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项和的求解。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24" y="3596291"/>
                <a:ext cx="10608671" cy="2463316"/>
              </a:xfrm>
              <a:prstGeom prst="rect">
                <a:avLst/>
              </a:prstGeom>
              <a:blipFill rotWithShape="0">
                <a:blip r:embed="rId3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7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求数列前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项和的方法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14505" y="1978926"/>
            <a:ext cx="10608671" cy="117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）裂项相消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05824" y="2736482"/>
            <a:ext cx="10608671" cy="246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有时把一个数列的通项公式分成两项差的形式，相加过程中消去中间项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只剩有限项再进行求和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305823" y="3968140"/>
                <a:ext cx="10608671" cy="24633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例如，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假设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，不难发现在我们实际求和时，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23" y="3968140"/>
                <a:ext cx="10608671" cy="24633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求数列前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项和的方法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14505" y="1978926"/>
            <a:ext cx="10608671" cy="117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）错位相减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05824" y="2736482"/>
            <a:ext cx="10608671" cy="89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适用于一个等差数列和一个等比数列对应相乘所构成的数列求和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305824" y="3331949"/>
                <a:ext cx="10608671" cy="2749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例如，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假设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，当我们对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进行求和时，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，我们对等式两端同时乘以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24" y="3331949"/>
                <a:ext cx="10608671" cy="2749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8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86724" y="1203326"/>
                <a:ext cx="10608671" cy="19589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，我们对等式两端同时乘以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，我们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，左边剩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24" y="1203326"/>
                <a:ext cx="10608671" cy="19589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634310" y="2927351"/>
                <a:ext cx="10608671" cy="1238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0" y="2927351"/>
                <a:ext cx="10608671" cy="12382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592580" y="1439069"/>
            <a:ext cx="447675" cy="687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1816418" y="2126457"/>
            <a:ext cx="4762" cy="1035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25040" y="1439069"/>
            <a:ext cx="365760" cy="148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>
            <a:off x="2407920" y="2927351"/>
            <a:ext cx="0" cy="23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840355" y="1439069"/>
            <a:ext cx="365760" cy="148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7" idx="2"/>
          </p:cNvCxnSpPr>
          <p:nvPr/>
        </p:nvCxnSpPr>
        <p:spPr>
          <a:xfrm>
            <a:off x="3023235" y="2927351"/>
            <a:ext cx="0" cy="23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9480" y="1439069"/>
            <a:ext cx="365760" cy="148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>
            <a:off x="3642360" y="2927351"/>
            <a:ext cx="0" cy="23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16880" y="1439069"/>
            <a:ext cx="495300" cy="148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>
            <a:off x="5764530" y="2927351"/>
            <a:ext cx="3810" cy="23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259830" y="2239963"/>
            <a:ext cx="626745" cy="687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4"/>
          </p:cNvCxnSpPr>
          <p:nvPr/>
        </p:nvCxnSpPr>
        <p:spPr>
          <a:xfrm flipH="1">
            <a:off x="6573202" y="2927351"/>
            <a:ext cx="1" cy="23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副标题 2"/>
              <p:cNvSpPr txBox="1">
                <a:spLocks/>
              </p:cNvSpPr>
              <p:nvPr/>
            </p:nvSpPr>
            <p:spPr>
              <a:xfrm>
                <a:off x="639390" y="3744118"/>
                <a:ext cx="4427910" cy="1488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0" y="3744118"/>
                <a:ext cx="4427910" cy="14882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1714500" y="3219053"/>
            <a:ext cx="4297680" cy="6306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副标题 2"/>
              <p:cNvSpPr txBox="1">
                <a:spLocks/>
              </p:cNvSpPr>
              <p:nvPr/>
            </p:nvSpPr>
            <p:spPr>
              <a:xfrm>
                <a:off x="639390" y="4886325"/>
                <a:ext cx="4427910" cy="1488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0" y="4886325"/>
                <a:ext cx="4427910" cy="1488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3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求数列前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项和的方法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14505" y="1978926"/>
            <a:ext cx="10608671" cy="117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）倒序相加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05823" y="2632289"/>
            <a:ext cx="10608671" cy="89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把一个数列正着写和倒着写再相加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305824" y="3331949"/>
                <a:ext cx="10608671" cy="2103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例如，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假设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，当我们对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进行求和时，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+2+3+…+(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，我们我们再倒着写一遍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2+1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24" y="3331949"/>
                <a:ext cx="10608671" cy="2103651"/>
              </a:xfrm>
              <a:prstGeom prst="rect">
                <a:avLst/>
              </a:prstGeom>
              <a:blipFill rotWithShape="0"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、数列求和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394724" y="1668249"/>
                <a:ext cx="10608671" cy="1392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+   2      +     3   +…+ 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2    + 1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将两式相加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+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 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得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24" y="1668249"/>
                <a:ext cx="10608671" cy="1392451"/>
              </a:xfrm>
              <a:prstGeom prst="rect">
                <a:avLst/>
              </a:prstGeom>
              <a:blipFill rotWithShape="0">
                <a:blip r:embed="rId3"/>
                <a:stretch>
                  <a:fillRect l="-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357495" y="2865842"/>
                <a:ext cx="4555698" cy="711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+1)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5" y="2865842"/>
                <a:ext cx="4555698" cy="711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133600" y="1668249"/>
            <a:ext cx="295275" cy="125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3888" y="1668249"/>
            <a:ext cx="942975" cy="125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67863" y="1668249"/>
            <a:ext cx="942975" cy="125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68088" y="1668249"/>
            <a:ext cx="942975" cy="125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16466" y="1668249"/>
            <a:ext cx="295275" cy="125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副标题 2"/>
              <p:cNvSpPr txBox="1">
                <a:spLocks/>
              </p:cNvSpPr>
              <p:nvPr/>
            </p:nvSpPr>
            <p:spPr>
              <a:xfrm>
                <a:off x="-2875461" y="3362634"/>
                <a:ext cx="10608671" cy="1295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5461" y="3362634"/>
                <a:ext cx="10608671" cy="12956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302859" y="3221549"/>
            <a:ext cx="5810132" cy="2947239"/>
            <a:chOff x="4302859" y="3221549"/>
            <a:chExt cx="5810132" cy="2947239"/>
          </a:xfrm>
        </p:grpSpPr>
        <p:sp>
          <p:nvSpPr>
            <p:cNvPr id="4" name="云形 3"/>
            <p:cNvSpPr/>
            <p:nvPr/>
          </p:nvSpPr>
          <p:spPr>
            <a:xfrm>
              <a:off x="4539350" y="3221549"/>
              <a:ext cx="5573641" cy="294723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副标题 2"/>
                <p:cNvSpPr txBox="1">
                  <a:spLocks/>
                </p:cNvSpPr>
                <p:nvPr/>
              </p:nvSpPr>
              <p:spPr>
                <a:xfrm>
                  <a:off x="4302859" y="3890836"/>
                  <a:ext cx="5810132" cy="129561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副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859" y="3890836"/>
                  <a:ext cx="5810132" cy="12956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295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742</Words>
  <Application>Microsoft Office PowerPoint</Application>
  <PresentationFormat>宽屏</PresentationFormat>
  <Paragraphs>216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数列（二）数列求和与数列综合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363</cp:revision>
  <dcterms:created xsi:type="dcterms:W3CDTF">2020-04-02T11:20:58Z</dcterms:created>
  <dcterms:modified xsi:type="dcterms:W3CDTF">2020-04-07T07:11:45Z</dcterms:modified>
</cp:coreProperties>
</file>