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4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3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3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0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1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0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6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67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7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04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76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10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1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34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7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8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4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2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4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6.emf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1.w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9.bin"/><Relationship Id="rId5" Type="http://schemas.openxmlformats.org/officeDocument/2006/relationships/image" Target="../media/image19.png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0.wmf"/><Relationship Id="rId4" Type="http://schemas.openxmlformats.org/officeDocument/2006/relationships/image" Target="../media/image18.png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三角函数（一）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4" y="1407868"/>
            <a:ext cx="4646495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两角和与差的三角函数公式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二、三角恒等变换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副标题 2"/>
              <p:cNvSpPr txBox="1">
                <a:spLocks/>
              </p:cNvSpPr>
              <p:nvPr/>
            </p:nvSpPr>
            <p:spPr>
              <a:xfrm>
                <a:off x="3285229" y="2061231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2061231"/>
                <a:ext cx="5540422" cy="548374"/>
              </a:xfrm>
              <a:prstGeom prst="rect">
                <a:avLst/>
              </a:prstGeom>
              <a:blipFill rotWithShape="0">
                <a:blip r:embed="rId3"/>
                <a:stretch>
                  <a:fillRect t="-155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副标题 2"/>
              <p:cNvSpPr txBox="1">
                <a:spLocks/>
              </p:cNvSpPr>
              <p:nvPr/>
            </p:nvSpPr>
            <p:spPr>
              <a:xfrm>
                <a:off x="3285229" y="2755286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2755286"/>
                <a:ext cx="5540422" cy="548374"/>
              </a:xfrm>
              <a:prstGeom prst="rect">
                <a:avLst/>
              </a:prstGeom>
              <a:blipFill rotWithShape="0">
                <a:blip r:embed="rId4"/>
                <a:stretch>
                  <a:fillRect t="-155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副标题 2"/>
              <p:cNvSpPr txBox="1">
                <a:spLocks/>
              </p:cNvSpPr>
              <p:nvPr/>
            </p:nvSpPr>
            <p:spPr>
              <a:xfrm>
                <a:off x="3285229" y="3449341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)=cos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3449341"/>
                <a:ext cx="5540422" cy="548374"/>
              </a:xfrm>
              <a:prstGeom prst="rect">
                <a:avLst/>
              </a:prstGeom>
              <a:blipFill rotWithShape="0">
                <a:blip r:embed="rId5"/>
                <a:stretch>
                  <a:fillRect t="-155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副标题 2"/>
              <p:cNvSpPr txBox="1">
                <a:spLocks/>
              </p:cNvSpPr>
              <p:nvPr/>
            </p:nvSpPr>
            <p:spPr>
              <a:xfrm>
                <a:off x="3285229" y="4143396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)=cos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4143396"/>
                <a:ext cx="5540422" cy="548374"/>
              </a:xfrm>
              <a:prstGeom prst="rect">
                <a:avLst/>
              </a:prstGeom>
              <a:blipFill rotWithShape="0">
                <a:blip r:embed="rId6"/>
                <a:stretch>
                  <a:fillRect t="-155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副标题 2"/>
              <p:cNvSpPr txBox="1">
                <a:spLocks/>
              </p:cNvSpPr>
              <p:nvPr/>
            </p:nvSpPr>
            <p:spPr>
              <a:xfrm>
                <a:off x="3285229" y="4837451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4837451"/>
                <a:ext cx="5540422" cy="548374"/>
              </a:xfrm>
              <a:prstGeom prst="rect">
                <a:avLst/>
              </a:prstGeom>
              <a:blipFill rotWithShape="0">
                <a:blip r:embed="rId7"/>
                <a:stretch>
                  <a:fillRect b="-2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副标题 2"/>
              <p:cNvSpPr txBox="1">
                <a:spLocks/>
              </p:cNvSpPr>
              <p:nvPr/>
            </p:nvSpPr>
            <p:spPr>
              <a:xfrm>
                <a:off x="3285229" y="5531505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5531505"/>
                <a:ext cx="5540422" cy="548374"/>
              </a:xfrm>
              <a:prstGeom prst="rect">
                <a:avLst/>
              </a:prstGeom>
              <a:blipFill rotWithShape="0">
                <a:blip r:embed="rId8"/>
                <a:stretch>
                  <a:fillRect b="-2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8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4" y="1407868"/>
            <a:ext cx="4646495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二倍角公式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二、三角恒等变换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副标题 2"/>
              <p:cNvSpPr txBox="1">
                <a:spLocks/>
              </p:cNvSpPr>
              <p:nvPr/>
            </p:nvSpPr>
            <p:spPr>
              <a:xfrm>
                <a:off x="3285229" y="1968204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1968204"/>
                <a:ext cx="5540422" cy="548374"/>
              </a:xfrm>
              <a:prstGeom prst="rect">
                <a:avLst/>
              </a:prstGeom>
              <a:blipFill rotWithShape="0">
                <a:blip r:embed="rId3"/>
                <a:stretch>
                  <a:fillRect t="-155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副标题 2"/>
              <p:cNvSpPr txBox="1">
                <a:spLocks/>
              </p:cNvSpPr>
              <p:nvPr/>
            </p:nvSpPr>
            <p:spPr>
              <a:xfrm>
                <a:off x="3285229" y="2548496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2548496"/>
                <a:ext cx="5540422" cy="548374"/>
              </a:xfrm>
              <a:prstGeom prst="rect">
                <a:avLst/>
              </a:prstGeom>
              <a:blipFill rotWithShape="0">
                <a:blip r:embed="rId4"/>
                <a:stretch>
                  <a:fillRect t="-1555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副标题 2"/>
              <p:cNvSpPr txBox="1">
                <a:spLocks/>
              </p:cNvSpPr>
              <p:nvPr/>
            </p:nvSpPr>
            <p:spPr>
              <a:xfrm>
                <a:off x="3285229" y="3128788"/>
                <a:ext cx="5540422" cy="548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29" y="3128788"/>
                <a:ext cx="5540422" cy="548374"/>
              </a:xfrm>
              <a:prstGeom prst="rect">
                <a:avLst/>
              </a:prstGeom>
              <a:blipFill rotWithShape="0">
                <a:blip r:embed="rId5"/>
                <a:stretch>
                  <a:fillRect b="-2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2"/>
          <p:cNvSpPr txBox="1">
            <a:spLocks/>
          </p:cNvSpPr>
          <p:nvPr/>
        </p:nvSpPr>
        <p:spPr>
          <a:xfrm>
            <a:off x="814504" y="3709080"/>
            <a:ext cx="464649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辅助角公式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1970778" y="4408306"/>
                <a:ext cx="8474971" cy="21286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778" y="4408306"/>
                <a:ext cx="8474971" cy="2128668"/>
              </a:xfrm>
              <a:prstGeom prst="rect">
                <a:avLst/>
              </a:prstGeom>
              <a:blipFill rotWithShape="0">
                <a:blip r:embed="rId6"/>
                <a:stretch>
                  <a:fillRect t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5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4" y="1407868"/>
            <a:ext cx="4646495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万能公式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二、三角恒等变换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副标题 2"/>
              <p:cNvSpPr txBox="1">
                <a:spLocks/>
              </p:cNvSpPr>
              <p:nvPr/>
            </p:nvSpPr>
            <p:spPr>
              <a:xfrm>
                <a:off x="1885216" y="3057283"/>
                <a:ext cx="5540422" cy="818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den>
                        </m:f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16" y="3057283"/>
                <a:ext cx="5540422" cy="8183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1885216" y="2061231"/>
                <a:ext cx="5540422" cy="818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den>
                        </m:f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den>
                        </m:f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16" y="2061231"/>
                <a:ext cx="5540422" cy="8183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1885216" y="4053334"/>
                <a:ext cx="5540422" cy="818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den>
                        </m:f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den>
                        </m:f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16" y="4053334"/>
                <a:ext cx="5540422" cy="8183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7" y="2102583"/>
            <a:ext cx="2968817" cy="19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230456" y="3986636"/>
                <a:ext cx="1337161" cy="564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56" y="3986636"/>
                <a:ext cx="1337161" cy="5649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00787" y="2385203"/>
                <a:ext cx="1337161" cy="564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7" y="2385203"/>
                <a:ext cx="1337161" cy="5649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55306" y="2795477"/>
                <a:ext cx="1071127" cy="564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306" y="2795477"/>
                <a:ext cx="1071127" cy="5649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9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4" y="1407868"/>
            <a:ext cx="4646495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常见公式的变形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二、三角恒等变换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3372460" y="2202410"/>
                <a:ext cx="7242199" cy="540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60" y="2202410"/>
                <a:ext cx="7242199" cy="5407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3372459" y="2696289"/>
                <a:ext cx="7242199" cy="540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9" y="2696289"/>
                <a:ext cx="7242199" cy="5407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3372458" y="3669822"/>
                <a:ext cx="5540422" cy="841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8" y="3669822"/>
                <a:ext cx="5540422" cy="841904"/>
              </a:xfrm>
              <a:prstGeom prst="rect">
                <a:avLst/>
              </a:prstGeom>
              <a:blipFill rotWithShape="0">
                <a:blip r:embed="rId5"/>
                <a:stretch>
                  <a:fillRect t="-5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副标题 2"/>
          <p:cNvSpPr txBox="1">
            <a:spLocks/>
          </p:cNvSpPr>
          <p:nvPr/>
        </p:nvSpPr>
        <p:spPr>
          <a:xfrm>
            <a:off x="1049211" y="1822189"/>
            <a:ext cx="464649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）两角和与差的正切公式变形</a:t>
            </a:r>
            <a:endParaRPr lang="en-US" altLang="zh-CN" dirty="0" smtClean="0"/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1049211" y="3235151"/>
            <a:ext cx="464649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）升幂公式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副标题 2"/>
              <p:cNvSpPr txBox="1">
                <a:spLocks/>
              </p:cNvSpPr>
              <p:nvPr/>
            </p:nvSpPr>
            <p:spPr>
              <a:xfrm>
                <a:off x="3372458" y="4227161"/>
                <a:ext cx="5540422" cy="841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8" y="4227161"/>
                <a:ext cx="5540422" cy="841904"/>
              </a:xfrm>
              <a:prstGeom prst="rect">
                <a:avLst/>
              </a:prstGeom>
              <a:blipFill rotWithShape="0">
                <a:blip r:embed="rId6"/>
                <a:stretch>
                  <a:fillRect t="-5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副标题 2"/>
          <p:cNvSpPr txBox="1">
            <a:spLocks/>
          </p:cNvSpPr>
          <p:nvPr/>
        </p:nvSpPr>
        <p:spPr>
          <a:xfrm>
            <a:off x="1049210" y="4647149"/>
            <a:ext cx="464649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）降幂公式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副标题 2"/>
              <p:cNvSpPr txBox="1">
                <a:spLocks/>
              </p:cNvSpPr>
              <p:nvPr/>
            </p:nvSpPr>
            <p:spPr>
              <a:xfrm>
                <a:off x="3372457" y="5069065"/>
                <a:ext cx="5540422" cy="841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7" y="5069065"/>
                <a:ext cx="5540422" cy="8419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副标题 2"/>
              <p:cNvSpPr txBox="1">
                <a:spLocks/>
              </p:cNvSpPr>
              <p:nvPr/>
            </p:nvSpPr>
            <p:spPr>
              <a:xfrm>
                <a:off x="3372457" y="5638195"/>
                <a:ext cx="5540422" cy="841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7" y="5638195"/>
                <a:ext cx="5540422" cy="8419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6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4" y="1407868"/>
            <a:ext cx="4646495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常见公式的变形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二、三角恒等变换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2851769" y="3497634"/>
                <a:ext cx="7242199" cy="1056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2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69" y="3497634"/>
                <a:ext cx="7242199" cy="1056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3702658" y="2655730"/>
                <a:ext cx="5540422" cy="841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2 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2 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58" y="2655730"/>
                <a:ext cx="5540422" cy="841904"/>
              </a:xfrm>
              <a:prstGeom prst="rect">
                <a:avLst/>
              </a:prstGeom>
              <a:blipFill rotWithShape="0">
                <a:blip r:embed="rId4"/>
                <a:stretch>
                  <a:fillRect t="-5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副标题 2"/>
          <p:cNvSpPr txBox="1">
            <a:spLocks/>
          </p:cNvSpPr>
          <p:nvPr/>
        </p:nvSpPr>
        <p:spPr>
          <a:xfrm>
            <a:off x="1049211" y="1822189"/>
            <a:ext cx="4646495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）其他公式</a:t>
            </a:r>
            <a:r>
              <a:rPr lang="zh-CN" altLang="en-US" dirty="0" smtClean="0"/>
              <a:t>变形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84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三角函数的概念、同角三角函数的关系和诱导公式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61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 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614784"/>
              </a:xfrm>
              <a:prstGeom prst="rect">
                <a:avLst/>
              </a:prstGeom>
              <a:blipFill rotWithShape="0">
                <a:blip r:embed="rId3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2273766"/>
                <a:ext cx="11286699" cy="1876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时，原式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73766"/>
                <a:ext cx="11286699" cy="1876924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77671" y="1689617"/>
                <a:ext cx="11286699" cy="61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C.1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689617"/>
                <a:ext cx="11286699" cy="614784"/>
              </a:xfrm>
              <a:prstGeom prst="rect">
                <a:avLst/>
              </a:prstGeom>
              <a:blipFill rotWithShape="0">
                <a:blip r:embed="rId5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1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三角函数的概念、同角三角函数的关系和诱导公式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2273766"/>
                <a:ext cx="11286699" cy="138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将两式平方再相加得，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整理得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73766"/>
                <a:ext cx="11286699" cy="1386020"/>
              </a:xfrm>
              <a:prstGeom prst="rect">
                <a:avLst/>
              </a:prstGeom>
              <a:blipFill rotWithShape="0">
                <a:blip r:embed="rId4"/>
                <a:stretch>
                  <a:fillRect l="-810" t="-4846" b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三角函数的概念、同角三角函数的关系和诱导公式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在平面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直角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坐标系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xO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为始边，它们的终边关于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轴对称，若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83218"/>
              </a:xfrm>
              <a:prstGeom prst="rect">
                <a:avLst/>
              </a:prstGeom>
              <a:blipFill rotWithShape="0">
                <a:blip r:embed="rId3"/>
                <a:stretch>
                  <a:fillRect l="-810" t="-6790" r="-540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77671" y="2273766"/>
                <a:ext cx="11286699" cy="373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解：由已知可得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=(2k+1)π-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2k+1)π-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73766"/>
                <a:ext cx="11286699" cy="3732176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44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三角函数的概念、同角三角函数的关系和诱导公式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的顶点与原点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重合，始边与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轴的负半轴重合，它的终边过点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878719"/>
              </a:xfrm>
              <a:prstGeom prst="rect">
                <a:avLst/>
              </a:prstGeom>
              <a:blipFill rotWithShape="0">
                <a:blip r:embed="rId3"/>
                <a:stretch>
                  <a:fillRect l="-810" t="-3560" b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984187"/>
                <a:ext cx="11286699" cy="150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的终边过点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984187"/>
                <a:ext cx="11286699" cy="1509388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87" y="2044826"/>
            <a:ext cx="3839763" cy="355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7671" y="4159012"/>
                <a:ext cx="11286699" cy="2045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的终边过点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由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zh-CN" alt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𝛼得</a:t>
                </a:r>
                <a:endParaRPr lang="en-US" altLang="zh-CN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)cos </a:t>
                </a:r>
                <a:r>
                  <a:rPr lang="zh-CN" alt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)sin </a:t>
                </a:r>
                <a:r>
                  <a:rPr lang="zh-CN" alt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𝛼，代入</a:t>
                </a:r>
                <a:endParaRPr lang="en-US" altLang="zh-CN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56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65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65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4159012"/>
                <a:ext cx="11286699" cy="2045175"/>
              </a:xfrm>
              <a:prstGeom prst="rect">
                <a:avLst/>
              </a:prstGeom>
              <a:blipFill rotWithShape="0">
                <a:blip r:embed="rId6"/>
                <a:stretch>
                  <a:fillRect l="-810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三角函数的概念、同角三角函数的关系和诱导公式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训练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137876"/>
              </a:xfrm>
              <a:prstGeom prst="rect">
                <a:avLst/>
              </a:prstGeom>
              <a:blipFill rotWithShape="0">
                <a:blip r:embed="rId3"/>
                <a:stretch>
                  <a:fillRect l="-810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2649624"/>
                <a:ext cx="11286699" cy="68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)=sin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649624"/>
                <a:ext cx="11286699" cy="688586"/>
              </a:xfrm>
              <a:prstGeom prst="rect">
                <a:avLst/>
              </a:prstGeom>
              <a:blipFill rotWithShape="0">
                <a:blip r:embed="rId4"/>
                <a:stretch>
                  <a:fillRect l="-810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8089900" y="2524017"/>
            <a:ext cx="1257300" cy="93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64552" y="35007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万能公式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6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1816" y="13255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一、任意角的三角函数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同角三角函数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诱导公式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二、三角恒等变换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两角和与差的三角函数公式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二倍角公式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辅助角公式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万能公式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常见公式变形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三角函数的概念、同角三角函数的关系和诱导公式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210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训练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的终边上的点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的终边绕着坐标原点逆时针旋转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−7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2106859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3046016"/>
                <a:ext cx="11286699" cy="397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的终边上的点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终边绕着坐标原点逆时针旋转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得到角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3046016"/>
                <a:ext cx="11286699" cy="3976923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0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三角恒等变换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174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已知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2sin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174552"/>
              </a:xfrm>
              <a:prstGeom prst="rect">
                <a:avLst/>
              </a:prstGeom>
              <a:blipFill rotWithShape="0">
                <a:blip r:embed="rId3"/>
                <a:stretch>
                  <a:fillRect l="-810" t="-3109" b="-3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684603"/>
                <a:ext cx="11286699" cy="19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解：由二倍角公式可知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∈(0,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684603"/>
                <a:ext cx="11286699" cy="1913216"/>
              </a:xfrm>
              <a:prstGeom prst="rect">
                <a:avLst/>
              </a:prstGeom>
              <a:blipFill rotWithShape="0">
                <a:blip r:embed="rId4"/>
                <a:stretch>
                  <a:fillRect l="-864" t="-3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3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三角恒等变换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1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139992"/>
              </a:xfrm>
              <a:prstGeom prst="rect">
                <a:avLst/>
              </a:prstGeom>
              <a:blipFill rotWithShape="0">
                <a:blip r:embed="rId3"/>
                <a:stretch>
                  <a:fillRect l="-810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684603"/>
                <a:ext cx="11286699" cy="98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684603"/>
                <a:ext cx="11286699" cy="985078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三角恒等变换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0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-cos 160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051057"/>
              </a:xfrm>
              <a:prstGeom prst="rect">
                <a:avLst/>
              </a:prstGeom>
              <a:blipFill rotWithShape="0">
                <a:blip r:embed="rId3"/>
                <a:stretch>
                  <a:fillRect l="-810" t="-6358" b="-4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684603"/>
                <a:ext cx="11286699" cy="135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-cos 160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684603"/>
                <a:ext cx="11286699" cy="1352550"/>
              </a:xfrm>
              <a:prstGeom prst="rect">
                <a:avLst/>
              </a:prstGeom>
              <a:blipFill rotWithShape="0">
                <a:blip r:embed="rId4"/>
                <a:stretch>
                  <a:fillRect l="-864" t="-4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三角恒等变换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17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5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171988"/>
              </a:xfrm>
              <a:prstGeom prst="rect">
                <a:avLst/>
              </a:prstGeom>
              <a:blipFill rotWithShape="0">
                <a:blip r:embed="rId3"/>
                <a:stretch>
                  <a:fillRect l="-810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684603"/>
                <a:ext cx="11286699" cy="15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5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)=cos 2(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)-1=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684603"/>
                <a:ext cx="11286699" cy="1508811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三角恒等变换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416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416863"/>
              </a:xfrm>
              <a:prstGeom prst="rect">
                <a:avLst/>
              </a:prstGeom>
              <a:blipFill rotWithShape="0">
                <a:blip r:embed="rId3"/>
                <a:stretch>
                  <a:fillRect l="-810" b="-3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684603"/>
                <a:ext cx="11286699" cy="352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)=2cos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=3tan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684603"/>
                <a:ext cx="11286699" cy="3521413"/>
              </a:xfrm>
              <a:prstGeom prst="rect">
                <a:avLst/>
              </a:prstGeom>
              <a:blipFill rotWithShape="0">
                <a:blip r:embed="rId4"/>
                <a:stretch>
                  <a:fillRect l="-864" t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8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三角恒等变换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)+2cos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616515"/>
              </a:xfrm>
              <a:prstGeom prst="rect">
                <a:avLst/>
              </a:prstGeom>
              <a:blipFill rotWithShape="0">
                <a:blip r:embed="rId3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2011503"/>
                <a:ext cx="11286699" cy="2283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-3)(3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)+2cos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2cos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+1)=0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011503"/>
                <a:ext cx="11286699" cy="2283446"/>
              </a:xfrm>
              <a:prstGeom prst="rect">
                <a:avLst/>
              </a:prstGeom>
              <a:blipFill rotWithShape="0">
                <a:blip r:embed="rId4"/>
                <a:stretch>
                  <a:fillRect l="-810" b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2250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定义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一、任意角的三角函数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副标题 2"/>
              <p:cNvSpPr txBox="1">
                <a:spLocks/>
              </p:cNvSpPr>
              <p:nvPr/>
            </p:nvSpPr>
            <p:spPr>
              <a:xfrm>
                <a:off x="1073813" y="4872321"/>
                <a:ext cx="10608671" cy="1240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设角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的终边与单位圆交于点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13" y="4872321"/>
                <a:ext cx="10608671" cy="1240288"/>
              </a:xfrm>
              <a:prstGeom prst="rect">
                <a:avLst/>
              </a:prstGeom>
              <a:blipFill rotWithShape="0"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279" y="1407868"/>
            <a:ext cx="3836383" cy="35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三角函数线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一、任意角的三角函数</a:t>
            </a:r>
            <a:endParaRPr lang="en-US" altLang="zh-CN" dirty="0" smtClean="0"/>
          </a:p>
        </p:txBody>
      </p:sp>
      <p:sp>
        <p:nvSpPr>
          <p:cNvPr id="23" name="副标题 2"/>
          <p:cNvSpPr txBox="1">
            <a:spLocks/>
          </p:cNvSpPr>
          <p:nvPr/>
        </p:nvSpPr>
        <p:spPr>
          <a:xfrm>
            <a:off x="901863" y="2463113"/>
            <a:ext cx="10608671" cy="360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三角函数线是三角函数的几何表示，它们都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是有向线段，线段的方向表示三角函数值的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正负，与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坐标轴同向则为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正，异向则为负，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线段长度就是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的绝对值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39" y="1325563"/>
            <a:ext cx="4555395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60" y="532680"/>
            <a:ext cx="5527828" cy="52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同角三角函数的基本关系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一、任意角的三角函数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副标题 2"/>
              <p:cNvSpPr txBox="1">
                <a:spLocks/>
              </p:cNvSpPr>
              <p:nvPr/>
            </p:nvSpPr>
            <p:spPr>
              <a:xfrm>
                <a:off x="4026089" y="1899357"/>
                <a:ext cx="3848670" cy="16782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89" y="1899357"/>
                <a:ext cx="3848670" cy="1678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814505" y="3855998"/>
                <a:ext cx="7715347" cy="2708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，因为单位圆的半径为</a:t>
                </a:r>
                <a:r>
                  <a:rPr lang="en-US" altLang="zh-CN" dirty="0" smtClean="0"/>
                  <a:t>1</a:t>
                </a:r>
              </a:p>
              <a:p>
                <a:pPr algn="l"/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/>
                  <a:t>且易得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5" y="3855998"/>
                <a:ext cx="7715347" cy="2708575"/>
              </a:xfrm>
              <a:prstGeom prst="rect">
                <a:avLst/>
              </a:prstGeom>
              <a:blipFill rotWithShape="0">
                <a:blip r:embed="rId4"/>
                <a:stretch>
                  <a:fillRect l="-1265" t="-2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231" y="2085122"/>
            <a:ext cx="3836383" cy="35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诱导公式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一、任意角的三角函数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662105" y="2339809"/>
                <a:ext cx="9610204" cy="4879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若把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看成锐角，则角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2kπ+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分别可以看成第一，二，三，四象限的角，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可看成第一，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二，三，四象限的角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/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339809"/>
                <a:ext cx="9610204" cy="4879074"/>
              </a:xfrm>
              <a:prstGeom prst="rect">
                <a:avLst/>
              </a:prstGeom>
              <a:blipFill rotWithShape="0">
                <a:blip r:embed="rId3"/>
                <a:stretch>
                  <a:fillRect l="-1015" t="-2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86" y="1693397"/>
            <a:ext cx="3742814" cy="34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诱导公式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一、任意角的三角函数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960232"/>
                  </p:ext>
                </p:extLst>
              </p:nvPr>
            </p:nvGraphicFramePr>
            <p:xfrm>
              <a:off x="1822307" y="1841500"/>
              <a:ext cx="8629792" cy="46735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57448"/>
                    <a:gridCol w="2157448"/>
                    <a:gridCol w="2157448"/>
                    <a:gridCol w="2157448"/>
                  </a:tblGrid>
                  <a:tr h="828663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角       </a:t>
                          </a:r>
                          <a:r>
                            <a:rPr lang="zh-CN" altLang="en-US" sz="2400" baseline="0" dirty="0" smtClean="0"/>
                            <a:t>        </a:t>
                          </a:r>
                          <a:r>
                            <a:rPr lang="zh-CN" altLang="en-US" sz="2400" dirty="0" smtClean="0"/>
                            <a:t>函数</a:t>
                          </a:r>
                          <a:endParaRPr lang="zh-CN" altLang="en-US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正弦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余弦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正切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2kπ+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-sin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-tan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</a:tr>
                  <a:tr h="8102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2 </m:t>
                                    </m:r>
                                  </m:den>
                                </m:f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-cos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</a:tr>
                  <a:tr h="8793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2 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zh-CN" sz="24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-cos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960232"/>
                  </p:ext>
                </p:extLst>
              </p:nvPr>
            </p:nvGraphicFramePr>
            <p:xfrm>
              <a:off x="1822307" y="1841500"/>
              <a:ext cx="8629792" cy="46735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57448"/>
                    <a:gridCol w="2157448"/>
                    <a:gridCol w="2157448"/>
                    <a:gridCol w="2157448"/>
                  </a:tblGrid>
                  <a:tr h="828663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角       </a:t>
                          </a:r>
                          <a:r>
                            <a:rPr lang="zh-CN" altLang="en-US" sz="2400" baseline="0" dirty="0" smtClean="0"/>
                            <a:t>        </a:t>
                          </a:r>
                          <a:r>
                            <a:rPr lang="zh-CN" altLang="en-US" sz="2400" dirty="0" smtClean="0"/>
                            <a:t>函数</a:t>
                          </a:r>
                          <a:endParaRPr lang="zh-CN" altLang="en-US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正弦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余弦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正切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2" t="-155682" r="-300847" b="-635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55682" r="-200000" b="-635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65" t="-155682" r="-100565" b="-635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565" t="-155682" r="-565" b="-635227"/>
                          </a:stretch>
                        </a:blipFill>
                      </a:tcPr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2" t="-252809" r="-300847" b="-528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809" r="-200000" b="-528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65" t="-252809" r="-100565" b="-528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565" t="-252809" r="-565" b="-528090"/>
                          </a:stretch>
                        </a:blipFill>
                      </a:tcPr>
                    </a:tc>
                  </a:tr>
                  <a:tr h="8102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2" t="-236090" r="-300847" b="-253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36090" r="-200000" b="-253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65" t="-236090" r="-100565" b="-253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2" t="-507955" r="-300847" b="-28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507955" r="-200000" b="-28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65" t="-507955" r="-100565" b="-282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565" t="-507955" r="-565" b="-282955"/>
                          </a:stretch>
                        </a:blipFill>
                      </a:tcPr>
                    </a:tc>
                  </a:tr>
                  <a:tr h="8793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2" t="-368966" r="-300847" b="-7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8966" r="-200000" b="-7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65" t="-368966" r="-100565" b="-7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538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2" t="-772727" r="-300847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772727" r="-2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65" t="-772727" r="-100565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565" t="-772727" r="-565" b="-181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24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诱导公式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6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一、任意角的三角函数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80459"/>
                  </p:ext>
                </p:extLst>
              </p:nvPr>
            </p:nvGraphicFramePr>
            <p:xfrm>
              <a:off x="982638" y="2305643"/>
              <a:ext cx="6234940" cy="3307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8735"/>
                    <a:gridCol w="1558735"/>
                    <a:gridCol w="1558735"/>
                    <a:gridCol w="1558735"/>
                  </a:tblGrid>
                  <a:tr h="58651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 smtClean="0"/>
                            <a:t>角       </a:t>
                          </a:r>
                          <a:r>
                            <a:rPr lang="zh-CN" altLang="en-US" sz="1800" baseline="0" dirty="0" smtClean="0"/>
                            <a:t>      </a:t>
                          </a:r>
                          <a:r>
                            <a:rPr lang="zh-CN" altLang="en-US" sz="1800" dirty="0" smtClean="0"/>
                            <a:t>函数</a:t>
                          </a:r>
                          <a:endParaRPr lang="zh-CN" altLang="en-US" sz="18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正弦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余弦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正切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2kπ+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-sin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-tan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5735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2 </m:t>
                                    </m:r>
                                  </m:den>
                                </m:f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altLang="zh-CN" sz="18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</m:oMath>
                          </a14:m>
                          <a:r>
                            <a:rPr lang="en-US" altLang="zh-CN" sz="18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-cos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800" dirty="0" smtClean="0"/>
                            <a:t>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6223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2 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zh-CN" sz="18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-cos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8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800" dirty="0" smtClean="0"/>
                            <a:t>sin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800" dirty="0" smtClean="0"/>
                            <a:t>tan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80459"/>
                  </p:ext>
                </p:extLst>
              </p:nvPr>
            </p:nvGraphicFramePr>
            <p:xfrm>
              <a:off x="982638" y="2305643"/>
              <a:ext cx="6234940" cy="3307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8735"/>
                    <a:gridCol w="1558735"/>
                    <a:gridCol w="1558735"/>
                    <a:gridCol w="1558735"/>
                  </a:tblGrid>
                  <a:tr h="58651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 smtClean="0"/>
                            <a:t>角       </a:t>
                          </a:r>
                          <a:r>
                            <a:rPr lang="zh-CN" altLang="en-US" sz="1800" baseline="0" dirty="0" smtClean="0"/>
                            <a:t>      </a:t>
                          </a:r>
                          <a:r>
                            <a:rPr lang="zh-CN" altLang="en-US" sz="1800" dirty="0" smtClean="0"/>
                            <a:t>函数</a:t>
                          </a:r>
                          <a:endParaRPr lang="zh-CN" altLang="en-US" sz="18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正弦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余弦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正切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91" t="-153968" r="-300781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391" t="-153968" r="-200781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1176" t="-153968" r="-101569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0000" t="-153968" r="-1172" b="-633333"/>
                          </a:stretch>
                        </a:blipFill>
                      </a:tcPr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91" t="-258065" r="-300781" b="-5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391" t="-258065" r="-200781" b="-5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1176" t="-258065" r="-101569" b="-5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0000" t="-258065" r="-1172" b="-543548"/>
                          </a:stretch>
                        </a:blipFill>
                      </a:tcPr>
                    </a:tc>
                  </a:tr>
                  <a:tr h="5735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91" t="-233684" r="-30078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391" t="-233684" r="-20078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1176" t="-233684" r="-101569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91" t="-511290" r="-300781" b="-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391" t="-511290" r="-200781" b="-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1176" t="-511290" r="-101569" b="-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0000" t="-511290" r="-1172" b="-290323"/>
                          </a:stretch>
                        </a:blipFill>
                      </a:tcPr>
                    </a:tc>
                  </a:tr>
                  <a:tr h="6223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91" t="-371569" r="-300781" b="-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391" t="-371569" r="-200781" b="-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1176" t="-371569" r="-101569" b="-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3813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91" t="-763492" r="-300781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391" t="-763492" r="-200781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176" t="-763492" r="-101569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763492" r="-1172" b="-238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501906" y="4342143"/>
                <a:ext cx="4153280" cy="871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2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906" y="4342143"/>
                <a:ext cx="4153280" cy="8713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7638384" y="5446956"/>
                <a:ext cx="4153280" cy="871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奇</m:t>
                    </m:r>
                  </m:oMath>
                </a14:m>
                <a:r>
                  <a:rPr lang="zh-CN" altLang="en-US" dirty="0" smtClean="0"/>
                  <a:t>变偶不变，符号看象限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84" y="5446956"/>
                <a:ext cx="4153280" cy="871308"/>
              </a:xfrm>
              <a:prstGeom prst="rect">
                <a:avLst/>
              </a:prstGeom>
              <a:blipFill rotWithShape="0">
                <a:blip r:embed="rId6"/>
                <a:stretch>
                  <a:fillRect t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407" y="1325563"/>
            <a:ext cx="3324805" cy="301658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19303"/>
              </p:ext>
            </p:extLst>
          </p:nvPr>
        </p:nvGraphicFramePr>
        <p:xfrm>
          <a:off x="10180637" y="1651723"/>
          <a:ext cx="168028" cy="20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Formula" r:id="rId8" imgW="97920" imgH="119520" progId="Equation.Ribbit">
                  <p:embed/>
                </p:oleObj>
              </mc:Choice>
              <mc:Fallback>
                <p:oleObj name="Formula" r:id="rId8" imgW="9792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80637" y="1651723"/>
                        <a:ext cx="168028" cy="203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3345"/>
              </p:ext>
            </p:extLst>
          </p:nvPr>
        </p:nvGraphicFramePr>
        <p:xfrm>
          <a:off x="10169796" y="3226743"/>
          <a:ext cx="357738" cy="18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Formula" r:id="rId10" imgW="209880" imgH="106920" progId="Equation.Ribbit">
                  <p:embed/>
                </p:oleObj>
              </mc:Choice>
              <mc:Fallback>
                <p:oleObj name="Formula" r:id="rId10" imgW="209880" imgH="10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69796" y="3226743"/>
                        <a:ext cx="357738" cy="181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04541"/>
              </p:ext>
            </p:extLst>
          </p:nvPr>
        </p:nvGraphicFramePr>
        <p:xfrm>
          <a:off x="8607425" y="2041314"/>
          <a:ext cx="639592" cy="18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Formula" r:id="rId12" imgW="374760" imgH="106920" progId="Equation.Ribbit">
                  <p:embed/>
                </p:oleObj>
              </mc:Choice>
              <mc:Fallback>
                <p:oleObj name="Formula" r:id="rId12" imgW="374760" imgH="10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07425" y="2041314"/>
                        <a:ext cx="639592" cy="181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12023"/>
              </p:ext>
            </p:extLst>
          </p:nvPr>
        </p:nvGraphicFramePr>
        <p:xfrm>
          <a:off x="8603360" y="3203672"/>
          <a:ext cx="634170" cy="23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Formula" r:id="rId14" imgW="372240" imgH="138600" progId="Equation.Ribbit">
                  <p:embed/>
                </p:oleObj>
              </mc:Choice>
              <mc:Fallback>
                <p:oleObj name="Formula" r:id="rId14" imgW="372240" imgH="138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03360" y="3203672"/>
                        <a:ext cx="634170" cy="23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56908"/>
              </p:ext>
            </p:extLst>
          </p:nvPr>
        </p:nvGraphicFramePr>
        <p:xfrm>
          <a:off x="10180637" y="1970789"/>
          <a:ext cx="756127" cy="2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Formula" r:id="rId16" imgW="443520" imgH="151200" progId="Equation.Ribbit">
                  <p:embed/>
                </p:oleObj>
              </mc:Choice>
              <mc:Fallback>
                <p:oleObj name="Formula" r:id="rId16" imgW="443520" imgH="151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80637" y="1970789"/>
                        <a:ext cx="756127" cy="25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98585"/>
              </p:ext>
            </p:extLst>
          </p:nvPr>
        </p:nvGraphicFramePr>
        <p:xfrm>
          <a:off x="10086181" y="3528205"/>
          <a:ext cx="761547" cy="23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Formula" r:id="rId18" imgW="446040" imgH="140040" progId="Equation.Ribbit">
                  <p:embed/>
                </p:oleObj>
              </mc:Choice>
              <mc:Fallback>
                <p:oleObj name="Formula" r:id="rId18" imgW="446040" imgH="140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086181" y="3528205"/>
                        <a:ext cx="761547" cy="238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48858"/>
              </p:ext>
            </p:extLst>
          </p:nvPr>
        </p:nvGraphicFramePr>
        <p:xfrm>
          <a:off x="10180637" y="2285346"/>
          <a:ext cx="631460" cy="30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Formula" r:id="rId20" imgW="369720" imgH="179280" progId="Equation.Ribbit">
                  <p:embed/>
                </p:oleObj>
              </mc:Choice>
              <mc:Fallback>
                <p:oleObj name="Formula" r:id="rId20" imgW="36972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180637" y="2285346"/>
                        <a:ext cx="631460" cy="30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2868"/>
              </p:ext>
            </p:extLst>
          </p:nvPr>
        </p:nvGraphicFramePr>
        <p:xfrm>
          <a:off x="8607425" y="2335358"/>
          <a:ext cx="626041" cy="30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Formula" r:id="rId22" imgW="367200" imgH="179280" progId="Equation.Ribbit">
                  <p:embed/>
                </p:oleObj>
              </mc:Choice>
              <mc:Fallback>
                <p:oleObj name="Formula" r:id="rId22" imgW="36720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607425" y="2335358"/>
                        <a:ext cx="626041" cy="30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18315"/>
              </p:ext>
            </p:extLst>
          </p:nvPr>
        </p:nvGraphicFramePr>
        <p:xfrm>
          <a:off x="8603360" y="3558563"/>
          <a:ext cx="720895" cy="34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Formula" r:id="rId24" imgW="423000" imgH="204480" progId="Equation.Ribbit">
                  <p:embed/>
                </p:oleObj>
              </mc:Choice>
              <mc:Fallback>
                <p:oleObj name="Formula" r:id="rId24" imgW="423000" imgH="204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603360" y="3558563"/>
                        <a:ext cx="720895" cy="34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45970"/>
              </p:ext>
            </p:extLst>
          </p:nvPr>
        </p:nvGraphicFramePr>
        <p:xfrm>
          <a:off x="10073028" y="3833283"/>
          <a:ext cx="718184" cy="34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Formula" r:id="rId26" imgW="420480" imgH="204480" progId="Equation.Ribbit">
                  <p:embed/>
                </p:oleObj>
              </mc:Choice>
              <mc:Fallback>
                <p:oleObj name="Formula" r:id="rId26" imgW="420480" imgH="204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073028" y="3833283"/>
                        <a:ext cx="718184" cy="34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副标题 2"/>
          <p:cNvSpPr txBox="1">
            <a:spLocks/>
          </p:cNvSpPr>
          <p:nvPr/>
        </p:nvSpPr>
        <p:spPr>
          <a:xfrm>
            <a:off x="1288384" y="5768310"/>
            <a:ext cx="5540422" cy="871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正弦在一二象限为正、余弦在一四象限为正，正切在一三象限为正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4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1231</Words>
  <Application>Microsoft Office PowerPoint</Application>
  <PresentationFormat>宽屏</PresentationFormat>
  <Paragraphs>240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Formula</vt:lpstr>
      <vt:lpstr>三角函数（一）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425</cp:revision>
  <dcterms:created xsi:type="dcterms:W3CDTF">2020-04-02T11:20:58Z</dcterms:created>
  <dcterms:modified xsi:type="dcterms:W3CDTF">2020-04-08T05:36:20Z</dcterms:modified>
</cp:coreProperties>
</file>