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3" r:id="rId5"/>
    <p:sldId id="284" r:id="rId6"/>
    <p:sldId id="286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2" r:id="rId23"/>
    <p:sldId id="301" r:id="rId24"/>
    <p:sldId id="303" r:id="rId25"/>
    <p:sldId id="304" r:id="rId26"/>
    <p:sldId id="305" r:id="rId27"/>
    <p:sldId id="306" r:id="rId28"/>
    <p:sldId id="307" r:id="rId29"/>
    <p:sldId id="308" r:id="rId30"/>
    <p:sldId id="30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>
        <p:scale>
          <a:sx n="125" d="100"/>
          <a:sy n="125" d="100"/>
        </p:scale>
        <p:origin x="66" y="-132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2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7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7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76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95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69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72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2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2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73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93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44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17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80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12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42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68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48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7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1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9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0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16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2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4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smtClean="0"/>
              <a:t>三角函数（二）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/>
              <p:cNvSpPr txBox="1">
                <a:spLocks/>
              </p:cNvSpPr>
              <p:nvPr/>
            </p:nvSpPr>
            <p:spPr>
              <a:xfrm>
                <a:off x="0" y="0"/>
                <a:ext cx="9307775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zh-CN" altLang="en-US" dirty="0" smtClean="0"/>
                  <a:t>二、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307775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3929" b="-3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750624" y="1530942"/>
            <a:ext cx="7806519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求三角函数的周期性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750625" y="2307379"/>
                <a:ext cx="10927023" cy="9565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求三角函数的最小正周期，一般先通过恒等变换化为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，再应用公式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正弦或余弦型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，或公式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正切型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5" y="2307379"/>
                <a:ext cx="10927023" cy="956519"/>
              </a:xfrm>
              <a:prstGeom prst="rect">
                <a:avLst/>
              </a:prstGeom>
              <a:blipFill rotWithShape="0">
                <a:blip r:embed="rId4"/>
                <a:stretch>
                  <a:fillRect l="-837" t="-10897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750625" y="3929810"/>
                <a:ext cx="10927023" cy="223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的对称轴一定经过函数的最高点或最低点，对称中心的横坐标一定是函数的零点，因此判断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是不是函数的对称轴或者对称中心时，可通过检验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值进行</a:t>
                </a: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5" y="3929810"/>
                <a:ext cx="10927023" cy="2237450"/>
              </a:xfrm>
              <a:prstGeom prst="rect">
                <a:avLst/>
              </a:prstGeom>
              <a:blipFill rotWithShape="0">
                <a:blip r:embed="rId5"/>
                <a:stretch>
                  <a:fillRect l="-837" t="-4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副标题 2"/>
          <p:cNvSpPr txBox="1">
            <a:spLocks/>
          </p:cNvSpPr>
          <p:nvPr/>
        </p:nvSpPr>
        <p:spPr>
          <a:xfrm>
            <a:off x="750625" y="3448234"/>
            <a:ext cx="7806519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求三角函数的对称性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正余弦定理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37971" y="1105468"/>
                <a:ext cx="11286699" cy="682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AC=5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AB=(      )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1" y="1105468"/>
                <a:ext cx="11286699" cy="682431"/>
              </a:xfrm>
              <a:prstGeom prst="rect">
                <a:avLst/>
              </a:prstGeom>
              <a:blipFill rotWithShape="0">
                <a:blip r:embed="rId3"/>
                <a:stretch>
                  <a:fillRect l="-810" b="-8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295" y="2091315"/>
                <a:ext cx="11286699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29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5" y="2091315"/>
                <a:ext cx="11286699" cy="497637"/>
              </a:xfrm>
              <a:prstGeom prst="rect">
                <a:avLst/>
              </a:prstGeom>
              <a:blipFill rotWithShape="0">
                <a:blip r:embed="rId4"/>
                <a:stretch>
                  <a:fillRect l="-810" t="-3659" b="-25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7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三角函数的图像及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985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，则下面结论正确的是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    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985847"/>
              </a:xfrm>
              <a:prstGeom prst="rect">
                <a:avLst/>
              </a:prstGeom>
              <a:blipFill rotWithShape="0">
                <a:blip r:embed="rId3"/>
                <a:stretch>
                  <a:fillRect l="-810" r="-702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5995" y="2495898"/>
                <a:ext cx="11286699" cy="2366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解：首先利用诱导公式话化异名为同名，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3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=cos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=cos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y=cos 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横坐标伸长到原来的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，纵坐标不变，再把得到的曲线向左平移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个单位长度，得到曲线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2495898"/>
                <a:ext cx="11286699" cy="2366930"/>
              </a:xfrm>
              <a:prstGeom prst="rect">
                <a:avLst/>
              </a:prstGeom>
              <a:blipFill rotWithShape="0"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5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三角函数的图像及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95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）若将函数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y=2sin 2x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的图像向左平移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长度，则平移后的图像对称轴为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951735"/>
              </a:xfrm>
              <a:prstGeom prst="rect">
                <a:avLst/>
              </a:prstGeom>
              <a:blipFill rotWithShape="0">
                <a:blip r:embed="rId3"/>
                <a:stretch>
                  <a:fillRect l="-810" t="-3846" b="-14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5995" y="4147016"/>
                <a:ext cx="11286699" cy="203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：将函数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y=2sin 2x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的图像向左平移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长度得到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y=2sin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[2(x+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)]=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y=2sin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=kπ+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4147016"/>
                <a:ext cx="11286699" cy="2038058"/>
              </a:xfrm>
              <a:prstGeom prst="rect">
                <a:avLst/>
              </a:prstGeom>
              <a:blipFill rotWithShape="0">
                <a:blip r:embed="rId4"/>
                <a:stretch>
                  <a:fillRect l="-864" t="-1791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45995" y="2091315"/>
                <a:ext cx="11286699" cy="2212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UcPeriod"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indent="-457200">
                  <a:buFontTx/>
                  <a:buAutoNum type="alphaUcPeriod" startAt="2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x=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 x=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5" y="2091315"/>
                <a:ext cx="11286699" cy="2212657"/>
              </a:xfrm>
              <a:prstGeom prst="rect">
                <a:avLst/>
              </a:prstGeom>
              <a:blipFill rotWithShape="0">
                <a:blip r:embed="rId5"/>
                <a:stretch>
                  <a:fillRect l="-864" b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9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三角函数的图像及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86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y=sin x-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的图像可由函数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y=sin x+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的图像至少向右平移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个单位长度得到。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865814"/>
              </a:xfrm>
              <a:prstGeom prst="rect">
                <a:avLst/>
              </a:prstGeom>
              <a:blipFill rotWithShape="0">
                <a:blip r:embed="rId3"/>
                <a:stretch>
                  <a:fillRect l="-810" t="-4225" b="-16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1" y="2216616"/>
                <a:ext cx="11286699" cy="294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y=sin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2sin(x+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y=sin x+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x=2sin(x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)=g(x)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的图像向右平移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个单位长度得到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=2sin(x-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2sin(x+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)=f(x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=2kπ+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=-2kπ-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k=-1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取得最小值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216616"/>
                <a:ext cx="11286699" cy="2943498"/>
              </a:xfrm>
              <a:prstGeom prst="rect">
                <a:avLst/>
              </a:prstGeom>
              <a:blipFill rotWithShape="0">
                <a:blip r:embed="rId4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66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三角函数的图像及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984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f(x)=cos x – sin x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是减函数，则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的最大值时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984116"/>
              </a:xfrm>
              <a:prstGeom prst="rect">
                <a:avLst/>
              </a:prstGeom>
              <a:blipFill rotWithShape="0">
                <a:blip r:embed="rId3"/>
                <a:stretch>
                  <a:fillRect l="-810" t="-6790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1" y="2216616"/>
                <a:ext cx="11286699" cy="3370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f(x)=cos x – sin x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，由题意得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cos(x+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减函数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4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4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0&lt;a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2216616"/>
                <a:ext cx="11286699" cy="3370346"/>
              </a:xfrm>
              <a:prstGeom prst="rect">
                <a:avLst/>
              </a:prstGeom>
              <a:blipFill rotWithShape="0">
                <a:blip r:embed="rId4"/>
                <a:stretch>
                  <a:fillRect l="-810" t="-906" b="-3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4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三角函数的图像及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252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f(x)=cos (x+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，则下列结论错误的是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的一个周期为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-2π</a:t>
                </a:r>
              </a:p>
              <a:p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的图像关于直线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(x+π)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的一个零点为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单调递减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2526013"/>
              </a:xfrm>
              <a:prstGeom prst="rect">
                <a:avLst/>
              </a:prstGeom>
              <a:blipFill rotWithShape="0">
                <a:blip r:embed="rId3"/>
                <a:stretch>
                  <a:fillRect l="-810" t="-1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2997" y="3631481"/>
                <a:ext cx="11286699" cy="2002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解：易知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的最小正周期为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，易知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正确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)=cos(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的最小值，故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正确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f(x+π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)=-cos(x+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正确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不单调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3631481"/>
                <a:ext cx="11286699" cy="2002279"/>
              </a:xfrm>
              <a:prstGeom prst="rect">
                <a:avLst/>
              </a:prstGeom>
              <a:blipFill rotWithShape="0">
                <a:blip r:embed="rId4"/>
                <a:stretch>
                  <a:fillRect l="-864" t="-3354" b="-2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1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三角函数的图像及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984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 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）设函数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x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984116"/>
              </a:xfrm>
              <a:prstGeom prst="rect">
                <a:avLst/>
              </a:prstGeom>
              <a:blipFill rotWithShape="0">
                <a:blip r:embed="rId3"/>
                <a:stretch>
                  <a:fillRect l="-810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1" y="3017332"/>
                <a:ext cx="11286699" cy="2279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x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r>
                  <a:rPr lang="en-US" altLang="zh-CN" sz="2400" dirty="0" smtClean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x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取得最大值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3017332"/>
                <a:ext cx="11286699" cy="2279407"/>
              </a:xfrm>
              <a:prstGeom prst="rect">
                <a:avLst/>
              </a:prstGeom>
              <a:blipFill rotWithShape="0">
                <a:blip r:embed="rId4"/>
                <a:stretch>
                  <a:fillRect l="-810" b="-1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00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三角函数的图像及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1755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天津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f(x)=A sin 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)(A&gt;0,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&gt;0,|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|&lt;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是奇函数，将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的图像上所有的点横坐标伸长为原来的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倍（纵坐标不变），所得图像对应的函数为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的最小正周期为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A.-2		B.-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755481"/>
              </a:xfrm>
              <a:prstGeom prst="rect">
                <a:avLst/>
              </a:prstGeom>
              <a:blipFill rotWithShape="0">
                <a:blip r:embed="rId3"/>
                <a:stretch>
                  <a:fillRect l="-810" t="-4167" r="-2808"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1" y="3017332"/>
                <a:ext cx="11286699" cy="280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f(x)=A sin 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是奇函数，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f(x)=A 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g(x)=A sin(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的最小正周期为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T=2π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Asin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f(x)=2sin 2x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8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3017332"/>
                <a:ext cx="11286699" cy="2806153"/>
              </a:xfrm>
              <a:prstGeom prst="rect">
                <a:avLst/>
              </a:prstGeom>
              <a:blipFill rotWithShape="0">
                <a:blip r:embed="rId4"/>
                <a:stretch>
                  <a:fillRect l="-810" t="-239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7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三角函数的图像及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305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天津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）将函数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 sin (2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的图像向右平移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个单位长度，所得图像对应的函数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上单调递增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上单调递增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递减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3059492"/>
              </a:xfrm>
              <a:prstGeom prst="rect">
                <a:avLst/>
              </a:prstGeom>
              <a:blipFill rotWithShape="0">
                <a:blip r:embed="rId3"/>
                <a:stretch>
                  <a:fillRect l="-810" t="-1195" b="-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1" y="4164960"/>
                <a:ext cx="11286699" cy="246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(2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的图像向右平移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长度，所对应的函数为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y=sin[2(x-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5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]=sin 2x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2kπ-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2kπ+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kπ-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kπ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y= sin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上单调递增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4164960"/>
                <a:ext cx="11286699" cy="2463944"/>
              </a:xfrm>
              <a:prstGeom prst="rect">
                <a:avLst/>
              </a:prstGeom>
              <a:blipFill rotWithShape="0">
                <a:blip r:embed="rId4"/>
                <a:stretch>
                  <a:fillRect l="-810" t="-1485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1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86407" y="1448393"/>
                <a:ext cx="9144000" cy="515982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一、三角函数的图像及性质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三角函数图像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三角函数的性质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二、函数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86407" y="1448393"/>
                <a:ext cx="9144000" cy="5159824"/>
              </a:xfrm>
              <a:blipFill rotWithShape="0">
                <a:blip r:embed="rId2"/>
                <a:stretch>
                  <a:fillRect l="-1000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三角函数的图像及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北京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的最小正周期为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810" t="-8642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0" y="2445342"/>
                <a:ext cx="11286699" cy="11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(1-cos 4x)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的最小正周期为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2445342"/>
                <a:ext cx="11286699" cy="1104085"/>
              </a:xfrm>
              <a:prstGeom prst="rect">
                <a:avLst/>
              </a:prstGeom>
              <a:blipFill rotWithShape="0">
                <a:blip r:embed="rId4"/>
                <a:stretch>
                  <a:fillRect l="-810" b="-4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62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3200" dirty="0" smtClean="0"/>
                  <a:t>考点</a:t>
                </a:r>
                <a:r>
                  <a:rPr lang="en-US" altLang="zh-CN" sz="3200" dirty="0" smtClean="0"/>
                  <a:t>2——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图像及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  <a:blipFill rotWithShape="0">
                <a:blip r:embed="rId3"/>
                <a:stretch>
                  <a:fillRect l="-1277" b="-2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187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 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）函数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 cos 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的部分图像如图所示，则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的单调递减区间为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A.(kπ-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kπ+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B.(2kπ-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2kπ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C.(k-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	D.(2k-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2k+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875898"/>
              </a:xfrm>
              <a:prstGeom prst="rect">
                <a:avLst/>
              </a:prstGeom>
              <a:blipFill rotWithShape="0">
                <a:blip r:embed="rId4"/>
                <a:stretch>
                  <a:fillRect l="-810" t="-3571" r="-486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0" y="3232830"/>
                <a:ext cx="11286699" cy="2041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解：由题图可知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的一个区间内，单调递减区间为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，因为周期为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3232830"/>
                <a:ext cx="11286699" cy="2041906"/>
              </a:xfrm>
              <a:prstGeom prst="rect">
                <a:avLst/>
              </a:prstGeom>
              <a:blipFill rotWithShape="0">
                <a:blip r:embed="rId5"/>
                <a:stretch>
                  <a:fillRect l="-810" b="-2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988" y="2496909"/>
            <a:ext cx="4451313" cy="33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3200" dirty="0" smtClean="0"/>
                  <a:t>考点</a:t>
                </a:r>
                <a:r>
                  <a:rPr lang="en-US" altLang="zh-CN" sz="3200" dirty="0" smtClean="0"/>
                  <a:t>2——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图像及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  <a:blipFill rotWithShape="0">
                <a:blip r:embed="rId3"/>
                <a:stretch>
                  <a:fillRect l="-1277" b="-2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132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四川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）下列函数中，最小正周期为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且图像关于原点对称的函数是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=cos(2x+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=sin(2x+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=sin 2x +cos 2x		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=sin x +cos x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321067"/>
              </a:xfrm>
              <a:prstGeom prst="rect">
                <a:avLst/>
              </a:prstGeom>
              <a:blipFill rotWithShape="0">
                <a:blip r:embed="rId4"/>
                <a:stretch>
                  <a:fillRect l="-810" t="-5069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0" y="3232830"/>
                <a:ext cx="11286699" cy="95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A.y=cos(2x+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)=-sin 2x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符合题意，选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3232830"/>
                <a:ext cx="11286699" cy="951735"/>
              </a:xfrm>
              <a:prstGeom prst="rect">
                <a:avLst/>
              </a:prstGeom>
              <a:blipFill rotWithShape="0">
                <a:blip r:embed="rId5"/>
                <a:stretch>
                  <a:fillRect l="-810" t="-3846" b="-14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4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3200" dirty="0" smtClean="0"/>
                  <a:t>考点</a:t>
                </a:r>
                <a:r>
                  <a:rPr lang="en-US" altLang="zh-CN" sz="3200" dirty="0" smtClean="0"/>
                  <a:t>2——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图像及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  <a:blipFill rotWithShape="0">
                <a:blip r:embed="rId3"/>
                <a:stretch>
                  <a:fillRect l="-1277" b="-2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1724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安徽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均为正的常数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的最小正周期为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时，函数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取得最小值，则下列结论正确的是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</a:p>
              <a:p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(2)&lt;f(-2)&lt;f(0)		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(0)&lt;f(2)&lt;f(-2)</a:t>
                </a:r>
              </a:p>
              <a:p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(-2)&lt;f(0)&lt;f(2)		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D.f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(2)&lt;f(0)&lt;f(-2)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1724511"/>
              </a:xfrm>
              <a:prstGeom prst="rect">
                <a:avLst/>
              </a:prstGeom>
              <a:blipFill rotWithShape="0">
                <a:blip r:embed="rId4"/>
                <a:stretch>
                  <a:fillRect l="-810" t="-3887" r="-3510" b="-7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1" y="3003729"/>
                <a:ext cx="11286699" cy="363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A&gt;0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=2kπ+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又因为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，取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=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f(2)=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f(-2)=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3003729"/>
                <a:ext cx="11286699" cy="3632469"/>
              </a:xfrm>
              <a:prstGeom prst="rect">
                <a:avLst/>
              </a:prstGeom>
              <a:blipFill rotWithShape="0">
                <a:blip r:embed="rId5"/>
                <a:stretch>
                  <a:fillRect l="-810" b="-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29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3200" dirty="0" smtClean="0"/>
                  <a:t>考点</a:t>
                </a:r>
                <a:r>
                  <a:rPr lang="en-US" altLang="zh-CN" sz="3200" dirty="0" smtClean="0"/>
                  <a:t>2——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图像及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  <a:blipFill rotWithShape="0">
                <a:blip r:embed="rId3"/>
                <a:stretch>
                  <a:fillRect l="-1277" b="-2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82471" y="861030"/>
                <a:ext cx="11286699" cy="2890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f(0)=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π&lt;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f(2)&lt;0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上为减函数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)&lt;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)=f(0)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1" y="861030"/>
                <a:ext cx="11286699" cy="2890728"/>
              </a:xfrm>
              <a:prstGeom prst="rect">
                <a:avLst/>
              </a:prstGeom>
              <a:blipFill rotWithShape="0">
                <a:blip r:embed="rId4"/>
                <a:stretch>
                  <a:fillRect l="-810" t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4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3200" dirty="0" smtClean="0"/>
                  <a:t>考点</a:t>
                </a:r>
                <a:r>
                  <a:rPr lang="en-US" altLang="zh-CN" sz="3200" dirty="0" smtClean="0"/>
                  <a:t>2——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图像及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  <a:blipFill rotWithShape="0">
                <a:blip r:embed="rId3"/>
                <a:stretch>
                  <a:fillRect l="-1277" b="-2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1" y="1105468"/>
                <a:ext cx="11286699" cy="95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江苏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）已知函数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=sin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的图像关于直线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对称，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=_____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" y="1105468"/>
                <a:ext cx="11286699" cy="953466"/>
              </a:xfrm>
              <a:prstGeom prst="rect">
                <a:avLst/>
              </a:prstGeom>
              <a:blipFill rotWithShape="0">
                <a:blip r:embed="rId4"/>
                <a:stretch>
                  <a:fillRect l="-810" t="-3822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0" y="2463517"/>
                <a:ext cx="11286699" cy="31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=sin(2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图像关于直线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对称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时，函数值取得最大值或最小值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)=-1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=kπ+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=kπ-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2463517"/>
                <a:ext cx="11286699" cy="3108800"/>
              </a:xfrm>
              <a:prstGeom prst="rect">
                <a:avLst/>
              </a:prstGeom>
              <a:blipFill rotWithShape="0">
                <a:blip r:embed="rId5"/>
                <a:stretch>
                  <a:fillRect l="-810" t="-1176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3200" dirty="0" smtClean="0"/>
                  <a:t>考点</a:t>
                </a:r>
                <a:r>
                  <a:rPr lang="en-US" altLang="zh-CN" sz="3200" dirty="0" smtClean="0"/>
                  <a:t>2——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图像及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  <a:blipFill rotWithShape="0">
                <a:blip r:embed="rId3"/>
                <a:stretch>
                  <a:fillRect l="-1277" b="-2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0" y="1044874"/>
                <a:ext cx="11286699" cy="167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&gt;0,|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的部分图像如图所示，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     )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D.1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1044874"/>
                <a:ext cx="11286699" cy="1679627"/>
              </a:xfrm>
              <a:prstGeom prst="rect">
                <a:avLst/>
              </a:prstGeom>
              <a:blipFill rotWithShape="0">
                <a:blip r:embed="rId4"/>
                <a:stretch>
                  <a:fillRect l="-810" t="-2174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0" y="2463517"/>
                <a:ext cx="11286699" cy="3692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解：由题图可知，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6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3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，所以函数的图像过点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,1)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sin(2×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+2kπ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2kπ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f(x)=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6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2463517"/>
                <a:ext cx="11286699" cy="3692357"/>
              </a:xfrm>
              <a:prstGeom prst="rect">
                <a:avLst/>
              </a:prstGeom>
              <a:blipFill rotWithShape="0">
                <a:blip r:embed="rId5"/>
                <a:stretch>
                  <a:fillRect l="-810" t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785" y="1582200"/>
            <a:ext cx="4321909" cy="27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3200" dirty="0" smtClean="0"/>
                  <a:t>考点</a:t>
                </a:r>
                <a:r>
                  <a:rPr lang="en-US" altLang="zh-CN" sz="3200" dirty="0" smtClean="0"/>
                  <a:t>2——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图像及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  <a:blipFill rotWithShape="0">
                <a:blip r:embed="rId3"/>
                <a:stretch>
                  <a:fillRect l="-1277" b="-2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0" y="1044874"/>
                <a:ext cx="11286699" cy="1357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f(x)=sin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的图像与直线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的两个交点。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的一条对称轴为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dirty="0"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1044874"/>
                <a:ext cx="11286699" cy="1357616"/>
              </a:xfrm>
              <a:prstGeom prst="rect">
                <a:avLst/>
              </a:prstGeom>
              <a:blipFill rotWithShape="0">
                <a:blip r:embed="rId4"/>
                <a:stretch>
                  <a:fillRect l="-810" t="-2691" b="-3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0" y="2463517"/>
                <a:ext cx="11286699" cy="320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f(x)=sin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x=2sin(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为函数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直线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的两个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交点且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的最小正周期为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f(x)=2sin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=kπ+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2463517"/>
                <a:ext cx="11286699" cy="3205814"/>
              </a:xfrm>
              <a:prstGeom prst="rect">
                <a:avLst/>
              </a:prstGeom>
              <a:blipFill rotWithShape="0">
                <a:blip r:embed="rId5"/>
                <a:stretch>
                  <a:fillRect l="-810" t="-1141" b="-3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6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3200" dirty="0" smtClean="0"/>
                  <a:t>考点</a:t>
                </a:r>
                <a:r>
                  <a:rPr lang="en-US" altLang="zh-CN" sz="3200" dirty="0" smtClean="0"/>
                  <a:t>2——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图像及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  <a:blipFill rotWithShape="0">
                <a:blip r:embed="rId3"/>
                <a:stretch>
                  <a:fillRect l="-1277" b="-2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0" y="1044874"/>
                <a:ext cx="11286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f(x)=4sin x -2cos 2x +m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上的最大值为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，则实数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D.-2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1044874"/>
                <a:ext cx="1128669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810" t="-8029" b="-14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0" y="2463517"/>
                <a:ext cx="11286699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f(x)=4sin x -2cos 2x +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x+4sin x +m-2=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+1)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+m-3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所以函数的最大值为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(2+1)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m-3=3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m=-3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2463517"/>
                <a:ext cx="11286699" cy="2769989"/>
              </a:xfrm>
              <a:prstGeom prst="rect">
                <a:avLst/>
              </a:prstGeom>
              <a:blipFill rotWithShape="0">
                <a:blip r:embed="rId5"/>
                <a:stretch>
                  <a:fillRect l="-810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63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3200" dirty="0" smtClean="0"/>
                  <a:t>考点</a:t>
                </a:r>
                <a:r>
                  <a:rPr lang="en-US" altLang="zh-CN" sz="3200" dirty="0" smtClean="0"/>
                  <a:t>2——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图像及</a:t>
                </a:r>
                <a:r>
                  <a:rPr lang="zh-CN" alt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8106"/>
                <a:ext cx="11932694" cy="968991"/>
              </a:xfrm>
              <a:prstGeom prst="rect">
                <a:avLst/>
              </a:prstGeom>
              <a:blipFill rotWithShape="0">
                <a:blip r:embed="rId3"/>
                <a:stretch>
                  <a:fillRect l="-1277" b="-2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670" y="1044874"/>
                <a:ext cx="11286699" cy="150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若函数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cos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+cos 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上单调递增，则正实数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1044874"/>
                <a:ext cx="11286699" cy="1508170"/>
              </a:xfrm>
              <a:prstGeom prst="rect">
                <a:avLst/>
              </a:prstGeom>
              <a:blipFill rotWithShape="0">
                <a:blip r:embed="rId4"/>
                <a:stretch>
                  <a:fillRect l="-810" b="-2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7670" y="2463517"/>
                <a:ext cx="11286699" cy="2848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cos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+cos 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单调递增，则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6π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0" y="2463517"/>
                <a:ext cx="11286699" cy="2848216"/>
              </a:xfrm>
              <a:prstGeom prst="rect">
                <a:avLst/>
              </a:prstGeom>
              <a:blipFill rotWithShape="0">
                <a:blip r:embed="rId5"/>
                <a:stretch>
                  <a:fillRect l="-810" t="-1285" b="-4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0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一、三角函数的图像及性质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3345311"/>
                  </p:ext>
                </p:extLst>
              </p:nvPr>
            </p:nvGraphicFramePr>
            <p:xfrm>
              <a:off x="134962" y="1712161"/>
              <a:ext cx="11943307" cy="40533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4591"/>
                    <a:gridCol w="3207223"/>
                    <a:gridCol w="3275463"/>
                    <a:gridCol w="2866030"/>
                  </a:tblGrid>
                  <a:tr h="1159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性质            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=sin </a:t>
                          </a:r>
                          <a:r>
                            <a:rPr lang="en-US" altLang="zh-CN" sz="24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=cos </a:t>
                          </a:r>
                          <a:r>
                            <a:rPr lang="en-US" altLang="zh-CN" sz="24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=tan </a:t>
                          </a:r>
                          <a:r>
                            <a:rPr lang="en-US" altLang="zh-CN" sz="24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定义域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</a:t>
                          </a:r>
                          <a:r>
                            <a:rPr lang="en-US" altLang="zh-CN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x|x</a:t>
                          </a: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≠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kπ+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Z}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2897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图像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3345311"/>
                  </p:ext>
                </p:extLst>
              </p:nvPr>
            </p:nvGraphicFramePr>
            <p:xfrm>
              <a:off x="134962" y="1712161"/>
              <a:ext cx="11943307" cy="40533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4591"/>
                    <a:gridCol w="3207223"/>
                    <a:gridCol w="3275463"/>
                    <a:gridCol w="2866030"/>
                  </a:tblGrid>
                  <a:tr h="1159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性质            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=sin </a:t>
                          </a:r>
                          <a:r>
                            <a:rPr lang="en-US" altLang="zh-CN" sz="24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=cos </a:t>
                          </a:r>
                          <a:r>
                            <a:rPr lang="en-US" altLang="zh-CN" sz="24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=tan </a:t>
                          </a:r>
                          <a:r>
                            <a:rPr lang="en-US" altLang="zh-CN" sz="2400" i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sz="240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04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定义域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7234" t="-191000" r="-426" b="-378000"/>
                          </a:stretch>
                        </a:blipFill>
                      </a:tcPr>
                    </a:tc>
                  </a:tr>
                  <a:tr h="22897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图像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31" y="3534137"/>
            <a:ext cx="3183385" cy="2170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7775" y="3534138"/>
            <a:ext cx="2650206" cy="21706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767" y="3555030"/>
            <a:ext cx="3059558" cy="2149732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1162208"/>
            <a:ext cx="4153280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三角函数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一、三角函数的图像及性质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671094"/>
                  </p:ext>
                </p:extLst>
              </p:nvPr>
            </p:nvGraphicFramePr>
            <p:xfrm>
              <a:off x="120744" y="1325563"/>
              <a:ext cx="11956956" cy="49433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224"/>
                    <a:gridCol w="3835021"/>
                    <a:gridCol w="3729251"/>
                    <a:gridCol w="321746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值域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[-1,1]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[-1,1]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1239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对称轴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对称中心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:(k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,0)</a:t>
                          </a:r>
                          <a:r>
                            <a:rPr lang="en-US" altLang="zh-CN" sz="2400" b="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对称轴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对称中心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:(k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,0)</a:t>
                          </a:r>
                          <a:r>
                            <a:rPr lang="en-US" altLang="zh-CN" sz="2400" b="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对称中心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kπ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,0)</a:t>
                          </a:r>
                          <a:r>
                            <a:rPr lang="en-US" altLang="zh-CN" sz="2400" b="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周期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2π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2π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3319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单调性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单调增区间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  <a:r>
                            <a:rPr lang="en-US" altLang="zh-CN" sz="2400" b="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单调减区间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  <a:r>
                            <a:rPr lang="en-US" altLang="zh-CN" sz="2400" b="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单调增区间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  <a:r>
                            <a:rPr lang="en-US" altLang="zh-CN" sz="2400" b="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单调减区间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  <a:r>
                            <a:rPr lang="en-US" altLang="zh-CN" sz="2400" b="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单调区间</a:t>
                          </a: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kπ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奇偶性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偶函数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671094"/>
                  </p:ext>
                </p:extLst>
              </p:nvPr>
            </p:nvGraphicFramePr>
            <p:xfrm>
              <a:off x="120744" y="1325563"/>
              <a:ext cx="11956956" cy="49433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224"/>
                    <a:gridCol w="3835021"/>
                    <a:gridCol w="3729251"/>
                    <a:gridCol w="321746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值域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[-1,1]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[-1,1]</a:t>
                          </a:r>
                          <a:endParaRPr lang="zh-CN" alt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1239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对称性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794" t="-42157" r="-181270" b="-2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4641" t="-42157" r="-86601" b="-2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71970" t="-42157" r="-379" b="-270588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周期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2π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2π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3319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单调性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794" t="-95300" r="-181270" b="-24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4641" t="-95300" r="-86601" b="-24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71970" t="-95300" r="-379" b="-2454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奇偶性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偶函数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奇函数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一、三角函数的图像及性质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2011" y="1325563"/>
                <a:ext cx="7806519" cy="57105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由函数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y=sin 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的图像变换得到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2011" y="1325563"/>
                <a:ext cx="7806519" cy="571058"/>
              </a:xfrm>
              <a:blipFill rotWithShape="0">
                <a:blip r:embed="rId3"/>
                <a:stretch>
                  <a:fillRect l="-1171" t="-18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31" y="2007582"/>
            <a:ext cx="10102821" cy="41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93077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一、三角函数的图像及性质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2011" y="1325563"/>
                <a:ext cx="7806519" cy="57105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由函数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y=sin 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的图像变换得到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2011" y="1325563"/>
                <a:ext cx="7806519" cy="571058"/>
              </a:xfrm>
              <a:blipFill rotWithShape="0">
                <a:blip r:embed="rId3"/>
                <a:stretch>
                  <a:fillRect l="-1171" t="-18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135" y="1896621"/>
            <a:ext cx="8017096" cy="3312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450376" y="5372275"/>
                <a:ext cx="11218459" cy="12195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上述两种变换的区别：先相位变换再周期变换，平移的量是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个单位；而先周期变换再相位变换平移的量是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个单位，原因在于相位变换和周期变换都是针对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而言的。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76" y="5372275"/>
                <a:ext cx="11218459" cy="1219593"/>
              </a:xfrm>
              <a:prstGeom prst="rect">
                <a:avLst/>
              </a:prstGeom>
              <a:blipFill rotWithShape="0">
                <a:blip r:embed="rId5"/>
                <a:stretch>
                  <a:fillRect l="-870" t="-11500" r="-543" b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/>
              <p:cNvSpPr txBox="1">
                <a:spLocks/>
              </p:cNvSpPr>
              <p:nvPr/>
            </p:nvSpPr>
            <p:spPr>
              <a:xfrm>
                <a:off x="0" y="0"/>
                <a:ext cx="9307775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zh-CN" altLang="en-US" dirty="0" smtClean="0"/>
                  <a:t>二、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307775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3929" b="-3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0627" y="1571223"/>
                <a:ext cx="7806519" cy="57105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图像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0627" y="1571223"/>
                <a:ext cx="7806519" cy="571058"/>
              </a:xfrm>
              <a:blipFill rotWithShape="0">
                <a:blip r:embed="rId4"/>
                <a:stretch>
                  <a:fillRect l="-1171" t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948012"/>
                  </p:ext>
                </p:extLst>
              </p:nvPr>
            </p:nvGraphicFramePr>
            <p:xfrm>
              <a:off x="1179773" y="2565779"/>
              <a:ext cx="9056046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9341"/>
                    <a:gridCol w="1509341"/>
                    <a:gridCol w="1509341"/>
                    <a:gridCol w="1509341"/>
                    <a:gridCol w="1509341"/>
                    <a:gridCol w="1509341"/>
                  </a:tblGrid>
                  <a:tr h="62596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4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altLang="zh-CN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</a:t>
                          </a:r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altLang="zh-C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(A&gt;0,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&gt;0)x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[0,+∞)</m:t>
                              </m:r>
                            </m:oMath>
                          </a14:m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表示一个振动量时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振幅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周期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频率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相位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初相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6164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oMath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oMath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948012"/>
                  </p:ext>
                </p:extLst>
              </p:nvPr>
            </p:nvGraphicFramePr>
            <p:xfrm>
              <a:off x="1179773" y="2565779"/>
              <a:ext cx="9056046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9341"/>
                    <a:gridCol w="1509341"/>
                    <a:gridCol w="1509341"/>
                    <a:gridCol w="1509341"/>
                    <a:gridCol w="1509341"/>
                    <a:gridCol w="1509341"/>
                  </a:tblGrid>
                  <a:tr h="625963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03" t="-1606" r="-500403" b="-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振幅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周期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频率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相位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初相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02579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00403" t="-33033" r="-300403" b="-6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301619" t="-33033" r="-201619" b="-6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00000" t="-33033" r="-100806" b="-60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500000" t="-33033" r="-806" b="-60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9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/>
              <p:cNvSpPr txBox="1">
                <a:spLocks/>
              </p:cNvSpPr>
              <p:nvPr/>
            </p:nvSpPr>
            <p:spPr>
              <a:xfrm>
                <a:off x="0" y="0"/>
                <a:ext cx="9307775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zh-CN" altLang="en-US" dirty="0" smtClean="0"/>
                  <a:t>二、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307775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3929" b="-3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750627" y="1571223"/>
            <a:ext cx="7806519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求三角函数的最值常见的函数形式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750627" y="2142281"/>
                <a:ext cx="10927023" cy="57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 sin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 x=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sin(x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7" y="2142281"/>
                <a:ext cx="10927023" cy="571058"/>
              </a:xfrm>
              <a:prstGeom prst="rect">
                <a:avLst/>
              </a:prstGeom>
              <a:blipFill rotWithShape="0">
                <a:blip r:embed="rId4"/>
                <a:stretch>
                  <a:fillRect l="-837" t="-12766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750627" y="2998868"/>
                <a:ext cx="10927023" cy="1712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x+c sin x cos 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，整理降次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Asin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2x+Bcos 2x=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sin(2x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，再利用有界性处理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7" y="2998868"/>
                <a:ext cx="10927023" cy="1712832"/>
              </a:xfrm>
              <a:prstGeom prst="rect">
                <a:avLst/>
              </a:prstGeom>
              <a:blipFill rotWithShape="0">
                <a:blip r:embed="rId5"/>
                <a:stretch>
                  <a:fillRect l="-837" t="-4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750627" y="4370468"/>
                <a:ext cx="10927023" cy="8365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可转化为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的二次函数形式</a:t>
                </a:r>
              </a:p>
            </p:txBody>
          </p:sp>
        </mc:Choice>
        <mc:Fallback xmlns=""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7" y="4370468"/>
                <a:ext cx="10927023" cy="836532"/>
              </a:xfrm>
              <a:prstGeom prst="rect">
                <a:avLst/>
              </a:prstGeom>
              <a:blipFill rotWithShape="0">
                <a:blip r:embed="rId6"/>
                <a:stretch>
                  <a:fillRect l="-837" t="-9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750626" y="5246768"/>
                <a:ext cx="10927023" cy="11235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 (sin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x+cosx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)+b sin x cos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常利用换元法，令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t=sin x +cos x |t|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xcos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，从而将三角问题转换为代数问题求解。</a:t>
                </a: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6" y="5246768"/>
                <a:ext cx="10927023" cy="1123552"/>
              </a:xfrm>
              <a:prstGeom prst="rect">
                <a:avLst/>
              </a:prstGeom>
              <a:blipFill rotWithShape="0">
                <a:blip r:embed="rId7"/>
                <a:stretch>
                  <a:fillRect l="-837" t="-10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/>
              <p:cNvSpPr txBox="1">
                <a:spLocks/>
              </p:cNvSpPr>
              <p:nvPr/>
            </p:nvSpPr>
            <p:spPr>
              <a:xfrm>
                <a:off x="0" y="0"/>
                <a:ext cx="9307775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zh-CN" altLang="en-US" dirty="0" smtClean="0"/>
                  <a:t>二、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307775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3929" b="-3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750627" y="1571223"/>
            <a:ext cx="7806519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求三角函数的单调性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50627" y="2142280"/>
            <a:ext cx="10927023" cy="956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）求函数的单调区间应遵循简单化原则，将解析式进行化简，并注意符合函数单调性规律“同増异减”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750627" y="2998868"/>
                <a:ext cx="10927023" cy="1077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）求形如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的单调区间时，要将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视为一个整体，如果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，那么一定要将其通过诱导公式变成正数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7" y="2998868"/>
                <a:ext cx="10927023" cy="1077832"/>
              </a:xfrm>
              <a:prstGeom prst="rect">
                <a:avLst/>
              </a:prstGeom>
              <a:blipFill rotWithShape="0">
                <a:blip r:embed="rId4"/>
                <a:stretch>
                  <a:fillRect l="-837" t="-9605" r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750627" y="4430050"/>
                <a:ext cx="10927023" cy="223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）对于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，若为奇函数，则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=kπ(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，若为偶函数，则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kπ(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7" y="4430050"/>
                <a:ext cx="10927023" cy="2237450"/>
              </a:xfrm>
              <a:prstGeom prst="rect">
                <a:avLst/>
              </a:prstGeom>
              <a:blipFill rotWithShape="0">
                <a:blip r:embed="rId5"/>
                <a:stretch>
                  <a:fillRect l="-837" t="-4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副标题 2"/>
          <p:cNvSpPr txBox="1">
            <a:spLocks/>
          </p:cNvSpPr>
          <p:nvPr/>
        </p:nvSpPr>
        <p:spPr>
          <a:xfrm>
            <a:off x="750627" y="3858992"/>
            <a:ext cx="7806519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求三角函数的奇偶性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750626" y="5411866"/>
                <a:ext cx="10927023" cy="223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）对于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，若为奇函数，则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+kπ(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，若为偶函数，则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kπ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6" y="5411866"/>
                <a:ext cx="10927023" cy="2237450"/>
              </a:xfrm>
              <a:prstGeom prst="rect">
                <a:avLst/>
              </a:prstGeom>
              <a:blipFill rotWithShape="0">
                <a:blip r:embed="rId6"/>
                <a:stretch>
                  <a:fillRect l="-837" t="-1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7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1447</Words>
  <Application>Microsoft Office PowerPoint</Application>
  <PresentationFormat>宽屏</PresentationFormat>
  <Paragraphs>274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三角函数（二）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508</cp:revision>
  <dcterms:created xsi:type="dcterms:W3CDTF">2020-04-02T11:20:58Z</dcterms:created>
  <dcterms:modified xsi:type="dcterms:W3CDTF">2020-04-10T00:07:38Z</dcterms:modified>
</cp:coreProperties>
</file>