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310" r:id="rId5"/>
    <p:sldId id="311" r:id="rId6"/>
    <p:sldId id="312" r:id="rId7"/>
    <p:sldId id="313" r:id="rId8"/>
    <p:sldId id="315" r:id="rId9"/>
    <p:sldId id="314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3" r:id="rId27"/>
    <p:sldId id="332" r:id="rId28"/>
    <p:sldId id="334" r:id="rId29"/>
    <p:sldId id="335" r:id="rId30"/>
    <p:sldId id="309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834" y="7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01114-57A6-4C59-B7E6-15D41C8AF2DE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C2453-4517-4E04-A722-0EDC080D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74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564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814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155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629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547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22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8025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448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008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6400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64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3505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1460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1489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2286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5477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9978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8799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968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4744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252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547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324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629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442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58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732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022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11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73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81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50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38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3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34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447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32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6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99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B44F3-2FA2-4D43-91AD-B517C3743230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2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emf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emf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emf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emf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3833" y="1214438"/>
            <a:ext cx="9544334" cy="2387600"/>
          </a:xfrm>
        </p:spPr>
        <p:txBody>
          <a:bodyPr>
            <a:normAutofit/>
          </a:bodyPr>
          <a:lstStyle/>
          <a:p>
            <a:r>
              <a:rPr lang="zh-CN" altLang="en-US" sz="5400" dirty="0" smtClean="0"/>
              <a:t>解三角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54134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二、解三角及其综合应用</a:t>
            </a:r>
            <a:endParaRPr lang="en-US" altLang="zh-CN" dirty="0" smtClean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859809" y="1421515"/>
            <a:ext cx="10263116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解三角的类型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1009934" y="2519212"/>
            <a:ext cx="8705566" cy="571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）已知三边，用余弦定理，有解时只有一解</a:t>
            </a:r>
            <a:endParaRPr lang="en-US" altLang="zh-CN" dirty="0" smtClean="0"/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1009934" y="3471270"/>
            <a:ext cx="9886666" cy="1456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）已知两边及夹角，用余弦定理必有一解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8015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二、解三角及其综合应用</a:t>
            </a:r>
            <a:endParaRPr lang="en-US" altLang="zh-CN" dirty="0" smtClean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859808" y="1421514"/>
            <a:ext cx="10976591" cy="645411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三角形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的面积（△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中角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所对的边分别是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面积为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副标题 2"/>
              <p:cNvSpPr txBox="1">
                <a:spLocks/>
              </p:cNvSpPr>
              <p:nvPr/>
            </p:nvSpPr>
            <p:spPr>
              <a:xfrm>
                <a:off x="1067084" y="2162876"/>
                <a:ext cx="8705566" cy="5710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BC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边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上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8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084" y="2162876"/>
                <a:ext cx="8705566" cy="571058"/>
              </a:xfrm>
              <a:prstGeom prst="rect">
                <a:avLst/>
              </a:prstGeom>
              <a:blipFill rotWithShape="0">
                <a:blip r:embed="rId3"/>
                <a:stretch>
                  <a:fillRect l="-1050" t="-7527" b="-11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副标题 2"/>
              <p:cNvSpPr txBox="1">
                <a:spLocks/>
              </p:cNvSpPr>
              <p:nvPr/>
            </p:nvSpPr>
            <p:spPr>
              <a:xfrm>
                <a:off x="1067084" y="2733934"/>
                <a:ext cx="8705566" cy="5710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𝑎𝑏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084" y="2733934"/>
                <a:ext cx="8705566" cy="571058"/>
              </a:xfrm>
              <a:prstGeom prst="rect">
                <a:avLst/>
              </a:prstGeom>
              <a:blipFill rotWithShape="0">
                <a:blip r:embed="rId4"/>
                <a:stretch>
                  <a:fillRect l="-1050" t="-7447" b="-10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副标题 2"/>
              <p:cNvSpPr txBox="1">
                <a:spLocks/>
              </p:cNvSpPr>
              <p:nvPr/>
            </p:nvSpPr>
            <p:spPr>
              <a:xfrm>
                <a:off x="1067084" y="3304992"/>
                <a:ext cx="8705566" cy="5710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/>
                  <a:t>（</a:t>
                </a:r>
                <a:r>
                  <a:rPr lang="en-US" altLang="zh-CN" dirty="0"/>
                  <a:t>3</a:t>
                </a:r>
                <a:r>
                  <a:rPr lang="zh-CN" altLang="en-US" dirty="0" smtClean="0"/>
                  <a:t>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fun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为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△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ABC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的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外接圆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半径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10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084" y="3304992"/>
                <a:ext cx="8705566" cy="571058"/>
              </a:xfrm>
              <a:prstGeom prst="rect">
                <a:avLst/>
              </a:prstGeom>
              <a:blipFill rotWithShape="0">
                <a:blip r:embed="rId5"/>
                <a:stretch>
                  <a:fillRect l="-1050" t="-19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副标题 2"/>
              <p:cNvSpPr txBox="1">
                <a:spLocks/>
              </p:cNvSpPr>
              <p:nvPr/>
            </p:nvSpPr>
            <p:spPr>
              <a:xfrm>
                <a:off x="1067084" y="3790767"/>
                <a:ext cx="8705566" cy="5710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𝑎𝑏𝑐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△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ABC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的外接圆半径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11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084" y="3790767"/>
                <a:ext cx="8705566" cy="571058"/>
              </a:xfrm>
              <a:prstGeom prst="rect">
                <a:avLst/>
              </a:prstGeom>
              <a:blipFill rotWithShape="0">
                <a:blip r:embed="rId6"/>
                <a:stretch>
                  <a:fillRect l="-1050" t="-6383" b="-117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副标题 2"/>
              <p:cNvSpPr txBox="1">
                <a:spLocks/>
              </p:cNvSpPr>
              <p:nvPr/>
            </p:nvSpPr>
            <p:spPr>
              <a:xfrm>
                <a:off x="1081062" y="4295409"/>
                <a:ext cx="8705566" cy="5710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/>
                  <a:t>（</a:t>
                </a:r>
                <a:r>
                  <a:rPr lang="en-US" altLang="zh-CN" dirty="0"/>
                  <a:t>5</a:t>
                </a:r>
                <a:r>
                  <a:rPr lang="zh-CN" altLang="en-US" dirty="0" smtClean="0"/>
                  <a:t>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12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062" y="4295409"/>
                <a:ext cx="8705566" cy="571058"/>
              </a:xfrm>
              <a:prstGeom prst="rect">
                <a:avLst/>
              </a:prstGeom>
              <a:blipFill rotWithShape="0">
                <a:blip r:embed="rId7"/>
                <a:stretch>
                  <a:fillRect l="-1050" t="-7527" b="-11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副标题 2"/>
              <p:cNvSpPr txBox="1">
                <a:spLocks/>
              </p:cNvSpPr>
              <p:nvPr/>
            </p:nvSpPr>
            <p:spPr>
              <a:xfrm>
                <a:off x="1067084" y="4866467"/>
                <a:ext cx="8705566" cy="12906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6</a:t>
                </a:r>
                <a:r>
                  <a:rPr lang="zh-CN" altLang="en-US" dirty="0" smtClean="0"/>
                  <a:t>）已知三角形的三边及内切圆半径</a:t>
                </a:r>
                <a:endParaRPr lang="en-US" altLang="zh-CN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为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三角形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内切圆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半径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13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084" y="4866467"/>
                <a:ext cx="8705566" cy="1290691"/>
              </a:xfrm>
              <a:prstGeom prst="rect">
                <a:avLst/>
              </a:prstGeom>
              <a:blipFill rotWithShape="0">
                <a:blip r:embed="rId8"/>
                <a:stretch>
                  <a:fillRect l="-1050" t="-8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63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二、解三角及其综合应用</a:t>
            </a:r>
            <a:endParaRPr lang="en-US" altLang="zh-CN" dirty="0" smtClean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859808" y="1421514"/>
            <a:ext cx="10976591" cy="645411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三角形常用的结论（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中角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所对的边分别是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面积为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1067084" y="2162876"/>
            <a:ext cx="8705566" cy="571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A+B+C=π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副标题 2"/>
              <p:cNvSpPr txBox="1">
                <a:spLocks/>
              </p:cNvSpPr>
              <p:nvPr/>
            </p:nvSpPr>
            <p:spPr>
              <a:xfrm>
                <a:off x="1067084" y="2733934"/>
                <a:ext cx="10477216" cy="5710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）</a:t>
                </a:r>
                <a14:m>
                  <m:oMath xmlns:m="http://schemas.openxmlformats.org/officeDocument/2006/math">
                    <m:r>
                      <a:rPr lang="zh-CN" altLang="en-US" dirty="0">
                        <a:latin typeface="Cambria Math" panose="02040503050406030204" pitchFamily="18" charset="0"/>
                      </a:rPr>
                      <m:t>在</m:t>
                    </m:r>
                  </m:oMath>
                </a14:m>
                <a:r>
                  <a:rPr lang="zh-CN" altLang="en-US" dirty="0" smtClean="0"/>
                  <a:t>三角形中，大角对大边，大边对大角，如</a:t>
                </a:r>
                <a:r>
                  <a:rPr lang="en-US" altLang="zh-CN" dirty="0" smtClean="0"/>
                  <a:t>a&gt;b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CN" dirty="0" smtClean="0"/>
                  <a:t>sin A&gt;sin B</a:t>
                </a:r>
              </a:p>
            </p:txBody>
          </p:sp>
        </mc:Choice>
        <mc:Fallback xmlns="">
          <p:sp>
            <p:nvSpPr>
              <p:cNvPr id="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084" y="2733934"/>
                <a:ext cx="10477216" cy="571058"/>
              </a:xfrm>
              <a:prstGeom prst="rect">
                <a:avLst/>
              </a:prstGeom>
              <a:blipFill rotWithShape="0">
                <a:blip r:embed="rId3"/>
                <a:stretch>
                  <a:fillRect l="-873" t="-19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副标题 2"/>
              <p:cNvSpPr txBox="1">
                <a:spLocks/>
              </p:cNvSpPr>
              <p:nvPr/>
            </p:nvSpPr>
            <p:spPr>
              <a:xfrm>
                <a:off x="1067084" y="3304992"/>
                <a:ext cx="8705566" cy="5710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/>
                  <a:t>（</a:t>
                </a:r>
                <a:r>
                  <a:rPr lang="en-US" altLang="zh-CN" dirty="0"/>
                  <a:t>3</a:t>
                </a:r>
                <a:r>
                  <a:rPr lang="zh-CN" altLang="en-US" dirty="0" smtClean="0"/>
                  <a:t>）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任意</m:t>
                    </m:r>
                  </m:oMath>
                </a14:m>
                <a:r>
                  <a:rPr lang="zh-CN" altLang="en-US" dirty="0" smtClean="0"/>
                  <a:t>两边之和大于第三边，任意两边只差小于第三边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10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084" y="3304992"/>
                <a:ext cx="8705566" cy="571058"/>
              </a:xfrm>
              <a:prstGeom prst="rect">
                <a:avLst/>
              </a:prstGeom>
              <a:blipFill rotWithShape="0">
                <a:blip r:embed="rId4"/>
                <a:stretch>
                  <a:fillRect l="-1050" t="-19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副标题 2"/>
              <p:cNvSpPr txBox="1">
                <a:spLocks/>
              </p:cNvSpPr>
              <p:nvPr/>
            </p:nvSpPr>
            <p:spPr>
              <a:xfrm>
                <a:off x="1067084" y="3790767"/>
                <a:ext cx="8705566" cy="5710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）在锐角三角形</a:t>
                </a:r>
                <a:r>
                  <a:rPr lang="en-US" altLang="zh-CN" dirty="0" smtClean="0"/>
                  <a:t>ABC</a:t>
                </a:r>
                <a:r>
                  <a:rPr lang="zh-CN" altLang="en-US" dirty="0" smtClean="0"/>
                  <a:t>中，</a:t>
                </a:r>
                <a:r>
                  <a:rPr lang="en-US" altLang="zh-CN" dirty="0" smtClean="0"/>
                  <a:t>sin A&gt;cos B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CN" dirty="0" smtClean="0"/>
                  <a:t>A+B&gt;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11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084" y="3790767"/>
                <a:ext cx="8705566" cy="571058"/>
              </a:xfrm>
              <a:prstGeom prst="rect">
                <a:avLst/>
              </a:prstGeom>
              <a:blipFill rotWithShape="0">
                <a:blip r:embed="rId5"/>
                <a:stretch>
                  <a:fillRect l="-1050" t="-12766" b="-5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副标题 2"/>
          <p:cNvSpPr txBox="1">
            <a:spLocks/>
          </p:cNvSpPr>
          <p:nvPr/>
        </p:nvSpPr>
        <p:spPr>
          <a:xfrm>
            <a:off x="1081062" y="4295409"/>
            <a:ext cx="8705566" cy="571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/>
              <a:t>（</a:t>
            </a:r>
            <a:r>
              <a:rPr lang="en-US" altLang="zh-CN" dirty="0"/>
              <a:t>5</a:t>
            </a:r>
            <a:r>
              <a:rPr lang="zh-CN" altLang="en-US" dirty="0" smtClean="0"/>
              <a:t>）在斜△</a:t>
            </a:r>
            <a:r>
              <a:rPr lang="en-US" altLang="zh-CN" dirty="0" smtClean="0"/>
              <a:t>ABC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tan </a:t>
            </a:r>
            <a:r>
              <a:rPr lang="en-US" altLang="zh-CN" dirty="0" err="1" smtClean="0"/>
              <a:t>A+tan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B+tan</a:t>
            </a:r>
            <a:r>
              <a:rPr lang="en-US" altLang="zh-CN" dirty="0" smtClean="0"/>
              <a:t> C=tan </a:t>
            </a:r>
            <a:r>
              <a:rPr lang="en-US" altLang="zh-CN" dirty="0" err="1" smtClean="0"/>
              <a:t>A·tan</a:t>
            </a:r>
            <a:r>
              <a:rPr lang="en-US" altLang="zh-CN" dirty="0" smtClean="0"/>
              <a:t> B· tan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副标题 2"/>
              <p:cNvSpPr txBox="1">
                <a:spLocks/>
              </p:cNvSpPr>
              <p:nvPr/>
            </p:nvSpPr>
            <p:spPr>
              <a:xfrm>
                <a:off x="1067084" y="4866467"/>
                <a:ext cx="11124916" cy="17502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6</a:t>
                </a:r>
                <a:r>
                  <a:rPr lang="zh-CN" altLang="en-US" dirty="0" smtClean="0"/>
                  <a:t>）有关三角形内角的常用三角恒等式：</a:t>
                </a:r>
                <a:r>
                  <a:rPr lang="en-US" altLang="zh-CN" dirty="0" smtClean="0"/>
                  <a:t>sin(A+B)=sin </a:t>
                </a:r>
                <a:r>
                  <a:rPr lang="en-US" altLang="zh-CN" dirty="0" err="1" smtClean="0"/>
                  <a:t>C;cos</a:t>
                </a:r>
                <a:r>
                  <a:rPr lang="en-US" altLang="zh-CN" dirty="0" smtClean="0"/>
                  <a:t>(A+B)=-cos C;</a:t>
                </a:r>
              </a:p>
              <a:p>
                <a:pPr algn="l"/>
                <a:r>
                  <a:rPr lang="en-US" altLang="zh-CN" dirty="0" smtClean="0"/>
                  <a:t>tan(A+B)=-tan C(A+B</a:t>
                </a:r>
                <a:r>
                  <a:rPr lang="zh-CN" altLang="en-US" dirty="0" smtClean="0"/>
                  <a:t>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);sin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=cos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dirty="0" smtClean="0"/>
                  <a:t>;cos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=sin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13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084" y="4866467"/>
                <a:ext cx="11124916" cy="1750233"/>
              </a:xfrm>
              <a:prstGeom prst="rect">
                <a:avLst/>
              </a:prstGeom>
              <a:blipFill rotWithShape="0">
                <a:blip r:embed="rId6"/>
                <a:stretch>
                  <a:fillRect l="-822" t="-62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06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正余弦定理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37971" y="1105468"/>
                <a:ext cx="11286699" cy="682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2018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Ⅱ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）在△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BC=1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AC=5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AB=(      ) 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1" y="1105468"/>
                <a:ext cx="11286699" cy="682431"/>
              </a:xfrm>
              <a:prstGeom prst="rect">
                <a:avLst/>
              </a:prstGeom>
              <a:blipFill rotWithShape="0">
                <a:blip r:embed="rId3"/>
                <a:stretch>
                  <a:fillRect l="-810" b="-80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506295" y="2091315"/>
                <a:ext cx="11286699" cy="497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A.4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B.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30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29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D.2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rad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95" y="2091315"/>
                <a:ext cx="11286699" cy="497637"/>
              </a:xfrm>
              <a:prstGeom prst="rect">
                <a:avLst/>
              </a:prstGeom>
              <a:blipFill rotWithShape="0">
                <a:blip r:embed="rId4"/>
                <a:stretch>
                  <a:fillRect l="-810" t="-3659" b="-256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06294" y="2795917"/>
                <a:ext cx="11286699" cy="1904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解：因为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C =2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-1=-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BC=1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AC=5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BC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AC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𝐵𝐶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·</m:t>
                        </m:r>
                        <m:r>
                          <m:rPr>
                            <m:sty m:val="p"/>
                          </m:r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AC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·</m:t>
                        </m:r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ra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=4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94" y="2795917"/>
                <a:ext cx="11286699" cy="1904176"/>
              </a:xfrm>
              <a:prstGeom prst="rect">
                <a:avLst/>
              </a:prstGeom>
              <a:blipFill rotWithShape="0">
                <a:blip r:embed="rId5"/>
                <a:stretch>
                  <a:fillRect l="-810" b="-6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25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正余弦定理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37971" y="1105468"/>
                <a:ext cx="11286699" cy="615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2016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Ⅲ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）在△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边上的高等于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𝐵𝐶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A=(      ) 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1" y="1105468"/>
                <a:ext cx="11286699" cy="615746"/>
              </a:xfrm>
              <a:prstGeom prst="rect">
                <a:avLst/>
              </a:prstGeom>
              <a:blipFill rotWithShape="0">
                <a:blip r:embed="rId3"/>
                <a:stretch>
                  <a:fillRect l="-810" b="-8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506295" y="2091315"/>
                <a:ext cx="11286699" cy="682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B.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10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D.-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95" y="2091315"/>
                <a:ext cx="11286699" cy="682879"/>
              </a:xfrm>
              <a:prstGeom prst="rect">
                <a:avLst/>
              </a:prstGeom>
              <a:blipFill rotWithShape="0">
                <a:blip r:embed="rId4"/>
                <a:stretch>
                  <a:fillRect l="-810" b="-80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06294" y="2795917"/>
                <a:ext cx="11286699" cy="2818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做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⊥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，垂足为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由题意知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AD=BD=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𝐵𝐶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3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𝐵𝐶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3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𝐵𝐶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3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𝐵𝐶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，在△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由余弦定理推论可知，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𝐵𝐴𝐶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C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C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·</m:t>
                        </m:r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AC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</a:p>
              <a:p>
                <a:r>
                  <a:rPr lang="en-US" altLang="zh-CN" sz="2400" dirty="0"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10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94" y="2795917"/>
                <a:ext cx="11286699" cy="2818977"/>
              </a:xfrm>
              <a:prstGeom prst="rect">
                <a:avLst/>
              </a:prstGeom>
              <a:blipFill rotWithShape="0">
                <a:blip r:embed="rId5"/>
                <a:stretch>
                  <a:fillRect l="-810" t="-2381" b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9805" y="3007896"/>
            <a:ext cx="3484442" cy="187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1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正余弦定理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37971" y="1105468"/>
                <a:ext cx="11286699" cy="1635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2019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Ⅰ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的内角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A,B,C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对应的边分别为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a,b,c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4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zh-CN" sz="24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-</m:t>
                        </m:r>
                        <m:r>
                          <m:rPr>
                            <m:nor/>
                          </m:rPr>
                          <a:rPr lang="en-US" altLang="zh-CN" sz="24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4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-sin B sin C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）求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）若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a+b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，求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C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1" y="1105468"/>
                <a:ext cx="11286699" cy="1635256"/>
              </a:xfrm>
              <a:prstGeom prst="rect">
                <a:avLst/>
              </a:prstGeom>
              <a:blipFill rotWithShape="0">
                <a:blip r:embed="rId3"/>
                <a:stretch>
                  <a:fillRect l="-810" t="-4089" b="-7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449997" y="2814448"/>
                <a:ext cx="11286699" cy="2029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）有已知得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A=sin B sin C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故由正弦定理得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由余弦定理得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A=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A=60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7" y="2814448"/>
                <a:ext cx="11286699" cy="2029017"/>
              </a:xfrm>
              <a:prstGeom prst="rect">
                <a:avLst/>
              </a:prstGeom>
              <a:blipFill rotWithShape="0">
                <a:blip r:embed="rId4"/>
                <a:stretch>
                  <a:fillRect l="-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612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正余弦定理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742097" y="807848"/>
                <a:ext cx="11286699" cy="5892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）由（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B=120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-C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由题设及正弦定理得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A+sin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(120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-C)=2sin C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C+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C=2sin C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cos(C+60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sin(C+60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C=sin[(C+60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)-60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]=sin(C+60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)cos60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-cos(C+60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)sin60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e>
                        </m:rad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97" y="807848"/>
                <a:ext cx="11286699" cy="5892639"/>
              </a:xfrm>
              <a:prstGeom prst="rect">
                <a:avLst/>
              </a:prstGeom>
              <a:blipFill rotWithShape="0">
                <a:blip r:embed="rId3"/>
                <a:stretch>
                  <a:fillRect l="-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338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正余弦定理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37971" y="1105468"/>
                <a:ext cx="11286699" cy="1761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2019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Ⅲ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的内角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A,B,C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对应的边分别为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a,b,c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=b sin A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）求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）若△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为锐角三角形，且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c=1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，求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面积的取值范围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1" y="1105468"/>
                <a:ext cx="11286699" cy="1761060"/>
              </a:xfrm>
              <a:prstGeom prst="rect">
                <a:avLst/>
              </a:prstGeom>
              <a:blipFill rotWithShape="0">
                <a:blip r:embed="rId3"/>
                <a:stretch>
                  <a:fillRect l="-810" t="-3806" b="-5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449997" y="2814448"/>
                <a:ext cx="11286699" cy="323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）由题设及正弦定理得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A sin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=sin B 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sinA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因为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sinA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=sin B 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因为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=cos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，故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=2sin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，因为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B=60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7" y="2814448"/>
                <a:ext cx="11286699" cy="3237746"/>
              </a:xfrm>
              <a:prstGeom prst="rect">
                <a:avLst/>
              </a:prstGeom>
              <a:blipFill rotWithShape="0">
                <a:blip r:embed="rId4"/>
                <a:stretch>
                  <a:fillRect l="-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448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正余弦定理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742097" y="807848"/>
                <a:ext cx="11286699" cy="4736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由题设知△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的面积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nor/>
                          </m:rPr>
                          <a: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△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ABC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由正弦定理得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func>
                          <m:func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⁡(120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°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由于△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为锐角三角形，故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&lt;A&lt;90</a:t>
                </a:r>
                <a:r>
                  <a:rPr lang="en-US" altLang="zh-C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&lt;90</a:t>
                </a:r>
                <a:r>
                  <a:rPr lang="en-US" altLang="zh-C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由（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A+C=120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r>
                  <a:rPr lang="en-US" altLang="zh-CN" sz="240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&lt;90</a:t>
                </a:r>
                <a:r>
                  <a:rPr lang="en-US" altLang="zh-C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&lt;a&lt;2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，从而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den>
                        </m:f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nor/>
                          </m:rPr>
                          <a: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△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ABC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面积的取值范围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97" y="807848"/>
                <a:ext cx="11286699" cy="4736810"/>
              </a:xfrm>
              <a:prstGeom prst="rect">
                <a:avLst/>
              </a:prstGeom>
              <a:blipFill rotWithShape="0">
                <a:blip r:embed="rId3"/>
                <a:stretch>
                  <a:fillRect l="-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66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正余弦定理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37971" y="1105468"/>
                <a:ext cx="11286699" cy="1235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2018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Ⅰ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）在平面四边形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中，</a:t>
                </a:r>
                <a:r>
                  <a:rPr lang="en-US" altLang="zh-C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ADC=90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45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AB=2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BD=5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）求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:r>
                  <a:rPr lang="en-US" altLang="zh-C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ADB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DC=2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，求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1" y="1105468"/>
                <a:ext cx="11286699" cy="1235146"/>
              </a:xfrm>
              <a:prstGeom prst="rect">
                <a:avLst/>
              </a:prstGeom>
              <a:blipFill rotWithShape="0">
                <a:blip r:embed="rId3"/>
                <a:stretch>
                  <a:fillRect l="-810" t="-5911" b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00797" y="2340614"/>
                <a:ext cx="11286699" cy="2418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）在△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中由正弦定理得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𝐵𝐷</m:t>
                        </m:r>
                      </m:num>
                      <m:den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num>
                      <m:den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𝐴𝐷𝐵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func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45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°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𝐴𝐷𝐵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func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𝐴𝐷𝐵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不难看出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𝐴𝐷𝐵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&lt;90</a:t>
                </a:r>
                <a:r>
                  <a:rPr lang="en-US" altLang="zh-C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:r>
                  <a:rPr lang="en-US" altLang="zh-C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𝐴𝐷𝐵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97" y="2340614"/>
                <a:ext cx="11286699" cy="2418739"/>
              </a:xfrm>
              <a:prstGeom prst="rect">
                <a:avLst/>
              </a:prstGeom>
              <a:blipFill rotWithShape="0">
                <a:blip r:embed="rId4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4428" y="2054742"/>
            <a:ext cx="1939419" cy="258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0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86407" y="1448393"/>
            <a:ext cx="9144000" cy="5159824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一、正、余弦定理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内容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变形公式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应用类型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二、解三角及其应用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解三角的类型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2.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三角形的面积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三角形中常用的结论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59307" y="0"/>
            <a:ext cx="515940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99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正余弦定理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45995" y="888102"/>
                <a:ext cx="11286699" cy="2457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）由题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设及（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）知，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:r>
                  <a:rPr lang="en-US" altLang="zh-C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=sin</a:t>
                </a:r>
                <a:r>
                  <a:rPr lang="en-US" altLang="zh-C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𝐴𝐷𝐵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中，由余弦定理得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zh-CN" sz="24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zh-CN" sz="24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4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-2BD·DC·cos</a:t>
                </a:r>
                <a:r>
                  <a:rPr lang="en-US" altLang="zh-C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=25+8-2×5×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5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=25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BC=5</a:t>
                </a: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95" y="888102"/>
                <a:ext cx="11286699" cy="2457019"/>
              </a:xfrm>
              <a:prstGeom prst="rect">
                <a:avLst/>
              </a:prstGeom>
              <a:blipFill rotWithShape="0">
                <a:blip r:embed="rId3"/>
                <a:stretch>
                  <a:fillRect l="-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3728" y="951580"/>
            <a:ext cx="1939419" cy="258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2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正余弦定理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37971" y="1105468"/>
                <a:ext cx="11286699" cy="1821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2017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Ⅰ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 △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的内角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A,B,C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对应的边分别为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a,b,c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。已知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的面积为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zh-CN" sz="2400" b="0" i="0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en-US" altLang="zh-CN" sz="2400" i="1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）求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B sin C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6cos 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Bcos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C=1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a=3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，求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的周长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1" y="1105468"/>
                <a:ext cx="11286699" cy="1821461"/>
              </a:xfrm>
              <a:prstGeom prst="rect">
                <a:avLst/>
              </a:prstGeom>
              <a:blipFill rotWithShape="0">
                <a:blip r:embed="rId3"/>
                <a:stretch>
                  <a:fillRect l="-810" t="-3679" b="-50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477671" y="2959112"/>
                <a:ext cx="11286699" cy="389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）由题设可得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 sin B=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B=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由正弦定理得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C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B=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B sin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1" y="2959112"/>
                <a:ext cx="11286699" cy="3898888"/>
              </a:xfrm>
              <a:prstGeom prst="rect">
                <a:avLst/>
              </a:prstGeom>
              <a:blipFill rotWithShape="0">
                <a:blip r:embed="rId4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17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正余弦定理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45995" y="888102"/>
                <a:ext cx="11286699" cy="4305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）由题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设及（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）知，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:r>
                  <a:rPr lang="en-US" altLang="zh-C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C-sin B sin C=-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B+C=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，故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由题意得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sin A=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=8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由余弦定理可得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4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=9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4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zh-CN" sz="24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zh-CN" sz="24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altLang="zh-CN" sz="24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−3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=9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b+c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33</m:t>
                        </m:r>
                      </m:e>
                    </m:rad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故△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周长为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3+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33</m:t>
                        </m:r>
                      </m:e>
                    </m:rad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95" y="888102"/>
                <a:ext cx="11286699" cy="4305409"/>
              </a:xfrm>
              <a:prstGeom prst="rect">
                <a:avLst/>
              </a:prstGeom>
              <a:blipFill rotWithShape="0">
                <a:blip r:embed="rId3"/>
                <a:stretch>
                  <a:fillRect l="-864" b="-5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33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正余弦定理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37971" y="1105468"/>
                <a:ext cx="112866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训练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△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的内角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A,B,C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对应的边分别为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a,b,c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=ac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A sin 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B+sin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 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=1-cos 2B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，则角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A=(     )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1" y="1105468"/>
                <a:ext cx="11286699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810" t="-802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506295" y="2091315"/>
                <a:ext cx="11286699" cy="687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B.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D.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95" y="2091315"/>
                <a:ext cx="11286699" cy="687752"/>
              </a:xfrm>
              <a:prstGeom prst="rect">
                <a:avLst/>
              </a:prstGeom>
              <a:blipFill rotWithShape="0">
                <a:blip r:embed="rId4"/>
                <a:stretch>
                  <a:fillRect l="-810" b="-70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06294" y="2795917"/>
                <a:ext cx="11286699" cy="3000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 在△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，因为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A sin 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B+sin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 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=1-cos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，二倍角公式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A sin 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B+sin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，再由正弦定理得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ab+bc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24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a+c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=2b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两边平方，可得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+2ac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=ac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，故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4ac=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+2ac</a:t>
                </a:r>
              </a:p>
              <a:p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整理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，进而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=a=c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3 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94" y="2795917"/>
                <a:ext cx="11286699" cy="3000245"/>
              </a:xfrm>
              <a:prstGeom prst="rect">
                <a:avLst/>
              </a:prstGeom>
              <a:blipFill rotWithShape="0">
                <a:blip r:embed="rId5"/>
                <a:stretch>
                  <a:fillRect l="-810" t="-2236" b="-38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61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2——</a:t>
            </a:r>
            <a:r>
              <a:rPr lang="zh-CN" altLang="en-US" sz="3200" dirty="0" smtClean="0"/>
              <a:t>解三角形及其综合应用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37971" y="1105468"/>
                <a:ext cx="11286699" cy="1035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2018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Ⅲ 9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）△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的内角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A,B,C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对应的边分别为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a,b,c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，若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△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的面积为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-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角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C=(     )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1" y="1105468"/>
                <a:ext cx="11286699" cy="1035861"/>
              </a:xfrm>
              <a:prstGeom prst="rect">
                <a:avLst/>
              </a:prstGeom>
              <a:blipFill rotWithShape="0">
                <a:blip r:embed="rId3"/>
                <a:stretch>
                  <a:fillRect l="-810" t="-6471" b="-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506295" y="2091315"/>
                <a:ext cx="11286699" cy="612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B.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D.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95" y="2091315"/>
                <a:ext cx="11286699" cy="612091"/>
              </a:xfrm>
              <a:prstGeom prst="rect">
                <a:avLst/>
              </a:prstGeom>
              <a:blipFill rotWithShape="0">
                <a:blip r:embed="rId4"/>
                <a:stretch>
                  <a:fillRect l="-810" b="-9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06294" y="2795917"/>
                <a:ext cx="11286699" cy="214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解：由余弦定理得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=2ab cos C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nor/>
                          </m:rPr>
                          <a: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△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ABC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nor/>
                          </m:rPr>
                          <a: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△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ABC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ab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4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nor/>
                          </m:rPr>
                          <a: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△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ABC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ab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in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 C=1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94" y="2795917"/>
                <a:ext cx="11286699" cy="2147960"/>
              </a:xfrm>
              <a:prstGeom prst="rect">
                <a:avLst/>
              </a:prstGeom>
              <a:blipFill rotWithShape="0">
                <a:blip r:embed="rId5"/>
                <a:stretch>
                  <a:fillRect l="-810" b="-5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20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2——</a:t>
            </a:r>
            <a:r>
              <a:rPr lang="zh-CN" altLang="en-US" sz="3200" dirty="0" smtClean="0"/>
              <a:t>解三角形及其综合应用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37971" y="1105468"/>
                <a:ext cx="11286699" cy="981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2019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Ⅱ 15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）△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的内角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A,B,C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对应的边分别为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a,b,c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b=6,a=2c,B=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3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△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的面积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=_____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1" y="1105468"/>
                <a:ext cx="11286699" cy="981423"/>
              </a:xfrm>
              <a:prstGeom prst="rect">
                <a:avLst/>
              </a:prstGeom>
              <a:blipFill rotWithShape="0">
                <a:blip r:embed="rId3"/>
                <a:stretch>
                  <a:fillRect l="-810" t="-621" b="-136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06294" y="2795917"/>
                <a:ext cx="11286699" cy="2077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-2ac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，及已知得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2×2c×c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c=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a=2c=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故△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面积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acsin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=6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94" y="2795917"/>
                <a:ext cx="11286699" cy="2077364"/>
              </a:xfrm>
              <a:prstGeom prst="rect">
                <a:avLst/>
              </a:prstGeom>
              <a:blipFill rotWithShape="0">
                <a:blip r:embed="rId4"/>
                <a:stretch>
                  <a:fillRect l="-810" b="-2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20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2——</a:t>
            </a:r>
            <a:r>
              <a:rPr lang="zh-CN" altLang="en-US" sz="3200" dirty="0" smtClean="0"/>
              <a:t>解三角形及其综合应用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37971" y="1105468"/>
                <a:ext cx="112866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2015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Ⅰ 16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）在平面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中，</a:t>
                </a:r>
                <a:r>
                  <a:rPr lang="en-US" altLang="zh-C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∠ 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</a:t>
                </a:r>
                <a:r>
                  <a:rPr lang="en-US" altLang="zh-C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∠ 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B=</a:t>
                </a:r>
                <a:r>
                  <a:rPr lang="en-US" altLang="zh-C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∠ 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C=75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BC=2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的取值范围为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_____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1" y="1105468"/>
                <a:ext cx="11286699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810" t="-875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493594" y="2084717"/>
                <a:ext cx="11286699" cy="42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解：依题意作出四边形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，连接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。令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BD=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x,AB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=y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CDB=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D=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，在△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中，由正弦定理得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num>
                      <m:den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75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°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func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，由题意得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ADC=135</a:t>
                </a:r>
                <a:r>
                  <a:rPr lang="en-US" altLang="zh-C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ADB=135</a:t>
                </a:r>
                <a:r>
                  <a:rPr lang="en-US" altLang="zh-CN" sz="240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中，由正弦定理得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num>
                      <m:den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75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°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num>
                      <m:den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(13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°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num>
                      <m:den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(13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°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func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(13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°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90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°−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−45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°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−45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°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func>
                              <m:func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ad>
                                  <m:radPr>
                                    <m:degHide m:val="on"/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  <m:r>
                                  <a:rPr lang="en-US" altLang="zh-CN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</m:func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𝑐𝑜𝑠</m:t>
                            </m:r>
                          </m:fName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func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94" y="2084717"/>
                <a:ext cx="11286699" cy="4239430"/>
              </a:xfrm>
              <a:prstGeom prst="rect">
                <a:avLst/>
              </a:prstGeom>
              <a:blipFill rotWithShape="0">
                <a:blip r:embed="rId4"/>
                <a:stretch>
                  <a:fillRect l="-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3873" y="2341048"/>
            <a:ext cx="2705360" cy="263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19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2——</a:t>
            </a:r>
            <a:r>
              <a:rPr lang="zh-CN" altLang="en-US" sz="3200" dirty="0" smtClean="0"/>
              <a:t>解三角形及其综合应用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45995" y="1005217"/>
                <a:ext cx="11286699" cy="5756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 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&lt;75</a:t>
                </a:r>
                <a:r>
                  <a:rPr lang="en-US" altLang="zh-C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+75</a:t>
                </a:r>
                <a:r>
                  <a:rPr lang="en-US" altLang="zh-C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=180</a:t>
                </a:r>
                <a:r>
                  <a:rPr lang="en-US" altLang="zh-C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sz="240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&lt;105</a:t>
                </a:r>
                <a:r>
                  <a:rPr lang="en-US" altLang="zh-CN" sz="240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=90</a:t>
                </a:r>
                <a:r>
                  <a:rPr lang="en-US" altLang="zh-C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 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，易得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90</a:t>
                </a:r>
                <a:r>
                  <a:rPr lang="en-US" altLang="zh-C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func>
                              <m:func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ad>
                                  <m:radPr>
                                    <m:degHide m:val="on"/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</m:func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𝑐𝑜𝑠</m:t>
                            </m:r>
                          </m:fName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+1)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又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tan</m:t>
                        </m:r>
                      </m:fName>
                      <m:e>
                        <m:r>
                          <m:rPr>
                            <m:nor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°</m:t>
                        </m:r>
                      </m:e>
                    </m:fun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tan(105</a:t>
                </a:r>
                <a:r>
                  <a:rPr lang="en-US" altLang="zh-C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tan(60</a:t>
                </a:r>
                <a:r>
                  <a:rPr lang="en-US" altLang="zh-CN" sz="240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+45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)=-2-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结合正切函数的性质可知，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func>
                      </m:den>
                    </m:f>
                    <m:r>
                      <a:rPr lang="zh-CN" alt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-2,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，且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func>
                      </m:den>
                    </m:f>
                  </m:oMath>
                </a14:m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+1)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⋃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e>
                    </m:rad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综上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e>
                    </m:ra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e>
                    </m:rad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95" y="1005217"/>
                <a:ext cx="11286699" cy="5756832"/>
              </a:xfrm>
              <a:prstGeom prst="rect">
                <a:avLst/>
              </a:prstGeom>
              <a:blipFill rotWithShape="0">
                <a:blip r:embed="rId3"/>
                <a:stretch>
                  <a:fillRect l="-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923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2——</a:t>
            </a:r>
            <a:r>
              <a:rPr lang="zh-CN" altLang="en-US" sz="3200" dirty="0" smtClean="0"/>
              <a:t>解三角形及其综合应用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37971" y="1105468"/>
                <a:ext cx="112866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2017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浙江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14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已知△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AB=AC=4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BC=2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延长线上一点，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BD=2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，连接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BDC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的面积为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_____,cos</a:t>
                </a:r>
                <a:r>
                  <a:rPr lang="en-US" altLang="zh-C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BD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_____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1" y="1105468"/>
                <a:ext cx="11286699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810" t="-8029" r="-2160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493594" y="1936465"/>
                <a:ext cx="11286699" cy="4949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解：因为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AB=AC=4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BC=2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:r>
                  <a:rPr lang="en-US" altLang="zh-C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𝐴𝐵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𝐵𝐶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·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·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𝐵𝐶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4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是内角，所以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en-US" altLang="zh-C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15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4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en-US" altLang="zh-C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CBD=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15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4 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nor/>
                          </m:rPr>
                          <a: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△</m:t>
                        </m:r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CBD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×2×2×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15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4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15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，因为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BD=BC =2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ABC=2</a:t>
                </a:r>
                <a:r>
                  <a:rPr lang="en-US" altLang="zh-C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BDC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又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:r>
                  <a:rPr lang="en-US" altLang="zh-C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4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BDC-1=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4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，因为是锐角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:r>
                  <a:rPr lang="en-US" altLang="zh-C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BDC=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4 </m:t>
                        </m:r>
                      </m:den>
                    </m:f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94" y="1936465"/>
                <a:ext cx="11286699" cy="4949047"/>
              </a:xfrm>
              <a:prstGeom prst="rect">
                <a:avLst/>
              </a:prstGeom>
              <a:blipFill rotWithShape="0">
                <a:blip r:embed="rId4"/>
                <a:stretch>
                  <a:fillRect l="-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07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2——</a:t>
            </a:r>
            <a:r>
              <a:rPr lang="zh-CN" altLang="en-US" sz="3200" dirty="0" smtClean="0"/>
              <a:t>解三角形及其综合应用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37971" y="1105468"/>
                <a:ext cx="1128669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训练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如图所示，在一个坡度一定的山坡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顶上有一个高度为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25m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的建筑物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，为了测量该山坡相对于水平地面的坡角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，在上坡的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处测得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DAC=15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，沿山坡前进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50m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到达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处，又测得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DBC=45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，根据以上可得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______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1" y="1105468"/>
                <a:ext cx="11286699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810" t="-5584" r="-324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22997" y="2305797"/>
                <a:ext cx="11286699" cy="4789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解：因为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DAC=15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DBC=45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ADB=30</a:t>
                </a:r>
                <a:r>
                  <a:rPr lang="en-US" altLang="zh-C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，在△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中，由正弦定理得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num>
                      <m:den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𝐴𝐷𝐵</m:t>
                            </m:r>
                          </m:e>
                        </m:func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𝐵𝐷</m:t>
                        </m:r>
                      </m:num>
                      <m:den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𝐷𝐴𝐵</m:t>
                            </m:r>
                          </m:e>
                        </m:func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𝐷𝐴𝐵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𝐴𝐷𝐵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=25(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CD=25m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𝐷𝐵𝐶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=45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BD=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e>
                    </m:ra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)m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由正弦定理得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𝐵𝐷</m:t>
                        </m:r>
                      </m:num>
                      <m:den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num>
                      <m:den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𝐷𝐵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</m:func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en-US" altLang="zh-C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𝐷𝐵𝐶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𝐵𝐷</m:t>
                        </m:r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45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°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func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𝐶𝐷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sin(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cos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97" y="2305797"/>
                <a:ext cx="11286699" cy="4789196"/>
              </a:xfrm>
              <a:prstGeom prst="rect">
                <a:avLst/>
              </a:prstGeom>
              <a:blipFill rotWithShape="0">
                <a:blip r:embed="rId4"/>
                <a:stretch>
                  <a:fillRect l="-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9902" y="1821444"/>
            <a:ext cx="3650391" cy="270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58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一、正余弦定理</a:t>
            </a:r>
            <a:endParaRPr lang="en-US" altLang="zh-CN" dirty="0" smtClean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859809" y="1421515"/>
            <a:ext cx="10263116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内容（若△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中角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所对的边分别是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a,b,c,R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是△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外接圆半径）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1009934" y="2049312"/>
            <a:ext cx="4153280" cy="571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）正弦定理</a:t>
            </a:r>
            <a:endParaRPr lang="en-US" altLang="zh-CN" dirty="0" smtClean="0"/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1009934" y="3987295"/>
            <a:ext cx="4153280" cy="571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）余弦定理</a:t>
            </a:r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副标题 2"/>
              <p:cNvSpPr txBox="1">
                <a:spLocks/>
              </p:cNvSpPr>
              <p:nvPr/>
            </p:nvSpPr>
            <p:spPr>
              <a:xfrm>
                <a:off x="968993" y="2620370"/>
                <a:ext cx="10263116" cy="9419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func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</m:oMath>
                  </m:oMathPara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93" y="2620370"/>
                <a:ext cx="10263116" cy="94198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副标题 2"/>
              <p:cNvSpPr txBox="1">
                <a:spLocks/>
              </p:cNvSpPr>
              <p:nvPr/>
            </p:nvSpPr>
            <p:spPr>
              <a:xfrm>
                <a:off x="1009934" y="4681182"/>
                <a:ext cx="10263116" cy="13195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𝑏𝑐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func>
                    </m:oMath>
                  </m:oMathPara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func>
                    </m:oMath>
                  </m:oMathPara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𝑎𝑏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934" y="4681182"/>
                <a:ext cx="10263116" cy="13195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8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145143" y="2613437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4400" dirty="0" smtClean="0"/>
              <a:t>总结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361041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一、正余弦定理</a:t>
            </a:r>
            <a:endParaRPr lang="en-US" altLang="zh-CN" dirty="0" smtClean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859809" y="1421515"/>
            <a:ext cx="10263116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变形公式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1009934" y="1858240"/>
            <a:ext cx="4153280" cy="571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）正弦定理</a:t>
            </a:r>
            <a:endParaRPr lang="en-US" altLang="zh-CN" dirty="0" smtClean="0"/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1009934" y="3796223"/>
            <a:ext cx="4153280" cy="571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）变形</a:t>
            </a:r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副标题 2"/>
              <p:cNvSpPr txBox="1">
                <a:spLocks/>
              </p:cNvSpPr>
              <p:nvPr/>
            </p:nvSpPr>
            <p:spPr>
              <a:xfrm>
                <a:off x="968993" y="2429298"/>
                <a:ext cx="10263116" cy="9419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func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</m:oMath>
                  </m:oMathPara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93" y="2429298"/>
                <a:ext cx="10263116" cy="94198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副标题 2"/>
              <p:cNvSpPr txBox="1">
                <a:spLocks/>
              </p:cNvSpPr>
              <p:nvPr/>
            </p:nvSpPr>
            <p:spPr>
              <a:xfrm>
                <a:off x="1009934" y="3987576"/>
                <a:ext cx="10263116" cy="25589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: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: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𝐶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</m:oMath>
                  </m:oMathPara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934" y="3987576"/>
                <a:ext cx="10263116" cy="255895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408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一、正余弦定理</a:t>
            </a:r>
            <a:endParaRPr lang="en-US" altLang="zh-CN" dirty="0" smtClean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859809" y="1421515"/>
            <a:ext cx="10263116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变形公式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1009934" y="1858240"/>
            <a:ext cx="4153280" cy="571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）余弦定理</a:t>
            </a:r>
            <a:endParaRPr lang="en-US" altLang="zh-CN" dirty="0" smtClean="0"/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1009934" y="3796223"/>
            <a:ext cx="4153280" cy="571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）变形</a:t>
            </a:r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副标题 2"/>
              <p:cNvSpPr txBox="1">
                <a:spLocks/>
              </p:cNvSpPr>
              <p:nvPr/>
            </p:nvSpPr>
            <p:spPr>
              <a:xfrm>
                <a:off x="1009934" y="3987576"/>
                <a:ext cx="10263116" cy="25589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𝑏𝑐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𝑏𝑐</m:t>
                              </m:r>
                            </m:den>
                          </m:f>
                        </m:e>
                      </m:func>
                      <m:r>
                        <a:rPr lang="en-US" altLang="zh-CN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CN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den>
                          </m:f>
                        </m:e>
                      </m:func>
                      <m:r>
                        <a:rPr lang="en-US" altLang="zh-CN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𝑎𝑏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𝑎𝑏</m:t>
                              </m:r>
                            </m:den>
                          </m:f>
                        </m:e>
                      </m:func>
                      <m:r>
                        <a:rPr lang="en-US" altLang="zh-CN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934" y="3987576"/>
                <a:ext cx="10263116" cy="25589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副标题 2"/>
              <p:cNvSpPr txBox="1">
                <a:spLocks/>
              </p:cNvSpPr>
              <p:nvPr/>
            </p:nvSpPr>
            <p:spPr>
              <a:xfrm>
                <a:off x="1009934" y="2234614"/>
                <a:ext cx="10263116" cy="13195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𝑏𝑐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func>
                    </m:oMath>
                  </m:oMathPara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func>
                    </m:oMath>
                  </m:oMathPara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𝑎𝑏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934" y="2234614"/>
                <a:ext cx="10263116" cy="13195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572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一、正余弦定理</a:t>
            </a:r>
            <a:endParaRPr lang="en-US" altLang="zh-CN" dirty="0" smtClean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859809" y="1421515"/>
            <a:ext cx="10263116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应用类型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1009934" y="1858240"/>
            <a:ext cx="4153280" cy="571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）正弦定理</a:t>
            </a:r>
            <a:endParaRPr lang="en-US" altLang="zh-CN" dirty="0" smtClean="0"/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1492534" y="2445277"/>
            <a:ext cx="10263116" cy="1319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已知两角和任意一边，求另一角和其他两条边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已知两边和其中一边的对角，求另一边和其他两角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副标题 2"/>
          <p:cNvSpPr txBox="1">
            <a:spLocks/>
          </p:cNvSpPr>
          <p:nvPr/>
        </p:nvSpPr>
        <p:spPr>
          <a:xfrm>
            <a:off x="1009934" y="3531274"/>
            <a:ext cx="4153280" cy="571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）余弦定理</a:t>
            </a:r>
            <a:endParaRPr lang="en-US" altLang="zh-CN" dirty="0" smtClean="0"/>
          </a:p>
        </p:txBody>
      </p:sp>
      <p:sp>
        <p:nvSpPr>
          <p:cNvPr id="12" name="副标题 2"/>
          <p:cNvSpPr txBox="1">
            <a:spLocks/>
          </p:cNvSpPr>
          <p:nvPr/>
        </p:nvSpPr>
        <p:spPr>
          <a:xfrm>
            <a:off x="1492534" y="4091471"/>
            <a:ext cx="10263116" cy="1319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已知三边求各角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已知两边和它们的夹角，求第三边和其他两角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31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二、解三角及其综合应用</a:t>
            </a:r>
            <a:endParaRPr lang="en-US" altLang="zh-CN" dirty="0" smtClean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859809" y="1421515"/>
            <a:ext cx="10263116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解三角的类型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1009934" y="2519212"/>
            <a:ext cx="8705566" cy="571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）已知两角一边，用正弦定理有解时，只有一解</a:t>
            </a:r>
            <a:endParaRPr lang="en-US" altLang="zh-CN" dirty="0" smtClean="0"/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1009934" y="3471270"/>
            <a:ext cx="9886666" cy="1456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）已知两边及其一边的对角，用正弦定理有解的情况有多种</a:t>
            </a:r>
          </a:p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△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中角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所对的边分别是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7221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二、解三角及其综合应用</a:t>
            </a:r>
            <a:endParaRPr lang="en-US" altLang="zh-CN" dirty="0" smtClean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859809" y="1421515"/>
            <a:ext cx="10263116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解三角的类型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347559"/>
              </p:ext>
            </p:extLst>
          </p:nvPr>
        </p:nvGraphicFramePr>
        <p:xfrm>
          <a:off x="859809" y="1992573"/>
          <a:ext cx="10595590" cy="39002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9118"/>
                <a:gridCol w="2119118"/>
                <a:gridCol w="2119118"/>
                <a:gridCol w="2119118"/>
                <a:gridCol w="2119118"/>
              </a:tblGrid>
              <a:tr h="610926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alt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为锐角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alt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为钝角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2082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图形示例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关系式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2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sin A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sin A&lt;</a:t>
                      </a:r>
                      <a:r>
                        <a:rPr lang="en-US" altLang="zh-CN" sz="2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altLang="zh-CN" sz="2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4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alt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≥</a:t>
                      </a:r>
                      <a:r>
                        <a:rPr lang="en-US" altLang="zh-CN" sz="2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en-US" altLang="zh-CN" sz="2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解的个数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一解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两解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一解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一解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946" y="2557562"/>
            <a:ext cx="1975774" cy="224496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715" y="2700961"/>
            <a:ext cx="2132231" cy="200852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8648" y="2743552"/>
            <a:ext cx="2056086" cy="205897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4734" y="2788541"/>
            <a:ext cx="2138489" cy="165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5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二、解三角及其综合应用</a:t>
            </a:r>
            <a:endParaRPr lang="en-US" altLang="zh-CN" dirty="0" smtClean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859809" y="1421515"/>
            <a:ext cx="10263116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解三角的类型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986" y="1883768"/>
            <a:ext cx="6172762" cy="2303063"/>
          </a:xfrm>
          <a:prstGeom prst="rect">
            <a:avLst/>
          </a:prstGeom>
        </p:spPr>
      </p:pic>
      <p:sp>
        <p:nvSpPr>
          <p:cNvPr id="16" name="副标题 2"/>
          <p:cNvSpPr txBox="1">
            <a:spLocks/>
          </p:cNvSpPr>
          <p:nvPr/>
        </p:nvSpPr>
        <p:spPr>
          <a:xfrm>
            <a:off x="1236259" y="4512670"/>
            <a:ext cx="9886666" cy="1456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/>
              <a:t>上表中，若</a:t>
            </a:r>
            <a:r>
              <a:rPr lang="en-US" altLang="zh-CN" dirty="0" smtClean="0"/>
              <a:t>A</a:t>
            </a:r>
            <a:r>
              <a:rPr lang="zh-CN" altLang="en-US" dirty="0" smtClean="0"/>
              <a:t>为钝角，当</a:t>
            </a:r>
            <a:r>
              <a:rPr lang="en-US" altLang="zh-CN" dirty="0" smtClean="0"/>
              <a:t>a&lt;</a:t>
            </a:r>
            <a:r>
              <a:rPr lang="en-US" altLang="zh-CN" dirty="0" err="1" smtClean="0"/>
              <a:t>bsin</a:t>
            </a:r>
            <a:r>
              <a:rPr lang="en-US" altLang="zh-CN" dirty="0" smtClean="0"/>
              <a:t> A</a:t>
            </a:r>
            <a:r>
              <a:rPr lang="zh-CN" altLang="en-US" dirty="0" smtClean="0"/>
              <a:t>时，无解，若</a:t>
            </a:r>
            <a:r>
              <a:rPr lang="en-US" altLang="zh-CN" dirty="0" smtClean="0"/>
              <a:t>A</a:t>
            </a:r>
            <a:r>
              <a:rPr lang="zh-CN" altLang="en-US" dirty="0" smtClean="0"/>
              <a:t>为钝角，当</a:t>
            </a:r>
            <a:r>
              <a:rPr lang="en-US" altLang="zh-CN" dirty="0" smtClean="0"/>
              <a:t>a=b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a&lt;b</a:t>
            </a:r>
            <a:r>
              <a:rPr lang="zh-CN" altLang="en-US" dirty="0" smtClean="0"/>
              <a:t>时均无解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3022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5366</TotalTime>
  <Words>1354</Words>
  <Application>Microsoft Office PowerPoint</Application>
  <PresentationFormat>宽屏</PresentationFormat>
  <Paragraphs>248</Paragraphs>
  <Slides>30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解三角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函数（一）简单函数与应用</dc:title>
  <dc:creator>Marsmarcin</dc:creator>
  <cp:lastModifiedBy>Marsmarcin</cp:lastModifiedBy>
  <cp:revision>553</cp:revision>
  <dcterms:created xsi:type="dcterms:W3CDTF">2020-04-02T11:20:58Z</dcterms:created>
  <dcterms:modified xsi:type="dcterms:W3CDTF">2020-04-10T06:05:06Z</dcterms:modified>
</cp:coreProperties>
</file>