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336" r:id="rId5"/>
    <p:sldId id="337" r:id="rId6"/>
    <p:sldId id="339" r:id="rId7"/>
    <p:sldId id="338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19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6" r:id="rId24"/>
    <p:sldId id="347" r:id="rId25"/>
    <p:sldId id="357" r:id="rId26"/>
    <p:sldId id="358" r:id="rId27"/>
    <p:sldId id="359" r:id="rId28"/>
    <p:sldId id="360" r:id="rId29"/>
    <p:sldId id="361" r:id="rId30"/>
    <p:sldId id="30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 autoAdjust="0"/>
    <p:restoredTop sz="94660"/>
  </p:normalViewPr>
  <p:slideViewPr>
    <p:cSldViewPr snapToGrid="0">
      <p:cViewPr varScale="1">
        <p:scale>
          <a:sx n="70" d="100"/>
          <a:sy n="70" d="100"/>
        </p:scale>
        <p:origin x="912" y="17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01114-57A6-4C59-B7E6-15D41C8AF2DE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C2453-4517-4E04-A722-0EDC080D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7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64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838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448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597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155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001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435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781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583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823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791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5863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16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678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335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4987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702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41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7906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2798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252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32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380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771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44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265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965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638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1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3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81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0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38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34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4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32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6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99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B44F3-2FA2-4D43-91AD-B517C3743230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2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emf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emf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emf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emf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emf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emf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3833" y="1214438"/>
            <a:ext cx="9544334" cy="2387600"/>
          </a:xfrm>
        </p:spPr>
        <p:txBody>
          <a:bodyPr>
            <a:normAutofit/>
          </a:bodyPr>
          <a:lstStyle/>
          <a:p>
            <a:r>
              <a:rPr lang="zh-CN" altLang="en-US" sz="5400" dirty="0" smtClean="0"/>
              <a:t>平面向量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5413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四、向量的数量积</a:t>
            </a:r>
            <a:endParaRPr lang="en-US" altLang="zh-CN" dirty="0" smtClean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859809" y="1540116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运算律及常用公式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859809" y="2206640"/>
                <a:ext cx="10536072" cy="35591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）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运算律：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20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20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20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acc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09" y="2206640"/>
                <a:ext cx="10536072" cy="3559160"/>
              </a:xfrm>
              <a:prstGeom prst="rect">
                <a:avLst/>
              </a:prstGeom>
              <a:blipFill rotWithShape="0">
                <a:blip r:embed="rId3"/>
                <a:stretch>
                  <a:fillRect l="-289" t="-2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57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四、向量的数量积</a:t>
            </a:r>
            <a:endParaRPr lang="en-US" altLang="zh-CN" dirty="0" smtClean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859809" y="1540116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运算律及常用公式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859809" y="2206640"/>
                <a:ext cx="10536072" cy="15906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）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常用公式：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09" y="2206640"/>
                <a:ext cx="10536072" cy="1590660"/>
              </a:xfrm>
              <a:prstGeom prst="rect">
                <a:avLst/>
              </a:prstGeom>
              <a:blipFill rotWithShape="0">
                <a:blip r:embed="rId3"/>
                <a:stretch>
                  <a:fillRect l="-289" t="-6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859809" y="3899332"/>
                <a:ext cx="10536072" cy="8062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Ⅱ.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09" y="3899332"/>
                <a:ext cx="10536072" cy="806234"/>
              </a:xfrm>
              <a:prstGeom prst="rect">
                <a:avLst/>
              </a:prstGeom>
              <a:blipFill rotWithShape="0">
                <a:blip r:embed="rId4"/>
                <a:stretch>
                  <a:fillRect t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副标题 2"/>
              <p:cNvSpPr txBox="1">
                <a:spLocks/>
              </p:cNvSpPr>
              <p:nvPr/>
            </p:nvSpPr>
            <p:spPr>
              <a:xfrm>
                <a:off x="859809" y="4705566"/>
                <a:ext cx="10536072" cy="8062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Ⅲ.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),B(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09" y="4705566"/>
                <a:ext cx="10536072" cy="806234"/>
              </a:xfrm>
              <a:prstGeom prst="rect">
                <a:avLst/>
              </a:prstGeom>
              <a:blipFill rotWithShape="0">
                <a:blip r:embed="rId5"/>
                <a:stretch>
                  <a:fillRect t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41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四、向量的数量积</a:t>
            </a:r>
            <a:endParaRPr lang="en-US" altLang="zh-CN" dirty="0" smtClean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859809" y="1540116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运算律及常用公式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859809" y="2206640"/>
                <a:ext cx="10536072" cy="11080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）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常用公式：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09" y="2206640"/>
                <a:ext cx="10536072" cy="1108060"/>
              </a:xfrm>
              <a:prstGeom prst="rect">
                <a:avLst/>
              </a:prstGeom>
              <a:blipFill rotWithShape="0">
                <a:blip r:embed="rId3"/>
                <a:stretch>
                  <a:fillRect l="-289" t="-9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副标题 2"/>
          <p:cNvSpPr txBox="1">
            <a:spLocks/>
          </p:cNvSpPr>
          <p:nvPr/>
        </p:nvSpPr>
        <p:spPr>
          <a:xfrm>
            <a:off x="859809" y="4235666"/>
            <a:ext cx="10536072" cy="80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副标题 2"/>
              <p:cNvSpPr txBox="1">
                <a:spLocks/>
              </p:cNvSpPr>
              <p:nvPr/>
            </p:nvSpPr>
            <p:spPr>
              <a:xfrm>
                <a:off x="586853" y="2760670"/>
                <a:ext cx="10536072" cy="8062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Ⅳ.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·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acc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ad>
                          <m:radPr>
                            <m:degHide m:val="on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53" y="2760670"/>
                <a:ext cx="10536072" cy="8062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副标题 2"/>
              <p:cNvSpPr txBox="1">
                <a:spLocks/>
              </p:cNvSpPr>
              <p:nvPr/>
            </p:nvSpPr>
            <p:spPr>
              <a:xfrm>
                <a:off x="586853" y="3674560"/>
                <a:ext cx="10536072" cy="26549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Ⅴ.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ad>
                      <m:radPr>
                        <m:deg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ad>
                      <m:radPr>
                        <m:deg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由此可得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)(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53" y="3674560"/>
                <a:ext cx="10536072" cy="265490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40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四、向量的数量积</a:t>
            </a:r>
            <a:endParaRPr lang="en-US" altLang="zh-CN" dirty="0" smtClean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859809" y="1540116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数量积的综合应用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859809" y="2206640"/>
                <a:ext cx="10536072" cy="11080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）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向量的两个充要条件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09" y="2206640"/>
                <a:ext cx="10536072" cy="1108060"/>
              </a:xfrm>
              <a:prstGeom prst="rect">
                <a:avLst/>
              </a:prstGeom>
              <a:blipFill rotWithShape="0">
                <a:blip r:embed="rId3"/>
                <a:stretch>
                  <a:fillRect l="-289" t="-9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副标题 2"/>
          <p:cNvSpPr txBox="1">
            <a:spLocks/>
          </p:cNvSpPr>
          <p:nvPr/>
        </p:nvSpPr>
        <p:spPr>
          <a:xfrm>
            <a:off x="859809" y="4235666"/>
            <a:ext cx="10536072" cy="80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副标题 2"/>
              <p:cNvSpPr txBox="1">
                <a:spLocks/>
              </p:cNvSpPr>
              <p:nvPr/>
            </p:nvSpPr>
            <p:spPr>
              <a:xfrm>
                <a:off x="586853" y="2760670"/>
                <a:ext cx="10536072" cy="8062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均为非零向量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53" y="2760670"/>
                <a:ext cx="10536072" cy="806234"/>
              </a:xfrm>
              <a:prstGeom prst="rect">
                <a:avLst/>
              </a:prstGeom>
              <a:blipFill rotWithShape="0">
                <a:blip r:embed="rId4"/>
                <a:stretch>
                  <a:fillRect t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副标题 2"/>
              <p:cNvSpPr txBox="1">
                <a:spLocks/>
              </p:cNvSpPr>
              <p:nvPr/>
            </p:nvSpPr>
            <p:spPr>
              <a:xfrm>
                <a:off x="586853" y="3410166"/>
                <a:ext cx="10536072" cy="8062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a.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</a:p>
            </p:txBody>
          </p:sp>
        </mc:Choice>
        <mc:Fallback xmlns="">
          <p:sp>
            <p:nvSpPr>
              <p:cNvPr id="12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53" y="3410166"/>
                <a:ext cx="10536072" cy="806234"/>
              </a:xfrm>
              <a:prstGeom prst="rect">
                <a:avLst/>
              </a:prstGeom>
              <a:blipFill rotWithShape="0">
                <a:blip r:embed="rId5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副标题 2"/>
              <p:cNvSpPr txBox="1">
                <a:spLocks/>
              </p:cNvSpPr>
              <p:nvPr/>
            </p:nvSpPr>
            <p:spPr>
              <a:xfrm>
                <a:off x="586853" y="3983462"/>
                <a:ext cx="10536072" cy="1274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与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同向时，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与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反向时，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=180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53" y="3983462"/>
                <a:ext cx="10536072" cy="1274338"/>
              </a:xfrm>
              <a:prstGeom prst="rect">
                <a:avLst/>
              </a:prstGeom>
              <a:blipFill rotWithShape="0">
                <a:blip r:embed="rId6"/>
                <a:stretch>
                  <a:fillRect t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副标题 2"/>
              <p:cNvSpPr txBox="1">
                <a:spLocks/>
              </p:cNvSpPr>
              <p:nvPr/>
            </p:nvSpPr>
            <p:spPr>
              <a:xfrm>
                <a:off x="586853" y="5035766"/>
                <a:ext cx="10536072" cy="8062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b.</a:t>
                </a:r>
                <a:r>
                  <a:rPr lang="en-US" altLang="zh-CN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zh-CN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⊥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9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</a:p>
            </p:txBody>
          </p:sp>
        </mc:Choice>
        <mc:Fallback xmlns="">
          <p:sp>
            <p:nvSpPr>
              <p:cNvPr id="14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53" y="5035766"/>
                <a:ext cx="10536072" cy="806234"/>
              </a:xfrm>
              <a:prstGeom prst="rect">
                <a:avLst/>
              </a:prstGeom>
              <a:blipFill rotWithShape="0">
                <a:blip r:embed="rId7"/>
                <a:stretch>
                  <a:fillRect t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23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四、向量的数量积</a:t>
            </a:r>
            <a:endParaRPr lang="en-US" altLang="zh-CN" dirty="0" smtClean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859809" y="1540116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数量积的综合应用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859809" y="2206640"/>
                <a:ext cx="10536072" cy="11080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）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向量在三角形中的常用结论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09" y="2206640"/>
                <a:ext cx="10536072" cy="1108060"/>
              </a:xfrm>
              <a:prstGeom prst="rect">
                <a:avLst/>
              </a:prstGeom>
              <a:blipFill rotWithShape="0">
                <a:blip r:embed="rId3"/>
                <a:stretch>
                  <a:fillRect l="-289" t="-9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副标题 2"/>
              <p:cNvSpPr txBox="1">
                <a:spLocks/>
              </p:cNvSpPr>
              <p:nvPr/>
            </p:nvSpPr>
            <p:spPr>
              <a:xfrm>
                <a:off x="586853" y="2760670"/>
                <a:ext cx="10536072" cy="17884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7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𝐺𝐴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</m:oMath>
                </a14:m>
                <a:r>
                  <a:rPr lang="en-US" altLang="zh-CN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为△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重心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altLang="zh-CN" dirty="0" smtClean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𝑃𝐵</m:t>
                        </m:r>
                      </m:e>
                    </m:ac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为△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垂心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53" y="2760670"/>
                <a:ext cx="10536072" cy="17884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59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 smtClean="0"/>
              <a:t>向量的线性运算及平面向量的基本定理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37971" y="1105468"/>
                <a:ext cx="11286699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Ⅰ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）在△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上的中线，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的中点，则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EB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     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1105468"/>
                <a:ext cx="11286699" cy="506421"/>
              </a:xfrm>
              <a:prstGeom prst="rect">
                <a:avLst/>
              </a:prstGeom>
              <a:blipFill rotWithShape="0">
                <a:blip r:embed="rId3"/>
                <a:stretch>
                  <a:fillRect l="-810" t="-4819" b="-27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506294" y="1884913"/>
                <a:ext cx="11286699" cy="614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94" y="1884913"/>
                <a:ext cx="11286699" cy="614784"/>
              </a:xfrm>
              <a:prstGeom prst="rect">
                <a:avLst/>
              </a:prstGeom>
              <a:blipFill rotWithShape="0">
                <a:blip r:embed="rId4"/>
                <a:stretch>
                  <a:fillRect l="-810" b="-8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06294" y="2795917"/>
                <a:ext cx="11286699" cy="2396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中点，所以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-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的中点，所以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𝐴𝐷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94" y="2795917"/>
                <a:ext cx="11286699" cy="2396810"/>
              </a:xfrm>
              <a:prstGeom prst="rect">
                <a:avLst/>
              </a:prstGeom>
              <a:blipFill rotWithShape="0">
                <a:blip r:embed="rId5"/>
                <a:stretch>
                  <a:fillRect l="-810" t="-2799" b="-50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2653" y="3075551"/>
            <a:ext cx="3551114" cy="245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5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 smtClean="0"/>
              <a:t>向量的线性运算及平面向量的基本定理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37971" y="1105468"/>
                <a:ext cx="11286699" cy="508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2015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Ⅰ 7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所在平面内的一点，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𝐵𝐶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=3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𝐶𝐷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1105468"/>
                <a:ext cx="11286699" cy="508857"/>
              </a:xfrm>
              <a:prstGeom prst="rect">
                <a:avLst/>
              </a:prstGeom>
              <a:blipFill rotWithShape="0">
                <a:blip r:embed="rId3"/>
                <a:stretch>
                  <a:fillRect l="-810" t="-4762" b="-2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506294" y="1884913"/>
                <a:ext cx="11286699" cy="1138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lphaUcPeriod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𝐴𝐷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𝐴𝐷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𝐴𝐷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D.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𝐴𝐷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94" y="1884913"/>
                <a:ext cx="11286699" cy="1138197"/>
              </a:xfrm>
              <a:prstGeom prst="rect">
                <a:avLst/>
              </a:prstGeom>
              <a:blipFill rotWithShape="0">
                <a:blip r:embed="rId4"/>
                <a:stretch>
                  <a:fillRect l="-810" b="-4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06294" y="3182974"/>
                <a:ext cx="11286699" cy="1506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94" y="3182974"/>
                <a:ext cx="11286699" cy="1506951"/>
              </a:xfrm>
              <a:prstGeom prst="rect">
                <a:avLst/>
              </a:prstGeom>
              <a:blipFill rotWithShape="0">
                <a:blip r:embed="rId5"/>
                <a:stretch>
                  <a:fillRect l="-810" t="-405" b="-8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3201" y="2542002"/>
            <a:ext cx="3318787" cy="197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5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 smtClean="0"/>
              <a:t>向量的线性运算及平面向量的基本定理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37971" y="1105468"/>
                <a:ext cx="11286699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2015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Ⅱ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设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不平行，向量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平行则实数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=_____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1105468"/>
                <a:ext cx="11286699" cy="516232"/>
              </a:xfrm>
              <a:prstGeom prst="rect">
                <a:avLst/>
              </a:prstGeom>
              <a:blipFill rotWithShape="0">
                <a:blip r:embed="rId3"/>
                <a:stretch>
                  <a:fillRect l="-810" t="-3529" b="-2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33589" y="2432347"/>
                <a:ext cx="11286699" cy="1428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由于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平行，所以可以以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作为一组基底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于是向量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平行，等价于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89" y="2432347"/>
                <a:ext cx="11286699" cy="1428148"/>
              </a:xfrm>
              <a:prstGeom prst="rect">
                <a:avLst/>
              </a:prstGeom>
              <a:blipFill rotWithShape="0">
                <a:blip r:embed="rId4"/>
                <a:stretch>
                  <a:fillRect l="-864" t="-1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085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 smtClean="0"/>
              <a:t>向量的线性运算及平面向量的基本定理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37971" y="1105468"/>
                <a:ext cx="11286699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Ⅲ 1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已知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向量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(1,2)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=(2,-2),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=(1,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//(2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=_____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1105468"/>
                <a:ext cx="11286699" cy="516232"/>
              </a:xfrm>
              <a:prstGeom prst="rect">
                <a:avLst/>
              </a:prstGeom>
              <a:blipFill rotWithShape="0">
                <a:blip r:embed="rId3"/>
                <a:stretch>
                  <a:fillRect l="-810" t="-4706" b="-2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33589" y="2432347"/>
                <a:ext cx="11286699" cy="1407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由于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(4,2)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=(1,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，由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//(2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-2=0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89" y="2432347"/>
                <a:ext cx="11286699" cy="1407245"/>
              </a:xfrm>
              <a:prstGeom prst="rect">
                <a:avLst/>
              </a:prstGeom>
              <a:blipFill rotWithShape="0">
                <a:blip r:embed="rId4"/>
                <a:stretch>
                  <a:fillRect l="-864" t="-1299"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07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 smtClean="0"/>
              <a:t>向量的线性运算及平面向量的基本定理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37971" y="1105468"/>
                <a:ext cx="11286699" cy="1042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浙江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已知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是平面向量，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是单位向量，若非零向量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的夹角为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acc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-4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+3=0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-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的最小值是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1105468"/>
                <a:ext cx="11286699" cy="1042658"/>
              </a:xfrm>
              <a:prstGeom prst="rect">
                <a:avLst/>
              </a:prstGeom>
              <a:blipFill rotWithShape="0">
                <a:blip r:embed="rId3"/>
                <a:stretch>
                  <a:fillRect l="-810" t="-2924" r="-3510" b="-9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37971" y="2701724"/>
                <a:ext cx="11286699" cy="3018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解：设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𝑂𝐴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𝑂𝐵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𝑂𝐸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为原点，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𝑂𝐸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的方向为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正方向建立平面直角坐标系，则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E(1,0).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不妨设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在第一象限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acc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的夹角为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在原点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倾斜角为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的射线上，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-4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3=0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3=0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上运动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的最小值为点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到射线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的距离的最小值，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即为圆心到射线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x(x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，的距离减去圆的半径，所以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的最小值为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2701724"/>
                <a:ext cx="11286699" cy="3018390"/>
              </a:xfrm>
              <a:prstGeom prst="rect">
                <a:avLst/>
              </a:prstGeom>
              <a:blipFill rotWithShape="0">
                <a:blip r:embed="rId4"/>
                <a:stretch>
                  <a:fillRect l="-810" t="-808" b="-38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37971" y="2168124"/>
                <a:ext cx="11286699" cy="513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	B.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	C.2		D.2-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2168124"/>
                <a:ext cx="11286699" cy="513602"/>
              </a:xfrm>
              <a:prstGeom prst="rect">
                <a:avLst/>
              </a:prstGeom>
              <a:blipFill rotWithShape="0">
                <a:blip r:embed="rId5"/>
                <a:stretch>
                  <a:fillRect l="-810" t="-3571" b="-22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2372" y="1626797"/>
            <a:ext cx="3025472" cy="220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6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59362" y="1140453"/>
            <a:ext cx="9144000" cy="515982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一、平面向量的概念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向量的含义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共线向量与平行向量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二、向量的线性运算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向量加法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向量减法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向量数乘运算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三、平面向量基本定理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坐标运算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四、向量的数量积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概念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运算律及常用公式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7" y="0"/>
            <a:ext cx="515940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9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 smtClean="0"/>
              <a:t>向量的线性运算及平面向量的基本定理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99896" y="859468"/>
                <a:ext cx="11286699" cy="1412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2016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四川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在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平面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内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定点</m:t>
                    </m:r>
                    <m:r>
                      <m:rPr>
                        <m:sty m:val="p"/>
                      </m:rP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满足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acc>
                      <m:accPr>
                        <m:chr m:val="⃗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𝐷𝐴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𝐷𝐴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，动点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P,M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满足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𝐴𝑃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|=1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𝑃𝑀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𝑀𝐶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𝐵𝑀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的最大值为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96" y="859468"/>
                <a:ext cx="11286699" cy="1412438"/>
              </a:xfrm>
              <a:prstGeom prst="rect">
                <a:avLst/>
              </a:prstGeom>
              <a:blipFill rotWithShape="0">
                <a:blip r:embed="rId3"/>
                <a:stretch>
                  <a:fillRect l="-810" t="-1724" b="-90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99895" y="3117478"/>
                <a:ext cx="11286699" cy="3530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𝐷𝐴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且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𝐷𝐴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𝐷𝐵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可以得到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ADC=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ADB=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BDC=120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为正三角形，设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𝐷𝐴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120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a=2,AC=2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,OC=3,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建立直角坐标系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95" y="3117478"/>
                <a:ext cx="11286699" cy="3530134"/>
              </a:xfrm>
              <a:prstGeom prst="rect">
                <a:avLst/>
              </a:prstGeom>
              <a:blipFill rotWithShape="0">
                <a:blip r:embed="rId4"/>
                <a:stretch>
                  <a:fillRect l="-810" b="-3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99895" y="2430489"/>
                <a:ext cx="11286699" cy="679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43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C.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37+6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D.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37+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95" y="2430489"/>
                <a:ext cx="11286699" cy="679866"/>
              </a:xfrm>
              <a:prstGeom prst="rect">
                <a:avLst/>
              </a:prstGeom>
              <a:blipFill rotWithShape="0">
                <a:blip r:embed="rId5"/>
                <a:stretch>
                  <a:fillRect l="-810"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70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 smtClean="0"/>
              <a:t>向量的线性运算及平面向量的基本定理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45995" y="906540"/>
                <a:ext cx="11286699" cy="6042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A(-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,0),B(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,0),C(0,3)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𝑃𝑀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𝑀𝐶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P,M,C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三点共线且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的中点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，由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|AP|=1,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i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-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func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e>
                    </m:fun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rad>
                          </m:e>
                        </m:func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3+</m:t>
                        </m:r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𝐵𝑀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rad>
                          </m:e>
                        </m:func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3+</m:t>
                        </m:r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[37-(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-6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)]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[37-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12sin(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)]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37+12)=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49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95" y="906540"/>
                <a:ext cx="11286699" cy="6042680"/>
              </a:xfrm>
              <a:prstGeom prst="rect">
                <a:avLst/>
              </a:prstGeom>
              <a:blipFill rotWithShape="0">
                <a:blip r:embed="rId3"/>
                <a:stretch>
                  <a:fillRect l="-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522" y="906540"/>
            <a:ext cx="3666983" cy="319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1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 smtClean="0"/>
              <a:t>向量的线性运算及平面向量的基本定理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99896" y="859468"/>
                <a:ext cx="11692104" cy="878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浙江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）已知正方形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边长为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，当每个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=1,2,3,4,5,6)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，取遍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𝐶𝐷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𝐷𝐴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的最小值是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_____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，最大值是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96" y="859468"/>
                <a:ext cx="11692104" cy="878189"/>
              </a:xfrm>
              <a:prstGeom prst="rect">
                <a:avLst/>
              </a:prstGeom>
              <a:blipFill rotWithShape="0">
                <a:blip r:embed="rId3"/>
                <a:stretch>
                  <a:fillRect l="-782" t="-7639" b="-15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99896" y="2107544"/>
                <a:ext cx="11286699" cy="3040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解：如图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建立直角坐标系，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A(0,0),B(1,0),C(1,1),D(0,1)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=(1,0),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=(0,1),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𝐶𝐷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=(-1,0),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𝐷𝐴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=(0,-1),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=(1,1)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=(-1,1)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，故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𝐶𝐷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𝐷𝐴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=|(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)|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-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-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rad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96" y="2107544"/>
                <a:ext cx="11286699" cy="3040897"/>
              </a:xfrm>
              <a:prstGeom prst="rect">
                <a:avLst/>
              </a:prstGeom>
              <a:blipFill rotWithShape="0">
                <a:blip r:embed="rId4"/>
                <a:stretch>
                  <a:fillRect l="-810" b="-3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2019" y="2107544"/>
            <a:ext cx="3534576" cy="323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0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 smtClean="0"/>
              <a:t>向量的线性运算及平面向量的基本定理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50696" y="700885"/>
                <a:ext cx="11286699" cy="1942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𝐶𝐷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𝐷𝐴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-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-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ra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注意到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不相关而平方和的后两项均与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相关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96" y="700885"/>
                <a:ext cx="11286699" cy="1942006"/>
              </a:xfrm>
              <a:prstGeom prst="rect">
                <a:avLst/>
              </a:prstGeom>
              <a:blipFill rotWithShape="0">
                <a:blip r:embed="rId3"/>
                <a:stretch>
                  <a:fillRect l="-810" b="-15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50696" y="2478885"/>
                <a:ext cx="11641304" cy="1988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所以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对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的取值进行讨论，当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同号时，不妨设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=1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，则上式为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ra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{-1,1}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，上式最大值为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(−1)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(-1)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rad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4+16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rad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ra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，最小值为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−1)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-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96" y="2478885"/>
                <a:ext cx="11641304" cy="1988108"/>
              </a:xfrm>
              <a:prstGeom prst="rect">
                <a:avLst/>
              </a:prstGeom>
              <a:blipFill rotWithShape="0">
                <a:blip r:embed="rId4"/>
                <a:stretch>
                  <a:fillRect l="-419" b="-15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50696" y="4420891"/>
                <a:ext cx="11641304" cy="1317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异号时，不妨设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=1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，则上式为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ra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，同理最大值仍为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ra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，最小值仍为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96" y="4420891"/>
                <a:ext cx="11641304" cy="1317220"/>
              </a:xfrm>
              <a:prstGeom prst="rect">
                <a:avLst/>
              </a:prstGeom>
              <a:blipFill rotWithShape="0">
                <a:blip r:embed="rId5"/>
                <a:stretch>
                  <a:fillRect l="-785"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19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向量的数量积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37971" y="1105468"/>
                <a:ext cx="11286699" cy="508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Ⅱ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）已知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=(2,3),</a:t>
                </a:r>
                <a:r>
                  <a:rPr lang="en-US" altLang="zh-CN" sz="24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=(3,t),</a:t>
                </a:r>
                <a:r>
                  <a:rPr lang="en-US" altLang="zh-CN" sz="2400" dirty="0" smtClean="0">
                    <a:cs typeface="Times New Roman" panose="02020603050405020304" pitchFamily="18" charset="0"/>
                  </a:rPr>
                  <a:t> 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𝐵𝐶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cs typeface="Times New Roman" panose="02020603050405020304" pitchFamily="18" charset="0"/>
                  </a:rPr>
                  <a:t>|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𝐵𝐶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     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1105468"/>
                <a:ext cx="11286699" cy="508857"/>
              </a:xfrm>
              <a:prstGeom prst="rect">
                <a:avLst/>
              </a:prstGeom>
              <a:blipFill rotWithShape="0">
                <a:blip r:embed="rId3"/>
                <a:stretch>
                  <a:fillRect l="-810" t="-5952" b="-2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506295" y="2091315"/>
            <a:ext cx="11286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A.-3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B.</a:t>
            </a: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-2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C.</a:t>
            </a: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2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D.3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06294" y="2795917"/>
                <a:ext cx="11286699" cy="2111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𝐵𝐶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=(1,t-3)</a:t>
                </a:r>
              </a:p>
              <a:p>
                <a:r>
                  <a:rPr lang="zh-CN" altLang="en-US" sz="2400" dirty="0" smtClean="0"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𝐵𝐶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cs typeface="Times New Roman" panose="02020603050405020304" pitchFamily="18" charset="0"/>
                  </a:rPr>
                  <a:t>|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−3)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t=3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所以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𝐵𝐶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=(2,3)·(1,0)=2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94" y="2795917"/>
                <a:ext cx="11286699" cy="2111284"/>
              </a:xfrm>
              <a:prstGeom prst="rect">
                <a:avLst/>
              </a:prstGeom>
              <a:blipFill rotWithShape="0">
                <a:blip r:embed="rId4"/>
                <a:stretch>
                  <a:fillRect l="-810" t="-1156" b="-6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25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向量的数量积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37971" y="1105468"/>
                <a:ext cx="11286699" cy="885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Ⅰ 7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）已知非零向量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，满足</a:t>
                </a:r>
                <a:r>
                  <a:rPr lang="en-US" altLang="zh-CN" sz="2400" dirty="0" smtClean="0"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cs typeface="Times New Roman" panose="02020603050405020304" pitchFamily="18" charset="0"/>
                  </a:rPr>
                  <a:t>|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cs typeface="Times New Roman" panose="02020603050405020304" pitchFamily="18" charset="0"/>
                  </a:rPr>
                  <a:t>|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，且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cs typeface="Times New Roman" panose="02020603050405020304" pitchFamily="18" charset="0"/>
                  </a:rPr>
                  <a:t>与</a:t>
                </a:r>
                <a:r>
                  <a:rPr lang="en-US" altLang="zh-CN" sz="24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的夹角为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1105468"/>
                <a:ext cx="11286699" cy="885563"/>
              </a:xfrm>
              <a:prstGeom prst="rect">
                <a:avLst/>
              </a:prstGeom>
              <a:blipFill rotWithShape="0">
                <a:blip r:embed="rId3"/>
                <a:stretch>
                  <a:fillRect l="-810" t="-2740" b="-15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506295" y="2091315"/>
                <a:ext cx="11286699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C.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95" y="2091315"/>
                <a:ext cx="11286699" cy="616515"/>
              </a:xfrm>
              <a:prstGeom prst="rect">
                <a:avLst/>
              </a:prstGeom>
              <a:blipFill rotWithShape="0">
                <a:blip r:embed="rId4"/>
                <a:stretch>
                  <a:fillRect l="-810" b="-9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06294" y="2795917"/>
                <a:ext cx="11286699" cy="1975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-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cs typeface="Times New Roman" panose="02020603050405020304" pitchFamily="18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CN" sz="2400" dirty="0"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，又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|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cs typeface="Times New Roman" panose="02020603050405020304" pitchFamily="18" charset="0"/>
                  </a:rPr>
                  <a:t>|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cs typeface="Times New Roman" panose="02020603050405020304" pitchFamily="18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CN" sz="2400" dirty="0"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cs typeface="Times New Roman" panose="02020603050405020304" pitchFamily="18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CN" sz="2400" dirty="0"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94" y="2795917"/>
                <a:ext cx="11286699" cy="1975156"/>
              </a:xfrm>
              <a:prstGeom prst="rect">
                <a:avLst/>
              </a:prstGeom>
              <a:blipFill rotWithShape="0">
                <a:blip r:embed="rId5"/>
                <a:stretch>
                  <a:fillRect l="-810" b="-6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57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向量的数量积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37971" y="1105468"/>
                <a:ext cx="11286699" cy="885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Ⅲ 7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）已知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为单位向量，且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rad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=_____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1105468"/>
                <a:ext cx="11286699" cy="885563"/>
              </a:xfrm>
              <a:prstGeom prst="rect">
                <a:avLst/>
              </a:prstGeom>
              <a:blipFill rotWithShape="0">
                <a:blip r:embed="rId3"/>
                <a:stretch>
                  <a:fillRect l="-810" t="-2740" b="-15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93594" y="2211717"/>
                <a:ext cx="11286699" cy="224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|=|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|=1,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·(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rad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)=2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|=|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rad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zh-CN" sz="2400" b="0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-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</m:rad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altLang="zh-CN" sz="2400" b="0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+5</m:t>
                        </m:r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</m:rad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·</m:t>
                        </m:r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acc>
                      </m:e>
                    </m:rad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 </m:t>
                        </m:r>
                      </m:den>
                    </m:f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94" y="2211717"/>
                <a:ext cx="11286699" cy="2246705"/>
              </a:xfrm>
              <a:prstGeom prst="rect">
                <a:avLst/>
              </a:prstGeom>
              <a:blipFill rotWithShape="0">
                <a:blip r:embed="rId4"/>
                <a:stretch>
                  <a:fillRect l="-864" t="-1087" b="-5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2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向量的数量积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37971" y="1105468"/>
                <a:ext cx="11286699" cy="985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江苏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）如图在△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的中点，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BE=2EA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交于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点，若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=6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𝐸𝐶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𝐴𝐶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的值是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_____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1105468"/>
                <a:ext cx="11286699" cy="985847"/>
              </a:xfrm>
              <a:prstGeom prst="rect">
                <a:avLst/>
              </a:prstGeom>
              <a:blipFill rotWithShape="0">
                <a:blip r:embed="rId3"/>
                <a:stretch>
                  <a:fillRect l="-810" t="-6790" b="-4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93594" y="2211717"/>
                <a:ext cx="11286699" cy="4109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DF//EC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交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的中点，所以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的中点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BE=2EA,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EF=EA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DF//EO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故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𝐸𝐶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)·(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𝐴𝐶</m:t>
                            </m:r>
                          </m:e>
                        </m:acc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</m:acc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3 </m:t>
                            </m:r>
                          </m:den>
                        </m:f>
                        <m:acc>
                          <m:accPr>
                            <m:chr m:val="⃗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</m:acc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94" y="2211717"/>
                <a:ext cx="11286699" cy="4109908"/>
              </a:xfrm>
              <a:prstGeom prst="rect">
                <a:avLst/>
              </a:prstGeom>
              <a:blipFill rotWithShape="0">
                <a:blip r:embed="rId4"/>
                <a:stretch>
                  <a:fillRect l="-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8296" y="1929613"/>
            <a:ext cx="3336374" cy="2062808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9301162" y="2664205"/>
            <a:ext cx="728663" cy="802895"/>
            <a:chOff x="9301162" y="2664205"/>
            <a:chExt cx="728663" cy="802895"/>
          </a:xfrm>
        </p:grpSpPr>
        <p:cxnSp>
          <p:nvCxnSpPr>
            <p:cNvPr id="4" name="直接连接符 3"/>
            <p:cNvCxnSpPr/>
            <p:nvPr/>
          </p:nvCxnSpPr>
          <p:spPr>
            <a:xfrm flipH="1" flipV="1">
              <a:off x="9563100" y="3048000"/>
              <a:ext cx="466725" cy="41910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9301162" y="2664205"/>
              <a:ext cx="495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27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向量的数量积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905301" y="1226324"/>
                <a:ext cx="11286699" cy="2660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=6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𝐸𝐶</m:t>
                        </m:r>
                      </m:e>
                    </m:acc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𝐴𝐶</m:t>
                            </m:r>
                          </m:e>
                        </m:acc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den>
                        </m:f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</m:acc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𝐴𝐵</m:t>
                            </m:r>
                          </m:e>
                        </m:acc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𝐴𝐶</m:t>
                            </m:r>
                          </m:e>
                        </m:acc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𝐴𝐶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01" y="1226324"/>
                <a:ext cx="11286699" cy="2660280"/>
              </a:xfrm>
              <a:prstGeom prst="rect">
                <a:avLst/>
              </a:prstGeom>
              <a:blipFill rotWithShape="0">
                <a:blip r:embed="rId3"/>
                <a:stretch>
                  <a:fillRect l="-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296" y="1929613"/>
            <a:ext cx="3336374" cy="2062808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9301162" y="2664205"/>
            <a:ext cx="728663" cy="802895"/>
            <a:chOff x="9301162" y="2664205"/>
            <a:chExt cx="728663" cy="802895"/>
          </a:xfrm>
        </p:grpSpPr>
        <p:cxnSp>
          <p:nvCxnSpPr>
            <p:cNvPr id="4" name="直接连接符 3"/>
            <p:cNvCxnSpPr/>
            <p:nvPr/>
          </p:nvCxnSpPr>
          <p:spPr>
            <a:xfrm flipH="1" flipV="1">
              <a:off x="9563100" y="3048000"/>
              <a:ext cx="466725" cy="41910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9301162" y="2664205"/>
              <a:ext cx="495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741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向量的数量积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37971" y="1105468"/>
                <a:ext cx="11286699" cy="913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天津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）在四边形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AD//BC,AB=2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AD=5,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=30°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在线段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的延长线上，且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AE=BE</a:t>
                </a:r>
                <a:r>
                  <a:rPr lang="zh-CN" alt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𝐵𝐷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=_____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1105468"/>
                <a:ext cx="11286699" cy="913007"/>
              </a:xfrm>
              <a:prstGeom prst="rect">
                <a:avLst/>
              </a:prstGeom>
              <a:blipFill rotWithShape="0">
                <a:blip r:embed="rId3"/>
                <a:stretch>
                  <a:fillRect l="-810" t="-4000" b="-14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69769" y="2211717"/>
                <a:ext cx="11286699" cy="3662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=30°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AD//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𝐵𝐸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=30°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EA=EB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30°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AB=2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EA=EB=2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为原点建立坐标系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A(0,0),D(5,0),E(1,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),B(3,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𝐵𝐷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=(2,-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=(1,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𝐵𝐷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=-1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69" y="2211717"/>
                <a:ext cx="11286699" cy="3662413"/>
              </a:xfrm>
              <a:prstGeom prst="rect">
                <a:avLst/>
              </a:prstGeom>
              <a:blipFill rotWithShape="0">
                <a:blip r:embed="rId4"/>
                <a:stretch>
                  <a:fillRect l="-864" b="-6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7182" y="2930374"/>
            <a:ext cx="3977488" cy="244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8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一、平面向量的基本概念</a:t>
            </a:r>
            <a:endParaRPr lang="en-US" altLang="zh-CN" dirty="0" smtClean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859809" y="1421515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向量的含义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1009934" y="2049312"/>
            <a:ext cx="10317708" cy="1826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向量是既有大小又有方向的一个量，区别</a:t>
            </a:r>
            <a:r>
              <a:rPr lang="zh-CN" altLang="en-US" dirty="0" smtClean="0"/>
              <a:t>于标量</a:t>
            </a:r>
            <a:r>
              <a:rPr lang="zh-CN" altLang="en-US" dirty="0" smtClean="0"/>
              <a:t>，任意两个向量不能直接比较大小，只能判断它们是否相等，但它们的模可以比较大小，它们的</a:t>
            </a:r>
            <a:r>
              <a:rPr lang="zh-CN" altLang="en-US" dirty="0" smtClean="0"/>
              <a:t>模是标量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l"/>
            <a:endParaRPr lang="en-US" altLang="zh-CN" dirty="0" smtClean="0"/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859809" y="3168429"/>
            <a:ext cx="10263116" cy="57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共线向量与平行向量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1009934" y="3741635"/>
            <a:ext cx="10317708" cy="1826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共线向量就是平行向量，其要求是几个非零向量的方向相同或相反，共线向量所在的直线可能平行也可能重合，所以向量中“共线”的含义不同于平面几何中“共线”的含义，应正确理解共线向量和相等向量的关系，共线向量不一定是相等向量，而相等向量一定是共线向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788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45143" y="2613437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4400" dirty="0" smtClean="0"/>
              <a:t>总结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61041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二、向量的线性运算</a:t>
            </a:r>
            <a:endParaRPr lang="en-US" altLang="zh-CN" dirty="0" smtClean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859809" y="1421515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向量的加法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1009934" y="2049312"/>
            <a:ext cx="10317708" cy="1826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）两个向量的和仍然是一个向量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）利用三角形法则进行加法运算时，两向量要首尾相连，和向量是由第一个向量的起点指向第二个向量的终点。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）利用平行四边形法则进行向量加法运算时，两向量要有相同的起点</a:t>
            </a:r>
            <a:endParaRPr lang="en-US" altLang="zh-CN" dirty="0" smtClean="0"/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859809" y="3768931"/>
            <a:ext cx="10263116" cy="57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向量的减法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859809" y="4339989"/>
            <a:ext cx="10317708" cy="1826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）向量</a:t>
            </a:r>
            <a:r>
              <a:rPr lang="zh-CN" altLang="en-US" dirty="0" smtClean="0"/>
              <a:t>的减法</a:t>
            </a:r>
            <a:r>
              <a:rPr lang="zh-CN" altLang="en-US" dirty="0" smtClean="0"/>
              <a:t>实质是加法的逆运算，两个向量的差仍然是一个向量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）利用三角形法则进行减法运算时，两个向量要有相同的起点，然后连接两个向量的终点，并指向被减向量。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4187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二、向量的线性运算</a:t>
            </a:r>
            <a:endParaRPr lang="en-US" altLang="zh-CN" dirty="0" smtClean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859809" y="1421515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向量的数乘运算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1009934" y="2049312"/>
                <a:ext cx="10317708" cy="5143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实数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与向量</a:t>
                </a:r>
                <a:r>
                  <a:rPr lang="en-US" altLang="zh-CN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的乘积仍然是一个向量记作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，规定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|=|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</a:p>
            </p:txBody>
          </p:sp>
        </mc:Choice>
        <mc:Fallback xmlns=""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34" y="2049312"/>
                <a:ext cx="10317708" cy="514319"/>
              </a:xfrm>
              <a:prstGeom prst="rect">
                <a:avLst/>
              </a:prstGeom>
              <a:blipFill rotWithShape="0">
                <a:blip r:embed="rId3"/>
                <a:stretch>
                  <a:fillRect l="-946" t="-20000" b="-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副标题 2"/>
          <p:cNvSpPr txBox="1">
            <a:spLocks/>
          </p:cNvSpPr>
          <p:nvPr/>
        </p:nvSpPr>
        <p:spPr>
          <a:xfrm>
            <a:off x="859809" y="2929687"/>
            <a:ext cx="10263116" cy="57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向量共线定理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副标题 2"/>
              <p:cNvSpPr txBox="1">
                <a:spLocks/>
              </p:cNvSpPr>
              <p:nvPr/>
            </p:nvSpPr>
            <p:spPr>
              <a:xfrm>
                <a:off x="859809" y="3628789"/>
                <a:ext cx="10317708" cy="18266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/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与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共线，当且仅当有唯一的实数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，使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09" y="3628789"/>
                <a:ext cx="10317708" cy="1826652"/>
              </a:xfrm>
              <a:prstGeom prst="rect">
                <a:avLst/>
              </a:prstGeom>
              <a:blipFill rotWithShape="0">
                <a:blip r:embed="rId4"/>
                <a:stretch>
                  <a:fillRect l="-886" t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副标题 2"/>
              <p:cNvSpPr txBox="1">
                <a:spLocks/>
              </p:cNvSpPr>
              <p:nvPr/>
            </p:nvSpPr>
            <p:spPr>
              <a:xfrm>
                <a:off x="2626995" y="2391579"/>
                <a:ext cx="459105" cy="5143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995" y="2391579"/>
                <a:ext cx="459105" cy="514319"/>
              </a:xfrm>
              <a:prstGeom prst="rect">
                <a:avLst/>
              </a:prstGeom>
              <a:blipFill rotWithShape="0">
                <a:blip r:embed="rId5"/>
                <a:stretch>
                  <a:fillRect t="-23529" r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副标题 2"/>
              <p:cNvSpPr txBox="1">
                <a:spLocks/>
              </p:cNvSpPr>
              <p:nvPr/>
            </p:nvSpPr>
            <p:spPr>
              <a:xfrm>
                <a:off x="6518213" y="2415368"/>
                <a:ext cx="459105" cy="5143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213" y="2415368"/>
                <a:ext cx="459105" cy="514319"/>
              </a:xfrm>
              <a:prstGeom prst="rect">
                <a:avLst/>
              </a:prstGeom>
              <a:blipFill rotWithShape="0">
                <a:blip r:embed="rId6"/>
                <a:stretch>
                  <a:fillRect t="-23529" r="-32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副标题 2"/>
              <p:cNvSpPr txBox="1">
                <a:spLocks/>
              </p:cNvSpPr>
              <p:nvPr/>
            </p:nvSpPr>
            <p:spPr>
              <a:xfrm>
                <a:off x="7956488" y="2415368"/>
                <a:ext cx="459105" cy="5143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488" y="2415368"/>
                <a:ext cx="459105" cy="514319"/>
              </a:xfrm>
              <a:prstGeom prst="rect">
                <a:avLst/>
              </a:prstGeom>
              <a:blipFill rotWithShape="0">
                <a:blip r:embed="rId7"/>
                <a:stretch>
                  <a:fillRect t="-23529" r="-32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副标题 2"/>
              <p:cNvSpPr txBox="1">
                <a:spLocks/>
              </p:cNvSpPr>
              <p:nvPr/>
            </p:nvSpPr>
            <p:spPr>
              <a:xfrm>
                <a:off x="8756588" y="2421259"/>
                <a:ext cx="459105" cy="5143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588" y="2421259"/>
                <a:ext cx="459105" cy="514319"/>
              </a:xfrm>
              <a:prstGeom prst="rect">
                <a:avLst/>
              </a:prstGeom>
              <a:blipFill rotWithShape="0">
                <a:blip r:embed="rId8"/>
                <a:stretch>
                  <a:fillRect t="-23529" r="-32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61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三、平面向量基本定理</a:t>
            </a:r>
            <a:endParaRPr lang="en-US" altLang="zh-CN" dirty="0" smtClean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859809" y="1540116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平面向量基本定理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859809" y="2486040"/>
                <a:ext cx="10536072" cy="17073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如果</m:t>
                    </m:r>
                    <m:acc>
                      <m:accPr>
                        <m:chr m:val="⃗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是同一平面的两个不共线向量，那么对于这一平面内的任意向量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有且只有一对实数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，其中不共线向量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叫做表示这一平面内所有向量的一组基底。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09" y="2486040"/>
                <a:ext cx="10536072" cy="1707348"/>
              </a:xfrm>
              <a:prstGeom prst="rect">
                <a:avLst/>
              </a:prstGeom>
              <a:blipFill rotWithShape="0">
                <a:blip r:embed="rId3"/>
                <a:stretch>
                  <a:fillRect l="-868" t="-6786" r="-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65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三、平面向量基本定理</a:t>
            </a:r>
            <a:endParaRPr lang="en-US" altLang="zh-CN" dirty="0" smtClean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859809" y="1421515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向量坐标运算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9804588"/>
                  </p:ext>
                </p:extLst>
              </p:nvPr>
            </p:nvGraphicFramePr>
            <p:xfrm>
              <a:off x="1514332" y="2395498"/>
              <a:ext cx="9077277" cy="34135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0368"/>
                    <a:gridCol w="7276909"/>
                  </a:tblGrid>
                  <a:tr h="64763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坐标表示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6476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加法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已知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),</a:t>
                          </a:r>
                          <a:r>
                            <a:rPr lang="en-US" altLang="zh-CN" sz="2400" dirty="0" smtClean="0"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),</a:t>
                          </a: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则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2400" dirty="0" smtClean="0"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6476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减法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已知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),</a:t>
                          </a:r>
                          <a:r>
                            <a:rPr lang="en-US" altLang="zh-CN" sz="2400" dirty="0" smtClean="0"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),</a:t>
                          </a: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则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2400" dirty="0" smtClean="0"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6476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数乘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已知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),</a:t>
                          </a:r>
                          <a:r>
                            <a:rPr lang="en-US" altLang="zh-CN" sz="2400" dirty="0" smtClean="0"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zh-CN" altLang="en-US" sz="2400" dirty="0" smtClean="0">
                              <a:cs typeface="Times New Roman" panose="02020603050405020304" pitchFamily="18" charset="0"/>
                            </a:rPr>
                            <a:t>则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6476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任一向量的坐标表示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已知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),B(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),</a:t>
                          </a: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则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𝐴𝐵</m:t>
                                  </m:r>
                                </m:e>
                              </m:acc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2400" dirty="0" smtClean="0"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9804588"/>
                  </p:ext>
                </p:extLst>
              </p:nvPr>
            </p:nvGraphicFramePr>
            <p:xfrm>
              <a:off x="1514332" y="2395498"/>
              <a:ext cx="9077277" cy="34135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0368"/>
                    <a:gridCol w="7276909"/>
                  </a:tblGrid>
                  <a:tr h="64763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坐标表示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6476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加法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4874" t="-100000" r="-168" b="-343925"/>
                          </a:stretch>
                        </a:blipFill>
                      </a:tcPr>
                    </a:tc>
                  </a:tr>
                  <a:tr h="6476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减法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4874" t="-201887" r="-168" b="-247170"/>
                          </a:stretch>
                        </a:blipFill>
                      </a:tcPr>
                    </a:tc>
                  </a:tr>
                  <a:tr h="6476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数乘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4874" t="-299065" r="-168" b="-144860"/>
                          </a:stretch>
                        </a:blipFill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任一向量的坐标表示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4874" t="-316296" r="-168" b="-148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8843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四、向量的数量积</a:t>
            </a:r>
            <a:endParaRPr lang="en-US" altLang="zh-CN" dirty="0" smtClean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859809" y="1540116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概念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859809" y="2206640"/>
                <a:ext cx="10536072" cy="22510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）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向量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与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的夹角：已知两个非零向量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与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，过点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𝑂𝐴</m:t>
                        </m:r>
                      </m:e>
                    </m:ac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AOB=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叫做向量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向量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与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夹角，记作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向量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与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夹角的范围为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°≤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≤180°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=90</a:t>
                </a:r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与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垂直，记作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zh-CN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⊥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；当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en-US" altLang="zh-CN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与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同向；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=180</a:t>
                </a:r>
                <a:r>
                  <a:rPr lang="en-US" altLang="zh-CN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与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反向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09" y="2206640"/>
                <a:ext cx="10536072" cy="2251060"/>
              </a:xfrm>
              <a:prstGeom prst="rect">
                <a:avLst/>
              </a:prstGeom>
              <a:blipFill rotWithShape="0">
                <a:blip r:embed="rId3"/>
                <a:stretch>
                  <a:fillRect l="-868" t="-2981" b="-16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859809" y="4470400"/>
                <a:ext cx="10536072" cy="22510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）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向量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与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的数量积：已知两个非零向量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与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，它们的夹角为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，则把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||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称为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向量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与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的数量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积（或内积），记作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||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09" y="4470400"/>
                <a:ext cx="10536072" cy="2251060"/>
              </a:xfrm>
              <a:prstGeom prst="rect">
                <a:avLst/>
              </a:prstGeom>
              <a:blipFill rotWithShape="0">
                <a:blip r:embed="rId4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38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四、向量的数量积</a:t>
            </a:r>
            <a:endParaRPr lang="en-US" altLang="zh-CN" dirty="0" smtClean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859809" y="1540116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概念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859809" y="2206640"/>
                <a:ext cx="10536072" cy="14781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）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向量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的投影：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叫做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上的投影，它是一个实数而不是一个向量，当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°≤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&lt;9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0°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时，它是一个正值，当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90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°&lt;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18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0°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时，它是一个负值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9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0°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时，它是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09" y="2206640"/>
                <a:ext cx="10536072" cy="1478149"/>
              </a:xfrm>
              <a:prstGeom prst="rect">
                <a:avLst/>
              </a:prstGeom>
              <a:blipFill rotWithShape="0">
                <a:blip r:embed="rId3"/>
                <a:stretch>
                  <a:fillRect l="-868" t="-4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859809" y="4152900"/>
                <a:ext cx="10536072" cy="10795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）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的几何意义：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的长度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上的投影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的乘积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09" y="4152900"/>
                <a:ext cx="10536072" cy="1079500"/>
              </a:xfrm>
              <a:prstGeom prst="rect">
                <a:avLst/>
              </a:prstGeom>
              <a:blipFill rotWithShape="0">
                <a:blip r:embed="rId4"/>
                <a:stretch>
                  <a:fillRect t="-5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6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6035</TotalTime>
  <Words>1030</Words>
  <Application>Microsoft Office PowerPoint</Application>
  <PresentationFormat>宽屏</PresentationFormat>
  <Paragraphs>243</Paragraphs>
  <Slides>30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平面向量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函数（一）简单函数与应用</dc:title>
  <dc:creator>Marsmarcin</dc:creator>
  <cp:lastModifiedBy>Marsmarcin</cp:lastModifiedBy>
  <cp:revision>621</cp:revision>
  <dcterms:created xsi:type="dcterms:W3CDTF">2020-04-02T11:20:58Z</dcterms:created>
  <dcterms:modified xsi:type="dcterms:W3CDTF">2020-04-11T07:22:36Z</dcterms:modified>
</cp:coreProperties>
</file>