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382" r:id="rId5"/>
    <p:sldId id="383" r:id="rId6"/>
    <p:sldId id="384" r:id="rId7"/>
    <p:sldId id="385" r:id="rId8"/>
    <p:sldId id="402" r:id="rId9"/>
    <p:sldId id="386" r:id="rId10"/>
    <p:sldId id="387" r:id="rId11"/>
    <p:sldId id="388" r:id="rId12"/>
    <p:sldId id="389" r:id="rId13"/>
    <p:sldId id="391" r:id="rId14"/>
    <p:sldId id="390" r:id="rId15"/>
    <p:sldId id="366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79" r:id="rId24"/>
    <p:sldId id="399" r:id="rId25"/>
    <p:sldId id="400" r:id="rId26"/>
    <p:sldId id="401" r:id="rId27"/>
    <p:sldId id="30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 autoAdjust="0"/>
    <p:restoredTop sz="94660"/>
  </p:normalViewPr>
  <p:slideViewPr>
    <p:cSldViewPr snapToGrid="0">
      <p:cViewPr varScale="1">
        <p:scale>
          <a:sx n="70" d="100"/>
          <a:sy n="70" d="100"/>
        </p:scale>
        <p:origin x="912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01114-57A6-4C59-B7E6-15D41C8AF2DE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C2453-4517-4E04-A722-0EDC080D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7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64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178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760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039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718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34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41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342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62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1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49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351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87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48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412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4147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7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25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38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310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082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634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709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158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14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1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3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1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0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8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4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2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6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9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B44F3-2FA2-4D43-91AD-B517C37432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.bin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3.bin"/><Relationship Id="rId5" Type="http://schemas.openxmlformats.org/officeDocument/2006/relationships/image" Target="../media/image24.emf"/><Relationship Id="rId10" Type="http://schemas.openxmlformats.org/officeDocument/2006/relationships/image" Target="../media/image22.wmf"/><Relationship Id="rId4" Type="http://schemas.openxmlformats.org/officeDocument/2006/relationships/image" Target="../media/image23.png"/><Relationship Id="rId9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28.emf"/><Relationship Id="rId9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28.emf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29.png"/><Relationship Id="rId9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emf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3833" y="1214438"/>
            <a:ext cx="9544334" cy="2387600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立体几何（一）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413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三、常见几何问题解题方法</a:t>
            </a:r>
            <a:endParaRPr lang="en-US" altLang="zh-CN" sz="4800" dirty="0" smtClean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特殊的棱柱和棱锥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59558" y="1406794"/>
            <a:ext cx="11095630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）用一个平行于棱锥底面的平面截棱锥，底面和截面之间的部分是棱台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10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三、常见几何问题解题方法</a:t>
            </a:r>
            <a:endParaRPr lang="en-US" altLang="zh-CN" sz="4800" dirty="0" smtClean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旋转体的常见处理方法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59558" y="1406794"/>
            <a:ext cx="11095630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）处理旋转体的有关问题一般要作出轴截面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559558" y="1977852"/>
                <a:ext cx="11095630" cy="18829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球的截面性质：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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球心和不过球心的截面圆的圆心的连线垂直于截面；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endParaRP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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球心到不过球心的截面的距离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d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与球的半径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R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以及截面圆的半径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r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 2" panose="05020102010507070707" pitchFamily="18" charset="2"/>
                  </a:rPr>
                  <a:t>的关系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endParaRP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1977852"/>
                <a:ext cx="11095630" cy="1882948"/>
              </a:xfrm>
              <a:prstGeom prst="rect">
                <a:avLst/>
              </a:prstGeom>
              <a:blipFill rotWithShape="0">
                <a:blip r:embed="rId3"/>
                <a:stretch>
                  <a:fillRect l="-879" t="-5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副标题 2"/>
          <p:cNvSpPr txBox="1">
            <a:spLocks/>
          </p:cNvSpPr>
          <p:nvPr/>
        </p:nvSpPr>
        <p:spPr>
          <a:xfrm>
            <a:off x="559558" y="3575270"/>
            <a:ext cx="11095630" cy="120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）处理几何体表面上两点间的最短距离问题时常采用“空间问题平面化”数学思想解决。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8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三、常见几何问题解题方法</a:t>
            </a:r>
            <a:endParaRPr lang="en-US" altLang="zh-CN" sz="4800" dirty="0" smtClean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根据几何体的三视图确定直观图的一般方法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59558" y="1406794"/>
            <a:ext cx="11095630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）三视图为三个三角形，对应三棱锥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559558" y="1977852"/>
            <a:ext cx="11095630" cy="601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）三视图为两个三角形，一个四边形，对应四棱锥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559558" y="2579427"/>
            <a:ext cx="11095630" cy="601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）三视图为两个三角形，一个带圆心的圆，对应圆锥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559558" y="3194650"/>
            <a:ext cx="11095630" cy="601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）三视图为一个三角形，两个平行四边形，对应三棱柱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559558" y="3810947"/>
            <a:ext cx="11095630" cy="601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）三视图为两个四边形，一个圆，对应圆柱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副标题 2"/>
          <p:cNvSpPr txBox="1">
            <a:spLocks/>
          </p:cNvSpPr>
          <p:nvPr/>
        </p:nvSpPr>
        <p:spPr>
          <a:xfrm>
            <a:off x="559558" y="4427244"/>
            <a:ext cx="11095630" cy="601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）借助正方体、长方体等几何体的特征，能更快得到直观图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43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三、常见几何问题解题方法</a:t>
            </a:r>
            <a:endParaRPr lang="en-US" altLang="zh-CN" sz="4800" dirty="0" smtClean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割补法和等积法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59558" y="1420442"/>
            <a:ext cx="11095630" cy="145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）割补法：割补法是割法和补法是把不规则的（不熟悉的或复杂的）几何体延伸或补成规则的（熟悉的简单的）几何体；割法是把复杂的（不规则的）几何体切割成简单的（规则的）几何体，割与补是对立统一的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559558" y="2756849"/>
            <a:ext cx="11095630" cy="163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等积法：等积法包括等面积法等体积法，利用等积法的前提是平面图形（或立体图形）的面积（或体积）通过已知条件可以得到，利用等积法可以求解几何体图形的高，特别是在求三角形的高（点到直线的距离）或三棱锥的高（点到面的距离）时，通常采用此法解决问题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36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三、常见几何问题解题方法</a:t>
            </a:r>
            <a:endParaRPr lang="en-US" altLang="zh-CN" sz="4800" dirty="0" smtClean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空间几何体表面积与体积的求解方法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59558" y="1420442"/>
            <a:ext cx="11095630" cy="145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表面积是各个面的面积之和，求多面体的表面积时，只需将它们沿着棱剪开后展成平面图形，利用求平面图形面积的方法求多面体的表面积。求旋转体的表面积时，可从旋转体的生成过程及其几何特征入手，将其展开求表面积，但要搞清楚它们的底面半径、母线长与对应侧面展开图中的边长关系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559558" y="2756849"/>
            <a:ext cx="11095630" cy="163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）体积的求解与计算是立体几何学习的重点，也是高考考察的重点和热点，其方法灵活多样，而分割、补形和等等积变换是常见的方法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8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三视图与直观图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691" y="719382"/>
            <a:ext cx="118690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课标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Ⅰ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）某圆柱的高为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，底面周长为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，其三视图如图，圆柱表面上的点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对应点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在左视图上对应的点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，则在此圆柱侧面上，从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的路径中，最短路径的长度为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 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445827" y="2850679"/>
                <a:ext cx="7169782" cy="513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17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B.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3	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D.2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27" y="2850679"/>
                <a:ext cx="7169782" cy="513602"/>
              </a:xfrm>
              <a:prstGeom prst="rect">
                <a:avLst/>
              </a:prstGeom>
              <a:blipFill rotWithShape="0">
                <a:blip r:embed="rId3"/>
                <a:stretch>
                  <a:fillRect l="-1276" t="-3571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779" y="2514787"/>
            <a:ext cx="4564798" cy="251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三视图与直观图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23081" y="959371"/>
                <a:ext cx="11286699" cy="4038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解：由圆柱的三视图及已知条件可知点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的位置如右所示，设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为圆柱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的两条母线，沿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将圆柱的侧面展开，如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下图所示，连接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即为从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最短路径，由题意知，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EN=4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MN=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81" y="959371"/>
                <a:ext cx="11286699" cy="4038029"/>
              </a:xfrm>
              <a:prstGeom prst="rect">
                <a:avLst/>
              </a:prstGeom>
              <a:blipFill rotWithShape="0">
                <a:blip r:embed="rId3"/>
                <a:stretch>
                  <a:fillRect l="-810" b="-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734" y="1110273"/>
            <a:ext cx="2333723" cy="16901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402" y="2800416"/>
            <a:ext cx="5457437" cy="134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6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三视图与直观图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691" y="719382"/>
            <a:ext cx="118690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课标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Ⅲ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）中国古代建筑借助榫卯将木构件连接起来。构件凸出来的部分叫榫头，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凹进去的部分叫卯眼，图中木构件右边的小长方体是榫头，若如图摆放的木构件与某一带卯眼的木构件咬合成长方体，则咬合时带卯眼的木构件的俯视图可以是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   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5827" y="2850679"/>
            <a:ext cx="716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609" y="2850679"/>
            <a:ext cx="4162802" cy="203533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5827" y="4886016"/>
            <a:ext cx="7169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D.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677" y="2703764"/>
            <a:ext cx="1826739" cy="11107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2977" y="2756959"/>
            <a:ext cx="1826739" cy="1110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9677" y="4886016"/>
            <a:ext cx="1826739" cy="11107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2976" y="4886016"/>
            <a:ext cx="1826739" cy="111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2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三视图与直观图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3081" y="959371"/>
            <a:ext cx="112866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解：本题考查空间几何体的三视图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两个木构件咬合成长方体时，小长方体（榫头）完全嵌入带卯眼的木构件，已知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俯视图为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41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三视图与直观图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691" y="719382"/>
            <a:ext cx="118690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课标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Ⅰ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）某多面体的三视图如图所示，其中正视图和左视图都由正方形和等腰直角三角形组成，正方形的边长为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，俯视图为等腰直角三角形，该多面体的各个面中有若干个是梯形，这些梯形的面积之和为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   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5827" y="2850679"/>
            <a:ext cx="716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A.10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45827" y="3412058"/>
            <a:ext cx="7169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D.16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609" y="2043387"/>
            <a:ext cx="3339888" cy="439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95589" y="1140453"/>
            <a:ext cx="9144000" cy="515982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一、三视图与直观图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空间几何体的结构特征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空间几何体的三视图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二、表面积与体积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常见几何体表面积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常见几何体体积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三、简单几何体问题常用方法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特殊棱柱和棱锥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旋转体的常见处理方法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直观图确定方法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割补法和等体积法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7" y="0"/>
            <a:ext cx="515940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9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三视图与直观图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23081" y="959371"/>
                <a:ext cx="11286699" cy="3116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解：该多面体的直观图如图所示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该几何体由上方的三棱锥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A-BCE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和下方的三棱柱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BCE-B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构成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CC1A1A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BB1A1A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是梯形，则梯形的面积之和为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(2+4)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=12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81" y="959371"/>
                <a:ext cx="11286699" cy="3116431"/>
              </a:xfrm>
              <a:prstGeom prst="rect">
                <a:avLst/>
              </a:prstGeom>
              <a:blipFill rotWithShape="0">
                <a:blip r:embed="rId3"/>
                <a:stretch>
                  <a:fillRect l="-810" b="-1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526" y="1836534"/>
            <a:ext cx="1959877" cy="277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三视图与直观图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1931" y="719382"/>
            <a:ext cx="118690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课标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Ⅱ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）中国有悠久的金石文化，印信是金石文化的代表之一。印信的形状长方体、正方体或圆柱体，但在南北朝时期的官员独孤信的印信形状是“半正多面体”。（图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）半正多面体体现了数学的对称美，图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是一个棱数为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的半正多面体，它的所有顶点都在一个同一个正方体的表面上，且此正方体的边长为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，则该半正多面体共有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个面，其棱长为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431" y="3600201"/>
            <a:ext cx="2847832" cy="273370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00173" y="6333909"/>
            <a:ext cx="532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568256" y="6333909"/>
            <a:ext cx="532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651" y="3600201"/>
            <a:ext cx="2703821" cy="273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9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三视图与直观图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23081" y="959371"/>
                <a:ext cx="11286699" cy="3799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解：半正多面体面数从上至下依次为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1=26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个面，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正方体被半正多面体顶点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所在平面所截得的图形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如平面图，八边形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ABCDEFGH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为正八边形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AB=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×2+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81" y="959371"/>
                <a:ext cx="11286699" cy="3799053"/>
              </a:xfrm>
              <a:prstGeom prst="rect">
                <a:avLst/>
              </a:prstGeom>
              <a:blipFill rotWithShape="0">
                <a:blip r:embed="rId4"/>
                <a:stretch>
                  <a:fillRect l="-810" b="-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069" y="188567"/>
            <a:ext cx="3935035" cy="3050776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8256963" y="3239343"/>
            <a:ext cx="3219246" cy="3296064"/>
            <a:chOff x="8256965" y="3181918"/>
            <a:chExt cx="3219246" cy="329606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56965" y="3181918"/>
              <a:ext cx="3219246" cy="3296064"/>
            </a:xfrm>
            <a:prstGeom prst="rect">
              <a:avLst/>
            </a:prstGeom>
          </p:spPr>
        </p:pic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6818577"/>
                </p:ext>
              </p:extLst>
            </p:nvPr>
          </p:nvGraphicFramePr>
          <p:xfrm>
            <a:off x="8783043" y="5980739"/>
            <a:ext cx="443507" cy="408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" name="Formula" r:id="rId7" imgW="245160" imgH="225000" progId="Equation.Ribbit">
                    <p:embed/>
                  </p:oleObj>
                </mc:Choice>
                <mc:Fallback>
                  <p:oleObj name="Formula" r:id="rId7" imgW="245160" imgH="225000" progId="Equation.Ribbi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783043" y="5980739"/>
                          <a:ext cx="443507" cy="4089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4086402"/>
                </p:ext>
              </p:extLst>
            </p:nvPr>
          </p:nvGraphicFramePr>
          <p:xfrm>
            <a:off x="9079673" y="5340964"/>
            <a:ext cx="146877" cy="2159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" name="Formula" r:id="rId9" imgW="81360" imgH="119520" progId="Equation.Ribbit">
                    <p:embed/>
                  </p:oleObj>
                </mc:Choice>
                <mc:Fallback>
                  <p:oleObj name="Formula" r:id="rId9" imgW="81360" imgH="119520" progId="Equation.Ribbi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079673" y="5340964"/>
                          <a:ext cx="146877" cy="2159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5677401"/>
                </p:ext>
              </p:extLst>
            </p:nvPr>
          </p:nvGraphicFramePr>
          <p:xfrm>
            <a:off x="10587673" y="5910890"/>
            <a:ext cx="443507" cy="408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2" name="Formula" r:id="rId11" imgW="245160" imgH="225000" progId="Equation.Ribbit">
                    <p:embed/>
                  </p:oleObj>
                </mc:Choice>
                <mc:Fallback>
                  <p:oleObj name="Formula" r:id="rId11" imgW="245160" imgH="225000" progId="Equation.Ribbi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587673" y="5910890"/>
                          <a:ext cx="443507" cy="4089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3069134"/>
                </p:ext>
              </p:extLst>
            </p:nvPr>
          </p:nvGraphicFramePr>
          <p:xfrm>
            <a:off x="9793149" y="5959142"/>
            <a:ext cx="146877" cy="2159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3" name="Formula" r:id="rId12" imgW="81360" imgH="119520" progId="Equation.Ribbit">
                    <p:embed/>
                  </p:oleObj>
                </mc:Choice>
                <mc:Fallback>
                  <p:oleObj name="Formula" r:id="rId12" imgW="81360" imgH="119520" progId="Equation.Ribbi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793149" y="5959142"/>
                          <a:ext cx="146877" cy="2159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25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99085" y="1105468"/>
            <a:ext cx="11854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课标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Ⅱ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）下图是由圆柱与圆锥组合而成的几何体的三视图，则该几何体的表面积为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表面积与体积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171739" y="1799619"/>
            <a:ext cx="4425176" cy="4805284"/>
            <a:chOff x="7171739" y="1799619"/>
            <a:chExt cx="4425176" cy="480528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2573" y="1799619"/>
              <a:ext cx="4304342" cy="4805284"/>
            </a:xfrm>
            <a:prstGeom prst="rect">
              <a:avLst/>
            </a:prstGeom>
          </p:spPr>
        </p:pic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4408575"/>
                </p:ext>
              </p:extLst>
            </p:nvPr>
          </p:nvGraphicFramePr>
          <p:xfrm>
            <a:off x="7171739" y="2308448"/>
            <a:ext cx="498659" cy="322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Formula" r:id="rId5" imgW="282240" imgH="182880" progId="Equation.Ribbit">
                    <p:embed/>
                  </p:oleObj>
                </mc:Choice>
                <mc:Fallback>
                  <p:oleObj name="Formula" r:id="rId5" imgW="282240" imgH="182880" progId="Equation.Ribbi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171739" y="2308448"/>
                          <a:ext cx="498659" cy="3221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923669"/>
                </p:ext>
              </p:extLst>
            </p:nvPr>
          </p:nvGraphicFramePr>
          <p:xfrm>
            <a:off x="10779125" y="4519613"/>
            <a:ext cx="142875" cy="271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Formula" r:id="rId7" imgW="80280" imgH="153720" progId="Equation.Ribbit">
                    <p:embed/>
                  </p:oleObj>
                </mc:Choice>
                <mc:Fallback>
                  <p:oleObj name="Formula" r:id="rId7" imgW="80280" imgH="153720" progId="Equation.Ribbi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779125" y="4519613"/>
                          <a:ext cx="142875" cy="2717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0542877"/>
                </p:ext>
              </p:extLst>
            </p:nvPr>
          </p:nvGraphicFramePr>
          <p:xfrm>
            <a:off x="8302625" y="4519613"/>
            <a:ext cx="142875" cy="271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Formula" r:id="rId9" imgW="80280" imgH="153720" progId="Equation.Ribbit">
                    <p:embed/>
                  </p:oleObj>
                </mc:Choice>
                <mc:Fallback>
                  <p:oleObj name="Formula" r:id="rId9" imgW="80280" imgH="153720" progId="Equation.Ribbi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302625" y="4519613"/>
                          <a:ext cx="142875" cy="2717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428091"/>
                </p:ext>
              </p:extLst>
            </p:nvPr>
          </p:nvGraphicFramePr>
          <p:xfrm>
            <a:off x="7349630" y="3592513"/>
            <a:ext cx="142875" cy="271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Formula" r:id="rId10" imgW="80280" imgH="153720" progId="Equation.Ribbit">
                    <p:embed/>
                  </p:oleObj>
                </mc:Choice>
                <mc:Fallback>
                  <p:oleObj name="Formula" r:id="rId10" imgW="80280" imgH="153720" progId="Equation.Ribbi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49630" y="3592513"/>
                          <a:ext cx="142875" cy="2717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文本框 10"/>
          <p:cNvSpPr txBox="1"/>
          <p:nvPr/>
        </p:nvSpPr>
        <p:spPr>
          <a:xfrm>
            <a:off x="445827" y="2850679"/>
            <a:ext cx="716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A.20π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24π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45827" y="3412058"/>
            <a:ext cx="6390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28π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D.32π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69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23081" y="959371"/>
                <a:ext cx="11286699" cy="3708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解：由三视图可得圆锥的母线长度为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圆锥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侧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π×2×4=8π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圆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柱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侧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2π×2×4=16π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圆柱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底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=4π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所以该几何体的表面积为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28π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81" y="959371"/>
                <a:ext cx="11286699" cy="3708387"/>
              </a:xfrm>
              <a:prstGeom prst="rect">
                <a:avLst/>
              </a:prstGeom>
              <a:blipFill rotWithShape="0">
                <a:blip r:embed="rId4"/>
                <a:stretch>
                  <a:fillRect l="-810" b="-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表面积与体积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507518" y="551789"/>
            <a:ext cx="4425176" cy="4805284"/>
            <a:chOff x="7171739" y="1799619"/>
            <a:chExt cx="4425176" cy="4805284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92573" y="1799619"/>
              <a:ext cx="4304342" cy="4805284"/>
            </a:xfrm>
            <a:prstGeom prst="rect">
              <a:avLst/>
            </a:prstGeom>
          </p:spPr>
        </p:pic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733020"/>
                </p:ext>
              </p:extLst>
            </p:nvPr>
          </p:nvGraphicFramePr>
          <p:xfrm>
            <a:off x="7171739" y="2308448"/>
            <a:ext cx="498659" cy="322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" name="Formula" r:id="rId6" imgW="282240" imgH="182880" progId="Equation.Ribbit">
                    <p:embed/>
                  </p:oleObj>
                </mc:Choice>
                <mc:Fallback>
                  <p:oleObj name="Formula" r:id="rId6" imgW="282240" imgH="182880" progId="Equation.Ribbi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171739" y="2308448"/>
                          <a:ext cx="498659" cy="3221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7482070"/>
                </p:ext>
              </p:extLst>
            </p:nvPr>
          </p:nvGraphicFramePr>
          <p:xfrm>
            <a:off x="10779125" y="4519613"/>
            <a:ext cx="142875" cy="271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" name="Formula" r:id="rId8" imgW="80280" imgH="153720" progId="Equation.Ribbit">
                    <p:embed/>
                  </p:oleObj>
                </mc:Choice>
                <mc:Fallback>
                  <p:oleObj name="Formula" r:id="rId8" imgW="80280" imgH="153720" progId="Equation.Ribbi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0779125" y="4519613"/>
                          <a:ext cx="142875" cy="2717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5452149"/>
                </p:ext>
              </p:extLst>
            </p:nvPr>
          </p:nvGraphicFramePr>
          <p:xfrm>
            <a:off x="8302625" y="4519613"/>
            <a:ext cx="142875" cy="271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" name="Formula" r:id="rId10" imgW="80280" imgH="153720" progId="Equation.Ribbit">
                    <p:embed/>
                  </p:oleObj>
                </mc:Choice>
                <mc:Fallback>
                  <p:oleObj name="Formula" r:id="rId10" imgW="80280" imgH="153720" progId="Equation.Ribbi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302625" y="4519613"/>
                          <a:ext cx="142875" cy="2717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0651106"/>
                </p:ext>
              </p:extLst>
            </p:nvPr>
          </p:nvGraphicFramePr>
          <p:xfrm>
            <a:off x="7349630" y="3592513"/>
            <a:ext cx="142875" cy="271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9" name="Formula" r:id="rId11" imgW="80280" imgH="153720" progId="Equation.Ribbit">
                    <p:embed/>
                  </p:oleObj>
                </mc:Choice>
                <mc:Fallback>
                  <p:oleObj name="Formula" r:id="rId11" imgW="80280" imgH="153720" progId="Equation.Ribbi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349630" y="3592513"/>
                          <a:ext cx="142875" cy="2717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475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99085" y="1105468"/>
                <a:ext cx="118540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Ⅰ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）已知三棱锥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的四个顶点在球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的球面上，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PA=PB=PC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是边长为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的正三角形，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分别是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的中点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𝐶𝐸𝐹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=90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，则球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的体积为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85" y="1105468"/>
                <a:ext cx="11854029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823" t="-802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表面积与体积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45826" y="2139479"/>
                <a:ext cx="11486867" cy="865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A.8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		C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26" y="2139479"/>
                <a:ext cx="11486867" cy="865814"/>
              </a:xfrm>
              <a:prstGeom prst="rect">
                <a:avLst/>
              </a:prstGeom>
              <a:blipFill rotWithShape="0">
                <a:blip r:embed="rId4"/>
                <a:stretch>
                  <a:fillRect l="-796"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445827" y="2700858"/>
            <a:ext cx="6390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99084" y="2700858"/>
                <a:ext cx="11854029" cy="3451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解：因为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分别是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的中点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EF//PB 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𝐶𝐸𝐹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=90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又因为三棱锥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P-ABC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为正三棱锥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，从而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⊥平面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所以三条棱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两两垂直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因为△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是边长为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正三角形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PA=PB=PC=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84" y="2700858"/>
                <a:ext cx="11854029" cy="3451138"/>
              </a:xfrm>
              <a:prstGeom prst="rect">
                <a:avLst/>
              </a:prstGeom>
              <a:blipFill rotWithShape="0">
                <a:blip r:embed="rId5"/>
                <a:stretch>
                  <a:fillRect l="-823" t="-1943" b="-3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4379" y="2572386"/>
            <a:ext cx="2905823" cy="337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5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表面积与体积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5827" y="2700858"/>
            <a:ext cx="6390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213598" y="975289"/>
                <a:ext cx="11854029" cy="237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则球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是棱长为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的正方体的外接球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设球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的半径为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2R=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所以求的体积为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8" y="975289"/>
                <a:ext cx="11854029" cy="2378664"/>
              </a:xfrm>
              <a:prstGeom prst="rect">
                <a:avLst/>
              </a:prstGeom>
              <a:blipFill rotWithShape="0">
                <a:blip r:embed="rId3"/>
                <a:stretch>
                  <a:fillRect l="-771" t="-1538" b="-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436" y="1474560"/>
            <a:ext cx="2905823" cy="337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5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45143" y="2613437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4400" dirty="0" smtClean="0"/>
              <a:t>总结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61041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一、直观图与三视图</a:t>
            </a:r>
            <a:endParaRPr lang="en-US" altLang="zh-CN" sz="4800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732565"/>
              </p:ext>
            </p:extLst>
          </p:nvPr>
        </p:nvGraphicFramePr>
        <p:xfrm>
          <a:off x="1076658" y="1992573"/>
          <a:ext cx="10428405" cy="44669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381"/>
                <a:gridCol w="3834263"/>
                <a:gridCol w="2839492"/>
                <a:gridCol w="2934269"/>
              </a:tblGrid>
              <a:tr h="5222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名称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棱柱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棱锥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棱台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11950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结构名称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ym typeface="Wingdings 2" panose="05020102010507070707" pitchFamily="18" charset="2"/>
                        </a:rPr>
                        <a:t>有两个面平行且全等，其余各面都是四边形</a:t>
                      </a:r>
                      <a:endParaRPr lang="en-US" altLang="zh-CN" sz="2400" dirty="0" smtClean="0">
                        <a:sym typeface="Wingdings 2" panose="05020102010507070707" pitchFamily="18" charset="2"/>
                      </a:endParaRPr>
                    </a:p>
                    <a:p>
                      <a:pPr algn="l"/>
                      <a:r>
                        <a:rPr lang="zh-CN" altLang="en-US" sz="2400" dirty="0" smtClean="0">
                          <a:sym typeface="Wingdings 2" panose="05020102010507070707" pitchFamily="18" charset="2"/>
                        </a:rPr>
                        <a:t>每相邻两个四边形的公共边都互相平行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有一个面（底面）是多边形，其余各面是有一个公共顶点的三角形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有两个面平行且相似，其余各面都是梯形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11950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侧棱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平行且相等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相交于一点但不一定相等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延长线交于一点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11950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侧面形状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平行四边形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三角形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梯形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空间几何体的结构特征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559558" y="1406794"/>
            <a:ext cx="10263116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）多面体的结构特征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8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4257"/>
              </p:ext>
            </p:extLst>
          </p:nvPr>
        </p:nvGraphicFramePr>
        <p:xfrm>
          <a:off x="982638" y="2169993"/>
          <a:ext cx="10426890" cy="38316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619"/>
                <a:gridCol w="2451137"/>
                <a:gridCol w="2085378"/>
                <a:gridCol w="2085378"/>
                <a:gridCol w="2085378"/>
              </a:tblGrid>
              <a:tr h="5049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名称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圆柱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圆锥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圆台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球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11088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母线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平行、相等且垂直于底面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相交于一点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延长线交于一点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11088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轴截面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全等的矩形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全等的等腰三角形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全等的等腰梯形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大圆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11088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侧面展开图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矩形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扇形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扇环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一、直观图与三视图</a:t>
            </a:r>
            <a:endParaRPr lang="en-US" altLang="zh-CN" sz="4800" dirty="0" smtClean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空间几何体的结构特征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559558" y="1406794"/>
            <a:ext cx="10263116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）旋转体的结构特征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35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一、直观图与三视图</a:t>
            </a:r>
            <a:endParaRPr lang="en-US" altLang="zh-CN" sz="4800" dirty="0" smtClean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空间几何体的三视图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559558" y="1406794"/>
            <a:ext cx="11095630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）三视图的形成与名称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59558" y="1977852"/>
            <a:ext cx="11095630" cy="95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形成：空间几何体的三视图是由平行投影得到的，在这种投影之下，与投影面平行的平面图形留下的影子，与平面图形的形状和大小完全相同。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559558" y="2810365"/>
            <a:ext cx="11095630" cy="589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名称 ：三视图包括正视图、侧视图、俯视图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559558" y="3399368"/>
            <a:ext cx="11095630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）三视图的画法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副标题 2"/>
          <p:cNvSpPr txBox="1">
            <a:spLocks/>
          </p:cNvSpPr>
          <p:nvPr/>
        </p:nvSpPr>
        <p:spPr>
          <a:xfrm>
            <a:off x="559558" y="3957315"/>
            <a:ext cx="11095630" cy="95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在画三视图时，重叠的线只画一条，被挡住的线要画成虚线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副标题 2"/>
          <p:cNvSpPr txBox="1">
            <a:spLocks/>
          </p:cNvSpPr>
          <p:nvPr/>
        </p:nvSpPr>
        <p:spPr>
          <a:xfrm>
            <a:off x="559558" y="4462283"/>
            <a:ext cx="11095630" cy="1256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三视图的正视图、侧视图、俯视图分别是从几何体的正前方、正左方、正上方观察到的几何体的正投影图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09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一、直观图与三视图</a:t>
            </a:r>
            <a:endParaRPr lang="en-US" altLang="zh-CN" sz="4800" dirty="0" smtClean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空间几何体的直观图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559558" y="1406794"/>
            <a:ext cx="11095630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空间几何体的直观图常用斜二测画法来画，其规则如下：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2"/>
              <p:cNvSpPr txBox="1">
                <a:spLocks/>
              </p:cNvSpPr>
              <p:nvPr/>
            </p:nvSpPr>
            <p:spPr>
              <a:xfrm>
                <a:off x="559558" y="1977852"/>
                <a:ext cx="11095630" cy="9564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原图形中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轴、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轴、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轴两两垂直（原点为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），直观图中相应的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y’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轴满足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=45°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135</a:t>
                </a:r>
                <a:r>
                  <a:rPr lang="en-US" altLang="zh-CN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(O’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为原点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z’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x’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y’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轴所在平面垂直。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1977852"/>
                <a:ext cx="11095630" cy="956418"/>
              </a:xfrm>
              <a:prstGeom prst="rect">
                <a:avLst/>
              </a:prstGeom>
              <a:blipFill rotWithShape="0">
                <a:blip r:embed="rId3"/>
                <a:stretch>
                  <a:fillRect l="-879" t="-10828" b="-6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副标题 2"/>
          <p:cNvSpPr txBox="1">
            <a:spLocks/>
          </p:cNvSpPr>
          <p:nvPr/>
        </p:nvSpPr>
        <p:spPr>
          <a:xfrm>
            <a:off x="559558" y="3104866"/>
            <a:ext cx="11095630" cy="1873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原图形中平行于坐标轴的线段，直观图中仍平行于坐标轴；平行于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轴和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轴的线段在直观图中保持原长度不变；平行于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轴的线段在直观图中长度为原来的一半。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8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二、表面积与体积</a:t>
            </a:r>
            <a:endParaRPr lang="en-US" altLang="zh-CN" sz="4800" dirty="0" smtClean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常见几何体的表面积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2509428"/>
                  </p:ext>
                </p:extLst>
              </p:nvPr>
            </p:nvGraphicFramePr>
            <p:xfrm>
              <a:off x="872671" y="1362610"/>
              <a:ext cx="10947402" cy="53131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49134"/>
                    <a:gridCol w="3649134"/>
                    <a:gridCol w="3649134"/>
                  </a:tblGrid>
                  <a:tr h="432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名称</a:t>
                          </a:r>
                          <a:endParaRPr lang="zh-CN" alt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侧面面积</a:t>
                          </a:r>
                          <a:endParaRPr lang="zh-CN" alt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表面积</a:t>
                          </a:r>
                          <a:endParaRPr lang="zh-CN" alt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1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圆柱（底面半径</a:t>
                          </a: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，母线长</a:t>
                          </a: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zh-CN" alt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π</a:t>
                          </a:r>
                          <a:r>
                            <a:rPr lang="en-US" altLang="zh-CN" sz="2200" i="1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rl</a:t>
                          </a:r>
                          <a:endParaRPr lang="zh-CN" altLang="en-US" sz="2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π</a:t>
                          </a:r>
                          <a:r>
                            <a:rPr lang="en-US" altLang="zh-CN" sz="2200" i="1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rl</a:t>
                          </a:r>
                          <a:r>
                            <a:rPr lang="en-US" altLang="zh-CN" sz="22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200" i="1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altLang="zh-CN" sz="2200" i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:r>
                            <a:rPr lang="en-US" altLang="zh-CN" sz="2200" i="1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en-US" altLang="zh-CN" sz="22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2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1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直棱柱（底面周长为</a:t>
                          </a: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，高为</a:t>
                          </a: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zh-CN" alt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i="1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</a:t>
                          </a:r>
                          <a:endParaRPr lang="zh-CN" altLang="en-US" sz="2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</a:tr>
                  <a:tr h="611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圆锥</a:t>
                          </a:r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（底面半径</a:t>
                          </a: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，母线长</a:t>
                          </a: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）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π</a:t>
                          </a:r>
                          <a:r>
                            <a:rPr lang="en-US" altLang="zh-CN" sz="2200" i="1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rl</a:t>
                          </a:r>
                          <a:endParaRPr lang="zh-CN" altLang="en-US" sz="22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π</a:t>
                          </a:r>
                          <a:r>
                            <a:rPr lang="en-US" altLang="zh-CN" sz="2200" i="1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rl</a:t>
                          </a:r>
                          <a:r>
                            <a:rPr lang="en-US" altLang="zh-CN" sz="22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200" i="1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altLang="zh-CN" sz="2200" i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:r>
                            <a:rPr lang="en-US" altLang="zh-CN" sz="2200" i="1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en-US" altLang="zh-CN" sz="22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2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1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正棱锥（底面周长为</a:t>
                          </a: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，斜高为</a:t>
                          </a: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altLang="zh-CN" sz="2200" b="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’</a:t>
                          </a:r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zh-CN" alt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2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</a:t>
                          </a:r>
                          <a:r>
                            <a:rPr lang="en-US" altLang="zh-CN" sz="2200" b="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’</a:t>
                          </a:r>
                          <a:endParaRPr lang="zh-CN" alt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</a:tr>
                  <a:tr h="61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圆台（上、下底面半径分别为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、母线长为</a:t>
                          </a: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zh-CN" alt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π(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</a:t>
                          </a:r>
                          <a:endParaRPr lang="zh-CN" alt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π(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2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2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en-US" altLang="zh-CN" sz="22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en-US" altLang="zh-CN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1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正棱台（上、下底面周长分别为</a:t>
                          </a: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、</a:t>
                          </a: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C’</a:t>
                          </a:r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，斜高</a:t>
                          </a: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h’</a:t>
                          </a:r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zh-CN" alt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2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22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C+C’</a:t>
                          </a:r>
                          <a:r>
                            <a:rPr lang="en-US" altLang="zh-CN" sz="22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altLang="zh-CN" sz="2200" b="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’</a:t>
                          </a:r>
                          <a:endParaRPr lang="zh-CN" alt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</a:tr>
                  <a:tr h="61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球（半径为</a:t>
                          </a:r>
                          <a:r>
                            <a:rPr lang="en-US" altLang="zh-CN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zh-CN" alt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4π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zh-CN" alt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2509428"/>
                  </p:ext>
                </p:extLst>
              </p:nvPr>
            </p:nvGraphicFramePr>
            <p:xfrm>
              <a:off x="872671" y="1362610"/>
              <a:ext cx="10947402" cy="53131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49134"/>
                    <a:gridCol w="3649134"/>
                    <a:gridCol w="3649134"/>
                  </a:tblGrid>
                  <a:tr h="432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名称</a:t>
                          </a:r>
                          <a:endParaRPr lang="zh-CN" alt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侧面面积</a:t>
                          </a:r>
                          <a:endParaRPr lang="zh-CN" alt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表面积</a:t>
                          </a:r>
                          <a:endParaRPr lang="zh-CN" alt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1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圆柱（底面半径</a:t>
                          </a: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，母线长</a:t>
                          </a: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zh-CN" alt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π</a:t>
                          </a:r>
                          <a:r>
                            <a:rPr lang="en-US" altLang="zh-CN" sz="2200" i="1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rl</a:t>
                          </a:r>
                          <a:endParaRPr lang="zh-CN" altLang="en-US" sz="2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π</a:t>
                          </a:r>
                          <a:r>
                            <a:rPr lang="en-US" altLang="zh-CN" sz="2200" i="1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rl</a:t>
                          </a:r>
                          <a:r>
                            <a:rPr lang="en-US" altLang="zh-CN" sz="22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200" i="1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altLang="zh-CN" sz="2200" i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:r>
                            <a:rPr lang="en-US" altLang="zh-CN" sz="2200" i="1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en-US" altLang="zh-CN" sz="22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2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直棱柱（底面周长为</a:t>
                          </a: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，高为</a:t>
                          </a: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zh-CN" alt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i="1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</a:t>
                          </a:r>
                          <a:endParaRPr lang="zh-CN" altLang="en-US" sz="22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</a:tr>
                  <a:tr h="611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圆锥</a:t>
                          </a:r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（底面半径</a:t>
                          </a: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，母线长</a:t>
                          </a: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）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π</a:t>
                          </a:r>
                          <a:r>
                            <a:rPr lang="en-US" altLang="zh-CN" sz="2200" i="1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rl</a:t>
                          </a:r>
                          <a:endParaRPr lang="zh-CN" altLang="en-US" sz="22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π</a:t>
                          </a:r>
                          <a:r>
                            <a:rPr lang="en-US" altLang="zh-CN" sz="2200" i="1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rl</a:t>
                          </a:r>
                          <a:r>
                            <a:rPr lang="en-US" altLang="zh-CN" sz="22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2200" i="1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altLang="zh-CN" sz="2200" i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:r>
                            <a:rPr lang="en-US" altLang="zh-CN" sz="2200" i="1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en-US" altLang="zh-CN" sz="22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2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正棱锥（底面周长为</a:t>
                          </a: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，斜高为</a:t>
                          </a: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altLang="zh-CN" sz="2200" b="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’</a:t>
                          </a:r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zh-CN" alt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334" t="-324800" r="-100669" b="-284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67" t="-424800" r="-200334" b="-184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334" t="-424800" r="-100669" b="-184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000" t="-424800" r="-501" b="-1848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正棱台（上、下底面周长分别为</a:t>
                          </a: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、</a:t>
                          </a: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C’</a:t>
                          </a:r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，斜高</a:t>
                          </a:r>
                          <a:r>
                            <a:rPr lang="en-US" altLang="zh-CN" sz="22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h’</a:t>
                          </a:r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zh-CN" alt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334" t="-520635" r="-100669" b="-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</a:tr>
                  <a:tr h="61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球（半径为</a:t>
                          </a:r>
                          <a:r>
                            <a:rPr lang="en-US" altLang="zh-CN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zh-CN" altLang="en-US" sz="2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zh-CN" alt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000" t="-782000" r="-501" b="-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566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二、表面积与体积</a:t>
            </a:r>
            <a:endParaRPr lang="en-US" altLang="zh-CN" sz="4800" dirty="0" smtClean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常见几何体的体积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708823"/>
                  </p:ext>
                </p:extLst>
              </p:nvPr>
            </p:nvGraphicFramePr>
            <p:xfrm>
              <a:off x="699447" y="1362629"/>
              <a:ext cx="11226800" cy="52443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10786"/>
                    <a:gridCol w="5116014"/>
                  </a:tblGrid>
                  <a:tr h="647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名称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体积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47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圆柱（底面半径为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，母线长为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π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oMath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47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直棱柱（底面面积为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，高为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i="1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</a:t>
                          </a:r>
                          <a:endParaRPr lang="zh-CN" alt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47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圆锥（底面半径为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，高为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3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π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oMath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47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棱锥（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底面面积为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，高为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3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</a:t>
                          </a:r>
                          <a:endParaRPr lang="zh-CN" altLang="en-US" sz="20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47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圆台（上、下底面半径分别为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，高为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3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π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oMath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47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正棱台（上、下底面面积分别为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上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下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，高为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3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π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上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下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zh-CN" alt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上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zh-CN" alt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下</m:t>
                                      </m:r>
                                    </m:sub>
                                  </m:sSub>
                                </m:e>
                              </m:ra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·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oMath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47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球（半径为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3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π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708823"/>
                  </p:ext>
                </p:extLst>
              </p:nvPr>
            </p:nvGraphicFramePr>
            <p:xfrm>
              <a:off x="699447" y="1362629"/>
              <a:ext cx="11226800" cy="52443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10786"/>
                    <a:gridCol w="5116014"/>
                  </a:tblGrid>
                  <a:tr h="647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名称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体积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47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圆柱（底面半径为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，母线长为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9524" t="-100000" r="-238" b="-607477"/>
                          </a:stretch>
                        </a:blipFill>
                      </a:tcPr>
                    </a:tc>
                  </a:tr>
                  <a:tr h="647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直棱柱（底面面积为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，高为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i="1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</a:t>
                          </a:r>
                          <a:endParaRPr lang="zh-CN" alt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647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圆锥（底面半径为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，高为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9524" t="-301887" r="-238" b="-413208"/>
                          </a:stretch>
                        </a:blipFill>
                      </a:tcPr>
                    </a:tc>
                  </a:tr>
                  <a:tr h="647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棱锥（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底面面积为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，高为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9524" t="-398131" r="-238" b="-309346"/>
                          </a:stretch>
                        </a:blipFill>
                      </a:tcPr>
                    </a:tc>
                  </a:tr>
                  <a:tr h="64751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" t="-502830" r="-83948" b="-2122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9524" t="-502830" r="-238" b="-212264"/>
                          </a:stretch>
                        </a:blipFill>
                      </a:tcPr>
                    </a:tc>
                  </a:tr>
                  <a:tr h="71170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" t="-546154" r="-83948" b="-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9524" t="-546154" r="-238" b="-92308"/>
                          </a:stretch>
                        </a:blipFill>
                      </a:tcPr>
                    </a:tc>
                  </a:tr>
                  <a:tr h="647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球（半径为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9524" t="-713208" r="-238" b="-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548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三、常见几何问题解题方法</a:t>
            </a:r>
            <a:endParaRPr lang="en-US" altLang="zh-CN" sz="4800" dirty="0" smtClean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特殊的棱柱和棱锥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59558" y="1406794"/>
            <a:ext cx="11095630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）侧棱垂直于底面的棱柱叫做直棱柱；底面是正多边形的直棱柱叫做正棱柱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559558" y="1977852"/>
            <a:ext cx="11095630" cy="87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）底面是正多边形，顶点在底面的射影是底面正多边形的中心的棱锥叫做正棱锥。特别地，各棱均相等的正三棱锥叫正四面体。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559558" y="2857500"/>
            <a:ext cx="11095630" cy="87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）特殊的四棱柱：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468" y="3322598"/>
            <a:ext cx="7367810" cy="322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7899</TotalTime>
  <Words>2044</Words>
  <Application>Microsoft Office PowerPoint</Application>
  <PresentationFormat>宽屏</PresentationFormat>
  <Paragraphs>240</Paragraphs>
  <Slides>27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宋体</vt:lpstr>
      <vt:lpstr>Arial</vt:lpstr>
      <vt:lpstr>Calibri</vt:lpstr>
      <vt:lpstr>Calibri Light</vt:lpstr>
      <vt:lpstr>Cambria Math</vt:lpstr>
      <vt:lpstr>Times New Roman</vt:lpstr>
      <vt:lpstr>Wingdings 2</vt:lpstr>
      <vt:lpstr>Office 主题</vt:lpstr>
      <vt:lpstr>Aurora Equation</vt:lpstr>
      <vt:lpstr>立体几何（一）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函数（一）简单函数与应用</dc:title>
  <dc:creator>Marsmarcin</dc:creator>
  <cp:lastModifiedBy>Marsmarcin</cp:lastModifiedBy>
  <cp:revision>787</cp:revision>
  <dcterms:created xsi:type="dcterms:W3CDTF">2020-04-02T11:20:58Z</dcterms:created>
  <dcterms:modified xsi:type="dcterms:W3CDTF">2020-04-14T08:07:22Z</dcterms:modified>
</cp:coreProperties>
</file>