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403" r:id="rId5"/>
    <p:sldId id="404" r:id="rId6"/>
    <p:sldId id="405" r:id="rId7"/>
    <p:sldId id="408" r:id="rId8"/>
    <p:sldId id="406" r:id="rId9"/>
    <p:sldId id="409" r:id="rId10"/>
    <p:sldId id="410" r:id="rId11"/>
    <p:sldId id="411" r:id="rId12"/>
    <p:sldId id="412" r:id="rId13"/>
    <p:sldId id="413" r:id="rId14"/>
    <p:sldId id="366" r:id="rId15"/>
    <p:sldId id="414" r:id="rId16"/>
    <p:sldId id="415" r:id="rId17"/>
    <p:sldId id="416" r:id="rId18"/>
    <p:sldId id="417" r:id="rId19"/>
    <p:sldId id="418" r:id="rId20"/>
    <p:sldId id="419" r:id="rId21"/>
    <p:sldId id="379" r:id="rId22"/>
    <p:sldId id="420" r:id="rId23"/>
    <p:sldId id="421" r:id="rId24"/>
    <p:sldId id="422" r:id="rId25"/>
    <p:sldId id="423" r:id="rId26"/>
    <p:sldId id="30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94660"/>
  </p:normalViewPr>
  <p:slideViewPr>
    <p:cSldViewPr snapToGrid="0">
      <p:cViewPr varScale="1">
        <p:scale>
          <a:sx n="70" d="100"/>
          <a:sy n="70" d="100"/>
        </p:scale>
        <p:origin x="912" y="7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01114-57A6-4C59-B7E6-15D41C8AF2DE}" type="datetimeFigureOut">
              <a:rPr lang="zh-CN" altLang="en-US" smtClean="0"/>
              <a:t>2020/4/15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C2453-4517-4E04-A722-0EDC080D730C}" type="slidenum">
              <a:rPr lang="zh-CN" altLang="en-US" smtClean="0"/>
              <a:t>‹#›</a:t>
            </a:fld>
            <a:endParaRPr lang="zh-CN" altLang="en-US"/>
          </a:p>
        </p:txBody>
      </p:sp>
    </p:spTree>
    <p:extLst>
      <p:ext uri="{BB962C8B-B14F-4D97-AF65-F5344CB8AC3E}">
        <p14:creationId xmlns:p14="http://schemas.microsoft.com/office/powerpoint/2010/main" val="321007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3</a:t>
            </a:fld>
            <a:endParaRPr lang="zh-CN" altLang="en-US"/>
          </a:p>
        </p:txBody>
      </p:sp>
    </p:spTree>
    <p:extLst>
      <p:ext uri="{BB962C8B-B14F-4D97-AF65-F5344CB8AC3E}">
        <p14:creationId xmlns:p14="http://schemas.microsoft.com/office/powerpoint/2010/main" val="104056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12</a:t>
            </a:fld>
            <a:endParaRPr lang="zh-CN" altLang="en-US"/>
          </a:p>
        </p:txBody>
      </p:sp>
    </p:spTree>
    <p:extLst>
      <p:ext uri="{BB962C8B-B14F-4D97-AF65-F5344CB8AC3E}">
        <p14:creationId xmlns:p14="http://schemas.microsoft.com/office/powerpoint/2010/main" val="256579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13</a:t>
            </a:fld>
            <a:endParaRPr lang="zh-CN" altLang="en-US"/>
          </a:p>
        </p:txBody>
      </p:sp>
    </p:spTree>
    <p:extLst>
      <p:ext uri="{BB962C8B-B14F-4D97-AF65-F5344CB8AC3E}">
        <p14:creationId xmlns:p14="http://schemas.microsoft.com/office/powerpoint/2010/main" val="3854455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14</a:t>
            </a:fld>
            <a:endParaRPr lang="zh-CN" altLang="en-US"/>
          </a:p>
        </p:txBody>
      </p:sp>
    </p:spTree>
    <p:extLst>
      <p:ext uri="{BB962C8B-B14F-4D97-AF65-F5344CB8AC3E}">
        <p14:creationId xmlns:p14="http://schemas.microsoft.com/office/powerpoint/2010/main" val="94671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15</a:t>
            </a:fld>
            <a:endParaRPr lang="zh-CN" altLang="en-US"/>
          </a:p>
        </p:txBody>
      </p:sp>
    </p:spTree>
    <p:extLst>
      <p:ext uri="{BB962C8B-B14F-4D97-AF65-F5344CB8AC3E}">
        <p14:creationId xmlns:p14="http://schemas.microsoft.com/office/powerpoint/2010/main" val="256225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16</a:t>
            </a:fld>
            <a:endParaRPr lang="zh-CN" altLang="en-US"/>
          </a:p>
        </p:txBody>
      </p:sp>
    </p:spTree>
    <p:extLst>
      <p:ext uri="{BB962C8B-B14F-4D97-AF65-F5344CB8AC3E}">
        <p14:creationId xmlns:p14="http://schemas.microsoft.com/office/powerpoint/2010/main" val="2909812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17</a:t>
            </a:fld>
            <a:endParaRPr lang="zh-CN" altLang="en-US"/>
          </a:p>
        </p:txBody>
      </p:sp>
    </p:spTree>
    <p:extLst>
      <p:ext uri="{BB962C8B-B14F-4D97-AF65-F5344CB8AC3E}">
        <p14:creationId xmlns:p14="http://schemas.microsoft.com/office/powerpoint/2010/main" val="301536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18</a:t>
            </a:fld>
            <a:endParaRPr lang="zh-CN" altLang="en-US"/>
          </a:p>
        </p:txBody>
      </p:sp>
    </p:spTree>
    <p:extLst>
      <p:ext uri="{BB962C8B-B14F-4D97-AF65-F5344CB8AC3E}">
        <p14:creationId xmlns:p14="http://schemas.microsoft.com/office/powerpoint/2010/main" val="4018732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19</a:t>
            </a:fld>
            <a:endParaRPr lang="zh-CN" altLang="en-US"/>
          </a:p>
        </p:txBody>
      </p:sp>
    </p:spTree>
    <p:extLst>
      <p:ext uri="{BB962C8B-B14F-4D97-AF65-F5344CB8AC3E}">
        <p14:creationId xmlns:p14="http://schemas.microsoft.com/office/powerpoint/2010/main" val="94124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20</a:t>
            </a:fld>
            <a:endParaRPr lang="zh-CN" altLang="en-US"/>
          </a:p>
        </p:txBody>
      </p:sp>
    </p:spTree>
    <p:extLst>
      <p:ext uri="{BB962C8B-B14F-4D97-AF65-F5344CB8AC3E}">
        <p14:creationId xmlns:p14="http://schemas.microsoft.com/office/powerpoint/2010/main" val="874727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21</a:t>
            </a:fld>
            <a:endParaRPr lang="zh-CN" altLang="en-US"/>
          </a:p>
        </p:txBody>
      </p:sp>
    </p:spTree>
    <p:extLst>
      <p:ext uri="{BB962C8B-B14F-4D97-AF65-F5344CB8AC3E}">
        <p14:creationId xmlns:p14="http://schemas.microsoft.com/office/powerpoint/2010/main" val="202004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4</a:t>
            </a:fld>
            <a:endParaRPr lang="zh-CN" altLang="en-US"/>
          </a:p>
        </p:txBody>
      </p:sp>
    </p:spTree>
    <p:extLst>
      <p:ext uri="{BB962C8B-B14F-4D97-AF65-F5344CB8AC3E}">
        <p14:creationId xmlns:p14="http://schemas.microsoft.com/office/powerpoint/2010/main" val="396227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22</a:t>
            </a:fld>
            <a:endParaRPr lang="zh-CN" altLang="en-US"/>
          </a:p>
        </p:txBody>
      </p:sp>
    </p:spTree>
    <p:extLst>
      <p:ext uri="{BB962C8B-B14F-4D97-AF65-F5344CB8AC3E}">
        <p14:creationId xmlns:p14="http://schemas.microsoft.com/office/powerpoint/2010/main" val="3297359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23</a:t>
            </a:fld>
            <a:endParaRPr lang="zh-CN" altLang="en-US"/>
          </a:p>
        </p:txBody>
      </p:sp>
    </p:spTree>
    <p:extLst>
      <p:ext uri="{BB962C8B-B14F-4D97-AF65-F5344CB8AC3E}">
        <p14:creationId xmlns:p14="http://schemas.microsoft.com/office/powerpoint/2010/main" val="2114273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24</a:t>
            </a:fld>
            <a:endParaRPr lang="zh-CN" altLang="en-US"/>
          </a:p>
        </p:txBody>
      </p:sp>
    </p:spTree>
    <p:extLst>
      <p:ext uri="{BB962C8B-B14F-4D97-AF65-F5344CB8AC3E}">
        <p14:creationId xmlns:p14="http://schemas.microsoft.com/office/powerpoint/2010/main" val="2414981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25</a:t>
            </a:fld>
            <a:endParaRPr lang="zh-CN" altLang="en-US"/>
          </a:p>
        </p:txBody>
      </p:sp>
    </p:spTree>
    <p:extLst>
      <p:ext uri="{BB962C8B-B14F-4D97-AF65-F5344CB8AC3E}">
        <p14:creationId xmlns:p14="http://schemas.microsoft.com/office/powerpoint/2010/main" val="981565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26</a:t>
            </a:fld>
            <a:endParaRPr lang="zh-CN" altLang="en-US"/>
          </a:p>
        </p:txBody>
      </p:sp>
    </p:spTree>
    <p:extLst>
      <p:ext uri="{BB962C8B-B14F-4D97-AF65-F5344CB8AC3E}">
        <p14:creationId xmlns:p14="http://schemas.microsoft.com/office/powerpoint/2010/main" val="361325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5</a:t>
            </a:fld>
            <a:endParaRPr lang="zh-CN" altLang="en-US"/>
          </a:p>
        </p:txBody>
      </p:sp>
    </p:spTree>
    <p:extLst>
      <p:ext uri="{BB962C8B-B14F-4D97-AF65-F5344CB8AC3E}">
        <p14:creationId xmlns:p14="http://schemas.microsoft.com/office/powerpoint/2010/main" val="2765104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6</a:t>
            </a:fld>
            <a:endParaRPr lang="zh-CN" altLang="en-US"/>
          </a:p>
        </p:txBody>
      </p:sp>
    </p:spTree>
    <p:extLst>
      <p:ext uri="{BB962C8B-B14F-4D97-AF65-F5344CB8AC3E}">
        <p14:creationId xmlns:p14="http://schemas.microsoft.com/office/powerpoint/2010/main" val="1988499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7</a:t>
            </a:fld>
            <a:endParaRPr lang="zh-CN" altLang="en-US"/>
          </a:p>
        </p:txBody>
      </p:sp>
    </p:spTree>
    <p:extLst>
      <p:ext uri="{BB962C8B-B14F-4D97-AF65-F5344CB8AC3E}">
        <p14:creationId xmlns:p14="http://schemas.microsoft.com/office/powerpoint/2010/main" val="587564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8</a:t>
            </a:fld>
            <a:endParaRPr lang="zh-CN" altLang="en-US"/>
          </a:p>
        </p:txBody>
      </p:sp>
    </p:spTree>
    <p:extLst>
      <p:ext uri="{BB962C8B-B14F-4D97-AF65-F5344CB8AC3E}">
        <p14:creationId xmlns:p14="http://schemas.microsoft.com/office/powerpoint/2010/main" val="3151465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9</a:t>
            </a:fld>
            <a:endParaRPr lang="zh-CN" altLang="en-US"/>
          </a:p>
        </p:txBody>
      </p:sp>
    </p:spTree>
    <p:extLst>
      <p:ext uri="{BB962C8B-B14F-4D97-AF65-F5344CB8AC3E}">
        <p14:creationId xmlns:p14="http://schemas.microsoft.com/office/powerpoint/2010/main" val="299173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10</a:t>
            </a:fld>
            <a:endParaRPr lang="zh-CN" altLang="en-US"/>
          </a:p>
        </p:txBody>
      </p:sp>
    </p:spTree>
    <p:extLst>
      <p:ext uri="{BB962C8B-B14F-4D97-AF65-F5344CB8AC3E}">
        <p14:creationId xmlns:p14="http://schemas.microsoft.com/office/powerpoint/2010/main" val="2750136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11</a:t>
            </a:fld>
            <a:endParaRPr lang="zh-CN" altLang="en-US"/>
          </a:p>
        </p:txBody>
      </p:sp>
    </p:spTree>
    <p:extLst>
      <p:ext uri="{BB962C8B-B14F-4D97-AF65-F5344CB8AC3E}">
        <p14:creationId xmlns:p14="http://schemas.microsoft.com/office/powerpoint/2010/main" val="469405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18211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8173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79881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44650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21738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163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4834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63244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1513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42266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321899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44F3-2FA2-4D43-91AD-B517C3743230}" type="datetimeFigureOut">
              <a:rPr lang="zh-CN" altLang="en-US" smtClean="0"/>
              <a:t>2020/4/15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582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4.emf"/><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em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emf"/><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8.emf"/></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0.emf"/></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2.emf"/></Relationships>
</file>

<file path=ppt/slides/_rels/slide2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emf"/></Relationships>
</file>

<file path=ppt/slides/_rels/slide2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8.emf"/><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23833" y="1214438"/>
            <a:ext cx="9544334" cy="2387600"/>
          </a:xfrm>
        </p:spPr>
        <p:txBody>
          <a:bodyPr>
            <a:normAutofit/>
          </a:bodyPr>
          <a:lstStyle/>
          <a:p>
            <a:r>
              <a:rPr lang="zh-CN" altLang="en-US" sz="5400" dirty="0" smtClean="0"/>
              <a:t>立体几何（二）</a:t>
            </a:r>
            <a:endParaRPr lang="zh-CN" altLang="en-US" sz="5400" dirty="0"/>
          </a:p>
        </p:txBody>
      </p:sp>
    </p:spTree>
    <p:extLst>
      <p:ext uri="{BB962C8B-B14F-4D97-AF65-F5344CB8AC3E}">
        <p14:creationId xmlns:p14="http://schemas.microsoft.com/office/powerpoint/2010/main" val="2541340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二、直线、平面垂直的判定与性质</a:t>
            </a:r>
            <a:endParaRPr lang="en-US" altLang="zh-CN" sz="4800" dirty="0" smtClean="0"/>
          </a:p>
        </p:txBody>
      </p:sp>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平面与</a:t>
            </a:r>
            <a:r>
              <a:rPr lang="zh-CN" altLang="en-US" dirty="0" smtClean="0">
                <a:latin typeface="Times New Roman" panose="02020603050405020304" pitchFamily="18" charset="0"/>
                <a:cs typeface="Times New Roman" panose="02020603050405020304" pitchFamily="18" charset="0"/>
              </a:rPr>
              <a:t>平面垂直的判定和性质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3" name="表格 2"/>
              <p:cNvGraphicFramePr>
                <a:graphicFrameLocks noGrp="1"/>
              </p:cNvGraphicFramePr>
              <p:nvPr>
                <p:extLst>
                  <p:ext uri="{D42A27DB-BD31-4B8C-83A1-F6EECF244321}">
                    <p14:modId xmlns:p14="http://schemas.microsoft.com/office/powerpoint/2010/main" val="2837437804"/>
                  </p:ext>
                </p:extLst>
              </p:nvPr>
            </p:nvGraphicFramePr>
            <p:xfrm>
              <a:off x="419859" y="1692323"/>
              <a:ext cx="11112500" cy="4595946"/>
            </p:xfrm>
            <a:graphic>
              <a:graphicData uri="http://schemas.openxmlformats.org/drawingml/2006/table">
                <a:tbl>
                  <a:tblPr firstRow="1" bandRow="1">
                    <a:tableStyleId>{5940675A-B579-460E-94D1-54222C63F5DA}</a:tableStyleId>
                  </a:tblPr>
                  <a:tblGrid>
                    <a:gridCol w="738149"/>
                    <a:gridCol w="4818101"/>
                    <a:gridCol w="2778125"/>
                    <a:gridCol w="2778125"/>
                  </a:tblGrid>
                  <a:tr h="687828">
                    <a:tc>
                      <a:txBody>
                        <a:bodyPr/>
                        <a:lstStyle/>
                        <a:p>
                          <a:pPr algn="ctr"/>
                          <a:r>
                            <a:rPr lang="zh-CN" altLang="en-US" sz="2000" dirty="0" smtClean="0">
                              <a:latin typeface="Times New Roman" panose="02020603050405020304" pitchFamily="18" charset="0"/>
                              <a:cs typeface="Times New Roman" panose="02020603050405020304" pitchFamily="18" charset="0"/>
                            </a:rPr>
                            <a:t>类别</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语言描述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图形描述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数学描述</a:t>
                          </a:r>
                          <a:endParaRPr lang="zh-CN" altLang="en-US" sz="2000" dirty="0">
                            <a:latin typeface="Times New Roman" panose="02020603050405020304" pitchFamily="18" charset="0"/>
                            <a:cs typeface="Times New Roman" panose="02020603050405020304" pitchFamily="18" charset="0"/>
                          </a:endParaRPr>
                        </a:p>
                      </a:txBody>
                      <a:tcPr anchor="ctr"/>
                    </a:tc>
                  </a:tr>
                  <a:tr h="1954059">
                    <a:tc rowSpan="2">
                      <a:txBody>
                        <a:bodyPr/>
                        <a:lstStyle/>
                        <a:p>
                          <a:pPr algn="ctr"/>
                          <a:r>
                            <a:rPr lang="zh-CN" altLang="en-US" sz="2000" smtClean="0">
                              <a:latin typeface="Times New Roman" panose="02020603050405020304" pitchFamily="18" charset="0"/>
                              <a:cs typeface="Times New Roman" panose="02020603050405020304" pitchFamily="18" charset="0"/>
                            </a:rPr>
                            <a:t>判定</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两个平面相交，如果它们所成的二面角是直二面角，就说这两个平面互相垂直</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14:m>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𝐴𝑂𝐵</m:t>
                              </m:r>
                            </m:oMath>
                          </a14:m>
                          <a:r>
                            <a:rPr lang="zh-CN" altLang="en-US" sz="2000" dirty="0" smtClean="0">
                              <a:latin typeface="Times New Roman" panose="02020603050405020304" pitchFamily="18" charset="0"/>
                              <a:cs typeface="Times New Roman" panose="02020603050405020304" pitchFamily="18" charset="0"/>
                            </a:rPr>
                            <a:t>是二面角</a:t>
                          </a:r>
                          <a14:m>
                            <m:oMath xmlns:m="http://schemas.openxmlformats.org/officeDocument/2006/math">
                              <m:r>
                                <a:rPr lang="zh-CN" altLang="en-US" sz="2000" i="1" smtClean="0">
                                  <a:latin typeface="Cambria Math" panose="02040503050406030204" pitchFamily="18" charset="0"/>
                                </a:rPr>
                                <m:t>𝛼</m:t>
                              </m:r>
                            </m:oMath>
                          </a14:m>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000" i="1" smtClean="0">
                                  <a:latin typeface="Cambria Math" panose="02040503050406030204" pitchFamily="18" charset="0"/>
                                </a:rPr>
                                <m:t>𝛽</m:t>
                              </m:r>
                            </m:oMath>
                          </a14:m>
                          <a:r>
                            <a:rPr lang="zh-CN" altLang="en-US" sz="2000" dirty="0" smtClean="0">
                              <a:latin typeface="Times New Roman" panose="02020603050405020304" pitchFamily="18" charset="0"/>
                              <a:cs typeface="Times New Roman" panose="02020603050405020304" pitchFamily="18" charset="0"/>
                            </a:rPr>
                            <a:t>的平面角，且</a:t>
                          </a:r>
                          <a14:m>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𝐴𝑂𝐵</m:t>
                              </m:r>
                            </m:oMath>
                          </a14:m>
                          <a:r>
                            <a:rPr lang="en-US" altLang="zh-CN" sz="2000" dirty="0" smtClean="0">
                              <a:latin typeface="Times New Roman" panose="02020603050405020304" pitchFamily="18" charset="0"/>
                              <a:cs typeface="Times New Roman" panose="02020603050405020304" pitchFamily="18" charset="0"/>
                            </a:rPr>
                            <a:t>=90</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oMath>
                          </a14:m>
                          <a:r>
                            <a:rPr lang="zh-CN" altLang="en-US" sz="2000" dirty="0" smtClean="0">
                              <a:latin typeface="Times New Roman" panose="02020603050405020304" pitchFamily="18" charset="0"/>
                              <a:cs typeface="Times New Roman" panose="02020603050405020304" pitchFamily="18" charset="0"/>
                            </a:rPr>
                            <a:t>，则</a:t>
                          </a:r>
                          <a14:m>
                            <m:oMath xmlns:m="http://schemas.openxmlformats.org/officeDocument/2006/math">
                              <m:r>
                                <a:rPr lang="zh-CN" altLang="en-US" sz="2000" i="1" smtClean="0">
                                  <a:latin typeface="Cambria Math" panose="02040503050406030204" pitchFamily="18" charset="0"/>
                                  <a:cs typeface="Times New Roman" panose="02020603050405020304" pitchFamily="18" charset="0"/>
                                </a:rPr>
                                <m:t>𝛼</m:t>
                              </m:r>
                              <m:r>
                                <a:rPr lang="zh-CN" altLang="en-US" sz="2000" i="1" smtClean="0">
                                  <a:latin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cs typeface="Times New Roman" panose="02020603050405020304" pitchFamily="18" charset="0"/>
                                </a:rPr>
                                <m:t>𝛽</m:t>
                              </m:r>
                            </m:oMath>
                          </a14:m>
                          <a:endParaRPr lang="zh-CN" altLang="en-US" sz="2000" dirty="0">
                            <a:latin typeface="Times New Roman" panose="02020603050405020304" pitchFamily="18" charset="0"/>
                            <a:cs typeface="Times New Roman" panose="02020603050405020304" pitchFamily="18" charset="0"/>
                          </a:endParaRPr>
                        </a:p>
                      </a:txBody>
                      <a:tcPr anchor="ctr"/>
                    </a:tc>
                  </a:tr>
                  <a:tr h="1954059">
                    <a:tc vMerge="1">
                      <a:txBody>
                        <a:bodyPr/>
                        <a:lstStyle/>
                        <a:p>
                          <a:endParaRPr lang="zh-CN" altLang="en-US" dirty="0"/>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如果一个平面经过另一个平面的垂线，则这两个平面互相垂直（即线面垂直</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zh-CN" altLang="en-US" sz="2000" dirty="0" smtClean="0">
                              <a:latin typeface="Times New Roman" panose="02020603050405020304" pitchFamily="18" charset="0"/>
                              <a:cs typeface="Times New Roman" panose="02020603050405020304" pitchFamily="18" charset="0"/>
                            </a:rPr>
                            <a:t>面面垂直）</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2000" i="1" smtClean="0">
                                        <a:latin typeface="Cambria Math" panose="02040503050406030204" pitchFamily="18" charset="0"/>
                                        <a:cs typeface="Times New Roman" panose="02020603050405020304" pitchFamily="18" charset="0"/>
                                      </a:rPr>
                                    </m:ctrlPr>
                                  </m:dPr>
                                  <m:e>
                                    <m:eqArr>
                                      <m:eqArrPr>
                                        <m:ctrlPr>
                                          <a:rPr lang="en-US" altLang="zh-CN" sz="2000" b="0" i="1" smtClean="0">
                                            <a:latin typeface="Cambria Math" panose="02040503050406030204" pitchFamily="18" charset="0"/>
                                            <a:cs typeface="Times New Roman" panose="02020603050405020304" pitchFamily="18" charset="0"/>
                                          </a:rPr>
                                        </m:ctrlPr>
                                      </m:eqArrPr>
                                      <m:e>
                                        <m:r>
                                          <a:rPr lang="en-US" altLang="zh-CN" sz="2000" b="0" i="1" smtClean="0">
                                            <a:latin typeface="Cambria Math" panose="02040503050406030204" pitchFamily="18" charset="0"/>
                                            <a:cs typeface="Times New Roman" panose="02020603050405020304" pitchFamily="18" charset="0"/>
                                          </a:rPr>
                                          <m:t>𝑙</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eqArr>
                                  </m:e>
                                </m:d>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𝛽</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oMath>
                            </m:oMathPara>
                          </a14:m>
                          <a:endParaRPr lang="zh-CN" altLang="en-US" sz="2000" dirty="0">
                            <a:latin typeface="Times New Roman" panose="02020603050405020304" pitchFamily="18" charset="0"/>
                            <a:cs typeface="Times New Roman" panose="02020603050405020304" pitchFamily="18" charset="0"/>
                          </a:endParaRPr>
                        </a:p>
                      </a:txBody>
                      <a:tcPr anchor="ctr"/>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val="2837437804"/>
                  </p:ext>
                </p:extLst>
              </p:nvPr>
            </p:nvGraphicFramePr>
            <p:xfrm>
              <a:off x="419859" y="1692323"/>
              <a:ext cx="11112500" cy="4595946"/>
            </p:xfrm>
            <a:graphic>
              <a:graphicData uri="http://schemas.openxmlformats.org/drawingml/2006/table">
                <a:tbl>
                  <a:tblPr firstRow="1" bandRow="1">
                    <a:tableStyleId>{5940675A-B579-460E-94D1-54222C63F5DA}</a:tableStyleId>
                  </a:tblPr>
                  <a:tblGrid>
                    <a:gridCol w="738149"/>
                    <a:gridCol w="4818101"/>
                    <a:gridCol w="2778125"/>
                    <a:gridCol w="2778125"/>
                  </a:tblGrid>
                  <a:tr h="687828">
                    <a:tc>
                      <a:txBody>
                        <a:bodyPr/>
                        <a:lstStyle/>
                        <a:p>
                          <a:pPr algn="ctr"/>
                          <a:r>
                            <a:rPr lang="zh-CN" altLang="en-US" sz="2000" dirty="0" smtClean="0">
                              <a:latin typeface="Times New Roman" panose="02020603050405020304" pitchFamily="18" charset="0"/>
                              <a:cs typeface="Times New Roman" panose="02020603050405020304" pitchFamily="18" charset="0"/>
                            </a:rPr>
                            <a:t>类别</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语言描述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图形描述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数学描述</a:t>
                          </a:r>
                          <a:endParaRPr lang="zh-CN" altLang="en-US" sz="2000" dirty="0">
                            <a:latin typeface="Times New Roman" panose="02020603050405020304" pitchFamily="18" charset="0"/>
                            <a:cs typeface="Times New Roman" panose="02020603050405020304" pitchFamily="18" charset="0"/>
                          </a:endParaRPr>
                        </a:p>
                      </a:txBody>
                      <a:tcPr anchor="ctr"/>
                    </a:tc>
                  </a:tr>
                  <a:tr h="1954059">
                    <a:tc rowSpan="2">
                      <a:txBody>
                        <a:bodyPr/>
                        <a:lstStyle/>
                        <a:p>
                          <a:pPr algn="ctr"/>
                          <a:r>
                            <a:rPr lang="zh-CN" altLang="en-US" sz="2000" smtClean="0">
                              <a:latin typeface="Times New Roman" panose="02020603050405020304" pitchFamily="18" charset="0"/>
                              <a:cs typeface="Times New Roman" panose="02020603050405020304" pitchFamily="18" charset="0"/>
                            </a:rPr>
                            <a:t>判定</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两个平面相交，如果它们所成的二面角是直二面角，就说这两个平面互相垂直</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300219" t="-35514" r="-439" b="-100623"/>
                          </a:stretch>
                        </a:blipFill>
                      </a:tcPr>
                    </a:tc>
                  </a:tr>
                  <a:tr h="1954059">
                    <a:tc vMerge="1">
                      <a:txBody>
                        <a:bodyPr/>
                        <a:lstStyle/>
                        <a:p>
                          <a:endParaRPr lang="zh-CN" altLang="en-US" dirty="0"/>
                        </a:p>
                      </a:txBody>
                      <a:tcPr/>
                    </a:tc>
                    <a:tc>
                      <a:txBody>
                        <a:bodyPr/>
                        <a:lstStyle/>
                        <a:p>
                          <a:endParaRPr lang="zh-CN"/>
                        </a:p>
                      </a:txBody>
                      <a:tcPr anchor="ctr">
                        <a:blipFill rotWithShape="0">
                          <a:blip r:embed="rId3"/>
                          <a:stretch>
                            <a:fillRect l="-15424" t="-135514" r="-115550" b="-623"/>
                          </a:stretch>
                        </a:blipFill>
                      </a:tcP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300219" t="-135514" r="-439" b="-623"/>
                          </a:stretch>
                        </a:blipFill>
                      </a:tcPr>
                    </a:tc>
                  </a:tr>
                </a:tbl>
              </a:graphicData>
            </a:graphic>
          </p:graphicFrame>
        </mc:Fallback>
      </mc:AlternateContent>
      <p:pic>
        <p:nvPicPr>
          <p:cNvPr id="6" name="图片 5"/>
          <p:cNvPicPr>
            <a:picLocks noChangeAspect="1"/>
          </p:cNvPicPr>
          <p:nvPr/>
        </p:nvPicPr>
        <p:blipFill>
          <a:blip r:embed="rId4"/>
          <a:stretch>
            <a:fillRect/>
          </a:stretch>
        </p:blipFill>
        <p:spPr>
          <a:xfrm>
            <a:off x="6106969" y="2487754"/>
            <a:ext cx="2085790" cy="1349015"/>
          </a:xfrm>
          <a:prstGeom prst="rect">
            <a:avLst/>
          </a:prstGeom>
        </p:spPr>
      </p:pic>
      <p:pic>
        <p:nvPicPr>
          <p:cNvPr id="7" name="图片 6"/>
          <p:cNvPicPr>
            <a:picLocks noChangeAspect="1"/>
          </p:cNvPicPr>
          <p:nvPr/>
        </p:nvPicPr>
        <p:blipFill>
          <a:blip r:embed="rId5"/>
          <a:stretch>
            <a:fillRect/>
          </a:stretch>
        </p:blipFill>
        <p:spPr>
          <a:xfrm>
            <a:off x="5997787" y="4592231"/>
            <a:ext cx="2677053" cy="1481022"/>
          </a:xfrm>
          <a:prstGeom prst="rect">
            <a:avLst/>
          </a:prstGeom>
        </p:spPr>
      </p:pic>
    </p:spTree>
    <p:extLst>
      <p:ext uri="{BB962C8B-B14F-4D97-AF65-F5344CB8AC3E}">
        <p14:creationId xmlns:p14="http://schemas.microsoft.com/office/powerpoint/2010/main" val="34019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二、直线、平面垂直的判定与性质</a:t>
            </a:r>
            <a:endParaRPr lang="en-US" altLang="zh-CN" sz="4800" dirty="0" smtClean="0"/>
          </a:p>
        </p:txBody>
      </p:sp>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平面与</a:t>
            </a:r>
            <a:r>
              <a:rPr lang="zh-CN" altLang="en-US" dirty="0" smtClean="0">
                <a:latin typeface="Times New Roman" panose="02020603050405020304" pitchFamily="18" charset="0"/>
                <a:cs typeface="Times New Roman" panose="02020603050405020304" pitchFamily="18" charset="0"/>
              </a:rPr>
              <a:t>平面垂直的判定和性质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3" name="表格 2"/>
              <p:cNvGraphicFramePr>
                <a:graphicFrameLocks noGrp="1"/>
              </p:cNvGraphicFramePr>
              <p:nvPr>
                <p:extLst>
                  <p:ext uri="{D42A27DB-BD31-4B8C-83A1-F6EECF244321}">
                    <p14:modId xmlns:p14="http://schemas.microsoft.com/office/powerpoint/2010/main" val="1663939688"/>
                  </p:ext>
                </p:extLst>
              </p:nvPr>
            </p:nvGraphicFramePr>
            <p:xfrm>
              <a:off x="660400" y="1512754"/>
              <a:ext cx="11376925" cy="4595946"/>
            </p:xfrm>
            <a:graphic>
              <a:graphicData uri="http://schemas.openxmlformats.org/drawingml/2006/table">
                <a:tbl>
                  <a:tblPr firstRow="1" bandRow="1">
                    <a:tableStyleId>{5940675A-B579-460E-94D1-54222C63F5DA}</a:tableStyleId>
                  </a:tblPr>
                  <a:tblGrid>
                    <a:gridCol w="738149"/>
                    <a:gridCol w="4818101"/>
                    <a:gridCol w="2778125"/>
                    <a:gridCol w="3042550"/>
                  </a:tblGrid>
                  <a:tr h="687828">
                    <a:tc>
                      <a:txBody>
                        <a:bodyPr/>
                        <a:lstStyle/>
                        <a:p>
                          <a:pPr algn="ctr"/>
                          <a:r>
                            <a:rPr lang="zh-CN" altLang="en-US" sz="2000" dirty="0" smtClean="0"/>
                            <a:t>类别</a:t>
                          </a:r>
                          <a:endParaRPr lang="zh-CN" altLang="en-US" sz="2000" dirty="0"/>
                        </a:p>
                      </a:txBody>
                      <a:tcPr anchor="ctr"/>
                    </a:tc>
                    <a:tc>
                      <a:txBody>
                        <a:bodyPr/>
                        <a:lstStyle/>
                        <a:p>
                          <a:pPr algn="ctr"/>
                          <a:r>
                            <a:rPr lang="zh-CN" altLang="en-US" sz="2000" dirty="0" smtClean="0"/>
                            <a:t>语言描述</a:t>
                          </a:r>
                          <a:endParaRPr lang="zh-CN" altLang="en-US" sz="2000" dirty="0"/>
                        </a:p>
                      </a:txBody>
                      <a:tcPr anchor="ctr"/>
                    </a:tc>
                    <a:tc>
                      <a:txBody>
                        <a:bodyPr/>
                        <a:lstStyle/>
                        <a:p>
                          <a:pPr algn="ctr"/>
                          <a:r>
                            <a:rPr lang="zh-CN" altLang="en-US" sz="2000" dirty="0" smtClean="0"/>
                            <a:t>图形描述</a:t>
                          </a:r>
                          <a:endParaRPr lang="zh-CN" altLang="en-US" sz="2000" dirty="0"/>
                        </a:p>
                      </a:txBody>
                      <a:tcPr anchor="ctr"/>
                    </a:tc>
                    <a:tc>
                      <a:txBody>
                        <a:bodyPr/>
                        <a:lstStyle/>
                        <a:p>
                          <a:pPr algn="ctr"/>
                          <a:r>
                            <a:rPr lang="zh-CN" altLang="en-US" sz="2000" dirty="0" smtClean="0"/>
                            <a:t>数学描述</a:t>
                          </a:r>
                          <a:endParaRPr lang="zh-CN" altLang="en-US" sz="2000" dirty="0"/>
                        </a:p>
                      </a:txBody>
                      <a:tcPr anchor="ctr"/>
                    </a:tc>
                  </a:tr>
                  <a:tr h="1954059">
                    <a:tc rowSpan="2">
                      <a:txBody>
                        <a:bodyPr/>
                        <a:lstStyle/>
                        <a:p>
                          <a:pPr algn="ctr"/>
                          <a:r>
                            <a:rPr lang="zh-CN" altLang="en-US" sz="2000" dirty="0" smtClean="0"/>
                            <a:t>性质</a:t>
                          </a:r>
                          <a:endParaRPr lang="zh-CN" altLang="en-US" sz="2000" dirty="0"/>
                        </a:p>
                      </a:txBody>
                      <a:tcPr anchor="ctr"/>
                    </a:tc>
                    <a:tc>
                      <a:txBody>
                        <a:bodyPr/>
                        <a:lstStyle/>
                        <a:p>
                          <a:pPr algn="ctr"/>
                          <a:r>
                            <a:rPr lang="zh-CN" altLang="en-US" sz="2000" dirty="0" smtClean="0"/>
                            <a:t>如果两个平面垂直，则其中一个平面内垂直于交线的直线垂直于另一个平面</a:t>
                          </a:r>
                          <a:endParaRPr lang="zh-CN" altLang="en-US" sz="2000" dirty="0"/>
                        </a:p>
                      </a:txBody>
                      <a:tcPr anchor="ctr"/>
                    </a:tc>
                    <a:tc>
                      <a:txBody>
                        <a:bodyPr/>
                        <a:lstStyle/>
                        <a:p>
                          <a:pPr algn="ctr"/>
                          <a:endParaRPr lang="zh-CN" alt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2000" i="1" smtClean="0">
                                        <a:latin typeface="Cambria Math" panose="02040503050406030204" pitchFamily="18" charset="0"/>
                                      </a:rPr>
                                    </m:ctrlPr>
                                  </m:dPr>
                                  <m:e>
                                    <m:eqArr>
                                      <m:eqArrPr>
                                        <m:ctrlPr>
                                          <a:rPr lang="zh-CN" altLang="en-US" sz="2000" i="1" smtClean="0">
                                            <a:latin typeface="Cambria Math" panose="02040503050406030204" pitchFamily="18" charset="0"/>
                                          </a:rPr>
                                        </m:ctrlPr>
                                      </m:eqArrPr>
                                      <m:e>
                                        <m:r>
                                          <a:rPr lang="zh-CN" altLang="en-US" sz="2000" i="1" smtClean="0">
                                            <a:latin typeface="Cambria Math" panose="02040503050406030204" pitchFamily="18" charset="0"/>
                                          </a:rPr>
                                          <m:t>𝛼</m:t>
                                        </m:r>
                                        <m:r>
                                          <a:rPr lang="zh-CN" altLang="en-US" sz="2000" i="1" smtClean="0">
                                            <a:latin typeface="Cambria Math" panose="02040503050406030204" pitchFamily="18" charset="0"/>
                                          </a:rPr>
                                          <m:t>⊥</m:t>
                                        </m:r>
                                        <m:r>
                                          <a:rPr lang="zh-CN" altLang="en-US" sz="2000" i="1" smtClean="0">
                                            <a:latin typeface="Cambria Math" panose="02040503050406030204" pitchFamily="18" charset="0"/>
                                          </a:rPr>
                                          <m:t>𝛽</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𝛼</m:t>
                                        </m:r>
                                        <m:r>
                                          <a:rPr lang="zh-CN" altLang="en-US" sz="2000" b="0" i="1" smtClean="0">
                                            <a:latin typeface="Cambria Math" panose="02040503050406030204" pitchFamily="18" charset="0"/>
                                          </a:rPr>
                                          <m:t>⋂</m:t>
                                        </m:r>
                                        <m:r>
                                          <a:rPr lang="zh-CN" altLang="en-US" sz="2000" b="0" i="1" smtClean="0">
                                            <a:latin typeface="Cambria Math" panose="02040503050406030204" pitchFamily="18" charset="0"/>
                                          </a:rPr>
                                          <m:t>𝛽</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e>
                                        <m:r>
                                          <a:rPr lang="en-US" altLang="zh-CN" sz="2000" b="0" i="1" smtClean="0">
                                            <a:latin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𝛽</m:t>
                                        </m:r>
                                      </m:e>
                                      <m:e>
                                        <m:r>
                                          <a:rPr lang="en-US" altLang="zh-CN" sz="2000" b="0" i="1" smtClean="0">
                                            <a:latin typeface="Cambria Math" panose="02040503050406030204" pitchFamily="18" charset="0"/>
                                            <a:ea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𝑎</m:t>
                                        </m:r>
                                      </m:e>
                                    </m:eqArr>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𝛼</m:t>
                                </m:r>
                              </m:oMath>
                            </m:oMathPara>
                          </a14:m>
                          <a:endParaRPr lang="zh-CN" altLang="en-US" sz="2000" dirty="0"/>
                        </a:p>
                      </a:txBody>
                      <a:tcPr anchor="ctr"/>
                    </a:tc>
                  </a:tr>
                  <a:tr h="1954059">
                    <a:tc vMerge="1">
                      <a:txBody>
                        <a:bodyPr/>
                        <a:lstStyle/>
                        <a:p>
                          <a:endParaRPr lang="zh-CN" altLang="en-US" dirty="0"/>
                        </a:p>
                      </a:txBody>
                      <a:tcPr/>
                    </a:tc>
                    <a:tc>
                      <a:txBody>
                        <a:bodyPr/>
                        <a:lstStyle/>
                        <a:p>
                          <a:pPr algn="ctr"/>
                          <a:r>
                            <a:rPr lang="zh-CN" altLang="en-US" sz="2000" dirty="0" smtClean="0"/>
                            <a:t>如果两个相交平面同时垂直于第三个平面，那么它们的交线垂直于第三个平面</a:t>
                          </a:r>
                          <a:endParaRPr lang="zh-CN" altLang="en-US" sz="2000" dirty="0"/>
                        </a:p>
                      </a:txBody>
                      <a:tcPr anchor="ctr"/>
                    </a:tc>
                    <a:tc>
                      <a:txBody>
                        <a:bodyPr/>
                        <a:lstStyle/>
                        <a:p>
                          <a:pPr algn="ct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zh-CN" altLang="en-US" sz="2000" i="1" smtClean="0">
                                        <a:latin typeface="Cambria Math" panose="02040503050406030204" pitchFamily="18" charset="0"/>
                                      </a:rPr>
                                    </m:ctrlPr>
                                  </m:dPr>
                                  <m:e>
                                    <m:eqArr>
                                      <m:eqArrPr>
                                        <m:ctrlPr>
                                          <a:rPr lang="zh-CN" altLang="en-US" sz="2000" b="0" i="1" smtClean="0">
                                            <a:latin typeface="Cambria Math" panose="02040503050406030204" pitchFamily="18" charset="0"/>
                                          </a:rPr>
                                        </m:ctrlPr>
                                      </m:eqArrPr>
                                      <m:e>
                                        <m:r>
                                          <a:rPr lang="zh-CN" altLang="en-US" sz="2000" b="0" i="1" smtClean="0">
                                            <a:latin typeface="Cambria Math" panose="02040503050406030204" pitchFamily="18" charset="0"/>
                                          </a:rPr>
                                          <m:t>𝛼</m:t>
                                        </m:r>
                                        <m:r>
                                          <a:rPr lang="zh-CN" altLang="en-US" sz="2000" b="0" i="1" smtClean="0">
                                            <a:latin typeface="Cambria Math" panose="02040503050406030204" pitchFamily="18" charset="0"/>
                                          </a:rPr>
                                          <m:t>⋂</m:t>
                                        </m:r>
                                        <m:r>
                                          <a:rPr lang="zh-CN" altLang="en-US" sz="2000" b="0" i="1" smtClean="0">
                                            <a:latin typeface="Cambria Math" panose="02040503050406030204" pitchFamily="18" charset="0"/>
                                          </a:rPr>
                                          <m:t>𝛽</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𝑙</m:t>
                                        </m:r>
                                      </m:e>
                                      <m:e>
                                        <m:r>
                                          <a:rPr lang="zh-CN" altLang="en-US" sz="2000" b="0" i="1" smtClean="0">
                                            <a:latin typeface="Cambria Math" panose="02040503050406030204" pitchFamily="18" charset="0"/>
                                          </a:rPr>
                                          <m:t>𝛼</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𝛾</m:t>
                                        </m:r>
                                      </m:e>
                                      <m:e>
                                        <m:r>
                                          <a:rPr lang="zh-CN" altLang="en-US" sz="2000" b="0" i="1" smtClean="0">
                                            <a:latin typeface="Cambria Math" panose="02040503050406030204" pitchFamily="18" charset="0"/>
                                          </a:rPr>
                                          <m:t>𝛽</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𝛾</m:t>
                                        </m:r>
                                      </m:e>
                                    </m:eqArr>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𝛾</m:t>
                                </m:r>
                              </m:oMath>
                            </m:oMathPara>
                          </a14:m>
                          <a:endParaRPr lang="zh-CN" altLang="en-US" sz="2000" dirty="0"/>
                        </a:p>
                      </a:txBody>
                      <a:tcPr anchor="ctr"/>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val="1663939688"/>
                  </p:ext>
                </p:extLst>
              </p:nvPr>
            </p:nvGraphicFramePr>
            <p:xfrm>
              <a:off x="660400" y="1512754"/>
              <a:ext cx="11376925" cy="4595946"/>
            </p:xfrm>
            <a:graphic>
              <a:graphicData uri="http://schemas.openxmlformats.org/drawingml/2006/table">
                <a:tbl>
                  <a:tblPr firstRow="1" bandRow="1">
                    <a:tableStyleId>{5940675A-B579-460E-94D1-54222C63F5DA}</a:tableStyleId>
                  </a:tblPr>
                  <a:tblGrid>
                    <a:gridCol w="738149"/>
                    <a:gridCol w="4818101"/>
                    <a:gridCol w="2778125"/>
                    <a:gridCol w="3042550"/>
                  </a:tblGrid>
                  <a:tr h="687828">
                    <a:tc>
                      <a:txBody>
                        <a:bodyPr/>
                        <a:lstStyle/>
                        <a:p>
                          <a:pPr algn="ctr"/>
                          <a:r>
                            <a:rPr lang="zh-CN" altLang="en-US" sz="2000" dirty="0" smtClean="0"/>
                            <a:t>类别</a:t>
                          </a:r>
                          <a:endParaRPr lang="zh-CN" altLang="en-US" sz="2000" dirty="0"/>
                        </a:p>
                      </a:txBody>
                      <a:tcPr anchor="ctr"/>
                    </a:tc>
                    <a:tc>
                      <a:txBody>
                        <a:bodyPr/>
                        <a:lstStyle/>
                        <a:p>
                          <a:pPr algn="ctr"/>
                          <a:r>
                            <a:rPr lang="zh-CN" altLang="en-US" sz="2000" dirty="0" smtClean="0"/>
                            <a:t>语言描述</a:t>
                          </a:r>
                          <a:endParaRPr lang="zh-CN" altLang="en-US" sz="2000" dirty="0"/>
                        </a:p>
                      </a:txBody>
                      <a:tcPr anchor="ctr"/>
                    </a:tc>
                    <a:tc>
                      <a:txBody>
                        <a:bodyPr/>
                        <a:lstStyle/>
                        <a:p>
                          <a:pPr algn="ctr"/>
                          <a:r>
                            <a:rPr lang="zh-CN" altLang="en-US" sz="2000" dirty="0" smtClean="0"/>
                            <a:t>图形描述</a:t>
                          </a:r>
                          <a:endParaRPr lang="zh-CN" altLang="en-US" sz="2000" dirty="0"/>
                        </a:p>
                      </a:txBody>
                      <a:tcPr anchor="ctr"/>
                    </a:tc>
                    <a:tc>
                      <a:txBody>
                        <a:bodyPr/>
                        <a:lstStyle/>
                        <a:p>
                          <a:pPr algn="ctr"/>
                          <a:r>
                            <a:rPr lang="zh-CN" altLang="en-US" sz="2000" dirty="0" smtClean="0"/>
                            <a:t>数学描述</a:t>
                          </a:r>
                          <a:endParaRPr lang="zh-CN" altLang="en-US" sz="2000" dirty="0"/>
                        </a:p>
                      </a:txBody>
                      <a:tcPr anchor="ctr"/>
                    </a:tc>
                  </a:tr>
                  <a:tr h="1954059">
                    <a:tc rowSpan="2">
                      <a:txBody>
                        <a:bodyPr/>
                        <a:lstStyle/>
                        <a:p>
                          <a:pPr algn="ctr"/>
                          <a:r>
                            <a:rPr lang="zh-CN" altLang="en-US" sz="2000" dirty="0" smtClean="0"/>
                            <a:t>性质</a:t>
                          </a:r>
                          <a:endParaRPr lang="zh-CN" altLang="en-US" sz="2000" dirty="0"/>
                        </a:p>
                      </a:txBody>
                      <a:tcPr anchor="ctr"/>
                    </a:tc>
                    <a:tc>
                      <a:txBody>
                        <a:bodyPr/>
                        <a:lstStyle/>
                        <a:p>
                          <a:pPr algn="ctr"/>
                          <a:r>
                            <a:rPr lang="zh-CN" altLang="en-US" sz="2000" dirty="0" smtClean="0"/>
                            <a:t>如果两个平面垂直，则其中一个平面内垂直于交线的直线垂直于另一个平面</a:t>
                          </a:r>
                          <a:endParaRPr lang="zh-CN" altLang="en-US" sz="2000" dirty="0"/>
                        </a:p>
                      </a:txBody>
                      <a:tcPr anchor="ctr"/>
                    </a:tc>
                    <a:tc>
                      <a:txBody>
                        <a:bodyPr/>
                        <a:lstStyle/>
                        <a:p>
                          <a:pPr algn="ctr"/>
                          <a:endParaRPr lang="zh-CN" altLang="en-US" sz="2000" dirty="0"/>
                        </a:p>
                      </a:txBody>
                      <a:tcPr anchor="ctr"/>
                    </a:tc>
                    <a:tc>
                      <a:txBody>
                        <a:bodyPr/>
                        <a:lstStyle/>
                        <a:p>
                          <a:endParaRPr lang="zh-CN"/>
                        </a:p>
                      </a:txBody>
                      <a:tcPr anchor="ctr">
                        <a:blipFill rotWithShape="0">
                          <a:blip r:embed="rId3"/>
                          <a:stretch>
                            <a:fillRect l="-274349" t="-35514" r="-401" b="-100623"/>
                          </a:stretch>
                        </a:blipFill>
                      </a:tcPr>
                    </a:tc>
                  </a:tr>
                  <a:tr h="1954059">
                    <a:tc vMerge="1">
                      <a:txBody>
                        <a:bodyPr/>
                        <a:lstStyle/>
                        <a:p>
                          <a:endParaRPr lang="zh-CN" altLang="en-US" dirty="0"/>
                        </a:p>
                      </a:txBody>
                      <a:tcPr/>
                    </a:tc>
                    <a:tc>
                      <a:txBody>
                        <a:bodyPr/>
                        <a:lstStyle/>
                        <a:p>
                          <a:pPr algn="ctr"/>
                          <a:r>
                            <a:rPr lang="zh-CN" altLang="en-US" sz="2000" dirty="0" smtClean="0"/>
                            <a:t>如果两个相交平面同时垂直于第三个平面，那么它们的交线垂直于第三个平面</a:t>
                          </a:r>
                          <a:endParaRPr lang="zh-CN" altLang="en-US" sz="2000" dirty="0"/>
                        </a:p>
                      </a:txBody>
                      <a:tcPr anchor="ctr"/>
                    </a:tc>
                    <a:tc>
                      <a:txBody>
                        <a:bodyPr/>
                        <a:lstStyle/>
                        <a:p>
                          <a:pPr algn="ctr"/>
                          <a:endParaRPr lang="zh-CN" altLang="en-US" sz="2000" dirty="0"/>
                        </a:p>
                      </a:txBody>
                      <a:tcPr anchor="ctr"/>
                    </a:tc>
                    <a:tc>
                      <a:txBody>
                        <a:bodyPr/>
                        <a:lstStyle/>
                        <a:p>
                          <a:endParaRPr lang="zh-CN"/>
                        </a:p>
                      </a:txBody>
                      <a:tcPr anchor="ctr">
                        <a:blipFill rotWithShape="0">
                          <a:blip r:embed="rId3"/>
                          <a:stretch>
                            <a:fillRect l="-274349" t="-135514" r="-401" b="-623"/>
                          </a:stretch>
                        </a:blipFill>
                      </a:tcPr>
                    </a:tc>
                  </a:tr>
                </a:tbl>
              </a:graphicData>
            </a:graphic>
          </p:graphicFrame>
        </mc:Fallback>
      </mc:AlternateContent>
      <p:pic>
        <p:nvPicPr>
          <p:cNvPr id="2" name="图片 1"/>
          <p:cNvPicPr>
            <a:picLocks noChangeAspect="1"/>
          </p:cNvPicPr>
          <p:nvPr/>
        </p:nvPicPr>
        <p:blipFill>
          <a:blip r:embed="rId4"/>
          <a:stretch>
            <a:fillRect/>
          </a:stretch>
        </p:blipFill>
        <p:spPr>
          <a:xfrm>
            <a:off x="6233000" y="2263381"/>
            <a:ext cx="2624398" cy="1451892"/>
          </a:xfrm>
          <a:prstGeom prst="rect">
            <a:avLst/>
          </a:prstGeom>
        </p:spPr>
      </p:pic>
      <p:pic>
        <p:nvPicPr>
          <p:cNvPr id="4" name="图片 3"/>
          <p:cNvPicPr>
            <a:picLocks noChangeAspect="1"/>
          </p:cNvPicPr>
          <p:nvPr/>
        </p:nvPicPr>
        <p:blipFill>
          <a:blip r:embed="rId5"/>
          <a:stretch>
            <a:fillRect/>
          </a:stretch>
        </p:blipFill>
        <p:spPr>
          <a:xfrm>
            <a:off x="6233000" y="4262975"/>
            <a:ext cx="2624397" cy="1542635"/>
          </a:xfrm>
          <a:prstGeom prst="rect">
            <a:avLst/>
          </a:prstGeom>
        </p:spPr>
      </p:pic>
    </p:spTree>
    <p:extLst>
      <p:ext uri="{BB962C8B-B14F-4D97-AF65-F5344CB8AC3E}">
        <p14:creationId xmlns:p14="http://schemas.microsoft.com/office/powerpoint/2010/main" val="3359678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垂直问题</a:t>
            </a:r>
            <a:r>
              <a:rPr lang="zh-CN" altLang="en-US" dirty="0" smtClean="0">
                <a:latin typeface="Times New Roman" panose="02020603050405020304" pitchFamily="18" charset="0"/>
                <a:cs typeface="Times New Roman" panose="02020603050405020304" pitchFamily="18" charset="0"/>
              </a:rPr>
              <a:t>常见解题方法</a:t>
            </a:r>
            <a:endParaRPr lang="en-US" altLang="zh-CN"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a:xfrm>
            <a:off x="559558" y="1512754"/>
            <a:ext cx="10263116" cy="5710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）过一点有且只有一条直线与已知平面垂直</a:t>
            </a:r>
            <a:endParaRPr lang="en-US" altLang="zh-CN" dirty="0" smtClean="0">
              <a:latin typeface="Times New Roman" panose="02020603050405020304" pitchFamily="18" charset="0"/>
              <a:cs typeface="Times New Roman" panose="02020603050405020304" pitchFamily="18" charset="0"/>
            </a:endParaRPr>
          </a:p>
        </p:txBody>
      </p:sp>
      <p:sp>
        <p:nvSpPr>
          <p:cNvPr id="6" name="副标题 2"/>
          <p:cNvSpPr txBox="1">
            <a:spLocks/>
          </p:cNvSpPr>
          <p:nvPr/>
        </p:nvSpPr>
        <p:spPr>
          <a:xfrm>
            <a:off x="559558" y="2095312"/>
            <a:ext cx="10263116" cy="5710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）过一点有且只有一个平面与已知直线垂直</a:t>
            </a:r>
            <a:endParaRPr lang="en-US" altLang="zh-CN" dirty="0" smtClean="0">
              <a:latin typeface="Times New Roman" panose="02020603050405020304" pitchFamily="18" charset="0"/>
              <a:cs typeface="Times New Roman" panose="02020603050405020304" pitchFamily="18" charset="0"/>
            </a:endParaRPr>
          </a:p>
        </p:txBody>
      </p:sp>
      <p:sp>
        <p:nvSpPr>
          <p:cNvPr id="9"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二、直线、平面垂直的判定与性质</a:t>
            </a:r>
            <a:endParaRPr lang="en-US" altLang="zh-CN" sz="4800" dirty="0" smtClean="0"/>
          </a:p>
        </p:txBody>
      </p:sp>
    </p:spTree>
    <p:extLst>
      <p:ext uri="{BB962C8B-B14F-4D97-AF65-F5344CB8AC3E}">
        <p14:creationId xmlns:p14="http://schemas.microsoft.com/office/powerpoint/2010/main" val="2520243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垂直问题</a:t>
            </a:r>
            <a:r>
              <a:rPr lang="zh-CN" altLang="en-US" dirty="0" smtClean="0">
                <a:latin typeface="Times New Roman" panose="02020603050405020304" pitchFamily="18" charset="0"/>
                <a:cs typeface="Times New Roman" panose="02020603050405020304" pitchFamily="18" charset="0"/>
              </a:rPr>
              <a:t>常见解题方法</a:t>
            </a:r>
            <a:endParaRPr lang="en-US" altLang="zh-CN"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a:xfrm>
            <a:off x="559558" y="1512754"/>
            <a:ext cx="10263116" cy="5710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）垂直问题转换</a:t>
            </a:r>
            <a:endParaRPr lang="en-US" altLang="zh-CN" dirty="0" smtClean="0">
              <a:latin typeface="Times New Roman" panose="02020603050405020304" pitchFamily="18" charset="0"/>
              <a:cs typeface="Times New Roman" panose="02020603050405020304" pitchFamily="18" charset="0"/>
            </a:endParaRPr>
          </a:p>
        </p:txBody>
      </p:sp>
      <p:sp>
        <p:nvSpPr>
          <p:cNvPr id="9"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二、直线、平面垂直的判定与性质</a:t>
            </a:r>
            <a:endParaRPr lang="en-US" altLang="zh-CN" sz="4800" dirty="0" smtClean="0"/>
          </a:p>
        </p:txBody>
      </p:sp>
      <p:pic>
        <p:nvPicPr>
          <p:cNvPr id="2" name="图片 1"/>
          <p:cNvPicPr>
            <a:picLocks noChangeAspect="1"/>
          </p:cNvPicPr>
          <p:nvPr/>
        </p:nvPicPr>
        <p:blipFill>
          <a:blip r:embed="rId3"/>
          <a:stretch>
            <a:fillRect/>
          </a:stretch>
        </p:blipFill>
        <p:spPr>
          <a:xfrm>
            <a:off x="1579185" y="2083812"/>
            <a:ext cx="8690819" cy="997926"/>
          </a:xfrm>
          <a:prstGeom prst="rect">
            <a:avLst/>
          </a:prstGeom>
        </p:spPr>
      </p:pic>
      <p:sp>
        <p:nvSpPr>
          <p:cNvPr id="7" name="副标题 2"/>
          <p:cNvSpPr txBox="1">
            <a:spLocks/>
          </p:cNvSpPr>
          <p:nvPr/>
        </p:nvSpPr>
        <p:spPr>
          <a:xfrm>
            <a:off x="958136" y="3404675"/>
            <a:ext cx="10263116" cy="21311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在空间垂直关系中，线面垂直是核心，已知线面垂直，即可以为证明线线垂直提供依据，又可为利用判定定理证明面面垂直作铺垫，应用面面垂直的性质定理时，一般需作辅助线，基本做法是过其中一个平面内的一点作交线的垂线，从而把面面垂直问题转化为线面垂直问题，进而可转化为线线垂直问题。</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093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直线、平面平行的判定与性质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19382"/>
                <a:ext cx="11869003" cy="646331"/>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7</a:t>
                </a:r>
                <a:r>
                  <a:rPr lang="zh-CN" altLang="en-US" sz="2400" dirty="0" smtClean="0">
                    <a:latin typeface="Times New Roman" panose="02020603050405020304" pitchFamily="18" charset="0"/>
                    <a:cs typeface="Times New Roman" panose="02020603050405020304" pitchFamily="18" charset="0"/>
                  </a:rPr>
                  <a:t>）设</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𝛼</m:t>
                    </m:r>
                    <m:r>
                      <a:rPr lang="en-US" altLang="zh-CN" sz="2400" b="0" i="1" smtClean="0">
                        <a:latin typeface="Cambria Math" panose="02040503050406030204" pitchFamily="18" charset="0"/>
                        <a:cs typeface="Times New Roman" panose="02020603050405020304" pitchFamily="18" charset="0"/>
                      </a:rPr>
                      <m:t>,</m:t>
                    </m:r>
                    <m:r>
                      <a:rPr lang="zh-CN" altLang="en-US" sz="2400" i="1" smtClean="0">
                        <a:latin typeface="Cambria Math" panose="02040503050406030204" pitchFamily="18" charset="0"/>
                        <a:cs typeface="Times New Roman" panose="02020603050405020304" pitchFamily="18" charset="0"/>
                      </a:rPr>
                      <m:t>𝛽</m:t>
                    </m:r>
                  </m:oMath>
                </a14:m>
                <a:r>
                  <a:rPr lang="zh-CN" altLang="en-US" sz="2400" dirty="0" smtClean="0">
                    <a:latin typeface="Times New Roman" panose="02020603050405020304" pitchFamily="18" charset="0"/>
                    <a:cs typeface="Times New Roman" panose="02020603050405020304" pitchFamily="18" charset="0"/>
                  </a:rPr>
                  <a:t>为两个平面，则</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𝛽</m:t>
                    </m:r>
                  </m:oMath>
                </a14:m>
                <a:r>
                  <a:rPr lang="zh-CN" altLang="en-US" sz="2400" dirty="0" smtClean="0">
                    <a:latin typeface="Times New Roman" panose="02020603050405020304" pitchFamily="18" charset="0"/>
                    <a:cs typeface="Times New Roman" panose="02020603050405020304" pitchFamily="18" charset="0"/>
                  </a:rPr>
                  <a:t>的充要条件是</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19382"/>
                <a:ext cx="11869003" cy="646331"/>
              </a:xfrm>
              <a:prstGeom prst="rect">
                <a:avLst/>
              </a:prstGeom>
              <a:blipFill rotWithShape="0">
                <a:blip r:embed="rId3"/>
                <a:stretch>
                  <a:fillRect l="-770" b="-113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356927" y="1517179"/>
                <a:ext cx="7169782" cy="1569660"/>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oMath>
                </a14:m>
                <a:r>
                  <a:rPr lang="zh-CN" altLang="en-US" sz="2400" dirty="0" smtClean="0">
                    <a:latin typeface="Times New Roman" panose="02020603050405020304" pitchFamily="18" charset="0"/>
                    <a:cs typeface="Times New Roman" panose="02020603050405020304" pitchFamily="18" charset="0"/>
                  </a:rPr>
                  <a:t>内有无数条直线与</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𝛽</m:t>
                    </m:r>
                  </m:oMath>
                </a14:m>
                <a:r>
                  <a:rPr lang="zh-CN" altLang="en-US" sz="2400" dirty="0" smtClean="0">
                    <a:latin typeface="Times New Roman" panose="02020603050405020304" pitchFamily="18" charset="0"/>
                    <a:cs typeface="Times New Roman" panose="02020603050405020304" pitchFamily="18" charset="0"/>
                  </a:rPr>
                  <a:t>平行</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B</a:t>
                </a: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oMath>
                </a14:m>
                <a:r>
                  <a:rPr lang="zh-CN" altLang="en-US" sz="2400" dirty="0">
                    <a:latin typeface="Times New Roman" panose="02020603050405020304" pitchFamily="18" charset="0"/>
                    <a:cs typeface="Times New Roman" panose="02020603050405020304" pitchFamily="18" charset="0"/>
                  </a:rPr>
                  <a:t>内</a:t>
                </a:r>
                <a:r>
                  <a:rPr lang="zh-CN" altLang="en-US" sz="2400" dirty="0" smtClean="0">
                    <a:latin typeface="Times New Roman" panose="02020603050405020304" pitchFamily="18" charset="0"/>
                    <a:cs typeface="Times New Roman" panose="02020603050405020304" pitchFamily="18" charset="0"/>
                  </a:rPr>
                  <a:t>有两条相交直线</a:t>
                </a:r>
                <a:r>
                  <a:rPr lang="zh-CN" altLang="en-US" sz="2400" dirty="0">
                    <a:latin typeface="Times New Roman" panose="02020603050405020304" pitchFamily="18" charset="0"/>
                    <a:cs typeface="Times New Roman" panose="02020603050405020304" pitchFamily="18" charset="0"/>
                  </a:rPr>
                  <a:t>与</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𝛽</m:t>
                    </m:r>
                  </m:oMath>
                </a14:m>
                <a:r>
                  <a:rPr lang="zh-CN" altLang="en-US" sz="2400" dirty="0">
                    <a:latin typeface="Times New Roman" panose="02020603050405020304" pitchFamily="18" charset="0"/>
                    <a:cs typeface="Times New Roman" panose="02020603050405020304" pitchFamily="18" charset="0"/>
                  </a:rPr>
                  <a:t>平行</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a:t>
                </a: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r>
                      <a:rPr lang="en-US" altLang="zh-CN" sz="2400" i="1">
                        <a:latin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𝛽</m:t>
                    </m:r>
                  </m:oMath>
                </a14:m>
                <a:r>
                  <a:rPr lang="zh-CN" altLang="en-US" sz="2400" dirty="0" smtClean="0">
                    <a:cs typeface="Times New Roman" panose="02020603050405020304" pitchFamily="18" charset="0"/>
                  </a:rPr>
                  <a:t>平行于同一条直线</a:t>
                </a:r>
                <a:endParaRPr lang="en-US" altLang="zh-CN" sz="2400" dirty="0" smtClean="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D.</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r>
                      <a:rPr lang="en-US" altLang="zh-CN" sz="2400" i="1">
                        <a:latin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𝛽</m:t>
                    </m:r>
                  </m:oMath>
                </a14:m>
                <a:r>
                  <a:rPr lang="zh-CN" altLang="en-US" sz="2400" dirty="0" smtClean="0">
                    <a:cs typeface="Times New Roman" panose="02020603050405020304" pitchFamily="18" charset="0"/>
                  </a:rPr>
                  <a:t>垂直</a:t>
                </a:r>
                <a:r>
                  <a:rPr lang="zh-CN" altLang="en-US" sz="2400" dirty="0">
                    <a:cs typeface="Times New Roman" panose="02020603050405020304" pitchFamily="18" charset="0"/>
                  </a:rPr>
                  <a:t>于</a:t>
                </a:r>
                <a:r>
                  <a:rPr lang="zh-CN" altLang="en-US" sz="2400">
                    <a:cs typeface="Times New Roman" panose="02020603050405020304" pitchFamily="18" charset="0"/>
                  </a:rPr>
                  <a:t>同</a:t>
                </a:r>
                <a:r>
                  <a:rPr lang="zh-CN" altLang="en-US" sz="2400" smtClean="0">
                    <a:cs typeface="Times New Roman" panose="02020603050405020304" pitchFamily="18" charset="0"/>
                  </a:rPr>
                  <a:t>一个平面</a:t>
                </a:r>
                <a:endParaRPr lang="en-US" altLang="zh-CN" sz="2400" dirty="0">
                  <a:cs typeface="Times New Roman" panose="020206030504050203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356927" y="1517179"/>
                <a:ext cx="7169782" cy="1569660"/>
              </a:xfrm>
              <a:prstGeom prst="rect">
                <a:avLst/>
              </a:prstGeom>
              <a:blipFill rotWithShape="0">
                <a:blip r:embed="rId4"/>
                <a:stretch>
                  <a:fillRect l="-1361" t="-4280" b="-8171"/>
                </a:stretch>
              </a:blipFill>
            </p:spPr>
            <p:txBody>
              <a:bodyPr/>
              <a:lstStyle/>
              <a:p>
                <a:r>
                  <a:rPr lang="zh-CN" altLang="en-US">
                    <a:noFill/>
                  </a:rPr>
                  <a:t> </a:t>
                </a:r>
              </a:p>
            </p:txBody>
          </p:sp>
        </mc:Fallback>
      </mc:AlternateContent>
      <p:sp>
        <p:nvSpPr>
          <p:cNvPr id="10" name="文本框 9"/>
          <p:cNvSpPr txBox="1"/>
          <p:nvPr/>
        </p:nvSpPr>
        <p:spPr>
          <a:xfrm>
            <a:off x="356926" y="3238305"/>
            <a:ext cx="11575767" cy="2308324"/>
          </a:xfrm>
          <a:prstGeom prst="rect">
            <a:avLst/>
          </a:prstGeom>
          <a:noFill/>
        </p:spPr>
        <p:txBody>
          <a:bodyPr wrap="square" rtlCol="0">
            <a:spAutoFit/>
          </a:bodyPr>
          <a:lstStyle/>
          <a:p>
            <a:r>
              <a:rPr lang="zh-CN" altLang="en-US" sz="2400" dirty="0" smtClean="0">
                <a:cs typeface="Times New Roman" panose="02020603050405020304" pitchFamily="18" charset="0"/>
              </a:rPr>
              <a:t>解：</a:t>
            </a:r>
            <a:r>
              <a:rPr lang="en-US" altLang="zh-CN" sz="2400" dirty="0" smtClean="0">
                <a:cs typeface="Times New Roman" panose="02020603050405020304" pitchFamily="18" charset="0"/>
              </a:rPr>
              <a:t>A</a:t>
            </a:r>
            <a:r>
              <a:rPr lang="zh-CN" altLang="en-US" sz="2400" dirty="0" smtClean="0">
                <a:cs typeface="Times New Roman" panose="02020603050405020304" pitchFamily="18" charset="0"/>
              </a:rPr>
              <a:t>选项可以根据</a:t>
            </a:r>
            <a:endParaRPr lang="en-US" altLang="zh-CN" sz="2400" dirty="0" smtClean="0">
              <a:cs typeface="Times New Roman" panose="02020603050405020304" pitchFamily="18" charset="0"/>
            </a:endParaRPr>
          </a:p>
          <a:p>
            <a:r>
              <a:rPr lang="zh-CN" altLang="en-US" sz="2400" dirty="0" smtClean="0">
                <a:cs typeface="Times New Roman" panose="02020603050405020304" pitchFamily="18" charset="0"/>
              </a:rPr>
              <a:t>第一个图推翻</a:t>
            </a:r>
            <a:endParaRPr lang="en-US" altLang="zh-CN" sz="2400" dirty="0" smtClean="0">
              <a:cs typeface="Times New Roman" panose="02020603050405020304" pitchFamily="18" charset="0"/>
            </a:endParaRPr>
          </a:p>
          <a:p>
            <a:r>
              <a:rPr lang="en-US" altLang="zh-CN" sz="2400" dirty="0" smtClean="0">
                <a:cs typeface="Times New Roman" panose="02020603050405020304" pitchFamily="18" charset="0"/>
              </a:rPr>
              <a:t>C</a:t>
            </a:r>
            <a:r>
              <a:rPr lang="zh-CN" altLang="en-US" sz="2400" dirty="0" smtClean="0">
                <a:cs typeface="Times New Roman" panose="02020603050405020304" pitchFamily="18" charset="0"/>
              </a:rPr>
              <a:t>可以由第二个图推翻</a:t>
            </a:r>
            <a:endParaRPr lang="en-US" altLang="zh-CN" sz="2400" dirty="0" smtClean="0">
              <a:cs typeface="Times New Roman" panose="02020603050405020304" pitchFamily="18" charset="0"/>
            </a:endParaRPr>
          </a:p>
          <a:p>
            <a:r>
              <a:rPr lang="en-US" altLang="zh-CN" sz="2400" dirty="0" smtClean="0">
                <a:cs typeface="Times New Roman" panose="02020603050405020304" pitchFamily="18" charset="0"/>
              </a:rPr>
              <a:t>D</a:t>
            </a:r>
            <a:r>
              <a:rPr lang="zh-CN" altLang="en-US" sz="2400" dirty="0" smtClean="0">
                <a:cs typeface="Times New Roman" panose="02020603050405020304" pitchFamily="18" charset="0"/>
              </a:rPr>
              <a:t>可以由第三个图推翻</a:t>
            </a:r>
            <a:endParaRPr lang="en-US" altLang="zh-CN" sz="2400" dirty="0" smtClean="0">
              <a:cs typeface="Times New Roman" panose="02020603050405020304" pitchFamily="18" charset="0"/>
            </a:endParaRPr>
          </a:p>
          <a:p>
            <a:r>
              <a:rPr lang="zh-CN" altLang="en-US" sz="2400" dirty="0" smtClean="0">
                <a:cs typeface="Times New Roman" panose="02020603050405020304" pitchFamily="18" charset="0"/>
              </a:rPr>
              <a:t>这三个选项还有可能有相交的情况</a:t>
            </a:r>
            <a:endParaRPr lang="en-US" altLang="zh-CN" sz="2400" dirty="0" smtClean="0">
              <a:cs typeface="Times New Roman" panose="02020603050405020304" pitchFamily="18" charset="0"/>
            </a:endParaRPr>
          </a:p>
          <a:p>
            <a:r>
              <a:rPr lang="zh-CN" altLang="en-US" sz="2400" dirty="0" smtClean="0">
                <a:cs typeface="Times New Roman" panose="02020603050405020304" pitchFamily="18" charset="0"/>
              </a:rPr>
              <a:t>选</a:t>
            </a:r>
            <a:r>
              <a:rPr lang="en-US" altLang="zh-CN" sz="2400" dirty="0" smtClean="0">
                <a:cs typeface="Times New Roman" panose="02020603050405020304" pitchFamily="18" charset="0"/>
              </a:rPr>
              <a:t>B</a:t>
            </a:r>
            <a:endParaRPr lang="en-US" altLang="zh-CN" sz="2400" dirty="0">
              <a:cs typeface="Times New Roman" panose="02020603050405020304" pitchFamily="18" charset="0"/>
            </a:endParaRPr>
          </a:p>
        </p:txBody>
      </p:sp>
      <p:pic>
        <p:nvPicPr>
          <p:cNvPr id="15" name="图片 14"/>
          <p:cNvPicPr>
            <a:picLocks noChangeAspect="1"/>
          </p:cNvPicPr>
          <p:nvPr/>
        </p:nvPicPr>
        <p:blipFill>
          <a:blip r:embed="rId5"/>
          <a:stretch>
            <a:fillRect/>
          </a:stretch>
        </p:blipFill>
        <p:spPr>
          <a:xfrm>
            <a:off x="4222239" y="2011410"/>
            <a:ext cx="2090173" cy="2274142"/>
          </a:xfrm>
          <a:prstGeom prst="rect">
            <a:avLst/>
          </a:prstGeom>
        </p:spPr>
      </p:pic>
      <p:pic>
        <p:nvPicPr>
          <p:cNvPr id="16" name="图片 15"/>
          <p:cNvPicPr>
            <a:picLocks noChangeAspect="1"/>
          </p:cNvPicPr>
          <p:nvPr/>
        </p:nvPicPr>
        <p:blipFill>
          <a:blip r:embed="rId6"/>
          <a:stretch>
            <a:fillRect/>
          </a:stretch>
        </p:blipFill>
        <p:spPr>
          <a:xfrm>
            <a:off x="6875280" y="2039593"/>
            <a:ext cx="2090173" cy="2274142"/>
          </a:xfrm>
          <a:prstGeom prst="rect">
            <a:avLst/>
          </a:prstGeom>
        </p:spPr>
      </p:pic>
      <p:pic>
        <p:nvPicPr>
          <p:cNvPr id="17" name="图片 16"/>
          <p:cNvPicPr>
            <a:picLocks noChangeAspect="1"/>
          </p:cNvPicPr>
          <p:nvPr/>
        </p:nvPicPr>
        <p:blipFill>
          <a:blip r:embed="rId7"/>
          <a:stretch>
            <a:fillRect/>
          </a:stretch>
        </p:blipFill>
        <p:spPr>
          <a:xfrm>
            <a:off x="9835745" y="2175973"/>
            <a:ext cx="1819226" cy="1869421"/>
          </a:xfrm>
          <a:prstGeom prst="rect">
            <a:avLst/>
          </a:prstGeom>
        </p:spPr>
      </p:pic>
      <p:cxnSp>
        <p:nvCxnSpPr>
          <p:cNvPr id="18" name="直接连接符 17"/>
          <p:cNvCxnSpPr/>
          <p:nvPr/>
        </p:nvCxnSpPr>
        <p:spPr>
          <a:xfrm>
            <a:off x="5230019" y="2535242"/>
            <a:ext cx="10048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30018" y="2640017"/>
            <a:ext cx="10048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30018" y="2861477"/>
            <a:ext cx="10048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230018" y="2751936"/>
            <a:ext cx="10048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230014" y="2968632"/>
            <a:ext cx="10048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417922" y="3110684"/>
            <a:ext cx="100488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43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直线、平面平行的判定与性质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19382"/>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Ⅰ</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11</a:t>
                </a:r>
                <a:r>
                  <a:rPr lang="zh-CN" altLang="en-US" sz="2400" dirty="0" smtClean="0">
                    <a:latin typeface="Times New Roman" panose="02020603050405020304" pitchFamily="18" charset="0"/>
                    <a:cs typeface="Times New Roman" panose="02020603050405020304" pitchFamily="18" charset="0"/>
                  </a:rPr>
                  <a:t>）平面</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oMath>
                </a14:m>
                <a:r>
                  <a:rPr lang="zh-CN" altLang="en-US" sz="2400" dirty="0" smtClean="0">
                    <a:latin typeface="Times New Roman" panose="02020603050405020304" pitchFamily="18" charset="0"/>
                    <a:cs typeface="Times New Roman" panose="02020603050405020304" pitchFamily="18" charset="0"/>
                  </a:rPr>
                  <a:t>过正方体</a:t>
                </a:r>
                <a:r>
                  <a:rPr lang="en-US" altLang="zh-CN" sz="2400" dirty="0" smtClean="0">
                    <a:latin typeface="Times New Roman" panose="02020603050405020304" pitchFamily="18" charset="0"/>
                    <a:cs typeface="Times New Roman" panose="02020603050405020304" pitchFamily="18" charset="0"/>
                  </a:rPr>
                  <a:t>ABCD-A</a:t>
                </a:r>
                <a:r>
                  <a:rPr lang="en-US" altLang="zh-CN" sz="1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B</a:t>
                </a:r>
                <a:r>
                  <a:rPr lang="en-US" altLang="zh-CN" sz="1400" dirty="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C</a:t>
                </a:r>
                <a:r>
                  <a:rPr lang="en-US" altLang="zh-CN" sz="1400" dirty="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D</a:t>
                </a:r>
                <a:r>
                  <a:rPr lang="en-US" altLang="zh-CN" sz="1400" dirty="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的顶点</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CB</a:t>
                </a:r>
                <a:r>
                  <a:rPr lang="en-US" altLang="zh-CN" sz="1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D</a:t>
                </a:r>
                <a:r>
                  <a:rPr lang="en-US" altLang="zh-CN" sz="1400" dirty="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r>
                      <a:rPr lang="zh-CN" altLang="en-US" sz="2400" i="1" smtClean="0">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ABCD=m</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r>
                      <a:rPr lang="zh-CN" altLang="en-US" sz="2400" i="1">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ABB</a:t>
                </a:r>
                <a:r>
                  <a:rPr lang="en-US" altLang="zh-CN" sz="1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，则</a:t>
                </a:r>
                <a:r>
                  <a:rPr lang="en-US" altLang="zh-CN" sz="2400" dirty="0" err="1" smtClean="0">
                    <a:latin typeface="Times New Roman" panose="02020603050405020304" pitchFamily="18" charset="0"/>
                    <a:cs typeface="Times New Roman" panose="02020603050405020304" pitchFamily="18" charset="0"/>
                  </a:rPr>
                  <a:t>m,n</a:t>
                </a:r>
                <a:r>
                  <a:rPr lang="zh-CN" altLang="en-US" sz="2400" dirty="0" smtClean="0">
                    <a:latin typeface="Times New Roman" panose="02020603050405020304" pitchFamily="18" charset="0"/>
                    <a:cs typeface="Times New Roman" panose="02020603050405020304" pitchFamily="18" charset="0"/>
                  </a:rPr>
                  <a:t>所成角的正弦值为</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19382"/>
                <a:ext cx="11869003" cy="1200329"/>
              </a:xfrm>
              <a:prstGeom prst="rect">
                <a:avLst/>
              </a:prstGeom>
              <a:blipFill rotWithShape="0">
                <a:blip r:embed="rId3"/>
                <a:stretch>
                  <a:fillRect l="-770" b="-55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237201" y="2164433"/>
                <a:ext cx="11458292" cy="68172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3</m:t>
                            </m:r>
                          </m:e>
                        </m:rad>
                      </m:num>
                      <m:den>
                        <m:r>
                          <a:rPr lang="en-US" altLang="zh-CN" sz="2400" b="0" i="1" smtClean="0">
                            <a:latin typeface="Cambria Math" panose="02040503050406030204" pitchFamily="18" charset="0"/>
                            <a:cs typeface="Times New Roman" panose="02020603050405020304" pitchFamily="18" charset="0"/>
                          </a:rPr>
                          <m:t>2</m:t>
                        </m:r>
                      </m:den>
                    </m:f>
                  </m:oMath>
                </a14:m>
                <a:r>
                  <a:rPr lang="en-US" altLang="zh-CN" sz="2400" dirty="0" smtClean="0">
                    <a:latin typeface="Times New Roman" panose="02020603050405020304" pitchFamily="18" charset="0"/>
                    <a:cs typeface="Times New Roman" panose="02020603050405020304" pitchFamily="18" charset="0"/>
                  </a:rPr>
                  <a:t>		B.</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2</m:t>
                            </m:r>
                          </m:e>
                        </m:rad>
                      </m:num>
                      <m:den>
                        <m:r>
                          <a:rPr lang="en-US" altLang="zh-CN" sz="2400" b="0" i="1" smtClean="0">
                            <a:latin typeface="Cambria Math" panose="02040503050406030204" pitchFamily="18" charset="0"/>
                            <a:cs typeface="Times New Roman" panose="02020603050405020304" pitchFamily="18" charset="0"/>
                          </a:rPr>
                          <m:t>2</m:t>
                        </m:r>
                      </m:den>
                    </m:f>
                  </m:oMath>
                </a14:m>
                <a:r>
                  <a:rPr lang="en-US" altLang="zh-CN" sz="2400" dirty="0" smtClean="0">
                    <a:latin typeface="Times New Roman" panose="02020603050405020304" pitchFamily="18" charset="0"/>
                    <a:cs typeface="Times New Roman" panose="02020603050405020304" pitchFamily="18" charset="0"/>
                  </a:rPr>
                  <a:t>		C.</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3</m:t>
                            </m:r>
                          </m:e>
                        </m:rad>
                      </m:num>
                      <m:den>
                        <m:r>
                          <a:rPr lang="en-US" altLang="zh-CN" sz="2400" b="0" i="1" smtClean="0">
                            <a:latin typeface="Cambria Math" panose="02040503050406030204" pitchFamily="18" charset="0"/>
                            <a:cs typeface="Times New Roman" panose="02020603050405020304" pitchFamily="18" charset="0"/>
                          </a:rPr>
                          <m:t>3</m:t>
                        </m:r>
                      </m:den>
                    </m:f>
                  </m:oMath>
                </a14:m>
                <a:r>
                  <a:rPr lang="en-US" altLang="zh-CN" sz="2400" dirty="0" smtClean="0">
                    <a:latin typeface="Times New Roman" panose="02020603050405020304" pitchFamily="18" charset="0"/>
                    <a:cs typeface="Times New Roman" panose="02020603050405020304" pitchFamily="18" charset="0"/>
                  </a:rPr>
                  <a:t>		D.</a:t>
                </a:r>
                <a:r>
                  <a:rPr lang="en-US" altLang="zh-CN" sz="2400" dirty="0">
                    <a:cs typeface="Times New Roman" panose="02020603050405020304" pitchFamily="18" charset="0"/>
                  </a:rPr>
                  <a:t>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 </m:t>
                        </m:r>
                        <m:r>
                          <a:rPr lang="en-US" altLang="zh-CN" sz="2400" i="1">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cs typeface="Times New Roman" panose="02020603050405020304" pitchFamily="18" charset="0"/>
                          </a:rPr>
                          <m:t> </m:t>
                        </m:r>
                      </m:den>
                    </m:f>
                  </m:oMath>
                </a14:m>
                <a:endParaRPr lang="en-US" altLang="zh-CN" sz="2400" dirty="0">
                  <a:cs typeface="Times New Roman" panose="020206030504050203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237201" y="2164433"/>
                <a:ext cx="11458292" cy="681725"/>
              </a:xfrm>
              <a:prstGeom prst="rect">
                <a:avLst/>
              </a:prstGeom>
              <a:blipFill rotWithShape="0">
                <a:blip r:embed="rId4"/>
                <a:stretch>
                  <a:fillRect l="-851" b="-7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237201" y="2986210"/>
                <a:ext cx="11575767" cy="3634521"/>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解：如图延长</a:t>
                </a:r>
                <a:r>
                  <a:rPr lang="en-US" altLang="zh-CN" sz="2400" dirty="0" smtClean="0">
                    <a:latin typeface="Times New Roman" panose="02020603050405020304" pitchFamily="18" charset="0"/>
                    <a:cs typeface="Times New Roman" panose="02020603050405020304" pitchFamily="18" charset="0"/>
                  </a:rPr>
                  <a:t>B</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至</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，使</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A1=B</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t>
                </a:r>
              </a:p>
              <a:p>
                <a:r>
                  <a:rPr lang="zh-CN" altLang="en-US" sz="2400" dirty="0" smtClean="0">
                    <a:latin typeface="Times New Roman" panose="02020603050405020304" pitchFamily="18" charset="0"/>
                    <a:cs typeface="Times New Roman" panose="02020603050405020304" pitchFamily="18" charset="0"/>
                  </a:rPr>
                  <a:t>延长</a:t>
                </a:r>
                <a:r>
                  <a:rPr lang="en-US" altLang="zh-CN" sz="2400" dirty="0" smtClean="0">
                    <a:latin typeface="Times New Roman" panose="02020603050405020304" pitchFamily="18" charset="0"/>
                    <a:cs typeface="Times New Roman" panose="02020603050405020304" pitchFamily="18" charset="0"/>
                  </a:rPr>
                  <a:t>D</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至</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，使</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=D</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，连接</a:t>
                </a:r>
                <a:r>
                  <a:rPr lang="en-US" altLang="zh-CN" sz="2400" dirty="0" smtClean="0">
                    <a:latin typeface="Times New Roman" panose="02020603050405020304" pitchFamily="18" charset="0"/>
                    <a:cs typeface="Times New Roman" panose="02020603050405020304" pitchFamily="18" charset="0"/>
                  </a:rPr>
                  <a:t>AA</a:t>
                </a:r>
                <a:r>
                  <a:rPr lang="en-US" altLang="zh-CN" sz="16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AA</a:t>
                </a:r>
                <a:r>
                  <a:rPr lang="en-US" altLang="zh-CN" sz="16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B,A</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易证</a:t>
                </a:r>
                <a:r>
                  <a:rPr lang="en-US" altLang="zh-CN" sz="2400" dirty="0" smtClean="0">
                    <a:latin typeface="Times New Roman" panose="02020603050405020304" pitchFamily="18" charset="0"/>
                    <a:cs typeface="Times New Roman" panose="02020603050405020304" pitchFamily="18" charset="0"/>
                  </a:rPr>
                  <a:t>AA</a:t>
                </a:r>
                <a:r>
                  <a:rPr lang="en-US" altLang="zh-CN" sz="16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B//D</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C</a:t>
                </a:r>
              </a:p>
              <a:p>
                <a:r>
                  <a:rPr lang="en-US" altLang="zh-CN" sz="2400" dirty="0" smtClean="0">
                    <a:latin typeface="Times New Roman" panose="02020603050405020304" pitchFamily="18" charset="0"/>
                    <a:cs typeface="Times New Roman" panose="02020603050405020304" pitchFamily="18" charset="0"/>
                  </a:rPr>
                  <a:t>AA</a:t>
                </a:r>
                <a:r>
                  <a:rPr lang="en-US" altLang="zh-CN" sz="16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D//B</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C</a:t>
                </a:r>
              </a:p>
              <a:p>
                <a:r>
                  <a:rPr lang="zh-CN" altLang="en-US" sz="2400" dirty="0" smtClean="0">
                    <a:latin typeface="Times New Roman" panose="02020603050405020304" pitchFamily="18" charset="0"/>
                    <a:cs typeface="Times New Roman" panose="02020603050405020304" pitchFamily="18" charset="0"/>
                  </a:rPr>
                  <a:t>所以平面</a:t>
                </a:r>
                <a:r>
                  <a:rPr lang="en-US" altLang="zh-CN" sz="2400" dirty="0" smtClean="0">
                    <a:latin typeface="Times New Roman" panose="02020603050405020304" pitchFamily="18" charset="0"/>
                    <a:cs typeface="Times New Roman" panose="02020603050405020304" pitchFamily="18" charset="0"/>
                  </a:rPr>
                  <a:t>AA</a:t>
                </a:r>
                <a:r>
                  <a:rPr lang="en-US" altLang="zh-CN" sz="16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CB</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即平面</a:t>
                </a:r>
                <a:r>
                  <a:rPr lang="en-US" altLang="zh-CN" sz="2400" dirty="0" smtClean="0">
                    <a:latin typeface="Times New Roman" panose="02020603050405020304" pitchFamily="18" charset="0"/>
                    <a:cs typeface="Times New Roman" panose="02020603050405020304" pitchFamily="18" charset="0"/>
                  </a:rPr>
                  <a:t>AA</a:t>
                </a:r>
                <a:r>
                  <a:rPr lang="en-US" altLang="zh-CN" sz="16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为</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oMath>
                </a14:m>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于是</a:t>
                </a:r>
                <a:r>
                  <a:rPr lang="en-US" altLang="zh-CN" sz="2400" dirty="0" smtClean="0">
                    <a:latin typeface="Times New Roman" panose="02020603050405020304" pitchFamily="18" charset="0"/>
                    <a:cs typeface="Times New Roman" panose="02020603050405020304" pitchFamily="18" charset="0"/>
                  </a:rPr>
                  <a:t>m//A</a:t>
                </a:r>
                <a:r>
                  <a:rPr lang="en-US" altLang="zh-CN" sz="16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直线</a:t>
                </a:r>
                <a:r>
                  <a:rPr lang="en-US" altLang="zh-CN" sz="2400" dirty="0">
                    <a:latin typeface="Times New Roman" panose="02020603050405020304" pitchFamily="18" charset="0"/>
                    <a:cs typeface="Times New Roman" panose="02020603050405020304" pitchFamily="18" charset="0"/>
                  </a:rPr>
                  <a:t>AA</a:t>
                </a:r>
                <a:r>
                  <a:rPr lang="en-US" altLang="zh-CN" sz="1600" dirty="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为</a:t>
                </a:r>
                <a:r>
                  <a:rPr lang="en-US" altLang="zh-CN" sz="2400" dirty="0" smtClean="0">
                    <a:latin typeface="Times New Roman" panose="02020603050405020304" pitchFamily="18" charset="0"/>
                    <a:cs typeface="Times New Roman" panose="02020603050405020304" pitchFamily="18" charset="0"/>
                  </a:rPr>
                  <a:t>n</a:t>
                </a:r>
              </a:p>
              <a:p>
                <a:r>
                  <a:rPr lang="zh-CN" altLang="en-US" sz="2400" dirty="0" smtClean="0">
                    <a:latin typeface="Times New Roman" panose="02020603050405020304" pitchFamily="18" charset="0"/>
                    <a:cs typeface="Times New Roman" panose="02020603050405020304" pitchFamily="18" charset="0"/>
                  </a:rPr>
                  <a:t>显然有</a:t>
                </a:r>
                <a:r>
                  <a:rPr lang="en-US" altLang="zh-CN" sz="2400" dirty="0" smtClean="0">
                    <a:latin typeface="Times New Roman" panose="02020603050405020304" pitchFamily="18" charset="0"/>
                    <a:cs typeface="Times New Roman" panose="02020603050405020304" pitchFamily="18" charset="0"/>
                  </a:rPr>
                  <a:t>AA</a:t>
                </a:r>
                <a:r>
                  <a:rPr lang="en-US" altLang="zh-CN" sz="16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a:t>
                </a:r>
                <a:r>
                  <a:rPr lang="en-US" altLang="zh-CN" sz="16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3</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所以</a:t>
                </a:r>
                <a:r>
                  <a:rPr lang="en-US" altLang="zh-CN" sz="2400" dirty="0" err="1" smtClean="0">
                    <a:latin typeface="Times New Roman" panose="02020603050405020304" pitchFamily="18" charset="0"/>
                    <a:cs typeface="Times New Roman" panose="02020603050405020304" pitchFamily="18" charset="0"/>
                  </a:rPr>
                  <a:t>m,n</a:t>
                </a:r>
                <a:r>
                  <a:rPr lang="zh-CN" altLang="en-US" sz="2400" dirty="0" smtClean="0">
                    <a:latin typeface="Times New Roman" panose="02020603050405020304" pitchFamily="18" charset="0"/>
                    <a:cs typeface="Times New Roman" panose="02020603050405020304" pitchFamily="18" charset="0"/>
                  </a:rPr>
                  <a:t>所成的角为</a:t>
                </a:r>
                <a:r>
                  <a:rPr lang="en-US" altLang="zh-CN" sz="2400" dirty="0" smtClean="0">
                    <a:latin typeface="Times New Roman" panose="02020603050405020304" pitchFamily="18" charset="0"/>
                    <a:cs typeface="Times New Roman" panose="02020603050405020304" pitchFamily="18" charset="0"/>
                  </a:rPr>
                  <a:t>60°</a:t>
                </a:r>
              </a:p>
              <a:p>
                <a:r>
                  <a:rPr lang="zh-CN" altLang="en-US" sz="2400" dirty="0" smtClean="0">
                    <a:latin typeface="Times New Roman" panose="02020603050405020304" pitchFamily="18" charset="0"/>
                    <a:cs typeface="Times New Roman" panose="02020603050405020304" pitchFamily="18" charset="0"/>
                  </a:rPr>
                  <a:t>即正弦值为</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num>
                      <m:den>
                        <m:r>
                          <a:rPr lang="en-US" altLang="zh-CN" sz="2400" i="1">
                            <a:latin typeface="Cambria Math" panose="02040503050406030204" pitchFamily="18" charset="0"/>
                            <a:cs typeface="Times New Roman" panose="02020603050405020304" pitchFamily="18" charset="0"/>
                          </a:rPr>
                          <m:t>2</m:t>
                        </m:r>
                      </m:den>
                    </m:f>
                  </m:oMath>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37201" y="2986210"/>
                <a:ext cx="11575767" cy="3634521"/>
              </a:xfrm>
              <a:prstGeom prst="rect">
                <a:avLst/>
              </a:prstGeom>
              <a:blipFill rotWithShape="0">
                <a:blip r:embed="rId5"/>
                <a:stretch>
                  <a:fillRect l="-843" t="-1846"/>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6963384" y="2719965"/>
            <a:ext cx="4287532" cy="3261735"/>
          </a:xfrm>
          <a:prstGeom prst="rect">
            <a:avLst/>
          </a:prstGeom>
        </p:spPr>
      </p:pic>
    </p:spTree>
    <p:extLst>
      <p:ext uri="{BB962C8B-B14F-4D97-AF65-F5344CB8AC3E}">
        <p14:creationId xmlns:p14="http://schemas.microsoft.com/office/powerpoint/2010/main" val="39032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直线、平面平行的判定与性质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19382"/>
                <a:ext cx="11869003" cy="646331"/>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2018</a:t>
                </a:r>
                <a:r>
                  <a:rPr lang="zh-CN" altLang="en-US" sz="2400" dirty="0" smtClean="0">
                    <a:latin typeface="Times New Roman" panose="02020603050405020304" pitchFamily="18" charset="0"/>
                    <a:cs typeface="Times New Roman" panose="02020603050405020304" pitchFamily="18" charset="0"/>
                  </a:rPr>
                  <a:t>浙江 </a:t>
                </a:r>
                <a:r>
                  <a:rPr lang="en-US" altLang="zh-CN" sz="2400" dirty="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）已知平面</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𝛼</m:t>
                    </m:r>
                  </m:oMath>
                </a14:m>
                <a:r>
                  <a:rPr lang="zh-CN" altLang="en-US" sz="2400" dirty="0" smtClean="0">
                    <a:latin typeface="Times New Roman" panose="02020603050405020304" pitchFamily="18" charset="0"/>
                    <a:cs typeface="Times New Roman" panose="02020603050405020304" pitchFamily="18" charset="0"/>
                  </a:rPr>
                  <a:t>，直线</a:t>
                </a:r>
                <a:r>
                  <a:rPr lang="en-US" altLang="zh-CN" sz="2400" dirty="0" err="1" smtClean="0">
                    <a:latin typeface="Times New Roman" panose="02020603050405020304" pitchFamily="18" charset="0"/>
                    <a:cs typeface="Times New Roman" panose="02020603050405020304" pitchFamily="18" charset="0"/>
                  </a:rPr>
                  <a:t>m,n</a:t>
                </a:r>
                <a:r>
                  <a:rPr lang="zh-CN" altLang="en-US" sz="2400" dirty="0" smtClean="0">
                    <a:latin typeface="Times New Roman" panose="02020603050405020304" pitchFamily="18" charset="0"/>
                    <a:cs typeface="Times New Roman" panose="02020603050405020304" pitchFamily="18" charset="0"/>
                  </a:rPr>
                  <a:t>满足</a:t>
                </a:r>
                <a:r>
                  <a:rPr lang="en-US" altLang="zh-CN" sz="2400" dirty="0" smtClean="0">
                    <a:latin typeface="Times New Roman" panose="02020603050405020304" pitchFamily="18" charset="0"/>
                    <a:cs typeface="Times New Roman" panose="02020603050405020304" pitchFamily="18" charset="0"/>
                  </a:rPr>
                  <a:t>m</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𝛼</m:t>
                    </m:r>
                  </m:oMath>
                </a14:m>
                <a:r>
                  <a:rPr lang="en-US" altLang="zh-CN" sz="2400" dirty="0" smtClean="0">
                    <a:latin typeface="Times New Roman" panose="02020603050405020304" pitchFamily="18" charset="0"/>
                    <a:cs typeface="Times New Roman" panose="02020603050405020304" pitchFamily="18" charset="0"/>
                  </a:rPr>
                  <a:t>,n</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𝛼</m:t>
                    </m:r>
                  </m:oMath>
                </a14:m>
                <a:r>
                  <a:rPr lang="zh-CN" altLang="en-US" sz="2400" dirty="0" smtClean="0">
                    <a:latin typeface="Times New Roman" panose="02020603050405020304" pitchFamily="18" charset="0"/>
                    <a:cs typeface="Times New Roman" panose="02020603050405020304" pitchFamily="18" charset="0"/>
                  </a:rPr>
                  <a:t>，则“</a:t>
                </a:r>
                <a:r>
                  <a:rPr lang="en-US" altLang="zh-CN" sz="2400" dirty="0" smtClean="0">
                    <a:latin typeface="Times New Roman" panose="02020603050405020304" pitchFamily="18" charset="0"/>
                    <a:cs typeface="Times New Roman" panose="02020603050405020304" pitchFamily="18" charset="0"/>
                  </a:rPr>
                  <a:t>m//n</a:t>
                </a:r>
                <a:r>
                  <a:rPr lang="zh-CN" altLang="en-US" sz="2400" dirty="0" smtClean="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m//</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oMath>
                </a14:m>
                <a:r>
                  <a:rPr lang="zh-CN" altLang="en-US" sz="2400" dirty="0" smtClean="0">
                    <a:latin typeface="Times New Roman" panose="02020603050405020304" pitchFamily="18" charset="0"/>
                    <a:cs typeface="Times New Roman" panose="02020603050405020304" pitchFamily="18" charset="0"/>
                  </a:rPr>
                  <a:t>”的</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19382"/>
                <a:ext cx="11869003" cy="646331"/>
              </a:xfrm>
              <a:prstGeom prst="rect">
                <a:avLst/>
              </a:prstGeom>
              <a:blipFill rotWithShape="0">
                <a:blip r:embed="rId3"/>
                <a:stretch>
                  <a:fillRect l="-770" b="-11321"/>
                </a:stretch>
              </a:blipFill>
            </p:spPr>
            <p:txBody>
              <a:bodyPr/>
              <a:lstStyle/>
              <a:p>
                <a:r>
                  <a:rPr lang="zh-CN" altLang="en-US">
                    <a:noFill/>
                  </a:rPr>
                  <a:t> </a:t>
                </a:r>
              </a:p>
            </p:txBody>
          </p:sp>
        </mc:Fallback>
      </mc:AlternateContent>
      <p:sp>
        <p:nvSpPr>
          <p:cNvPr id="12" name="文本框 11"/>
          <p:cNvSpPr txBox="1"/>
          <p:nvPr/>
        </p:nvSpPr>
        <p:spPr>
          <a:xfrm>
            <a:off x="474402" y="1395044"/>
            <a:ext cx="11458292" cy="1569660"/>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充分不必要条件</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必要不充分条件</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充分必要条件</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既不充分也不必要条件</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p:cNvSpPr txBox="1"/>
              <p:nvPr/>
            </p:nvSpPr>
            <p:spPr>
              <a:xfrm>
                <a:off x="237201" y="2986210"/>
                <a:ext cx="11575767" cy="1938992"/>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解：因为</a:t>
                </a:r>
                <a:r>
                  <a:rPr lang="en-US" altLang="zh-CN" sz="2400" dirty="0">
                    <a:latin typeface="Times New Roman" panose="02020603050405020304" pitchFamily="18" charset="0"/>
                    <a:cs typeface="Times New Roman" panose="02020603050405020304" pitchFamily="18" charset="0"/>
                  </a:rPr>
                  <a:t>m</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𝛼</m:t>
                    </m:r>
                  </m:oMath>
                </a14:m>
                <a:r>
                  <a:rPr lang="en-US" altLang="zh-CN" sz="2400" dirty="0">
                    <a:latin typeface="Times New Roman" panose="02020603050405020304" pitchFamily="18" charset="0"/>
                    <a:cs typeface="Times New Roman" panose="02020603050405020304" pitchFamily="18" charset="0"/>
                  </a:rPr>
                  <a:t>,n</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𝛼</m:t>
                    </m:r>
                    <m:r>
                      <a:rPr lang="en-US" altLang="zh-CN" sz="2400" b="0" i="0" smtClean="0">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n</a:t>
                </a:r>
              </a:p>
              <a:p>
                <a:r>
                  <a:rPr lang="zh-CN" altLang="en-US" sz="2400" dirty="0" smtClean="0">
                    <a:latin typeface="Times New Roman" panose="02020603050405020304" pitchFamily="18" charset="0"/>
                    <a:cs typeface="Times New Roman" panose="02020603050405020304" pitchFamily="18" charset="0"/>
                  </a:rPr>
                  <a:t>所以</a:t>
                </a:r>
                <a:r>
                  <a:rPr lang="en-US" altLang="zh-CN" sz="2400" dirty="0">
                    <a:latin typeface="Times New Roman" panose="02020603050405020304" pitchFamily="18" charset="0"/>
                    <a:cs typeface="Times New Roman" panose="02020603050405020304" pitchFamily="18" charset="0"/>
                  </a:rPr>
                  <a:t>m//</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oMath>
                </a14:m>
                <a:r>
                  <a:rPr lang="zh-CN" altLang="en-US" sz="2400" dirty="0" smtClean="0">
                    <a:latin typeface="Times New Roman" panose="02020603050405020304" pitchFamily="18" charset="0"/>
                    <a:cs typeface="Times New Roman" panose="02020603050405020304" pitchFamily="18" charset="0"/>
                  </a:rPr>
                  <a:t>，充分性得证</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而</a:t>
                </a:r>
                <a:r>
                  <a:rPr lang="en-US" altLang="zh-CN" sz="2400" dirty="0">
                    <a:latin typeface="Times New Roman" panose="02020603050405020304" pitchFamily="18" charset="0"/>
                    <a:cs typeface="Times New Roman" panose="02020603050405020304" pitchFamily="18" charset="0"/>
                  </a:rPr>
                  <a:t>m//</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𝛼</m:t>
                    </m:r>
                  </m:oMath>
                </a14:m>
                <a:r>
                  <a:rPr lang="zh-CN" altLang="en-US" sz="2400" dirty="0" smtClean="0">
                    <a:latin typeface="Times New Roman" panose="02020603050405020304" pitchFamily="18" charset="0"/>
                    <a:cs typeface="Times New Roman" panose="02020603050405020304" pitchFamily="18" charset="0"/>
                  </a:rPr>
                  <a:t>，可得</a:t>
                </a:r>
                <a:r>
                  <a:rPr lang="en-US" altLang="zh-CN" sz="2400" dirty="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或</a:t>
                </a:r>
                <a:r>
                  <a:rPr lang="en-US" altLang="zh-CN" sz="2400" dirty="0" err="1" smtClean="0">
                    <a:latin typeface="Times New Roman" panose="02020603050405020304" pitchFamily="18" charset="0"/>
                    <a:cs typeface="Times New Roman" panose="02020603050405020304" pitchFamily="18" charset="0"/>
                  </a:rPr>
                  <a:t>m,n</a:t>
                </a:r>
                <a:r>
                  <a:rPr lang="zh-CN" altLang="en-US" sz="2400" dirty="0" smtClean="0">
                    <a:latin typeface="Times New Roman" panose="02020603050405020304" pitchFamily="18" charset="0"/>
                    <a:cs typeface="Times New Roman" panose="02020603050405020304" pitchFamily="18" charset="0"/>
                  </a:rPr>
                  <a:t>异面</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所以是充分不必要条件</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A </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37201" y="2986210"/>
                <a:ext cx="11575767" cy="1938992"/>
              </a:xfrm>
              <a:prstGeom prst="rect">
                <a:avLst/>
              </a:prstGeom>
              <a:blipFill rotWithShape="0">
                <a:blip r:embed="rId4"/>
                <a:stretch>
                  <a:fillRect l="-843" t="-3459" b="-6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017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直线、平面平行的判定与性质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19382"/>
                <a:ext cx="11869003" cy="2308324"/>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Ⅰ</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18</a:t>
                </a:r>
                <a:r>
                  <a:rPr lang="zh-CN" altLang="en-US" sz="2400" dirty="0" smtClean="0">
                    <a:latin typeface="Times New Roman" panose="02020603050405020304" pitchFamily="18" charset="0"/>
                    <a:cs typeface="Times New Roman" panose="02020603050405020304" pitchFamily="18" charset="0"/>
                  </a:rPr>
                  <a:t>）如图直四棱柱</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𝐴𝐵𝐶𝐷</m:t>
                    </m:r>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b="0" i="1" smtClean="0">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𝐷</m:t>
                        </m:r>
                      </m:e>
                      <m:sub>
                        <m:r>
                          <a:rPr lang="en-US" altLang="zh-CN" sz="2400" i="1">
                            <a:latin typeface="Cambria Math" panose="02040503050406030204" pitchFamily="18" charset="0"/>
                            <a:cs typeface="Times New Roman" panose="02020603050405020304" pitchFamily="18" charset="0"/>
                          </a:rPr>
                          <m:t>1</m:t>
                        </m:r>
                      </m:sub>
                    </m:sSub>
                  </m:oMath>
                </a14:m>
                <a:r>
                  <a:rPr lang="zh-CN" altLang="en-US" sz="2400" dirty="0" smtClean="0">
                    <a:latin typeface="Times New Roman" panose="02020603050405020304" pitchFamily="18" charset="0"/>
                    <a:cs typeface="Times New Roman" panose="02020603050405020304" pitchFamily="18" charset="0"/>
                  </a:rPr>
                  <a:t>的底面是菱形，</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𝐴</m:t>
                        </m:r>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=4,</a:t>
                </a:r>
                <a:r>
                  <a:rPr lang="en-US" altLang="zh-CN" sz="2400" dirty="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𝐴𝐵</m:t>
                    </m:r>
                  </m:oMath>
                </a14:m>
                <a:r>
                  <a:rPr lang="en-US" altLang="zh-CN" sz="24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𝐵𝐴𝐷</m:t>
                    </m:r>
                  </m:oMath>
                </a14:m>
                <a:r>
                  <a:rPr lang="en-US" altLang="zh-CN" sz="2400" dirty="0" smtClean="0">
                    <a:latin typeface="Times New Roman" panose="02020603050405020304" pitchFamily="18" charset="0"/>
                    <a:cs typeface="Times New Roman" panose="02020603050405020304" pitchFamily="18" charset="0"/>
                  </a:rPr>
                  <a:t>=60</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E,M,N</a:t>
                </a:r>
                <a:r>
                  <a:rPr lang="zh-CN" altLang="en-US" sz="2400" dirty="0" smtClean="0">
                    <a:latin typeface="Times New Roman" panose="02020603050405020304" pitchFamily="18" charset="0"/>
                    <a:cs typeface="Times New Roman" panose="02020603050405020304" pitchFamily="18" charset="0"/>
                  </a:rPr>
                  <a:t>分别是</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𝐵𝐶</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𝐶𝐵</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𝐷</m:t>
                    </m:r>
                  </m:oMath>
                </a14:m>
                <a:r>
                  <a:rPr lang="zh-CN" altLang="en-US" sz="2400" dirty="0" smtClean="0">
                    <a:latin typeface="Times New Roman" panose="02020603050405020304" pitchFamily="18" charset="0"/>
                    <a:cs typeface="Times New Roman" panose="02020603050405020304" pitchFamily="18" charset="0"/>
                  </a:rPr>
                  <a:t>的中点</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）证明：</a:t>
                </a:r>
                <a:r>
                  <a:rPr lang="en-US" altLang="zh-CN" sz="2400" dirty="0" smtClean="0">
                    <a:latin typeface="Times New Roman" panose="02020603050405020304" pitchFamily="18" charset="0"/>
                    <a:cs typeface="Times New Roman" panose="02020603050405020304" pitchFamily="18" charset="0"/>
                  </a:rPr>
                  <a:t>MN/</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平面</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𝐷𝐸</m:t>
                    </m:r>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）求二面角</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𝐴</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𝑀𝐴</m:t>
                        </m:r>
                      </m:e>
                      <m:sub>
                        <m:r>
                          <a:rPr lang="en-US" altLang="zh-CN" sz="2400" i="1">
                            <a:latin typeface="Cambria Math" panose="02040503050406030204" pitchFamily="18" charset="0"/>
                            <a:cs typeface="Times New Roman" panose="02020603050405020304" pitchFamily="18" charset="0"/>
                          </a:rPr>
                          <m:t>1</m:t>
                        </m:r>
                      </m:sub>
                    </m:sSub>
                    <m:r>
                      <a:rPr lang="en-US" altLang="zh-CN" sz="2400" b="0" i="0"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𝑁</m:t>
                    </m:r>
                  </m:oMath>
                </a14:m>
                <a:r>
                  <a:rPr lang="zh-CN" altLang="en-US" sz="2400" dirty="0" smtClean="0">
                    <a:latin typeface="Times New Roman" panose="02020603050405020304" pitchFamily="18" charset="0"/>
                    <a:cs typeface="Times New Roman" panose="02020603050405020304" pitchFamily="18" charset="0"/>
                  </a:rPr>
                  <a:t>的正弦值</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19382"/>
                <a:ext cx="11869003" cy="2308324"/>
              </a:xfrm>
              <a:prstGeom prst="rect">
                <a:avLst/>
              </a:prstGeom>
              <a:blipFill rotWithShape="0">
                <a:blip r:embed="rId3"/>
                <a:stretch>
                  <a:fillRect l="-770" r="-3390" b="-2375"/>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8557146" y="1489864"/>
            <a:ext cx="3111501" cy="3681095"/>
          </a:xfrm>
          <a:prstGeom prst="rect">
            <a:avLst/>
          </a:prstGeom>
        </p:spPr>
      </p:pic>
    </p:spTree>
    <p:extLst>
      <p:ext uri="{BB962C8B-B14F-4D97-AF65-F5344CB8AC3E}">
        <p14:creationId xmlns:p14="http://schemas.microsoft.com/office/powerpoint/2010/main" val="1480309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直线、平面平行的判定与性质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19382"/>
                <a:ext cx="11869003" cy="6643357"/>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）连接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𝐶</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𝑀𝐸</m:t>
                    </m:r>
                  </m:oMath>
                </a14:m>
                <a:r>
                  <a:rPr lang="zh-CN" altLang="en-US" sz="2400" dirty="0" smtClean="0">
                    <a:latin typeface="Times New Roman" panose="02020603050405020304" pitchFamily="18" charset="0"/>
                    <a:cs typeface="Times New Roman" panose="02020603050405020304" pitchFamily="18" charset="0"/>
                  </a:rPr>
                  <a:t>，因为</a:t>
                </a:r>
                <a:r>
                  <a:rPr lang="en-US" altLang="zh-CN" sz="2400" dirty="0" smtClean="0">
                    <a:latin typeface="Times New Roman" panose="02020603050405020304" pitchFamily="18" charset="0"/>
                    <a:cs typeface="Times New Roman" panose="02020603050405020304" pitchFamily="18" charset="0"/>
                  </a:rPr>
                  <a:t>M,E</a:t>
                </a:r>
                <a:r>
                  <a:rPr lang="zh-CN" altLang="en-US" sz="2400" dirty="0" smtClean="0">
                    <a:latin typeface="Times New Roman" panose="02020603050405020304" pitchFamily="18" charset="0"/>
                    <a:cs typeface="Times New Roman" panose="02020603050405020304" pitchFamily="18" charset="0"/>
                  </a:rPr>
                  <a:t>分别为</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𝐵</m:t>
                        </m:r>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𝐵𝐶</m:t>
                    </m:r>
                  </m:oMath>
                </a14:m>
                <a:r>
                  <a:rPr lang="zh-CN" altLang="en-US" sz="2400" dirty="0" smtClean="0">
                    <a:latin typeface="Times New Roman" panose="02020603050405020304" pitchFamily="18" charset="0"/>
                    <a:cs typeface="Times New Roman" panose="02020603050405020304" pitchFamily="18" charset="0"/>
                  </a:rPr>
                  <a:t>的中点</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𝐶</m:t>
                    </m:r>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𝑀𝐸</m:t>
                    </m:r>
                  </m:oMath>
                </a14:m>
                <a:r>
                  <a:rPr lang="zh-CN" altLang="en-US" sz="2400" dirty="0" smtClean="0">
                    <a:latin typeface="Times New Roman" panose="02020603050405020304" pitchFamily="18" charset="0"/>
                    <a:cs typeface="Times New Roman" panose="02020603050405020304" pitchFamily="18" charset="0"/>
                  </a:rPr>
                  <a:t>，且</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𝑀𝐸</m:t>
                    </m:r>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smtClean="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1</m:t>
                        </m:r>
                      </m:num>
                      <m:den>
                        <m:r>
                          <a:rPr lang="en-US" altLang="zh-CN" sz="2400" b="0" i="1" dirty="0" smtClean="0">
                            <a:latin typeface="Cambria Math" panose="02040503050406030204" pitchFamily="18" charset="0"/>
                            <a:cs typeface="Times New Roman" panose="02020603050405020304" pitchFamily="18" charset="0"/>
                          </a:rPr>
                          <m:t> 2 </m:t>
                        </m:r>
                      </m:den>
                    </m:f>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𝐶</m:t>
                    </m:r>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又因为</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为</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𝐷</m:t>
                    </m:r>
                  </m:oMath>
                </a14:m>
                <a:r>
                  <a:rPr lang="zh-CN" altLang="en-US" sz="2400" dirty="0" smtClean="0">
                    <a:latin typeface="Times New Roman" panose="02020603050405020304" pitchFamily="18" charset="0"/>
                    <a:cs typeface="Times New Roman" panose="02020603050405020304" pitchFamily="18" charset="0"/>
                  </a:rPr>
                  <a:t>的中点，所以</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𝑁𝐷</m:t>
                    </m:r>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1</m:t>
                        </m:r>
                      </m:num>
                      <m:den>
                        <m:r>
                          <a:rPr lang="en-US" altLang="zh-CN" sz="2400" i="1" dirty="0">
                            <a:latin typeface="Cambria Math" panose="02040503050406030204" pitchFamily="18" charset="0"/>
                            <a:cs typeface="Times New Roman" panose="02020603050405020304" pitchFamily="18" charset="0"/>
                          </a:rPr>
                          <m:t> 2 </m:t>
                        </m:r>
                      </m:den>
                    </m:f>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𝐷</m:t>
                    </m:r>
                  </m:oMath>
                </a14:m>
                <a:r>
                  <a:rPr lang="zh-CN" altLang="en-US" sz="2400" dirty="0" smtClean="0">
                    <a:latin typeface="Times New Roman" panose="02020603050405020304" pitchFamily="18" charset="0"/>
                    <a:cs typeface="Times New Roman" panose="02020603050405020304" pitchFamily="18" charset="0"/>
                  </a:rPr>
                  <a:t>由题设可知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oMath>
                </a14:m>
                <a:r>
                  <a:rPr lang="zh-CN" altLang="en-US" sz="2400" dirty="0" smtClean="0">
                    <a:latin typeface="Times New Roman" panose="02020603050405020304" pitchFamily="18" charset="0"/>
                    <a:cs typeface="Times New Roman" panose="02020603050405020304" pitchFamily="18" charset="0"/>
                  </a:rPr>
                  <a:t>平行且相等于</a:t>
                </a:r>
                <a:r>
                  <a:rPr lang="en-US" altLang="zh-CN" sz="2400" dirty="0" smtClean="0">
                    <a:latin typeface="Times New Roman" panose="02020603050405020304" pitchFamily="18" charset="0"/>
                    <a:cs typeface="Times New Roman" panose="02020603050405020304" pitchFamily="18" charset="0"/>
                  </a:rPr>
                  <a:t>DC</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可得</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𝐶</m:t>
                    </m:r>
                  </m:oMath>
                </a14:m>
                <a:r>
                  <a:rPr lang="zh-CN" altLang="en-US" sz="2400" dirty="0" smtClean="0">
                    <a:latin typeface="Times New Roman" panose="02020603050405020304" pitchFamily="18" charset="0"/>
                    <a:cs typeface="Times New Roman" panose="02020603050405020304" pitchFamily="18" charset="0"/>
                  </a:rPr>
                  <a:t>平行且</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相等于</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𝐷</m:t>
                    </m:r>
                  </m:oMath>
                </a14:m>
                <a:r>
                  <a:rPr lang="zh-CN" altLang="en-US" sz="2400" dirty="0" smtClean="0">
                    <a:latin typeface="Times New Roman" panose="02020603050405020304" pitchFamily="18" charset="0"/>
                    <a:cs typeface="Times New Roman" panose="02020603050405020304" pitchFamily="18" charset="0"/>
                  </a:rPr>
                  <a:t>，故</a:t>
                </a:r>
                <a:r>
                  <a:rPr lang="en-US" altLang="zh-CN" sz="2400" dirty="0" smtClean="0">
                    <a:latin typeface="Times New Roman" panose="02020603050405020304" pitchFamily="18" charset="0"/>
                    <a:cs typeface="Times New Roman" panose="02020603050405020304" pitchFamily="18" charset="0"/>
                  </a:rPr>
                  <a:t>ME</a:t>
                </a:r>
                <a:r>
                  <a:rPr lang="zh-CN" altLang="en-US" sz="2400" dirty="0" smtClean="0">
                    <a:latin typeface="Times New Roman" panose="02020603050405020304" pitchFamily="18" charset="0"/>
                    <a:cs typeface="Times New Roman" panose="02020603050405020304" pitchFamily="18" charset="0"/>
                  </a:rPr>
                  <a:t>平行且相等于</a:t>
                </a:r>
                <a:r>
                  <a:rPr lang="en-US" altLang="zh-CN" sz="2400" dirty="0" smtClean="0">
                    <a:latin typeface="Times New Roman" panose="02020603050405020304" pitchFamily="18" charset="0"/>
                    <a:cs typeface="Times New Roman" panose="02020603050405020304" pitchFamily="18" charset="0"/>
                  </a:rPr>
                  <a:t>ND</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因此四边形</a:t>
                </a:r>
                <a:r>
                  <a:rPr lang="en-US" altLang="zh-CN" sz="2400" dirty="0" smtClean="0">
                    <a:latin typeface="Times New Roman" panose="02020603050405020304" pitchFamily="18" charset="0"/>
                    <a:cs typeface="Times New Roman" panose="02020603050405020304" pitchFamily="18" charset="0"/>
                  </a:rPr>
                  <a:t>MNDE</a:t>
                </a:r>
                <a:r>
                  <a:rPr lang="zh-CN" altLang="en-US" sz="2400" dirty="0" smtClean="0">
                    <a:latin typeface="Times New Roman" panose="02020603050405020304" pitchFamily="18" charset="0"/>
                    <a:cs typeface="Times New Roman" panose="02020603050405020304" pitchFamily="18" charset="0"/>
                  </a:rPr>
                  <a:t>为</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平行四边形，</a:t>
                </a:r>
                <a:r>
                  <a:rPr lang="en-US" altLang="zh-CN" sz="2400" dirty="0" smtClean="0">
                    <a:latin typeface="Times New Roman" panose="02020603050405020304" pitchFamily="18" charset="0"/>
                    <a:cs typeface="Times New Roman" panose="02020603050405020304" pitchFamily="18" charset="0"/>
                  </a:rPr>
                  <a:t>MN</a:t>
                </a:r>
                <a:r>
                  <a:rPr lang="en-US" altLang="zh-CN" sz="2400" dirty="0" smtClean="0">
                    <a:latin typeface="Times New Roman" panose="02020603050405020304" pitchFamily="18" charset="0"/>
                    <a:cs typeface="Times New Roman" panose="02020603050405020304" pitchFamily="18" charset="0"/>
                  </a:rPr>
                  <a:t>//ED</a:t>
                </a:r>
                <a:r>
                  <a:rPr lang="zh-CN" altLang="en-US" sz="2400" dirty="0" smtClean="0">
                    <a:latin typeface="Times New Roman" panose="02020603050405020304" pitchFamily="18" charset="0"/>
                    <a:cs typeface="Times New Roman" panose="02020603050405020304" pitchFamily="18" charset="0"/>
                  </a:rPr>
                  <a:t>，又</a:t>
                </a:r>
                <a:r>
                  <a:rPr lang="en-US" altLang="zh-CN" sz="2400" dirty="0" smtClean="0">
                    <a:latin typeface="Times New Roman" panose="02020603050405020304" pitchFamily="18" charset="0"/>
                    <a:cs typeface="Times New Roman" panose="02020603050405020304" pitchFamily="18" charset="0"/>
                  </a:rPr>
                  <a:t>MN</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平面</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𝐷𝐸</m:t>
                    </m:r>
                  </m:oMath>
                </a14:m>
                <a:r>
                  <a:rPr lang="zh-CN" altLang="en-US" sz="2400" dirty="0" smtClean="0">
                    <a:latin typeface="Times New Roman" panose="02020603050405020304" pitchFamily="18" charset="0"/>
                    <a:cs typeface="Times New Roman" panose="02020603050405020304" pitchFamily="18" charset="0"/>
                  </a:rPr>
                  <a:t>所以</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MN//</a:t>
                </a:r>
                <a:r>
                  <a:rPr lang="zh-CN" altLang="en-US" sz="2400" dirty="0">
                    <a:latin typeface="Times New Roman" panose="02020603050405020304" pitchFamily="18" charset="0"/>
                    <a:cs typeface="Times New Roman" panose="02020603050405020304" pitchFamily="18" charset="0"/>
                  </a:rPr>
                  <a:t>平面</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𝐷𝐸</m:t>
                    </m:r>
                  </m:oMath>
                </a14:m>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19382"/>
                <a:ext cx="11869003" cy="6643357"/>
              </a:xfrm>
              <a:prstGeom prst="rect">
                <a:avLst/>
              </a:prstGeom>
              <a:blipFill rotWithShape="0">
                <a:blip r:embed="rId3"/>
                <a:stretch>
                  <a:fillRect l="-770"/>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8116248" y="665849"/>
            <a:ext cx="2880265" cy="3356715"/>
          </a:xfrm>
          <a:prstGeom prst="rect">
            <a:avLst/>
          </a:prstGeom>
        </p:spPr>
      </p:pic>
    </p:spTree>
    <p:extLst>
      <p:ext uri="{BB962C8B-B14F-4D97-AF65-F5344CB8AC3E}">
        <p14:creationId xmlns:p14="http://schemas.microsoft.com/office/powerpoint/2010/main" val="548606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直线、平面平行的判定与性质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19382"/>
                <a:ext cx="11869003" cy="560300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）由已知可得</a:t>
                </a:r>
                <a:r>
                  <a:rPr lang="en-US" altLang="zh-CN" sz="2400" dirty="0" smtClean="0">
                    <a:latin typeface="Times New Roman" panose="02020603050405020304" pitchFamily="18" charset="0"/>
                    <a:cs typeface="Times New Roman" panose="02020603050405020304" pitchFamily="18" charset="0"/>
                  </a:rPr>
                  <a:t>DE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DA</a:t>
                </a:r>
                <a:r>
                  <a:rPr lang="zh-CN" altLang="en-US" sz="2400" dirty="0" smtClean="0">
                    <a:latin typeface="Times New Roman" panose="02020603050405020304" pitchFamily="18" charset="0"/>
                    <a:cs typeface="Times New Roman" panose="02020603050405020304" pitchFamily="18" charset="0"/>
                  </a:rPr>
                  <a:t>，以</a:t>
                </a:r>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为原点</a:t>
                </a:r>
                <a14:m>
                  <m:oMath xmlns:m="http://schemas.openxmlformats.org/officeDocument/2006/math">
                    <m:acc>
                      <m:accPr>
                        <m:chr m:val="⃗"/>
                        <m:ctrlPr>
                          <a:rPr lang="zh-CN" altLang="en-US" sz="2400" i="1" smtClean="0">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𝐷𝐴</m:t>
                        </m:r>
                      </m:e>
                    </m:acc>
                  </m:oMath>
                </a14:m>
                <a:r>
                  <a:rPr lang="zh-CN" altLang="en-US" sz="2400" dirty="0" smtClean="0">
                    <a:latin typeface="Times New Roman" panose="02020603050405020304" pitchFamily="18" charset="0"/>
                    <a:cs typeface="Times New Roman" panose="02020603050405020304" pitchFamily="18" charset="0"/>
                  </a:rPr>
                  <a:t>的方向为</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正方向</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建立如图所示的空间直角坐标系</a:t>
                </a:r>
                <a:r>
                  <a:rPr lang="en-US" altLang="zh-CN" sz="2400" dirty="0" smtClean="0">
                    <a:latin typeface="Times New Roman" panose="02020603050405020304" pitchFamily="18" charset="0"/>
                    <a:cs typeface="Times New Roman" panose="02020603050405020304" pitchFamily="18" charset="0"/>
                  </a:rPr>
                  <a:t>D-xyz</a:t>
                </a:r>
              </a:p>
              <a:p>
                <a:pPr>
                  <a:lnSpc>
                    <a:spcPct val="150000"/>
                  </a:lnSpc>
                </a:pPr>
                <a:r>
                  <a:rPr lang="zh-CN" altLang="en-US" sz="2400" dirty="0" smtClean="0">
                    <a:latin typeface="Times New Roman" panose="02020603050405020304" pitchFamily="18" charset="0"/>
                    <a:cs typeface="Times New Roman" panose="02020603050405020304" pitchFamily="18" charset="0"/>
                  </a:rPr>
                  <a:t>则</a:t>
                </a:r>
                <a:r>
                  <a:rPr lang="en-US" altLang="zh-CN" sz="2400" dirty="0" smtClean="0">
                    <a:latin typeface="Times New Roman" panose="02020603050405020304" pitchFamily="18" charset="0"/>
                    <a:cs typeface="Times New Roman" panose="02020603050405020304" pitchFamily="18" charset="0"/>
                  </a:rPr>
                  <a:t>A(2,0,0),</a:t>
                </a:r>
                <a:r>
                  <a:rPr lang="en-US" altLang="zh-CN" sz="2400" dirty="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(2,0,4),M(1,</a:t>
                </a:r>
                <a14:m>
                  <m:oMath xmlns:m="http://schemas.openxmlformats.org/officeDocument/2006/math">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3</m:t>
                        </m:r>
                      </m:e>
                    </m:rad>
                  </m:oMath>
                </a14:m>
                <a:r>
                  <a:rPr lang="en-US" altLang="zh-CN" sz="2400" dirty="0" smtClean="0">
                    <a:latin typeface="Times New Roman" panose="02020603050405020304" pitchFamily="18" charset="0"/>
                    <a:cs typeface="Times New Roman" panose="02020603050405020304" pitchFamily="18" charset="0"/>
                  </a:rPr>
                  <a:t>,2),N(1,0,2)</a:t>
                </a:r>
              </a:p>
              <a:p>
                <a:pPr>
                  <a:lnSpc>
                    <a:spcPct val="150000"/>
                  </a:lnSpc>
                </a:pP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𝐴</m:t>
                        </m:r>
                      </m:e>
                    </m:acc>
                  </m:oMath>
                </a14:m>
                <a:r>
                  <a:rPr lang="en-US" altLang="zh-CN" sz="2400" dirty="0" smtClean="0">
                    <a:latin typeface="Times New Roman" panose="02020603050405020304" pitchFamily="18" charset="0"/>
                    <a:cs typeface="Times New Roman" panose="02020603050405020304" pitchFamily="18" charset="0"/>
                  </a:rPr>
                  <a:t>=(0,0-4),</a:t>
                </a:r>
                <a:r>
                  <a:rPr lang="zh-CN" altLang="en-US" sz="2400" dirty="0">
                    <a:cs typeface="Times New Roman" panose="02020603050405020304" pitchFamily="18" charset="0"/>
                  </a:rPr>
                  <a:t> </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𝑀</m:t>
                        </m:r>
                      </m:e>
                    </m:acc>
                  </m:oMath>
                </a14:m>
                <a:r>
                  <a:rPr lang="en-US" altLang="zh-CN" sz="2400" dirty="0" smtClean="0">
                    <a:latin typeface="Times New Roman" panose="02020603050405020304" pitchFamily="18" charset="0"/>
                    <a:cs typeface="Times New Roman" panose="02020603050405020304" pitchFamily="18" charset="0"/>
                  </a:rPr>
                  <a:t>=(-1,</a:t>
                </a:r>
                <a:r>
                  <a:rPr lang="en-US" altLang="zh-CN" sz="2400" dirty="0">
                    <a:cs typeface="Times New Roman" panose="02020603050405020304" pitchFamily="18" charset="0"/>
                  </a:rPr>
                  <a:t> </a:t>
                </a:r>
                <a14:m>
                  <m:oMath xmlns:m="http://schemas.openxmlformats.org/officeDocument/2006/math">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oMath>
                </a14:m>
                <a:r>
                  <a:rPr lang="en-US" altLang="zh-CN" sz="2400" dirty="0" smtClean="0">
                    <a:latin typeface="Times New Roman" panose="02020603050405020304" pitchFamily="18" charset="0"/>
                    <a:cs typeface="Times New Roman" panose="02020603050405020304" pitchFamily="18" charset="0"/>
                  </a:rPr>
                  <a:t>,-2),</a:t>
                </a:r>
                <a:r>
                  <a:rPr lang="zh-CN" altLang="en-US" sz="2400" dirty="0">
                    <a:cs typeface="Times New Roman" panose="02020603050405020304" pitchFamily="18" charset="0"/>
                  </a:rPr>
                  <a:t> </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𝑁</m:t>
                        </m:r>
                      </m:e>
                    </m:acc>
                  </m:oMath>
                </a14:m>
                <a:r>
                  <a:rPr lang="en-US" altLang="zh-CN" sz="2400" dirty="0" smtClean="0">
                    <a:latin typeface="Times New Roman" panose="02020603050405020304" pitchFamily="18" charset="0"/>
                    <a:cs typeface="Times New Roman" panose="02020603050405020304" pitchFamily="18" charset="0"/>
                  </a:rPr>
                  <a:t>=(-1,0,-2),</a:t>
                </a:r>
                <a:r>
                  <a:rPr lang="zh-CN" altLang="en-US" sz="2400" dirty="0">
                    <a:cs typeface="Times New Roman" panose="02020603050405020304" pitchFamily="18" charset="0"/>
                  </a:rPr>
                  <a:t> </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𝑀𝑁</m:t>
                        </m:r>
                      </m:e>
                    </m:acc>
                  </m:oMath>
                </a14:m>
                <a:r>
                  <a:rPr lang="en-US" altLang="zh-CN" sz="2400" dirty="0" smtClean="0">
                    <a:latin typeface="Times New Roman" panose="02020603050405020304" pitchFamily="18" charset="0"/>
                    <a:cs typeface="Times New Roman" panose="02020603050405020304" pitchFamily="18" charset="0"/>
                  </a:rPr>
                  <a:t>=(0,-</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oMath>
                </a14:m>
                <a:r>
                  <a:rPr lang="en-US" altLang="zh-CN" sz="2400" dirty="0" smtClean="0">
                    <a:latin typeface="Times New Roman" panose="02020603050405020304" pitchFamily="18" charset="0"/>
                    <a:cs typeface="Times New Roman" panose="02020603050405020304" pitchFamily="18" charset="0"/>
                  </a:rPr>
                  <a:t>,0)</a:t>
                </a:r>
              </a:p>
              <a:p>
                <a:pPr>
                  <a:lnSpc>
                    <a:spcPct val="150000"/>
                  </a:lnSpc>
                </a:pPr>
                <a:r>
                  <a:rPr lang="zh-CN" altLang="en-US" sz="2400" dirty="0" smtClean="0">
                    <a:latin typeface="Times New Roman" panose="02020603050405020304" pitchFamily="18" charset="0"/>
                    <a:cs typeface="Times New Roman" panose="02020603050405020304" pitchFamily="18" charset="0"/>
                  </a:rPr>
                  <a:t>设</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𝑚</m:t>
                        </m:r>
                      </m:e>
                    </m:acc>
                  </m:oMath>
                </a14:m>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x,y,z</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为平面</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𝑀𝐴</m:t>
                    </m:r>
                  </m:oMath>
                </a14:m>
                <a:r>
                  <a:rPr lang="zh-CN" altLang="en-US" sz="2400" dirty="0" smtClean="0">
                    <a:latin typeface="Times New Roman" panose="02020603050405020304" pitchFamily="18" charset="0"/>
                    <a:cs typeface="Times New Roman" panose="02020603050405020304" pitchFamily="18" charset="0"/>
                  </a:rPr>
                  <a:t>的法向量，则</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zh-CN" altLang="en-US" sz="2400" i="1">
                                <a:latin typeface="Cambria Math" panose="02040503050406030204" pitchFamily="18" charset="0"/>
                                <a:cs typeface="Times New Roman" panose="02020603050405020304" pitchFamily="18" charset="0"/>
                              </a:rPr>
                            </m:ctrlPr>
                          </m:eqArrPr>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𝑚</m:t>
                                </m:r>
                              </m:e>
                            </m:acc>
                            <m:r>
                              <a:rPr lang="en-US" altLang="zh-CN" sz="2400" i="1" smtClean="0">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𝑀</m:t>
                                </m:r>
                              </m:e>
                            </m:acc>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0</m:t>
                            </m:r>
                          </m:e>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𝑚</m:t>
                                </m:r>
                              </m:e>
                            </m:acc>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𝐴</m:t>
                                </m:r>
                              </m:e>
                            </m:acc>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e>
                        </m:eqArr>
                      </m:e>
                    </m:d>
                  </m:oMath>
                </a14:m>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d>
                      <m:dPr>
                        <m:begChr m:val="{"/>
                        <m:endChr m:val=""/>
                        <m:ctrlPr>
                          <a:rPr lang="en-US" altLang="zh-CN" sz="2400" i="1">
                            <a:latin typeface="Cambria Math" panose="02040503050406030204" pitchFamily="18" charset="0"/>
                            <a:cs typeface="Times New Roman" panose="02020603050405020304" pitchFamily="18" charset="0"/>
                          </a:rPr>
                        </m:ctrlPr>
                      </m:dPr>
                      <m:e>
                        <m:eqArr>
                          <m:eqArrPr>
                            <m:ctrlPr>
                              <a:rPr lang="zh-CN" altLang="en-US" sz="2400" i="1">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m:t>
                            </m:r>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r>
                              <a:rPr lang="en-US" altLang="zh-CN" sz="2400" b="0" i="1" smtClean="0">
                                <a:latin typeface="Cambria Math" panose="02040503050406030204" pitchFamily="18" charset="0"/>
                                <a:cs typeface="Times New Roman" panose="02020603050405020304" pitchFamily="18" charset="0"/>
                              </a:rPr>
                              <m:t>𝑦</m:t>
                            </m:r>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cs typeface="Times New Roman" panose="02020603050405020304" pitchFamily="18" charset="0"/>
                              </a:rPr>
                              <m:t>𝑧</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−4</m:t>
                            </m:r>
                            <m:r>
                              <a:rPr lang="en-US" altLang="zh-CN" sz="2400" b="0" i="1" smtClean="0">
                                <a:latin typeface="Cambria Math" panose="02040503050406030204" pitchFamily="18" charset="0"/>
                                <a:cs typeface="Times New Roman" panose="02020603050405020304" pitchFamily="18" charset="0"/>
                              </a:rPr>
                              <m:t>𝑧</m:t>
                            </m:r>
                            <m:r>
                              <a:rPr lang="en-US" altLang="zh-CN" sz="2400" i="1">
                                <a:latin typeface="Cambria Math" panose="02040503050406030204" pitchFamily="18" charset="0"/>
                                <a:cs typeface="Times New Roman" panose="02020603050405020304" pitchFamily="18" charset="0"/>
                              </a:rPr>
                              <m:t>=0</m:t>
                            </m:r>
                          </m:e>
                        </m:eqArr>
                      </m:e>
                    </m:d>
                  </m:oMath>
                </a14:m>
                <a:r>
                  <a:rPr lang="zh-CN" altLang="en-US" sz="2400" dirty="0" smtClean="0">
                    <a:latin typeface="Times New Roman" panose="02020603050405020304" pitchFamily="18" charset="0"/>
                    <a:cs typeface="Times New Roman" panose="02020603050405020304" pitchFamily="18" charset="0"/>
                  </a:rPr>
                  <a:t>，可取</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𝑚</m:t>
                        </m:r>
                      </m:e>
                    </m:acc>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oMath>
                </a14:m>
                <a:r>
                  <a:rPr lang="en-US" altLang="zh-CN" sz="2400" dirty="0" smtClean="0">
                    <a:latin typeface="Times New Roman" panose="02020603050405020304" pitchFamily="18" charset="0"/>
                    <a:cs typeface="Times New Roman" panose="02020603050405020304" pitchFamily="18" charset="0"/>
                  </a:rPr>
                  <a:t>,1,0)</a:t>
                </a:r>
              </a:p>
              <a:p>
                <a:pPr>
                  <a:lnSpc>
                    <a:spcPct val="150000"/>
                  </a:lnSpc>
                </a:pPr>
                <a:r>
                  <a:rPr lang="zh-CN" altLang="en-US" sz="2400" dirty="0" smtClean="0">
                    <a:latin typeface="Times New Roman" panose="02020603050405020304" pitchFamily="18" charset="0"/>
                    <a:cs typeface="Times New Roman" panose="02020603050405020304" pitchFamily="18" charset="0"/>
                  </a:rPr>
                  <a:t>设</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𝑛</m:t>
                        </m:r>
                      </m:e>
                    </m:acc>
                  </m:oMath>
                </a14:m>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p,q,r</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为平面</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𝑀</m:t>
                    </m:r>
                    <m:r>
                      <a:rPr lang="en-US" altLang="zh-CN" sz="2400" b="0" i="1" smtClean="0">
                        <a:latin typeface="Cambria Math" panose="02040503050406030204" pitchFamily="18" charset="0"/>
                        <a:cs typeface="Times New Roman" panose="02020603050405020304" pitchFamily="18" charset="0"/>
                      </a:rPr>
                      <m:t>𝑁</m:t>
                    </m:r>
                  </m:oMath>
                </a14:m>
                <a:r>
                  <a:rPr lang="zh-CN" altLang="en-US" sz="2400" dirty="0">
                    <a:latin typeface="Times New Roman" panose="02020603050405020304" pitchFamily="18" charset="0"/>
                    <a:cs typeface="Times New Roman" panose="02020603050405020304" pitchFamily="18" charset="0"/>
                  </a:rPr>
                  <a:t>的法</a:t>
                </a:r>
                <a:r>
                  <a:rPr lang="zh-CN" altLang="en-US" sz="2400" dirty="0" smtClean="0">
                    <a:latin typeface="Times New Roman" panose="02020603050405020304" pitchFamily="18" charset="0"/>
                    <a:cs typeface="Times New Roman" panose="02020603050405020304" pitchFamily="18" charset="0"/>
                  </a:rPr>
                  <a:t>向量则</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19382"/>
                <a:ext cx="11869003" cy="5603009"/>
              </a:xfrm>
              <a:prstGeom prst="rect">
                <a:avLst/>
              </a:prstGeom>
              <a:blipFill rotWithShape="0">
                <a:blip r:embed="rId3"/>
                <a:stretch>
                  <a:fillRect l="-770"/>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8082896" y="347320"/>
            <a:ext cx="2946968" cy="3719855"/>
          </a:xfrm>
          <a:prstGeom prst="rect">
            <a:avLst/>
          </a:prstGeom>
        </p:spPr>
      </p:pic>
    </p:spTree>
    <p:extLst>
      <p:ext uri="{BB962C8B-B14F-4D97-AF65-F5344CB8AC3E}">
        <p14:creationId xmlns:p14="http://schemas.microsoft.com/office/powerpoint/2010/main" val="3644335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33639" y="1325563"/>
            <a:ext cx="9144000" cy="5159824"/>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一、直线、平面平行的判定与性质</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	1.</a:t>
            </a:r>
            <a:r>
              <a:rPr lang="zh-CN" altLang="en-US" dirty="0" smtClean="0">
                <a:latin typeface="Times New Roman" panose="02020603050405020304" pitchFamily="18" charset="0"/>
                <a:cs typeface="Times New Roman" panose="02020603050405020304" pitchFamily="18" charset="0"/>
              </a:rPr>
              <a:t>直线与平面平行的判定和性质</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2.</a:t>
            </a:r>
            <a:r>
              <a:rPr lang="zh-CN" altLang="en-US" dirty="0" smtClean="0">
                <a:latin typeface="Times New Roman" panose="02020603050405020304" pitchFamily="18" charset="0"/>
                <a:cs typeface="Times New Roman" panose="02020603050405020304" pitchFamily="18" charset="0"/>
              </a:rPr>
              <a:t>平面与平面平行的判定和</a:t>
            </a:r>
            <a:r>
              <a:rPr lang="zh-CN" altLang="en-US" dirty="0" smtClean="0">
                <a:latin typeface="Times New Roman" panose="02020603050405020304" pitchFamily="18" charset="0"/>
                <a:cs typeface="Times New Roman" panose="02020603050405020304" pitchFamily="18" charset="0"/>
              </a:rPr>
              <a:t>性质</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平行问题常见解题方法</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二</a:t>
            </a:r>
            <a:r>
              <a:rPr lang="zh-CN" altLang="en-US" dirty="0">
                <a:latin typeface="Times New Roman" panose="02020603050405020304" pitchFamily="18" charset="0"/>
                <a:cs typeface="Times New Roman" panose="02020603050405020304" pitchFamily="18" charset="0"/>
              </a:rPr>
              <a:t>、直线、</a:t>
            </a:r>
            <a:r>
              <a:rPr lang="zh-CN" altLang="en-US" dirty="0" smtClean="0">
                <a:latin typeface="Times New Roman" panose="02020603050405020304" pitchFamily="18" charset="0"/>
                <a:cs typeface="Times New Roman" panose="02020603050405020304" pitchFamily="18" charset="0"/>
              </a:rPr>
              <a:t>平面垂直的</a:t>
            </a:r>
            <a:r>
              <a:rPr lang="zh-CN" altLang="en-US" dirty="0">
                <a:latin typeface="Times New Roman" panose="02020603050405020304" pitchFamily="18" charset="0"/>
                <a:cs typeface="Times New Roman" panose="02020603050405020304" pitchFamily="18" charset="0"/>
              </a:rPr>
              <a:t>判定与性质</a:t>
            </a:r>
            <a:endParaRPr lang="en-US" altLang="zh-CN" dirty="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直线与</a:t>
            </a:r>
            <a:r>
              <a:rPr lang="zh-CN" altLang="en-US" dirty="0" smtClean="0">
                <a:latin typeface="Times New Roman" panose="02020603050405020304" pitchFamily="18" charset="0"/>
                <a:cs typeface="Times New Roman" panose="02020603050405020304" pitchFamily="18" charset="0"/>
              </a:rPr>
              <a:t>平面垂直的</a:t>
            </a:r>
            <a:r>
              <a:rPr lang="zh-CN" altLang="en-US" dirty="0">
                <a:latin typeface="Times New Roman" panose="02020603050405020304" pitchFamily="18" charset="0"/>
                <a:cs typeface="Times New Roman" panose="02020603050405020304" pitchFamily="18" charset="0"/>
              </a:rPr>
              <a:t>判定和性质</a:t>
            </a:r>
            <a:endParaRPr lang="en-US" altLang="zh-CN" dirty="0">
              <a:latin typeface="Times New Roman" panose="02020603050405020304" pitchFamily="18" charset="0"/>
              <a:cs typeface="Times New Roman" panose="02020603050405020304" pitchFamily="18" charset="0"/>
            </a:endParaRPr>
          </a:p>
          <a:p>
            <a:pPr algn="l"/>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2.</a:t>
            </a:r>
            <a:r>
              <a:rPr lang="zh-CN" altLang="en-US" dirty="0">
                <a:latin typeface="Times New Roman" panose="02020603050405020304" pitchFamily="18" charset="0"/>
                <a:cs typeface="Times New Roman" panose="02020603050405020304" pitchFamily="18" charset="0"/>
              </a:rPr>
              <a:t>平面与</a:t>
            </a:r>
            <a:r>
              <a:rPr lang="zh-CN" altLang="en-US" dirty="0" smtClean="0">
                <a:latin typeface="Times New Roman" panose="02020603050405020304" pitchFamily="18" charset="0"/>
                <a:cs typeface="Times New Roman" panose="02020603050405020304" pitchFamily="18" charset="0"/>
              </a:rPr>
              <a:t>平面垂直的</a:t>
            </a:r>
            <a:r>
              <a:rPr lang="zh-CN" altLang="en-US" dirty="0">
                <a:latin typeface="Times New Roman" panose="02020603050405020304" pitchFamily="18" charset="0"/>
                <a:cs typeface="Times New Roman" panose="02020603050405020304" pitchFamily="18" charset="0"/>
              </a:rPr>
              <a:t>判定和</a:t>
            </a:r>
            <a:r>
              <a:rPr lang="zh-CN" altLang="en-US" dirty="0" smtClean="0">
                <a:latin typeface="Times New Roman" panose="02020603050405020304" pitchFamily="18" charset="0"/>
                <a:cs typeface="Times New Roman" panose="02020603050405020304" pitchFamily="18" charset="0"/>
              </a:rPr>
              <a:t>性质</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	3.</a:t>
            </a:r>
            <a:r>
              <a:rPr lang="zh-CN" altLang="en-US" dirty="0" smtClean="0">
                <a:latin typeface="Times New Roman" panose="02020603050405020304" pitchFamily="18" charset="0"/>
                <a:cs typeface="Times New Roman" panose="02020603050405020304" pitchFamily="18" charset="0"/>
              </a:rPr>
              <a:t>垂直问题</a:t>
            </a:r>
            <a:r>
              <a:rPr lang="zh-CN" altLang="en-US" dirty="0">
                <a:latin typeface="Times New Roman" panose="02020603050405020304" pitchFamily="18" charset="0"/>
                <a:cs typeface="Times New Roman" panose="02020603050405020304" pitchFamily="18" charset="0"/>
              </a:rPr>
              <a:t>常见解题方法</a:t>
            </a:r>
            <a:endParaRPr lang="en-US" altLang="zh-CN" dirty="0">
              <a:latin typeface="Times New Roman" panose="02020603050405020304" pitchFamily="18" charset="0"/>
              <a:cs typeface="Times New Roman" panose="02020603050405020304" pitchFamily="18" charset="0"/>
            </a:endParaRPr>
          </a:p>
          <a:p>
            <a:pPr algn="l"/>
            <a:endParaRPr lang="en-US" altLang="zh-CN" dirty="0">
              <a:latin typeface="Times New Roman" panose="02020603050405020304" pitchFamily="18" charset="0"/>
              <a:cs typeface="Times New Roman" panose="02020603050405020304" pitchFamily="18" charset="0"/>
            </a:endParaRPr>
          </a:p>
          <a:p>
            <a:pPr algn="l"/>
            <a:endParaRPr lang="en-US" altLang="zh-CN" dirty="0" smtClean="0">
              <a:latin typeface="Times New Roman" panose="02020603050405020304" pitchFamily="18" charset="0"/>
              <a:cs typeface="Times New Roman" panose="02020603050405020304" pitchFamily="18" charset="0"/>
            </a:endParaRPr>
          </a:p>
        </p:txBody>
      </p:sp>
      <p:sp>
        <p:nvSpPr>
          <p:cNvPr id="5" name="标题 1"/>
          <p:cNvSpPr txBox="1">
            <a:spLocks/>
          </p:cNvSpPr>
          <p:nvPr/>
        </p:nvSpPr>
        <p:spPr>
          <a:xfrm>
            <a:off x="259307" y="0"/>
            <a:ext cx="515940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目录</a:t>
            </a:r>
            <a:endParaRPr lang="zh-CN" altLang="en-US" dirty="0"/>
          </a:p>
        </p:txBody>
      </p:sp>
    </p:spTree>
    <p:extLst>
      <p:ext uri="{BB962C8B-B14F-4D97-AF65-F5344CB8AC3E}">
        <p14:creationId xmlns:p14="http://schemas.microsoft.com/office/powerpoint/2010/main" val="623991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直线、平面平行的判定与性质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19382"/>
                <a:ext cx="11869003" cy="5549661"/>
              </a:xfrm>
              <a:prstGeom prst="rect">
                <a:avLst/>
              </a:prstGeom>
              <a:noFill/>
            </p:spPr>
            <p:txBody>
              <a:bodyPr wrap="square" rtlCol="0">
                <a:spAutoFit/>
              </a:bodyPr>
              <a:lstStyle/>
              <a:p>
                <a:pPr>
                  <a:lnSpc>
                    <a:spcPct val="150000"/>
                  </a:lnSpc>
                </a:pPr>
                <a14:m>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zh-CN" altLang="en-US" sz="2400" i="1">
                                <a:latin typeface="Cambria Math" panose="02040503050406030204" pitchFamily="18" charset="0"/>
                                <a:cs typeface="Times New Roman" panose="02020603050405020304" pitchFamily="18" charset="0"/>
                              </a:rPr>
                            </m:ctrlPr>
                          </m:eqArrPr>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𝑛</m:t>
                                </m:r>
                              </m:e>
                            </m:acc>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𝑀𝑁</m:t>
                                </m:r>
                              </m:e>
                            </m:acc>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e>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𝑛</m:t>
                                </m:r>
                              </m:e>
                            </m:acc>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𝑁</m:t>
                                </m:r>
                              </m:e>
                            </m:acc>
                            <m:r>
                              <a:rPr lang="en-US" altLang="zh-CN" sz="2400" i="1">
                                <a:latin typeface="Cambria Math" panose="02040503050406030204" pitchFamily="18" charset="0"/>
                                <a:cs typeface="Times New Roman" panose="02020603050405020304" pitchFamily="18" charset="0"/>
                              </a:rPr>
                              <m:t>=0</m:t>
                            </m:r>
                          </m:e>
                        </m:eqArr>
                      </m:e>
                    </m:d>
                  </m:oMath>
                </a14:m>
                <a:r>
                  <a:rPr lang="zh-CN" altLang="en-US" sz="2400" dirty="0">
                    <a:latin typeface="Times New Roman" panose="02020603050405020304" pitchFamily="18" charset="0"/>
                    <a:cs typeface="Times New Roman" panose="02020603050405020304" pitchFamily="18" charset="0"/>
                  </a:rPr>
                  <a:t>，所以</a:t>
                </a:r>
                <a14:m>
                  <m:oMath xmlns:m="http://schemas.openxmlformats.org/officeDocument/2006/math">
                    <m:d>
                      <m:dPr>
                        <m:begChr m:val="{"/>
                        <m:endChr m:val=""/>
                        <m:ctrlPr>
                          <a:rPr lang="en-US" altLang="zh-CN" sz="2400" i="1">
                            <a:latin typeface="Cambria Math" panose="02040503050406030204" pitchFamily="18" charset="0"/>
                            <a:cs typeface="Times New Roman" panose="02020603050405020304" pitchFamily="18" charset="0"/>
                          </a:rPr>
                        </m:ctrlPr>
                      </m:dPr>
                      <m:e>
                        <m:eqArr>
                          <m:eqArrPr>
                            <m:ctrlPr>
                              <a:rPr lang="zh-CN" altLang="en-US" sz="2400" i="1">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m:t>
                            </m:r>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r>
                              <a:rPr lang="en-US" altLang="zh-CN" sz="2400" b="0" i="1" smtClean="0">
                                <a:latin typeface="Cambria Math" panose="02040503050406030204" pitchFamily="18" charset="0"/>
                                <a:cs typeface="Times New Roman" panose="02020603050405020304" pitchFamily="18" charset="0"/>
                              </a:rPr>
                              <m:t>𝑞</m:t>
                            </m:r>
                            <m:r>
                              <a:rPr lang="en-US" altLang="zh-CN" sz="2400" i="1">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𝑝</m:t>
                            </m:r>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cs typeface="Times New Roman" panose="02020603050405020304" pitchFamily="18" charset="0"/>
                              </a:rPr>
                              <m:t>𝑟</m:t>
                            </m:r>
                            <m:r>
                              <a:rPr lang="en-US" altLang="zh-CN" sz="2400" i="1">
                                <a:latin typeface="Cambria Math" panose="02040503050406030204" pitchFamily="18" charset="0"/>
                                <a:cs typeface="Times New Roman" panose="02020603050405020304" pitchFamily="18" charset="0"/>
                              </a:rPr>
                              <m:t>=0</m:t>
                            </m:r>
                          </m:e>
                        </m:eqArr>
                      </m:e>
                    </m:d>
                  </m:oMath>
                </a14:m>
                <a:r>
                  <a:rPr lang="zh-CN" altLang="en-US" sz="2400" dirty="0">
                    <a:latin typeface="Times New Roman" panose="02020603050405020304" pitchFamily="18" charset="0"/>
                    <a:cs typeface="Times New Roman" panose="02020603050405020304" pitchFamily="18" charset="0"/>
                  </a:rPr>
                  <a:t>，可取</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𝑛</m:t>
                        </m:r>
                      </m:e>
                    </m:acc>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oMath>
                </a14:m>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0,-1)</a:t>
                </a:r>
              </a:p>
              <a:p>
                <a:pPr>
                  <a:lnSpc>
                    <a:spcPct val="150000"/>
                  </a:lnSpc>
                </a:pPr>
                <a:r>
                  <a:rPr lang="zh-CN" altLang="en-US" sz="2400" dirty="0" smtClean="0">
                    <a:latin typeface="Times New Roman" panose="02020603050405020304" pitchFamily="18" charset="0"/>
                    <a:cs typeface="Times New Roman" panose="02020603050405020304" pitchFamily="18" charset="0"/>
                  </a:rPr>
                  <a:t>于是</a:t>
                </a:r>
                <a:r>
                  <a:rPr lang="en-US" altLang="zh-CN" sz="2400" dirty="0" smtClean="0">
                    <a:latin typeface="Times New Roman" panose="02020603050405020304" pitchFamily="18" charset="0"/>
                    <a:cs typeface="Times New Roman" panose="02020603050405020304" pitchFamily="18" charset="0"/>
                  </a:rPr>
                  <a:t>cos </a:t>
                </a:r>
                <a14:m>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𝑚</m:t>
                            </m:r>
                          </m:e>
                        </m:acc>
                        <m:r>
                          <a:rPr lang="en-US" altLang="zh-CN" sz="2400" b="0" i="1" smtClean="0">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𝑛</m:t>
                            </m:r>
                          </m:e>
                        </m:acc>
                      </m:e>
                    </m:d>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smtClean="0">
                            <a:latin typeface="Cambria Math" panose="02040503050406030204" pitchFamily="18" charset="0"/>
                            <a:cs typeface="Times New Roman" panose="02020603050405020304" pitchFamily="18" charset="0"/>
                          </a:rPr>
                        </m:ctrlPr>
                      </m:fPr>
                      <m:num>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𝑚</m:t>
                            </m:r>
                          </m:e>
                        </m:acc>
                        <m:r>
                          <a:rPr lang="en-US" altLang="zh-CN" sz="2400" i="1" smtClean="0">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𝑛</m:t>
                            </m:r>
                          </m:e>
                        </m:acc>
                      </m:num>
                      <m:den>
                        <m:d>
                          <m:dPr>
                            <m:begChr m:val="|"/>
                            <m:endChr m:val="|"/>
                            <m:ctrlPr>
                              <a:rPr lang="en-US" altLang="zh-CN" sz="2400" i="1" dirty="0">
                                <a:latin typeface="Cambria Math" panose="02040503050406030204" pitchFamily="18" charset="0"/>
                                <a:cs typeface="Times New Roman" panose="02020603050405020304" pitchFamily="18" charset="0"/>
                              </a:rPr>
                            </m:ctrlPr>
                          </m:dPr>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𝑚</m:t>
                                </m:r>
                              </m:e>
                            </m:acc>
                          </m:e>
                        </m:d>
                        <m:r>
                          <a:rPr lang="en-US" altLang="zh-CN" sz="2400" b="0" i="1" smtClean="0">
                            <a:latin typeface="Cambria Math" panose="02040503050406030204" pitchFamily="18" charset="0"/>
                            <a:cs typeface="Times New Roman" panose="02020603050405020304" pitchFamily="18" charset="0"/>
                          </a:rPr>
                          <m:t> </m:t>
                        </m:r>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𝑛</m:t>
                            </m:r>
                          </m:e>
                        </m:acc>
                        <m:r>
                          <a:rPr lang="en-US" altLang="zh-CN" sz="2400" i="1">
                            <a:latin typeface="Cambria Math" panose="02040503050406030204" pitchFamily="18" charset="0"/>
                            <a:cs typeface="Times New Roman" panose="02020603050405020304" pitchFamily="18" charset="0"/>
                          </a:rPr>
                          <m:t>|</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2</m:t>
                        </m:r>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num>
                      <m:den>
                        <m:r>
                          <a:rPr lang="en-US" altLang="zh-CN" sz="2400" b="0" i="1" smtClean="0">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m:t>
                        </m:r>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5</m:t>
                            </m:r>
                          </m:e>
                        </m:rad>
                      </m:den>
                    </m:f>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15</m:t>
                            </m:r>
                          </m:e>
                        </m:rad>
                      </m:num>
                      <m:den>
                        <m:r>
                          <a:rPr lang="en-US" altLang="zh-CN" sz="2400" b="0" i="1" smtClean="0">
                            <a:latin typeface="Cambria Math" panose="02040503050406030204" pitchFamily="18" charset="0"/>
                            <a:cs typeface="Times New Roman" panose="02020603050405020304" pitchFamily="18" charset="0"/>
                          </a:rPr>
                          <m:t>5</m:t>
                        </m:r>
                      </m:den>
                    </m:f>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所以二面角</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𝑀𝐴</m:t>
                        </m:r>
                      </m:e>
                      <m:sub>
                        <m:r>
                          <a:rPr lang="en-US" altLang="zh-CN" sz="2400" i="1">
                            <a:latin typeface="Cambria Math" panose="02040503050406030204" pitchFamily="18" charset="0"/>
                            <a:cs typeface="Times New Roman" panose="02020603050405020304" pitchFamily="18" charset="0"/>
                          </a:rPr>
                          <m:t>1</m:t>
                        </m:r>
                      </m:sub>
                    </m:sSub>
                    <m:r>
                      <a:rPr lang="en-US" altLang="zh-CN" sz="240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𝑁</m:t>
                    </m:r>
                  </m:oMath>
                </a14:m>
                <a:r>
                  <a:rPr lang="zh-CN" altLang="en-US" sz="2400" dirty="0">
                    <a:latin typeface="Times New Roman" panose="02020603050405020304" pitchFamily="18" charset="0"/>
                    <a:cs typeface="Times New Roman" panose="02020603050405020304" pitchFamily="18" charset="0"/>
                  </a:rPr>
                  <a:t>的正弦</a:t>
                </a:r>
                <a:r>
                  <a:rPr lang="zh-CN" altLang="en-US" sz="2400" dirty="0" smtClean="0">
                    <a:latin typeface="Times New Roman" panose="02020603050405020304" pitchFamily="18" charset="0"/>
                    <a:cs typeface="Times New Roman" panose="02020603050405020304" pitchFamily="18" charset="0"/>
                  </a:rPr>
                  <a:t>值为</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0</m:t>
                            </m:r>
                          </m:e>
                        </m:rad>
                      </m:num>
                      <m:den>
                        <m:r>
                          <a:rPr lang="en-US" altLang="zh-CN" sz="2400" i="1">
                            <a:latin typeface="Cambria Math" panose="02040503050406030204" pitchFamily="18" charset="0"/>
                            <a:cs typeface="Times New Roman" panose="02020603050405020304" pitchFamily="18" charset="0"/>
                          </a:rPr>
                          <m:t>5</m:t>
                        </m:r>
                      </m:den>
                    </m:f>
                  </m:oMath>
                </a14:m>
                <a:endParaRPr lang="zh-CN" altLang="en-US"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19382"/>
                <a:ext cx="11869003" cy="5549661"/>
              </a:xfrm>
              <a:prstGeom prst="rect">
                <a:avLst/>
              </a:prstGeom>
              <a:blipFill rotWithShape="0">
                <a:blip r:embed="rId3"/>
                <a:stretch>
                  <a:fillRect l="-770"/>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8082896" y="347320"/>
            <a:ext cx="2946968" cy="3719855"/>
          </a:xfrm>
          <a:prstGeom prst="rect">
            <a:avLst/>
          </a:prstGeom>
        </p:spPr>
      </p:pic>
    </p:spTree>
    <p:extLst>
      <p:ext uri="{BB962C8B-B14F-4D97-AF65-F5344CB8AC3E}">
        <p14:creationId xmlns:p14="http://schemas.microsoft.com/office/powerpoint/2010/main" val="2782705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99085" y="1105468"/>
            <a:ext cx="11854029" cy="830997"/>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课</a:t>
            </a:r>
            <a:r>
              <a:rPr lang="en-US" altLang="zh-CN" sz="2400" dirty="0" smtClean="0">
                <a:latin typeface="Times New Roman" panose="02020603050405020304" pitchFamily="18" charset="0"/>
                <a:cs typeface="Times New Roman" panose="02020603050405020304" pitchFamily="18" charset="0"/>
              </a:rPr>
              <a:t>Ⅲ</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）如图，点</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为正方形</a:t>
            </a:r>
            <a:r>
              <a:rPr lang="en-US" altLang="zh-CN" sz="2400" dirty="0" smtClean="0">
                <a:latin typeface="Times New Roman" panose="02020603050405020304" pitchFamily="18" charset="0"/>
                <a:cs typeface="Times New Roman" panose="02020603050405020304" pitchFamily="18" charset="0"/>
              </a:rPr>
              <a:t>ABCD</a:t>
            </a:r>
            <a:r>
              <a:rPr lang="zh-CN" altLang="en-US" sz="2400" dirty="0" smtClean="0">
                <a:latin typeface="Times New Roman" panose="02020603050405020304" pitchFamily="18" charset="0"/>
                <a:cs typeface="Times New Roman" panose="02020603050405020304" pitchFamily="18" charset="0"/>
              </a:rPr>
              <a:t>的中心，△</a:t>
            </a:r>
            <a:r>
              <a:rPr lang="en-US" altLang="zh-CN" sz="2400" dirty="0" smtClean="0">
                <a:latin typeface="Times New Roman" panose="02020603050405020304" pitchFamily="18" charset="0"/>
                <a:cs typeface="Times New Roman" panose="02020603050405020304" pitchFamily="18" charset="0"/>
              </a:rPr>
              <a:t>ECD</a:t>
            </a:r>
            <a:r>
              <a:rPr lang="zh-CN" altLang="en-US" sz="2400" dirty="0" smtClean="0">
                <a:latin typeface="Times New Roman" panose="02020603050405020304" pitchFamily="18" charset="0"/>
                <a:cs typeface="Times New Roman" panose="02020603050405020304" pitchFamily="18" charset="0"/>
              </a:rPr>
              <a:t>为正三角形，平面</a:t>
            </a:r>
            <a:r>
              <a:rPr lang="en-US" altLang="zh-CN" sz="2400" dirty="0" smtClean="0">
                <a:latin typeface="Times New Roman" panose="02020603050405020304" pitchFamily="18" charset="0"/>
                <a:cs typeface="Times New Roman" panose="02020603050405020304" pitchFamily="18" charset="0"/>
              </a:rPr>
              <a:t>ECD</a:t>
            </a:r>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ABCD</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是线段</a:t>
            </a:r>
            <a:r>
              <a:rPr lang="en-US" altLang="zh-CN" sz="2400" dirty="0" smtClean="0">
                <a:latin typeface="Times New Roman" panose="02020603050405020304" pitchFamily="18" charset="0"/>
                <a:cs typeface="Times New Roman" panose="02020603050405020304" pitchFamily="18" charset="0"/>
              </a:rPr>
              <a:t>ED</a:t>
            </a:r>
            <a:r>
              <a:rPr lang="zh-CN" altLang="en-US" sz="2400" dirty="0" smtClean="0">
                <a:latin typeface="Times New Roman" panose="02020603050405020304" pitchFamily="18" charset="0"/>
                <a:cs typeface="Times New Roman" panose="02020603050405020304" pitchFamily="18" charset="0"/>
              </a:rPr>
              <a:t>的中点，则</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en-US" altLang="zh-CN" sz="3200" dirty="0" smtClean="0"/>
              <a:t>——</a:t>
            </a:r>
            <a:r>
              <a:rPr lang="zh-CN" altLang="en-US" sz="3200" dirty="0"/>
              <a:t>直线、</a:t>
            </a:r>
            <a:r>
              <a:rPr lang="zh-CN" altLang="en-US" sz="3200" dirty="0" smtClean="0"/>
              <a:t>平面垂直的</a:t>
            </a:r>
            <a:r>
              <a:rPr lang="zh-CN" altLang="en-US" sz="3200" dirty="0"/>
              <a:t>判定与性质</a:t>
            </a:r>
            <a:endParaRPr lang="en-US" altLang="zh-CN" sz="32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391236" y="2845218"/>
            <a:ext cx="7169782" cy="1569660"/>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A.BM=EN</a:t>
            </a:r>
            <a:r>
              <a:rPr lang="zh-CN" altLang="en-US" sz="2400" dirty="0" smtClean="0">
                <a:latin typeface="Times New Roman" panose="02020603050405020304" pitchFamily="18" charset="0"/>
                <a:cs typeface="Times New Roman" panose="02020603050405020304" pitchFamily="18" charset="0"/>
              </a:rPr>
              <a:t>，且直线</a:t>
            </a:r>
            <a:r>
              <a:rPr lang="en-US" altLang="zh-CN" sz="2400" dirty="0" smtClean="0">
                <a:latin typeface="Times New Roman" panose="02020603050405020304" pitchFamily="18" charset="0"/>
                <a:cs typeface="Times New Roman" panose="02020603050405020304" pitchFamily="18" charset="0"/>
              </a:rPr>
              <a:t>BM</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EN</a:t>
            </a:r>
            <a:r>
              <a:rPr lang="zh-CN" altLang="en-US" sz="2400" dirty="0" smtClean="0">
                <a:latin typeface="Times New Roman" panose="02020603050405020304" pitchFamily="18" charset="0"/>
                <a:cs typeface="Times New Roman" panose="02020603050405020304" pitchFamily="18" charset="0"/>
              </a:rPr>
              <a:t>是相交直线</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B</a:t>
            </a:r>
            <a:r>
              <a:rPr lang="en-US" altLang="zh-CN" sz="2400" dirty="0" smtClean="0">
                <a:latin typeface="Times New Roman" panose="02020603050405020304" pitchFamily="18" charset="0"/>
                <a:cs typeface="Times New Roman" panose="02020603050405020304" pitchFamily="18" charset="0"/>
              </a:rPr>
              <a:t>.BM</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EN</a:t>
            </a:r>
            <a:r>
              <a:rPr lang="zh-CN" altLang="en-US" sz="2400" dirty="0">
                <a:latin typeface="Times New Roman" panose="02020603050405020304" pitchFamily="18" charset="0"/>
                <a:cs typeface="Times New Roman" panose="02020603050405020304" pitchFamily="18" charset="0"/>
              </a:rPr>
              <a:t>，且直线</a:t>
            </a:r>
            <a:r>
              <a:rPr lang="en-US" altLang="zh-CN" sz="2400" dirty="0">
                <a:latin typeface="Times New Roman" panose="02020603050405020304" pitchFamily="18" charset="0"/>
                <a:cs typeface="Times New Roman" panose="02020603050405020304" pitchFamily="18" charset="0"/>
              </a:rPr>
              <a:t>BM</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EN</a:t>
            </a:r>
            <a:r>
              <a:rPr lang="zh-CN" altLang="en-US" sz="2400" dirty="0">
                <a:latin typeface="Times New Roman" panose="02020603050405020304" pitchFamily="18" charset="0"/>
                <a:cs typeface="Times New Roman" panose="02020603050405020304" pitchFamily="18" charset="0"/>
              </a:rPr>
              <a:t>是相交</a:t>
            </a:r>
            <a:r>
              <a:rPr lang="zh-CN" altLang="en-US" sz="2400" dirty="0" smtClean="0">
                <a:latin typeface="Times New Roman" panose="02020603050405020304" pitchFamily="18" charset="0"/>
                <a:cs typeface="Times New Roman" panose="02020603050405020304" pitchFamily="18" charset="0"/>
              </a:rPr>
              <a:t>直线</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C.BM=EN</a:t>
            </a:r>
            <a:r>
              <a:rPr lang="zh-CN" altLang="en-US" sz="2400" dirty="0">
                <a:latin typeface="Times New Roman" panose="02020603050405020304" pitchFamily="18" charset="0"/>
                <a:cs typeface="Times New Roman" panose="02020603050405020304" pitchFamily="18" charset="0"/>
              </a:rPr>
              <a:t>，且直线</a:t>
            </a:r>
            <a:r>
              <a:rPr lang="en-US" altLang="zh-CN" sz="2400" dirty="0">
                <a:latin typeface="Times New Roman" panose="02020603050405020304" pitchFamily="18" charset="0"/>
                <a:cs typeface="Times New Roman" panose="02020603050405020304" pitchFamily="18" charset="0"/>
              </a:rPr>
              <a:t>BM</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EN</a:t>
            </a:r>
            <a:r>
              <a:rPr lang="zh-CN" altLang="en-US" sz="2400" dirty="0" smtClean="0">
                <a:latin typeface="Times New Roman" panose="02020603050405020304" pitchFamily="18" charset="0"/>
                <a:cs typeface="Times New Roman" panose="02020603050405020304" pitchFamily="18" charset="0"/>
              </a:rPr>
              <a:t>是异面直线</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D.BM</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EN</a:t>
            </a:r>
            <a:r>
              <a:rPr lang="zh-CN" altLang="en-US" sz="2400" dirty="0">
                <a:latin typeface="Times New Roman" panose="02020603050405020304" pitchFamily="18" charset="0"/>
                <a:cs typeface="Times New Roman" panose="02020603050405020304" pitchFamily="18" charset="0"/>
              </a:rPr>
              <a:t>，且直线</a:t>
            </a:r>
            <a:r>
              <a:rPr lang="en-US" altLang="zh-CN" sz="2400" dirty="0">
                <a:latin typeface="Times New Roman" panose="02020603050405020304" pitchFamily="18" charset="0"/>
                <a:cs typeface="Times New Roman" panose="02020603050405020304" pitchFamily="18" charset="0"/>
              </a:rPr>
              <a:t>BM</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EN</a:t>
            </a:r>
            <a:r>
              <a:rPr lang="zh-CN" altLang="en-US" sz="2400" dirty="0" smtClean="0">
                <a:latin typeface="Times New Roman" panose="02020603050405020304" pitchFamily="18" charset="0"/>
                <a:cs typeface="Times New Roman" panose="02020603050405020304" pitchFamily="18" charset="0"/>
              </a:rPr>
              <a:t>是</a:t>
            </a:r>
            <a:r>
              <a:rPr lang="zh-CN" altLang="en-US" sz="2400" dirty="0">
                <a:latin typeface="Times New Roman" panose="02020603050405020304" pitchFamily="18" charset="0"/>
                <a:cs typeface="Times New Roman" panose="02020603050405020304" pitchFamily="18" charset="0"/>
              </a:rPr>
              <a:t>异面</a:t>
            </a:r>
            <a:r>
              <a:rPr lang="zh-CN" altLang="en-US" sz="2400" dirty="0" smtClean="0">
                <a:latin typeface="Times New Roman" panose="02020603050405020304" pitchFamily="18" charset="0"/>
                <a:cs typeface="Times New Roman" panose="02020603050405020304" pitchFamily="18" charset="0"/>
              </a:rPr>
              <a:t>直线</a:t>
            </a:r>
            <a:r>
              <a:rPr lang="en-US" altLang="zh-CN" sz="2400" dirty="0" smtClean="0">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a:stretch>
            <a:fillRect/>
          </a:stretch>
        </p:blipFill>
        <p:spPr>
          <a:xfrm>
            <a:off x="7286763" y="1575976"/>
            <a:ext cx="4645931" cy="3217768"/>
          </a:xfrm>
          <a:prstGeom prst="rect">
            <a:avLst/>
          </a:prstGeom>
        </p:spPr>
      </p:pic>
    </p:spTree>
    <p:extLst>
      <p:ext uri="{BB962C8B-B14F-4D97-AF65-F5344CB8AC3E}">
        <p14:creationId xmlns:p14="http://schemas.microsoft.com/office/powerpoint/2010/main" val="3248697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en-US" altLang="zh-CN" sz="3200" dirty="0" smtClean="0"/>
              <a:t>——</a:t>
            </a:r>
            <a:r>
              <a:rPr lang="zh-CN" altLang="en-US" sz="3200" dirty="0"/>
              <a:t>直线、</a:t>
            </a:r>
            <a:r>
              <a:rPr lang="zh-CN" altLang="en-US" sz="3200" dirty="0" smtClean="0"/>
              <a:t>平面垂直的</a:t>
            </a:r>
            <a:r>
              <a:rPr lang="zh-CN" altLang="en-US" sz="3200" dirty="0"/>
              <a:t>判定与性质</a:t>
            </a:r>
            <a:endParaRPr lang="en-US" altLang="zh-CN" sz="3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7286765" y="1562329"/>
            <a:ext cx="4645930" cy="3217767"/>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199085" y="1105468"/>
                <a:ext cx="11854029" cy="4727320"/>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解：过</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点作</a:t>
                </a:r>
                <a:r>
                  <a:rPr lang="en-US" altLang="zh-CN" sz="2400" dirty="0" smtClean="0">
                    <a:latin typeface="Times New Roman" panose="02020603050405020304" pitchFamily="18" charset="0"/>
                    <a:cs typeface="Times New Roman" panose="02020603050405020304" pitchFamily="18" charset="0"/>
                  </a:rPr>
                  <a:t>EQ</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CD</a:t>
                </a:r>
                <a:r>
                  <a:rPr lang="zh-CN" altLang="en-US" sz="2400" dirty="0" smtClean="0">
                    <a:latin typeface="Times New Roman" panose="02020603050405020304" pitchFamily="18" charset="0"/>
                    <a:cs typeface="Times New Roman" panose="02020603050405020304" pitchFamily="18" charset="0"/>
                  </a:rPr>
                  <a:t>于</a:t>
                </a:r>
                <a:r>
                  <a:rPr lang="en-US" altLang="zh-CN" sz="2400" dirty="0" smtClean="0">
                    <a:latin typeface="Times New Roman" panose="02020603050405020304" pitchFamily="18" charset="0"/>
                    <a:cs typeface="Times New Roman" panose="02020603050405020304" pitchFamily="18" charset="0"/>
                  </a:rPr>
                  <a:t>Q</a:t>
                </a:r>
                <a:r>
                  <a:rPr lang="zh-CN" altLang="en-US" sz="2400" dirty="0" smtClean="0">
                    <a:latin typeface="Times New Roman" panose="02020603050405020304" pitchFamily="18" charset="0"/>
                    <a:cs typeface="Times New Roman" panose="02020603050405020304" pitchFamily="18" charset="0"/>
                  </a:rPr>
                  <a:t>，连接</a:t>
                </a:r>
                <a:r>
                  <a:rPr lang="en-US" altLang="zh-CN" sz="2400" dirty="0" smtClean="0">
                    <a:latin typeface="Times New Roman" panose="02020603050405020304" pitchFamily="18" charset="0"/>
                    <a:cs typeface="Times New Roman" panose="02020603050405020304" pitchFamily="18" charset="0"/>
                  </a:rPr>
                  <a:t>BD</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QN</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BE</a:t>
                </a:r>
                <a:r>
                  <a:rPr lang="zh-CN" altLang="en-US" sz="2400" dirty="0" smtClean="0">
                    <a:latin typeface="Times New Roman" panose="02020603050405020304" pitchFamily="18" charset="0"/>
                    <a:cs typeface="Times New Roman" panose="02020603050405020304" pitchFamily="18" charset="0"/>
                  </a:rPr>
                  <a:t>易知</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点</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BD</a:t>
                </a:r>
                <a:r>
                  <a:rPr lang="zh-CN" altLang="en-US" sz="2400" dirty="0" smtClean="0">
                    <a:latin typeface="Times New Roman" panose="02020603050405020304" pitchFamily="18" charset="0"/>
                    <a:cs typeface="Times New Roman" panose="02020603050405020304" pitchFamily="18" charset="0"/>
                  </a:rPr>
                  <a:t>上，因为平面</a:t>
                </a:r>
                <a:r>
                  <a:rPr lang="en-US" altLang="zh-CN" sz="2400" dirty="0" smtClean="0">
                    <a:latin typeface="Times New Roman" panose="02020603050405020304" pitchFamily="18" charset="0"/>
                    <a:cs typeface="Times New Roman" panose="02020603050405020304" pitchFamily="18" charset="0"/>
                  </a:rPr>
                  <a:t>ECD</a:t>
                </a:r>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ABCD</a:t>
                </a:r>
              </a:p>
              <a:p>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ECD</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ABCD=CD</a:t>
                </a:r>
                <a:r>
                  <a:rPr lang="zh-CN" altLang="en-US" sz="2400" dirty="0" smtClean="0">
                    <a:latin typeface="Times New Roman" panose="02020603050405020304" pitchFamily="18" charset="0"/>
                    <a:cs typeface="Times New Roman" panose="02020603050405020304" pitchFamily="18" charset="0"/>
                  </a:rPr>
                  <a:t>，所以</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EQ</a:t>
                </a:r>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ABCD</a:t>
                </a:r>
                <a:r>
                  <a:rPr lang="zh-CN" altLang="en-US" sz="2400" dirty="0" smtClean="0">
                    <a:latin typeface="Times New Roman" panose="02020603050405020304" pitchFamily="18" charset="0"/>
                    <a:cs typeface="Times New Roman" panose="02020603050405020304" pitchFamily="18" charset="0"/>
                  </a:rPr>
                  <a:t>，所以</a:t>
                </a:r>
                <a:r>
                  <a:rPr lang="en-US" altLang="zh-CN" sz="2400" dirty="0" smtClean="0">
                    <a:latin typeface="Times New Roman" panose="02020603050405020304" pitchFamily="18" charset="0"/>
                    <a:cs typeface="Times New Roman" panose="02020603050405020304" pitchFamily="18" charset="0"/>
                  </a:rPr>
                  <a:t>EQ</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QN</a:t>
                </a:r>
              </a:p>
              <a:p>
                <a:r>
                  <a:rPr lang="zh-CN" altLang="en-US" sz="2400" dirty="0" smtClean="0">
                    <a:latin typeface="Times New Roman" panose="02020603050405020304" pitchFamily="18" charset="0"/>
                    <a:cs typeface="Times New Roman" panose="02020603050405020304" pitchFamily="18" charset="0"/>
                  </a:rPr>
                  <a:t>同理可知</a:t>
                </a:r>
                <a:r>
                  <a:rPr lang="en-US" altLang="zh-CN" sz="2400" dirty="0" smtClean="0">
                    <a:latin typeface="Times New Roman" panose="02020603050405020304" pitchFamily="18" charset="0"/>
                    <a:cs typeface="Times New Roman" panose="02020603050405020304" pitchFamily="18" charset="0"/>
                  </a:rPr>
                  <a:t>BC</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CE</a:t>
                </a:r>
                <a:r>
                  <a:rPr lang="zh-CN" altLang="en-US" sz="2400" dirty="0" smtClean="0">
                    <a:latin typeface="Times New Roman" panose="02020603050405020304" pitchFamily="18" charset="0"/>
                    <a:cs typeface="Times New Roman" panose="02020603050405020304" pitchFamily="18" charset="0"/>
                  </a:rPr>
                  <a:t>，设</a:t>
                </a:r>
                <a:r>
                  <a:rPr lang="en-US" altLang="zh-CN" sz="2400" dirty="0" smtClean="0">
                    <a:latin typeface="Times New Roman" panose="02020603050405020304" pitchFamily="18" charset="0"/>
                    <a:cs typeface="Times New Roman" panose="02020603050405020304" pitchFamily="18" charset="0"/>
                  </a:rPr>
                  <a:t>CD=2</a:t>
                </a:r>
                <a:r>
                  <a:rPr lang="zh-CN" altLang="en-US" sz="2400" dirty="0" smtClean="0">
                    <a:latin typeface="Times New Roman" panose="02020603050405020304" pitchFamily="18" charset="0"/>
                    <a:cs typeface="Times New Roman" panose="02020603050405020304" pitchFamily="18" charset="0"/>
                  </a:rPr>
                  <a:t>，易得</a:t>
                </a:r>
                <a:r>
                  <a:rPr lang="en-US" altLang="zh-CN" sz="2400" dirty="0" smtClean="0">
                    <a:latin typeface="Times New Roman" panose="02020603050405020304" pitchFamily="18" charset="0"/>
                    <a:cs typeface="Times New Roman" panose="02020603050405020304" pitchFamily="18" charset="0"/>
                  </a:rPr>
                  <a:t>EQ=</a:t>
                </a:r>
                <a14:m>
                  <m:oMath xmlns:m="http://schemas.openxmlformats.org/officeDocument/2006/math">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3</m:t>
                        </m:r>
                      </m:e>
                    </m:rad>
                  </m:oMath>
                </a14:m>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QN=1</a:t>
                </a:r>
                <a:r>
                  <a:rPr lang="zh-CN" altLang="en-US" sz="2400" dirty="0" smtClean="0">
                    <a:latin typeface="Times New Roman" panose="02020603050405020304" pitchFamily="18" charset="0"/>
                    <a:cs typeface="Times New Roman" panose="02020603050405020304" pitchFamily="18" charset="0"/>
                  </a:rPr>
                  <a:t>，则</a:t>
                </a:r>
                <a:r>
                  <a:rPr lang="en-US" altLang="zh-CN" sz="2400" dirty="0" smtClean="0">
                    <a:latin typeface="Times New Roman" panose="02020603050405020304" pitchFamily="18" charset="0"/>
                    <a:cs typeface="Times New Roman" panose="02020603050405020304" pitchFamily="18" charset="0"/>
                  </a:rPr>
                  <a:t>EN=</a:t>
                </a:r>
                <a14:m>
                  <m:oMath xmlns:m="http://schemas.openxmlformats.org/officeDocument/2006/math">
                    <m:rad>
                      <m:radPr>
                        <m:degHide m:val="on"/>
                        <m:ctrlPr>
                          <a:rPr lang="en-US" altLang="zh-CN" sz="2400" i="1" smtClean="0">
                            <a:latin typeface="Cambria Math" panose="02040503050406030204" pitchFamily="18" charset="0"/>
                            <a:cs typeface="Times New Roman" panose="02020603050405020304" pitchFamily="18" charset="0"/>
                          </a:rPr>
                        </m:ctrlPr>
                      </m:radPr>
                      <m:deg/>
                      <m:e>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𝐸𝑄</m:t>
                            </m:r>
                          </m:e>
                          <m:sup>
                            <m:r>
                              <a:rPr lang="en-US" altLang="zh-CN" sz="2400" b="0" i="1" smtClean="0">
                                <a:latin typeface="Cambria Math" panose="02040503050406030204" pitchFamily="18" charset="0"/>
                                <a:cs typeface="Times New Roman" panose="02020603050405020304" pitchFamily="18" charset="0"/>
                              </a:rPr>
                              <m:t>2</m:t>
                            </m:r>
                          </m:sup>
                        </m:sSup>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𝑄𝑁</m:t>
                            </m:r>
                          </m:e>
                          <m:sup>
                            <m:r>
                              <a:rPr lang="en-US" altLang="zh-CN" sz="2400" b="0" i="1" smtClean="0">
                                <a:latin typeface="Cambria Math" panose="02040503050406030204" pitchFamily="18" charset="0"/>
                                <a:cs typeface="Times New Roman" panose="02020603050405020304" pitchFamily="18" charset="0"/>
                              </a:rPr>
                              <m:t>2</m:t>
                            </m:r>
                          </m:sup>
                        </m:sSup>
                      </m:e>
                    </m:rad>
                  </m:oMath>
                </a14:m>
                <a:r>
                  <a:rPr lang="en-US" altLang="zh-CN" sz="2400" dirty="0" smtClean="0">
                    <a:latin typeface="Times New Roman" panose="02020603050405020304" pitchFamily="18" charset="0"/>
                    <a:cs typeface="Times New Roman" panose="02020603050405020304" pitchFamily="18" charset="0"/>
                  </a:rPr>
                  <a:t>=2</a:t>
                </a:r>
              </a:p>
              <a:p>
                <a:r>
                  <a:rPr lang="en-US" altLang="zh-CN" sz="2400" dirty="0" smtClean="0">
                    <a:latin typeface="Times New Roman" panose="02020603050405020304" pitchFamily="18" charset="0"/>
                    <a:cs typeface="Times New Roman" panose="02020603050405020304" pitchFamily="18" charset="0"/>
                  </a:rPr>
                  <a:t>BE=</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𝐵𝐶</m:t>
                            </m:r>
                          </m:e>
                          <m:sup>
                            <m:r>
                              <a:rPr lang="en-US" altLang="zh-CN" sz="2400" i="1">
                                <a:latin typeface="Cambria Math" panose="02040503050406030204" pitchFamily="18" charset="0"/>
                                <a:cs typeface="Times New Roman" panose="02020603050405020304" pitchFamily="18" charset="0"/>
                              </a:rPr>
                              <m:t>2</m:t>
                            </m:r>
                          </m:sup>
                        </m:sSup>
                        <m:r>
                          <a:rPr lang="en-US" altLang="zh-CN" sz="2400" i="1">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𝐶𝐸</m:t>
                            </m:r>
                          </m:e>
                          <m:sup>
                            <m:r>
                              <a:rPr lang="en-US" altLang="zh-CN" sz="2400" i="1">
                                <a:latin typeface="Cambria Math" panose="02040503050406030204" pitchFamily="18" charset="0"/>
                                <a:cs typeface="Times New Roman" panose="02020603050405020304" pitchFamily="18" charset="0"/>
                              </a:rPr>
                              <m:t>2</m:t>
                            </m:r>
                          </m:sup>
                        </m:sSup>
                      </m:e>
                    </m:rad>
                  </m:oMath>
                </a14:m>
                <a:r>
                  <a:rPr lang="en-US" altLang="zh-CN" sz="2400" dirty="0" smtClean="0">
                    <a:latin typeface="Times New Roman" panose="02020603050405020304" pitchFamily="18" charset="0"/>
                    <a:cs typeface="Times New Roman" panose="02020603050405020304" pitchFamily="18" charset="0"/>
                  </a:rPr>
                  <a:t>=2</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2</m:t>
                        </m:r>
                      </m:e>
                    </m:rad>
                  </m:oMath>
                </a14:m>
                <a:r>
                  <a:rPr lang="zh-CN" altLang="en-US" sz="2400" dirty="0" smtClean="0">
                    <a:latin typeface="Times New Roman" panose="02020603050405020304" pitchFamily="18" charset="0"/>
                    <a:cs typeface="Times New Roman" panose="02020603050405020304" pitchFamily="18" charset="0"/>
                  </a:rPr>
                  <a:t>，易知</a:t>
                </a:r>
                <a:r>
                  <a:rPr lang="en-US" altLang="zh-CN" sz="2400" dirty="0" smtClean="0">
                    <a:latin typeface="Times New Roman" panose="02020603050405020304" pitchFamily="18" charset="0"/>
                    <a:cs typeface="Times New Roman" panose="02020603050405020304" pitchFamily="18" charset="0"/>
                  </a:rPr>
                  <a:t>BE=BD </a:t>
                </a:r>
              </a:p>
              <a:p>
                <a:r>
                  <a:rPr lang="zh-CN" altLang="en-US" sz="2400" dirty="0" smtClean="0">
                    <a:latin typeface="Times New Roman" panose="02020603050405020304" pitchFamily="18" charset="0"/>
                    <a:cs typeface="Times New Roman" panose="02020603050405020304" pitchFamily="18" charset="0"/>
                  </a:rPr>
                  <a:t>又因</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为</a:t>
                </a:r>
                <a:r>
                  <a:rPr lang="en-US" altLang="zh-CN" sz="2400" dirty="0" smtClean="0">
                    <a:latin typeface="Times New Roman" panose="02020603050405020304" pitchFamily="18" charset="0"/>
                    <a:cs typeface="Times New Roman" panose="02020603050405020304" pitchFamily="18" charset="0"/>
                  </a:rPr>
                  <a:t>DE</a:t>
                </a:r>
                <a:r>
                  <a:rPr lang="zh-CN" altLang="en-US" sz="2400" dirty="0" smtClean="0">
                    <a:latin typeface="Times New Roman" panose="02020603050405020304" pitchFamily="18" charset="0"/>
                    <a:cs typeface="Times New Roman" panose="02020603050405020304" pitchFamily="18" charset="0"/>
                  </a:rPr>
                  <a:t>的中点，所以</a:t>
                </a:r>
                <a:r>
                  <a:rPr lang="en-US" altLang="zh-CN" sz="2400" dirty="0" smtClean="0">
                    <a:latin typeface="Times New Roman" panose="02020603050405020304" pitchFamily="18" charset="0"/>
                    <a:cs typeface="Times New Roman" panose="02020603050405020304" pitchFamily="18" charset="0"/>
                  </a:rPr>
                  <a:t>BM</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DE</a:t>
                </a:r>
              </a:p>
              <a:p>
                <a:r>
                  <a:rPr lang="zh-CN" altLang="en-US" sz="2400" dirty="0" smtClean="0">
                    <a:latin typeface="Times New Roman" panose="02020603050405020304" pitchFamily="18" charset="0"/>
                    <a:cs typeface="Times New Roman" panose="02020603050405020304" pitchFamily="18" charset="0"/>
                  </a:rPr>
                  <a:t>所以</a:t>
                </a:r>
                <a:r>
                  <a:rPr lang="en-US" altLang="zh-CN" sz="2400" dirty="0" smtClean="0">
                    <a:latin typeface="Times New Roman" panose="02020603050405020304" pitchFamily="18" charset="0"/>
                    <a:cs typeface="Times New Roman" panose="02020603050405020304" pitchFamily="18" charset="0"/>
                  </a:rPr>
                  <a:t>BM=</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𝐵𝐸</m:t>
                            </m:r>
                          </m:e>
                          <m:sup>
                            <m:r>
                              <a:rPr lang="en-US" altLang="zh-CN" sz="2400" i="1">
                                <a:latin typeface="Cambria Math" panose="02040503050406030204" pitchFamily="18" charset="0"/>
                                <a:cs typeface="Times New Roman" panose="02020603050405020304" pitchFamily="18" charset="0"/>
                              </a:rPr>
                              <m:t>2</m:t>
                            </m:r>
                          </m:sup>
                        </m:sSup>
                        <m:r>
                          <a:rPr lang="en-US" altLang="zh-CN" sz="2400" i="1">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𝐸𝑀</m:t>
                            </m:r>
                          </m:e>
                          <m:sup>
                            <m:r>
                              <a:rPr lang="en-US" altLang="zh-CN" sz="2400" i="1">
                                <a:latin typeface="Cambria Math" panose="02040503050406030204" pitchFamily="18" charset="0"/>
                                <a:cs typeface="Times New Roman" panose="02020603050405020304" pitchFamily="18" charset="0"/>
                              </a:rPr>
                              <m:t>2</m:t>
                            </m:r>
                          </m:sup>
                        </m:sSup>
                      </m:e>
                    </m:rad>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7</m:t>
                        </m:r>
                      </m:e>
                    </m:rad>
                  </m:oMath>
                </a14:m>
                <a:r>
                  <a:rPr lang="en-US" altLang="zh-CN" sz="2400" dirty="0" smtClean="0">
                    <a:latin typeface="Times New Roman" panose="02020603050405020304" pitchFamily="18" charset="0"/>
                    <a:cs typeface="Times New Roman" panose="02020603050405020304" pitchFamily="18" charset="0"/>
                  </a:rPr>
                  <a:t>&gt;2</a:t>
                </a:r>
                <a:r>
                  <a:rPr lang="zh-CN" altLang="en-US" sz="2400" dirty="0" smtClean="0">
                    <a:latin typeface="Times New Roman" panose="02020603050405020304" pitchFamily="18" charset="0"/>
                    <a:cs typeface="Times New Roman" panose="02020603050405020304" pitchFamily="18" charset="0"/>
                  </a:rPr>
                  <a:t>，所以</a:t>
                </a:r>
                <a:r>
                  <a:rPr lang="en-US" altLang="zh-CN" sz="2400" dirty="0" smtClean="0">
                    <a:latin typeface="Times New Roman" panose="02020603050405020304" pitchFamily="18" charset="0"/>
                    <a:cs typeface="Times New Roman" panose="02020603050405020304" pitchFamily="18" charset="0"/>
                  </a:rPr>
                  <a:t>BM</a:t>
                </a:r>
                <a:r>
                  <a:rPr lang="zh-CN" altLang="en-US"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EN</a:t>
                </a:r>
              </a:p>
              <a:p>
                <a:r>
                  <a:rPr lang="zh-CN" altLang="en-US" sz="2400" dirty="0" smtClean="0">
                    <a:latin typeface="Times New Roman" panose="02020603050405020304" pitchFamily="18" charset="0"/>
                    <a:cs typeface="Times New Roman" panose="02020603050405020304" pitchFamily="18" charset="0"/>
                  </a:rPr>
                  <a:t>又因为</a:t>
                </a:r>
                <a:r>
                  <a:rPr lang="en-US" altLang="zh-CN" sz="2400" dirty="0" smtClean="0">
                    <a:latin typeface="Times New Roman" panose="02020603050405020304" pitchFamily="18" charset="0"/>
                    <a:cs typeface="Times New Roman" panose="02020603050405020304" pitchFamily="18" charset="0"/>
                  </a:rPr>
                  <a:t>M,N,B,E</a:t>
                </a:r>
                <a:r>
                  <a:rPr lang="zh-CN" altLang="en-US" sz="2400" dirty="0" smtClean="0">
                    <a:latin typeface="Times New Roman" panose="02020603050405020304" pitchFamily="18" charset="0"/>
                    <a:cs typeface="Times New Roman" panose="02020603050405020304" pitchFamily="18" charset="0"/>
                  </a:rPr>
                  <a:t>均在平面</a:t>
                </a:r>
                <a:r>
                  <a:rPr lang="en-US" altLang="zh-CN" sz="2400" dirty="0" smtClean="0">
                    <a:latin typeface="Times New Roman" panose="02020603050405020304" pitchFamily="18" charset="0"/>
                    <a:cs typeface="Times New Roman" panose="02020603050405020304" pitchFamily="18" charset="0"/>
                  </a:rPr>
                  <a:t>BED</a:t>
                </a:r>
                <a:r>
                  <a:rPr lang="zh-CN" altLang="en-US" sz="2400" dirty="0" smtClean="0">
                    <a:latin typeface="Times New Roman" panose="02020603050405020304" pitchFamily="18" charset="0"/>
                    <a:cs typeface="Times New Roman" panose="02020603050405020304" pitchFamily="18" charset="0"/>
                  </a:rPr>
                  <a:t>内，所以</a:t>
                </a:r>
                <a:r>
                  <a:rPr lang="en-US" altLang="zh-CN" sz="2400" dirty="0" smtClean="0">
                    <a:latin typeface="Times New Roman" panose="02020603050405020304" pitchFamily="18" charset="0"/>
                    <a:cs typeface="Times New Roman" panose="02020603050405020304" pitchFamily="18" charset="0"/>
                  </a:rPr>
                  <a:t>BM</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EN</a:t>
                </a:r>
                <a:r>
                  <a:rPr lang="zh-CN" altLang="en-US" sz="2400" dirty="0" smtClean="0">
                    <a:latin typeface="Times New Roman" panose="02020603050405020304" pitchFamily="18" charset="0"/>
                    <a:cs typeface="Times New Roman" panose="02020603050405020304" pitchFamily="18" charset="0"/>
                  </a:rPr>
                  <a:t>在平面</a:t>
                </a:r>
                <a:r>
                  <a:rPr lang="en-US" altLang="zh-CN" sz="2400" dirty="0" smtClean="0">
                    <a:latin typeface="Times New Roman" panose="02020603050405020304" pitchFamily="18" charset="0"/>
                    <a:cs typeface="Times New Roman" panose="02020603050405020304" pitchFamily="18" charset="0"/>
                  </a:rPr>
                  <a:t>BED</a:t>
                </a:r>
                <a:r>
                  <a:rPr lang="zh-CN" altLang="en-US" sz="2400" dirty="0" smtClean="0">
                    <a:latin typeface="Times New Roman" panose="02020603050405020304" pitchFamily="18" charset="0"/>
                    <a:cs typeface="Times New Roman" panose="02020603050405020304" pitchFamily="18" charset="0"/>
                  </a:rPr>
                  <a:t>内</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又</a:t>
                </a:r>
                <a:r>
                  <a:rPr lang="en-US" altLang="zh-CN" sz="2400" dirty="0" smtClean="0">
                    <a:latin typeface="Times New Roman" panose="02020603050405020304" pitchFamily="18" charset="0"/>
                    <a:cs typeface="Times New Roman" panose="02020603050405020304" pitchFamily="18" charset="0"/>
                  </a:rPr>
                  <a:t>BM</a:t>
                </a:r>
                <a:r>
                  <a:rPr lang="zh-CN" altLang="en-US" sz="2400" dirty="0" smtClean="0">
                    <a:latin typeface="Times New Roman" panose="02020603050405020304" pitchFamily="18" charset="0"/>
                    <a:cs typeface="Times New Roman" panose="02020603050405020304" pitchFamily="18" charset="0"/>
                  </a:rPr>
                  <a:t>与</a:t>
                </a:r>
                <a:r>
                  <a:rPr lang="en-US" altLang="zh-CN" sz="2400" dirty="0" smtClean="0">
                    <a:latin typeface="Times New Roman" panose="02020603050405020304" pitchFamily="18" charset="0"/>
                    <a:cs typeface="Times New Roman" panose="02020603050405020304" pitchFamily="18" charset="0"/>
                  </a:rPr>
                  <a:t>EN</a:t>
                </a:r>
                <a:r>
                  <a:rPr lang="zh-CN" altLang="en-US" sz="2400" dirty="0" smtClean="0">
                    <a:latin typeface="Times New Roman" panose="02020603050405020304" pitchFamily="18" charset="0"/>
                    <a:cs typeface="Times New Roman" panose="02020603050405020304" pitchFamily="18" charset="0"/>
                  </a:rPr>
                  <a:t>不平行，所以是相交直线</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B</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99085" y="1105468"/>
                <a:ext cx="11854029" cy="4727320"/>
              </a:xfrm>
              <a:prstGeom prst="rect">
                <a:avLst/>
              </a:prstGeom>
              <a:blipFill rotWithShape="0">
                <a:blip r:embed="rId4"/>
                <a:stretch>
                  <a:fillRect l="-823" t="-1418" b="-20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463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99085" y="1105468"/>
            <a:ext cx="11854029" cy="1569660"/>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课</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17</a:t>
            </a:r>
            <a:r>
              <a:rPr lang="zh-CN" altLang="en-US" sz="2400" dirty="0" smtClean="0">
                <a:latin typeface="Times New Roman" panose="02020603050405020304" pitchFamily="18" charset="0"/>
                <a:cs typeface="Times New Roman" panose="02020603050405020304" pitchFamily="18" charset="0"/>
              </a:rPr>
              <a:t>）如图，长方体</a:t>
            </a:r>
            <a:r>
              <a:rPr lang="en-US" altLang="zh-CN" sz="2400" dirty="0" smtClean="0">
                <a:latin typeface="Times New Roman" panose="02020603050405020304" pitchFamily="18" charset="0"/>
                <a:cs typeface="Times New Roman" panose="02020603050405020304" pitchFamily="18" charset="0"/>
              </a:rPr>
              <a:t>ABCD-A</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B</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C</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D</a:t>
            </a:r>
            <a:r>
              <a:rPr lang="en-US" altLang="zh-CN" sz="16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的底面</a:t>
            </a:r>
            <a:r>
              <a:rPr lang="en-US" altLang="zh-CN" sz="2400" dirty="0" smtClean="0">
                <a:latin typeface="Times New Roman" panose="02020603050405020304" pitchFamily="18" charset="0"/>
                <a:cs typeface="Times New Roman" panose="02020603050405020304" pitchFamily="18" charset="0"/>
              </a:rPr>
              <a:t>ABCD</a:t>
            </a:r>
            <a:r>
              <a:rPr lang="zh-CN" altLang="en-US" sz="2400" dirty="0" smtClean="0">
                <a:latin typeface="Times New Roman" panose="02020603050405020304" pitchFamily="18" charset="0"/>
                <a:cs typeface="Times New Roman" panose="02020603050405020304" pitchFamily="18" charset="0"/>
              </a:rPr>
              <a:t>是正方形，点</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在棱</a:t>
            </a:r>
            <a:r>
              <a:rPr lang="en-US" altLang="zh-CN" sz="2400" dirty="0" smtClean="0">
                <a:latin typeface="Times New Roman" panose="02020603050405020304" pitchFamily="18" charset="0"/>
                <a:cs typeface="Times New Roman" panose="02020603050405020304" pitchFamily="18" charset="0"/>
              </a:rPr>
              <a:t>AA</a:t>
            </a:r>
            <a:r>
              <a:rPr lang="en-US" altLang="zh-CN" sz="16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上</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BE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EC</a:t>
            </a:r>
            <a:r>
              <a:rPr lang="en-US" altLang="zh-CN" sz="1600" dirty="0" smtClean="0">
                <a:latin typeface="Times New Roman" panose="02020603050405020304" pitchFamily="18" charset="0"/>
                <a:cs typeface="Times New Roman" panose="02020603050405020304" pitchFamily="18" charset="0"/>
              </a:rPr>
              <a:t>1</a:t>
            </a:r>
          </a:p>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）证明：</a:t>
            </a:r>
            <a:r>
              <a:rPr lang="en-US" altLang="zh-CN" sz="2400" dirty="0" smtClean="0">
                <a:latin typeface="Times New Roman" panose="02020603050405020304" pitchFamily="18" charset="0"/>
                <a:cs typeface="Times New Roman" panose="02020603050405020304" pitchFamily="18" charset="0"/>
              </a:rPr>
              <a:t>BE</a:t>
            </a:r>
            <a:r>
              <a:rPr lang="zh-CN" altLang="en-US" sz="2400" dirty="0" smtClean="0">
                <a:latin typeface="Times New Roman" panose="02020603050405020304" pitchFamily="18" charset="0"/>
                <a:cs typeface="Times New Roman" panose="02020603050405020304" pitchFamily="18" charset="0"/>
              </a:rPr>
              <a:t>⊥平面</a:t>
            </a:r>
            <a:r>
              <a:rPr lang="en-US" altLang="zh-CN" sz="2400" dirty="0" smtClean="0">
                <a:latin typeface="Times New Roman" panose="02020603050405020304" pitchFamily="18" charset="0"/>
                <a:cs typeface="Times New Roman" panose="02020603050405020304" pitchFamily="18" charset="0"/>
              </a:rPr>
              <a:t>EB</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C</a:t>
            </a:r>
            <a:r>
              <a:rPr lang="en-US" altLang="zh-CN" sz="1600" dirty="0" smtClean="0">
                <a:latin typeface="Times New Roman" panose="02020603050405020304" pitchFamily="18" charset="0"/>
                <a:cs typeface="Times New Roman" panose="02020603050405020304" pitchFamily="18" charset="0"/>
              </a:rPr>
              <a:t>1</a:t>
            </a:r>
          </a:p>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）若</a:t>
            </a:r>
            <a:r>
              <a:rPr lang="en-US" altLang="zh-CN" sz="2400" dirty="0" smtClean="0">
                <a:latin typeface="Times New Roman" panose="02020603050405020304" pitchFamily="18" charset="0"/>
                <a:cs typeface="Times New Roman" panose="02020603050405020304" pitchFamily="18" charset="0"/>
              </a:rPr>
              <a:t>AE=A</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，求二面角</a:t>
            </a:r>
            <a:r>
              <a:rPr lang="en-US" altLang="zh-CN" sz="2400" dirty="0" smtClean="0">
                <a:latin typeface="Times New Roman" panose="02020603050405020304" pitchFamily="18" charset="0"/>
                <a:cs typeface="Times New Roman" panose="02020603050405020304" pitchFamily="18" charset="0"/>
              </a:rPr>
              <a:t>B-EC-C</a:t>
            </a:r>
            <a:r>
              <a:rPr lang="en-US" altLang="zh-CN" sz="16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的正弦值</a:t>
            </a:r>
            <a:endParaRPr lang="zh-CN" altLang="en-US" sz="24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en-US" altLang="zh-CN" sz="3200" dirty="0" smtClean="0"/>
              <a:t>——</a:t>
            </a:r>
            <a:r>
              <a:rPr lang="zh-CN" altLang="en-US" sz="3200" dirty="0"/>
              <a:t>直线、</a:t>
            </a:r>
            <a:r>
              <a:rPr lang="zh-CN" altLang="en-US" sz="3200" dirty="0" smtClean="0"/>
              <a:t>平面垂直的</a:t>
            </a:r>
            <a:r>
              <a:rPr lang="zh-CN" altLang="en-US" sz="3200" dirty="0"/>
              <a:t>判定与性质</a:t>
            </a:r>
            <a:endParaRPr lang="en-US" altLang="zh-CN" sz="3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8369151" y="1520967"/>
            <a:ext cx="2944841" cy="4524992"/>
          </a:xfrm>
          <a:prstGeom prst="rect">
            <a:avLst/>
          </a:prstGeom>
        </p:spPr>
      </p:pic>
    </p:spTree>
    <p:extLst>
      <p:ext uri="{BB962C8B-B14F-4D97-AF65-F5344CB8AC3E}">
        <p14:creationId xmlns:p14="http://schemas.microsoft.com/office/powerpoint/2010/main" val="1490081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文本框 8"/>
              <p:cNvSpPr txBox="1"/>
              <p:nvPr/>
            </p:nvSpPr>
            <p:spPr>
              <a:xfrm>
                <a:off x="199085" y="1105468"/>
                <a:ext cx="11854029" cy="2677656"/>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解：</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）证明：</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由已知得</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𝐵</m:t>
                        </m:r>
                      </m:e>
                      <m:sub>
                        <m:r>
                          <a:rPr lang="en-US" altLang="zh-CN" sz="2400" b="0" i="1" smtClean="0">
                            <a:latin typeface="Cambria Math" panose="02040503050406030204" pitchFamily="18" charset="0"/>
                            <a:cs typeface="Times New Roman" panose="02020603050405020304" pitchFamily="18" charset="0"/>
                          </a:rPr>
                          <m:t>1</m:t>
                        </m:r>
                      </m:sub>
                    </m:sSub>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𝐶</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smtClean="0">
                    <a:latin typeface="Times New Roman" panose="02020603050405020304" pitchFamily="18" charset="0"/>
                    <a:cs typeface="Times New Roman" panose="02020603050405020304" pitchFamily="18" charset="0"/>
                  </a:rPr>
                  <a:t>⊥平面</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𝐴𝐵</m:t>
                        </m:r>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p>
              <a:p>
                <a:r>
                  <a:rPr lang="en-US" altLang="zh-CN" sz="2400" i="1" dirty="0" smtClean="0">
                    <a:latin typeface="Times New Roman" panose="02020603050405020304" pitchFamily="18" charset="0"/>
                    <a:cs typeface="Times New Roman" panose="02020603050405020304" pitchFamily="18" charset="0"/>
                  </a:rPr>
                  <a:t>BE</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平面</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𝐴𝐵</m:t>
                        </m:r>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oMath>
                </a14:m>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故</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oMath>
                </a14:m>
                <a:r>
                  <a:rPr lang="zh-CN" altLang="en-US"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BE</a:t>
                </a:r>
              </a:p>
              <a:p>
                <a:r>
                  <a:rPr lang="zh-CN" altLang="en-US" sz="2400" dirty="0" smtClean="0">
                    <a:latin typeface="Times New Roman" panose="02020603050405020304" pitchFamily="18" charset="0"/>
                    <a:cs typeface="Times New Roman" panose="02020603050405020304" pitchFamily="18" charset="0"/>
                  </a:rPr>
                  <a:t>又</a:t>
                </a:r>
                <a:r>
                  <a:rPr lang="en-US" altLang="zh-CN" sz="2400" i="1" dirty="0" smtClean="0">
                    <a:latin typeface="Times New Roman" panose="02020603050405020304" pitchFamily="18" charset="0"/>
                    <a:cs typeface="Times New Roman" panose="02020603050405020304" pitchFamily="18" charset="0"/>
                  </a:rPr>
                  <a:t>BE</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𝐸</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p>
              <a:p>
                <a:r>
                  <a:rPr lang="zh-CN" altLang="en-US" sz="2400" dirty="0" smtClean="0">
                    <a:latin typeface="Times New Roman" panose="02020603050405020304" pitchFamily="18" charset="0"/>
                    <a:cs typeface="Times New Roman" panose="02020603050405020304" pitchFamily="18" charset="0"/>
                  </a:rPr>
                  <a:t>所以</a:t>
                </a:r>
                <a:r>
                  <a:rPr lang="en-US" altLang="zh-CN" sz="2400" i="1" dirty="0" smtClean="0">
                    <a:latin typeface="Times New Roman" panose="02020603050405020304" pitchFamily="18" charset="0"/>
                    <a:cs typeface="Times New Roman" panose="02020603050405020304" pitchFamily="18" charset="0"/>
                  </a:rPr>
                  <a:t>BE</a:t>
                </a:r>
                <a:r>
                  <a:rPr lang="zh-CN" altLang="en-US" sz="2400" dirty="0" smtClean="0">
                    <a:latin typeface="Times New Roman" panose="02020603050405020304" pitchFamily="18" charset="0"/>
                    <a:cs typeface="Times New Roman" panose="02020603050405020304" pitchFamily="18" charset="0"/>
                  </a:rPr>
                  <a:t>⊥平面</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𝐸</m:t>
                        </m:r>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oMath>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199085" y="1105468"/>
                <a:ext cx="11854029" cy="2677656"/>
              </a:xfrm>
              <a:prstGeom prst="rect">
                <a:avLst/>
              </a:prstGeom>
              <a:blipFill rotWithShape="0">
                <a:blip r:embed="rId3"/>
                <a:stretch>
                  <a:fillRect l="-823" t="-2500" b="-4318"/>
                </a:stretch>
              </a:blipFill>
            </p:spPr>
            <p:txBody>
              <a:bodyPr/>
              <a:lstStyle/>
              <a:p>
                <a:r>
                  <a:rPr lang="zh-CN" altLang="en-US">
                    <a:noFill/>
                  </a:rPr>
                  <a:t> </a:t>
                </a:r>
              </a:p>
            </p:txBody>
          </p:sp>
        </mc:Fallback>
      </mc:AlternateContent>
      <p:sp>
        <p:nvSpPr>
          <p:cNvPr id="6"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en-US" altLang="zh-CN" sz="3200" dirty="0" smtClean="0"/>
              <a:t>——</a:t>
            </a:r>
            <a:r>
              <a:rPr lang="zh-CN" altLang="en-US" sz="3200" dirty="0"/>
              <a:t>直线、</a:t>
            </a:r>
            <a:r>
              <a:rPr lang="zh-CN" altLang="en-US" sz="3200" dirty="0" smtClean="0"/>
              <a:t>平面垂直的</a:t>
            </a:r>
            <a:r>
              <a:rPr lang="zh-CN" altLang="en-US" sz="3200" dirty="0"/>
              <a:t>判定与性质</a:t>
            </a:r>
            <a:endParaRPr lang="en-US" altLang="zh-CN"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8369151" y="1169727"/>
            <a:ext cx="3340249" cy="5067651"/>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199085" y="3783124"/>
                <a:ext cx="11854029" cy="2402709"/>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）由（</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）知</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𝐵𝐸</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=90</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由题设知</a:t>
                </a:r>
                <a:r>
                  <a:rPr lang="en-US" altLang="zh-CN" sz="2400" dirty="0" err="1" smtClean="0">
                    <a:latin typeface="Times New Roman" panose="02020603050405020304" pitchFamily="18" charset="0"/>
                    <a:cs typeface="Times New Roman" panose="02020603050405020304" pitchFamily="18" charset="0"/>
                  </a:rPr>
                  <a:t>Rt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ABE</a:t>
                </a:r>
                <a:r>
                  <a:rPr lang="zh-CN" altLang="en-US" sz="2400" dirty="0" smtClean="0">
                    <a:latin typeface="Times New Roman" panose="02020603050405020304" pitchFamily="18" charset="0"/>
                    <a:cs typeface="Times New Roman" panose="02020603050405020304" pitchFamily="18" charset="0"/>
                  </a:rPr>
                  <a:t>全等于</a:t>
                </a:r>
                <a:r>
                  <a:rPr lang="en-US" altLang="zh-CN" sz="2400" dirty="0" err="1">
                    <a:latin typeface="Times New Roman" panose="02020603050405020304" pitchFamily="18" charset="0"/>
                    <a:cs typeface="Times New Roman" panose="02020603050405020304" pitchFamily="18" charset="0"/>
                  </a:rPr>
                  <a:t>Rt</a:t>
                </a:r>
                <a:r>
                  <a:rPr lang="zh-CN" altLang="en-US"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B</a:t>
                </a:r>
                <a:r>
                  <a:rPr lang="en-US" altLang="zh-CN" sz="16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E</a:t>
                </a:r>
              </a:p>
              <a:p>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𝐴𝐸𝐵</m:t>
                    </m:r>
                  </m:oMath>
                </a14:m>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14:m>
                  <m:oMath xmlns:m="http://schemas.openxmlformats.org/officeDocument/2006/math">
                    <m: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5</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，故</a:t>
                </a:r>
                <a:r>
                  <a:rPr lang="en-US" altLang="zh-CN" sz="2400" i="1" dirty="0" smtClean="0">
                    <a:latin typeface="Times New Roman" panose="02020603050405020304" pitchFamily="18" charset="0"/>
                    <a:cs typeface="Times New Roman" panose="02020603050405020304" pitchFamily="18" charset="0"/>
                  </a:rPr>
                  <a:t>AE</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AB</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𝐴</m:t>
                        </m:r>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=2</a:t>
                </a:r>
                <a:r>
                  <a:rPr lang="en-US" altLang="zh-CN" sz="2400" i="1" dirty="0" smtClean="0">
                    <a:latin typeface="Times New Roman" panose="02020603050405020304" pitchFamily="18" charset="0"/>
                    <a:cs typeface="Times New Roman" panose="02020603050405020304" pitchFamily="18" charset="0"/>
                  </a:rPr>
                  <a:t>AB</a:t>
                </a:r>
              </a:p>
              <a:p>
                <a:r>
                  <a:rPr lang="zh-CN" altLang="en-US" sz="2400" dirty="0" smtClean="0">
                    <a:latin typeface="Times New Roman" panose="02020603050405020304" pitchFamily="18" charset="0"/>
                    <a:cs typeface="Times New Roman" panose="02020603050405020304" pitchFamily="18" charset="0"/>
                  </a:rPr>
                  <a:t>以</a:t>
                </a:r>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为原点，</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𝐷𝐴</m:t>
                        </m:r>
                      </m:e>
                    </m:acc>
                  </m:oMath>
                </a14:m>
                <a:r>
                  <a:rPr lang="zh-CN" altLang="en-US" sz="2400" dirty="0">
                    <a:latin typeface="Times New Roman" panose="02020603050405020304" pitchFamily="18" charset="0"/>
                    <a:cs typeface="Times New Roman" panose="02020603050405020304" pitchFamily="18" charset="0"/>
                  </a:rPr>
                  <a:t>的方向为</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正方向</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cs typeface="Times New Roman" panose="02020603050405020304" pitchFamily="18" charset="0"/>
                  </a:rPr>
                  <a:t>|</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𝐷𝐴</m:t>
                        </m:r>
                      </m:e>
                    </m:acc>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为单位长，建立空间直角坐标系，如图</a:t>
                </a:r>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99085" y="3783124"/>
                <a:ext cx="11854029" cy="2402709"/>
              </a:xfrm>
              <a:prstGeom prst="rect">
                <a:avLst/>
              </a:prstGeom>
              <a:blipFill rotWithShape="0">
                <a:blip r:embed="rId5"/>
                <a:stretch>
                  <a:fillRect l="-823" t="-27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9427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en-US" altLang="zh-CN" sz="3200" dirty="0" smtClean="0"/>
              <a:t>——</a:t>
            </a:r>
            <a:r>
              <a:rPr lang="zh-CN" altLang="en-US" sz="3200" dirty="0"/>
              <a:t>直线、</a:t>
            </a:r>
            <a:r>
              <a:rPr lang="zh-CN" altLang="en-US" sz="3200" dirty="0" smtClean="0"/>
              <a:t>平面垂直的</a:t>
            </a:r>
            <a:r>
              <a:rPr lang="zh-CN" altLang="en-US" sz="3200" dirty="0"/>
              <a:t>判定与性质</a:t>
            </a:r>
            <a:endParaRPr lang="en-US" altLang="zh-CN"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8369151" y="1169727"/>
            <a:ext cx="3340249" cy="5067651"/>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99085" y="1105468"/>
                <a:ext cx="11854029" cy="5844933"/>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则</a:t>
                </a:r>
                <a:r>
                  <a:rPr lang="en-US" altLang="zh-CN" sz="2400" dirty="0" smtClean="0">
                    <a:latin typeface="Times New Roman" panose="02020603050405020304" pitchFamily="18" charset="0"/>
                    <a:cs typeface="Times New Roman" panose="02020603050405020304" pitchFamily="18" charset="0"/>
                  </a:rPr>
                  <a:t>C(0,1,0),B(1,1,0),</a:t>
                </a:r>
                <a:r>
                  <a:rPr lang="en-US" altLang="zh-CN" sz="2400" dirty="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(0,1,2),E(1,0,1)</a:t>
                </a:r>
              </a:p>
              <a:p>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𝐶𝐵</m:t>
                        </m:r>
                      </m:e>
                    </m:acc>
                  </m:oMath>
                </a14:m>
                <a:r>
                  <a:rPr lang="en-US" altLang="zh-CN" sz="2400" dirty="0" smtClean="0">
                    <a:latin typeface="Times New Roman" panose="02020603050405020304" pitchFamily="18" charset="0"/>
                    <a:cs typeface="Times New Roman" panose="02020603050405020304" pitchFamily="18" charset="0"/>
                  </a:rPr>
                  <a:t>=(1,0,0),</a:t>
                </a:r>
                <a:r>
                  <a:rPr lang="zh-CN" altLang="en-US" sz="2400" dirty="0">
                    <a:cs typeface="Times New Roman" panose="02020603050405020304" pitchFamily="18" charset="0"/>
                  </a:rPr>
                  <a:t> </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𝐶</m:t>
                        </m:r>
                        <m:r>
                          <a:rPr lang="en-US" altLang="zh-CN" sz="2400" b="0" i="1" smtClean="0">
                            <a:latin typeface="Cambria Math" panose="02040503050406030204" pitchFamily="18" charset="0"/>
                            <a:cs typeface="Times New Roman" panose="02020603050405020304" pitchFamily="18" charset="0"/>
                          </a:rPr>
                          <m:t>𝐸</m:t>
                        </m:r>
                      </m:e>
                    </m:acc>
                  </m:oMath>
                </a14:m>
                <a:r>
                  <a:rPr lang="en-US" altLang="zh-CN" sz="2400" dirty="0" smtClean="0">
                    <a:latin typeface="Times New Roman" panose="02020603050405020304" pitchFamily="18" charset="0"/>
                    <a:cs typeface="Times New Roman" panose="02020603050405020304" pitchFamily="18" charset="0"/>
                  </a:rPr>
                  <a:t>=(1,-1,1),</a:t>
                </a:r>
                <a:r>
                  <a:rPr lang="zh-CN" altLang="en-US" sz="2400" dirty="0">
                    <a:cs typeface="Times New Roman" panose="02020603050405020304" pitchFamily="18" charset="0"/>
                  </a:rPr>
                  <a:t> </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𝐶</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e>
                    </m:acc>
                  </m:oMath>
                </a14:m>
                <a:r>
                  <a:rPr lang="en-US" altLang="zh-CN" sz="2400" dirty="0" smtClean="0">
                    <a:latin typeface="Times New Roman" panose="02020603050405020304" pitchFamily="18" charset="0"/>
                    <a:cs typeface="Times New Roman" panose="02020603050405020304" pitchFamily="18" charset="0"/>
                  </a:rPr>
                  <a:t>=(0,0,2)</a:t>
                </a:r>
              </a:p>
              <a:p>
                <a:r>
                  <a:rPr lang="zh-CN" altLang="en-US" sz="2400" dirty="0" smtClean="0">
                    <a:latin typeface="Times New Roman" panose="02020603050405020304" pitchFamily="18" charset="0"/>
                    <a:cs typeface="Times New Roman" panose="02020603050405020304" pitchFamily="18" charset="0"/>
                  </a:rPr>
                  <a:t>设平面</a:t>
                </a:r>
                <a:r>
                  <a:rPr lang="en-US" altLang="zh-CN" sz="2400" dirty="0" smtClean="0">
                    <a:latin typeface="Times New Roman" panose="02020603050405020304" pitchFamily="18" charset="0"/>
                    <a:cs typeface="Times New Roman" panose="02020603050405020304" pitchFamily="18" charset="0"/>
                  </a:rPr>
                  <a:t>EBC</a:t>
                </a:r>
                <a:r>
                  <a:rPr lang="zh-CN" altLang="en-US" sz="2400" dirty="0" smtClean="0">
                    <a:latin typeface="Times New Roman" panose="02020603050405020304" pitchFamily="18" charset="0"/>
                    <a:cs typeface="Times New Roman" panose="02020603050405020304" pitchFamily="18" charset="0"/>
                  </a:rPr>
                  <a:t>的法向量为</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𝑛</m:t>
                        </m:r>
                      </m:e>
                    </m:acc>
                  </m:oMath>
                </a14:m>
                <a:r>
                  <a:rPr lang="en-US" altLang="zh-CN" sz="2400" dirty="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x,y,z</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则</a:t>
                </a:r>
                <a:endParaRPr lang="en-US" altLang="zh-CN" sz="2400" dirty="0" smtClean="0">
                  <a:latin typeface="Times New Roman" panose="02020603050405020304" pitchFamily="18" charset="0"/>
                  <a:cs typeface="Times New Roman" panose="02020603050405020304" pitchFamily="18" charset="0"/>
                </a:endParaRPr>
              </a:p>
              <a:p>
                <a14:m>
                  <m:oMath xmlns:m="http://schemas.openxmlformats.org/officeDocument/2006/math">
                    <m:d>
                      <m:dPr>
                        <m:begChr m:val="{"/>
                        <m:endChr m:val=""/>
                        <m:ctrlPr>
                          <a:rPr lang="en-US" altLang="zh-CN" sz="2400" i="1">
                            <a:latin typeface="Cambria Math" panose="02040503050406030204" pitchFamily="18" charset="0"/>
                            <a:cs typeface="Times New Roman" panose="02020603050405020304" pitchFamily="18" charset="0"/>
                          </a:rPr>
                        </m:ctrlPr>
                      </m:dPr>
                      <m:e>
                        <m:eqArr>
                          <m:eqArrPr>
                            <m:ctrlPr>
                              <a:rPr lang="zh-CN" altLang="en-US" sz="2400" i="1">
                                <a:latin typeface="Cambria Math" panose="02040503050406030204" pitchFamily="18" charset="0"/>
                                <a:cs typeface="Times New Roman" panose="02020603050405020304" pitchFamily="18" charset="0"/>
                              </a:rPr>
                            </m:ctrlPr>
                          </m:eqArrPr>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𝑛</m:t>
                                </m:r>
                              </m:e>
                            </m:acc>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𝐶𝐵</m:t>
                                </m:r>
                              </m:e>
                            </m:acc>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e>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𝑛</m:t>
                                </m:r>
                              </m:e>
                            </m:acc>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𝐶𝐸</m:t>
                                </m:r>
                              </m:e>
                            </m:acc>
                            <m:r>
                              <a:rPr lang="en-US" altLang="zh-CN" sz="2400" i="1">
                                <a:latin typeface="Cambria Math" panose="02040503050406030204" pitchFamily="18" charset="0"/>
                                <a:cs typeface="Times New Roman" panose="02020603050405020304" pitchFamily="18" charset="0"/>
                              </a:rPr>
                              <m:t>=0</m:t>
                            </m:r>
                          </m:e>
                        </m:eqArr>
                      </m:e>
                    </m:d>
                  </m:oMath>
                </a14:m>
                <a:r>
                  <a:rPr lang="zh-CN" altLang="en-US" sz="2400" dirty="0" smtClean="0">
                    <a:latin typeface="Times New Roman" panose="02020603050405020304" pitchFamily="18" charset="0"/>
                    <a:cs typeface="Times New Roman" panose="02020603050405020304" pitchFamily="18" charset="0"/>
                  </a:rPr>
                  <a:t>，即</a:t>
                </a:r>
                <a14:m>
                  <m:oMath xmlns:m="http://schemas.openxmlformats.org/officeDocument/2006/math">
                    <m:d>
                      <m:dPr>
                        <m:begChr m:val="{"/>
                        <m:endChr m:val=""/>
                        <m:ctrlPr>
                          <a:rPr lang="en-US" altLang="zh-CN" sz="2400" i="1">
                            <a:latin typeface="Cambria Math" panose="02040503050406030204" pitchFamily="18" charset="0"/>
                            <a:cs typeface="Times New Roman" panose="02020603050405020304" pitchFamily="18" charset="0"/>
                          </a:rPr>
                        </m:ctrlPr>
                      </m:dPr>
                      <m:e>
                        <m:eqArr>
                          <m:eqArrPr>
                            <m:ctrlPr>
                              <a:rPr lang="zh-CN" altLang="en-US" sz="2400" i="1">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𝑦</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𝑧</m:t>
                            </m:r>
                            <m:r>
                              <a:rPr lang="en-US" altLang="zh-CN" sz="2400" i="1">
                                <a:latin typeface="Cambria Math" panose="02040503050406030204" pitchFamily="18" charset="0"/>
                                <a:cs typeface="Times New Roman" panose="02020603050405020304" pitchFamily="18" charset="0"/>
                              </a:rPr>
                              <m:t>=0</m:t>
                            </m:r>
                          </m:e>
                        </m:eqArr>
                      </m:e>
                    </m:d>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取</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𝑛</m:t>
                        </m:r>
                      </m:e>
                    </m:acc>
                  </m:oMath>
                </a14:m>
                <a:r>
                  <a:rPr lang="en-US" altLang="zh-CN" sz="2400" dirty="0" smtClean="0">
                    <a:latin typeface="Times New Roman" panose="02020603050405020304" pitchFamily="18" charset="0"/>
                    <a:cs typeface="Times New Roman" panose="02020603050405020304" pitchFamily="18" charset="0"/>
                  </a:rPr>
                  <a:t>=(0,-1,-1)</a:t>
                </a:r>
              </a:p>
              <a:p>
                <a:r>
                  <a:rPr lang="zh-CN" altLang="en-US" sz="2400" dirty="0">
                    <a:latin typeface="Times New Roman" panose="02020603050405020304" pitchFamily="18" charset="0"/>
                    <a:cs typeface="Times New Roman" panose="02020603050405020304" pitchFamily="18" charset="0"/>
                  </a:rPr>
                  <a:t>设平面</a:t>
                </a:r>
                <a:r>
                  <a:rPr lang="en-US" altLang="zh-CN" sz="2400" dirty="0" smtClean="0">
                    <a:latin typeface="Times New Roman" panose="02020603050405020304" pitchFamily="18" charset="0"/>
                    <a:cs typeface="Times New Roman" panose="02020603050405020304" pitchFamily="18" charset="0"/>
                  </a:rPr>
                  <a:t>ECC</a:t>
                </a:r>
                <a:r>
                  <a:rPr lang="en-US" altLang="zh-CN" sz="16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法向量为</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𝑚</m:t>
                        </m:r>
                      </m:e>
                    </m:acc>
                  </m:oMath>
                </a14:m>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x,y,z</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a:t>
                </a:r>
                <a:endParaRPr lang="en-US" altLang="zh-CN" sz="2400" dirty="0">
                  <a:latin typeface="Times New Roman" panose="02020603050405020304" pitchFamily="18" charset="0"/>
                  <a:cs typeface="Times New Roman" panose="02020603050405020304" pitchFamily="18" charset="0"/>
                </a:endParaRPr>
              </a:p>
              <a:p>
                <a14:m>
                  <m:oMath xmlns:m="http://schemas.openxmlformats.org/officeDocument/2006/math">
                    <m:d>
                      <m:dPr>
                        <m:begChr m:val="{"/>
                        <m:endChr m:val=""/>
                        <m:ctrlPr>
                          <a:rPr lang="en-US" altLang="zh-CN" sz="2400" i="1">
                            <a:latin typeface="Cambria Math" panose="02040503050406030204" pitchFamily="18" charset="0"/>
                            <a:cs typeface="Times New Roman" panose="02020603050405020304" pitchFamily="18" charset="0"/>
                          </a:rPr>
                        </m:ctrlPr>
                      </m:dPr>
                      <m:e>
                        <m:eqArr>
                          <m:eqArrPr>
                            <m:ctrlPr>
                              <a:rPr lang="zh-CN" altLang="en-US" sz="2400" i="1">
                                <a:latin typeface="Cambria Math" panose="02040503050406030204" pitchFamily="18" charset="0"/>
                                <a:cs typeface="Times New Roman" panose="02020603050405020304" pitchFamily="18" charset="0"/>
                              </a:rPr>
                            </m:ctrlPr>
                          </m:eqArrPr>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𝑚</m:t>
                                </m:r>
                              </m:e>
                            </m:acc>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𝐶</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𝐶</m:t>
                                    </m:r>
                                  </m:e>
                                  <m:sub>
                                    <m:r>
                                      <a:rPr lang="en-US" altLang="zh-CN" sz="2400" i="1">
                                        <a:latin typeface="Cambria Math" panose="02040503050406030204" pitchFamily="18" charset="0"/>
                                        <a:cs typeface="Times New Roman" panose="02020603050405020304" pitchFamily="18" charset="0"/>
                                      </a:rPr>
                                      <m:t>1</m:t>
                                    </m:r>
                                  </m:sub>
                                </m:sSub>
                              </m:e>
                            </m:acc>
                            <m:r>
                              <a:rPr lang="en-US" altLang="zh-CN" sz="2400" i="1">
                                <a:latin typeface="Cambria Math" panose="02040503050406030204" pitchFamily="18" charset="0"/>
                                <a:cs typeface="Times New Roman" panose="02020603050405020304" pitchFamily="18" charset="0"/>
                              </a:rPr>
                              <m:t>=0</m:t>
                            </m:r>
                          </m:e>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𝑚</m:t>
                                </m:r>
                              </m:e>
                            </m:acc>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𝐶𝐸</m:t>
                                </m:r>
                              </m:e>
                            </m:acc>
                            <m:r>
                              <a:rPr lang="en-US" altLang="zh-CN" sz="2400" i="1">
                                <a:latin typeface="Cambria Math" panose="02040503050406030204" pitchFamily="18" charset="0"/>
                                <a:cs typeface="Times New Roman" panose="02020603050405020304" pitchFamily="18" charset="0"/>
                              </a:rPr>
                              <m:t>=0</m:t>
                            </m:r>
                          </m:e>
                        </m:eqArr>
                      </m:e>
                    </m:d>
                  </m:oMath>
                </a14:m>
                <a:r>
                  <a:rPr lang="zh-CN" altLang="en-US" sz="2400" dirty="0">
                    <a:latin typeface="Times New Roman" panose="02020603050405020304" pitchFamily="18" charset="0"/>
                    <a:cs typeface="Times New Roman" panose="02020603050405020304" pitchFamily="18" charset="0"/>
                  </a:rPr>
                  <a:t>，即</a:t>
                </a:r>
                <a14:m>
                  <m:oMath xmlns:m="http://schemas.openxmlformats.org/officeDocument/2006/math">
                    <m:d>
                      <m:dPr>
                        <m:begChr m:val="{"/>
                        <m:endChr m:val=""/>
                        <m:ctrlPr>
                          <a:rPr lang="en-US" altLang="zh-CN" sz="2400" i="1">
                            <a:latin typeface="Cambria Math" panose="02040503050406030204" pitchFamily="18" charset="0"/>
                            <a:cs typeface="Times New Roman" panose="02020603050405020304" pitchFamily="18" charset="0"/>
                          </a:rPr>
                        </m:ctrlPr>
                      </m:dPr>
                      <m:e>
                        <m:eqArr>
                          <m:eqArrPr>
                            <m:ctrlPr>
                              <a:rPr lang="zh-CN" altLang="en-US" sz="2400" i="1">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cs typeface="Times New Roman" panose="02020603050405020304" pitchFamily="18" charset="0"/>
                              </a:rPr>
                              <m:t>𝑧</m:t>
                            </m:r>
                            <m:r>
                              <a:rPr lang="en-US" altLang="zh-CN" sz="2400" i="1">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𝑦</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𝑧</m:t>
                            </m:r>
                            <m:r>
                              <a:rPr lang="en-US" altLang="zh-CN" sz="2400" i="1">
                                <a:latin typeface="Cambria Math" panose="02040503050406030204" pitchFamily="18" charset="0"/>
                                <a:cs typeface="Times New Roman" panose="02020603050405020304" pitchFamily="18" charset="0"/>
                              </a:rPr>
                              <m:t>=0</m:t>
                            </m:r>
                          </m:e>
                        </m:eqArr>
                      </m:e>
                    </m:d>
                  </m:oMath>
                </a14:m>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取</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𝑚</m:t>
                        </m:r>
                      </m:e>
                    </m:acc>
                  </m:oMath>
                </a14:m>
                <a:r>
                  <a:rPr lang="en-US" altLang="zh-CN" sz="2400" dirty="0" smtClean="0">
                    <a:latin typeface="Times New Roman" panose="02020603050405020304" pitchFamily="18" charset="0"/>
                    <a:cs typeface="Times New Roman" panose="02020603050405020304" pitchFamily="18" charset="0"/>
                  </a:rPr>
                  <a:t>=(1,1,0)</a:t>
                </a:r>
              </a:p>
              <a:p>
                <a:r>
                  <a:rPr lang="zh-CN" altLang="en-US" sz="2400" dirty="0">
                    <a:latin typeface="Times New Roman" panose="02020603050405020304" pitchFamily="18" charset="0"/>
                    <a:cs typeface="Times New Roman" panose="02020603050405020304" pitchFamily="18" charset="0"/>
                  </a:rPr>
                  <a:t>于是</a:t>
                </a:r>
                <a:r>
                  <a:rPr lang="en-US" altLang="zh-CN" sz="2400" dirty="0">
                    <a:latin typeface="Times New Roman" panose="02020603050405020304" pitchFamily="18" charset="0"/>
                    <a:cs typeface="Times New Roman" panose="02020603050405020304" pitchFamily="18" charset="0"/>
                  </a:rPr>
                  <a:t>cos </a:t>
                </a:r>
                <a14:m>
                  <m:oMath xmlns:m="http://schemas.openxmlformats.org/officeDocument/2006/math">
                    <m:d>
                      <m:dPr>
                        <m:begChr m:val="⟨"/>
                        <m:endChr m:val="⟩"/>
                        <m:ctrlPr>
                          <a:rPr lang="en-US" altLang="zh-CN" sz="2400" i="1">
                            <a:latin typeface="Cambria Math" panose="02040503050406030204" pitchFamily="18" charset="0"/>
                            <a:cs typeface="Times New Roman" panose="02020603050405020304" pitchFamily="18" charset="0"/>
                          </a:rPr>
                        </m:ctrlPr>
                      </m:dPr>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𝑚</m:t>
                            </m:r>
                          </m:e>
                        </m:acc>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𝑛</m:t>
                            </m:r>
                          </m:e>
                        </m:acc>
                      </m:e>
                    </m:d>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𝑚</m:t>
                            </m:r>
                          </m:e>
                        </m:acc>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𝑛</m:t>
                            </m:r>
                          </m:e>
                        </m:acc>
                      </m:num>
                      <m:den>
                        <m:d>
                          <m:dPr>
                            <m:begChr m:val="|"/>
                            <m:endChr m:val="|"/>
                            <m:ctrlPr>
                              <a:rPr lang="en-US" altLang="zh-CN" sz="2400" i="1" dirty="0">
                                <a:latin typeface="Cambria Math" panose="02040503050406030204" pitchFamily="18" charset="0"/>
                                <a:cs typeface="Times New Roman" panose="02020603050405020304" pitchFamily="18" charset="0"/>
                              </a:rPr>
                            </m:ctrlPr>
                          </m:dPr>
                          <m:e>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𝑚</m:t>
                                </m:r>
                              </m:e>
                            </m:acc>
                          </m:e>
                        </m:d>
                        <m:r>
                          <a:rPr lang="en-US" altLang="zh-CN" sz="2400" i="1">
                            <a:latin typeface="Cambria Math" panose="02040503050406030204" pitchFamily="18" charset="0"/>
                            <a:cs typeface="Times New Roman" panose="02020603050405020304" pitchFamily="18" charset="0"/>
                          </a:rPr>
                          <m:t> </m:t>
                        </m:r>
                        <m:r>
                          <a:rPr lang="en-US" altLang="zh-CN" sz="2400" i="1">
                            <a:latin typeface="Cambria Math" panose="02040503050406030204" pitchFamily="18" charset="0"/>
                            <a:cs typeface="Times New Roman" panose="02020603050405020304" pitchFamily="18" charset="0"/>
                          </a:rPr>
                          <m:t>|</m:t>
                        </m:r>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𝑛</m:t>
                            </m:r>
                          </m:e>
                        </m:acc>
                        <m:r>
                          <a:rPr lang="en-US" altLang="zh-CN" sz="2400" i="1">
                            <a:latin typeface="Cambria Math" panose="02040503050406030204" pitchFamily="18" charset="0"/>
                            <a:cs typeface="Times New Roman" panose="02020603050405020304" pitchFamily="18" charset="0"/>
                          </a:rPr>
                          <m:t>|</m:t>
                        </m:r>
                      </m:den>
                    </m:f>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 2 </m:t>
                        </m:r>
                      </m:den>
                    </m:f>
                  </m:oMath>
                </a14:m>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所以</a:t>
                </a:r>
                <a:r>
                  <a:rPr lang="zh-CN" altLang="en-US" sz="2400" dirty="0">
                    <a:latin typeface="Times New Roman" panose="02020603050405020304" pitchFamily="18" charset="0"/>
                    <a:cs typeface="Times New Roman" panose="02020603050405020304" pitchFamily="18" charset="0"/>
                  </a:rPr>
                  <a:t>二面角</a:t>
                </a:r>
                <a:r>
                  <a:rPr lang="en-US" altLang="zh-CN" sz="2400" dirty="0">
                    <a:latin typeface="Times New Roman" panose="02020603050405020304" pitchFamily="18" charset="0"/>
                    <a:cs typeface="Times New Roman" panose="02020603050405020304" pitchFamily="18" charset="0"/>
                  </a:rPr>
                  <a:t>B-EC-C</a:t>
                </a:r>
                <a:r>
                  <a:rPr lang="en-US" altLang="zh-CN" sz="16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的正弦</a:t>
                </a:r>
                <a:r>
                  <a:rPr lang="zh-CN" altLang="en-US" sz="2400" dirty="0" smtClean="0">
                    <a:latin typeface="Times New Roman" panose="02020603050405020304" pitchFamily="18" charset="0"/>
                    <a:cs typeface="Times New Roman" panose="02020603050405020304" pitchFamily="18" charset="0"/>
                  </a:rPr>
                  <a:t>值为</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3</m:t>
                            </m:r>
                          </m:e>
                        </m:rad>
                      </m:num>
                      <m:den>
                        <m:r>
                          <a:rPr lang="en-US" altLang="zh-CN" sz="2400" b="0" i="1" smtClean="0">
                            <a:latin typeface="Cambria Math" panose="02040503050406030204" pitchFamily="18" charset="0"/>
                            <a:cs typeface="Times New Roman" panose="02020603050405020304" pitchFamily="18" charset="0"/>
                          </a:rPr>
                          <m:t>2</m:t>
                        </m:r>
                      </m:den>
                    </m:f>
                  </m:oMath>
                </a14:m>
                <a:endParaRPr lang="zh-CN" altLang="en-US"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199085" y="1105468"/>
                <a:ext cx="11854029" cy="5844933"/>
              </a:xfrm>
              <a:prstGeom prst="rect">
                <a:avLst/>
              </a:prstGeom>
              <a:blipFill rotWithShape="0">
                <a:blip r:embed="rId4"/>
                <a:stretch>
                  <a:fillRect l="-823" t="-12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5749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45143" y="2613437"/>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zh-CN" altLang="en-US" sz="4400" dirty="0" smtClean="0"/>
              <a:t>总结</a:t>
            </a:r>
            <a:endParaRPr lang="en-US" altLang="zh-CN" sz="4400" dirty="0"/>
          </a:p>
        </p:txBody>
      </p:sp>
    </p:spTree>
    <p:extLst>
      <p:ext uri="{BB962C8B-B14F-4D97-AF65-F5344CB8AC3E}">
        <p14:creationId xmlns:p14="http://schemas.microsoft.com/office/powerpoint/2010/main" val="3610413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一、直线、平面平行的判定与性质</a:t>
            </a:r>
            <a:endParaRPr lang="en-US" altLang="zh-CN" sz="4800" dirty="0" smtClean="0"/>
          </a:p>
        </p:txBody>
      </p:sp>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直线与平面平行的判定和性质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1833558"/>
                  </p:ext>
                </p:extLst>
              </p:nvPr>
            </p:nvGraphicFramePr>
            <p:xfrm>
              <a:off x="559558" y="1512754"/>
              <a:ext cx="11382233" cy="5043930"/>
            </p:xfrm>
            <a:graphic>
              <a:graphicData uri="http://schemas.openxmlformats.org/drawingml/2006/table">
                <a:tbl>
                  <a:tblPr firstRow="1" bandRow="1">
                    <a:tableStyleId>{5940675A-B579-460E-94D1-54222C63F5DA}</a:tableStyleId>
                  </a:tblPr>
                  <a:tblGrid>
                    <a:gridCol w="914400"/>
                    <a:gridCol w="4647062"/>
                    <a:gridCol w="2780731"/>
                    <a:gridCol w="3040040"/>
                  </a:tblGrid>
                  <a:tr h="356989">
                    <a:tc>
                      <a:txBody>
                        <a:bodyPr/>
                        <a:lstStyle/>
                        <a:p>
                          <a:pPr algn="ctr"/>
                          <a:r>
                            <a:rPr lang="zh-CN" altLang="en-US" sz="2000" dirty="0" smtClean="0">
                              <a:latin typeface="Times New Roman" panose="02020603050405020304" pitchFamily="18" charset="0"/>
                              <a:cs typeface="Times New Roman" panose="02020603050405020304" pitchFamily="18" charset="0"/>
                            </a:rPr>
                            <a:t>类别</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语言描述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图形描述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数学描述</a:t>
                          </a:r>
                          <a:endParaRPr lang="zh-CN" altLang="en-US" sz="2000" dirty="0">
                            <a:latin typeface="Times New Roman" panose="02020603050405020304" pitchFamily="18" charset="0"/>
                            <a:cs typeface="Times New Roman" panose="02020603050405020304" pitchFamily="18" charset="0"/>
                          </a:endParaRPr>
                        </a:p>
                      </a:txBody>
                      <a:tcPr anchor="ctr"/>
                    </a:tc>
                  </a:tr>
                  <a:tr h="1549230">
                    <a:tc rowSpan="2">
                      <a:txBody>
                        <a:bodyPr/>
                        <a:lstStyle/>
                        <a:p>
                          <a:pPr algn="ctr"/>
                          <a:r>
                            <a:rPr lang="zh-CN" altLang="en-US" sz="2000" dirty="0" smtClean="0">
                              <a:latin typeface="Times New Roman" panose="02020603050405020304" pitchFamily="18" charset="0"/>
                              <a:cs typeface="Times New Roman" panose="02020603050405020304" pitchFamily="18" charset="0"/>
                            </a:rPr>
                            <a:t>判定</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一条直线与一个平面没有公共点，则称这条直线与这个平面平行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i="1"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altLang="zh-CN" sz="2000" i="1" smtClean="0">
                                  <a:latin typeface="Cambria Math" panose="02040503050406030204" pitchFamily="18" charset="0"/>
                                  <a:ea typeface="Cambria Math" panose="02040503050406030204" pitchFamily="18" charset="0"/>
                                  <a:cs typeface="Times New Roman" panose="02020603050405020304" pitchFamily="18" charset="0"/>
                                </a:rPr>
                                <m:t>α</m:t>
                              </m:r>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smtClean="0">
                              <a:latin typeface="Times New Roman" panose="02020603050405020304" pitchFamily="18" charset="0"/>
                              <a:cs typeface="Times New Roman" panose="02020603050405020304" pitchFamily="18" charset="0"/>
                            </a:rPr>
                            <a:t>a//</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cs typeface="Times New Roman" panose="02020603050405020304" pitchFamily="18" charset="0"/>
                                </a:rPr>
                                <m:t>α</m:t>
                              </m:r>
                            </m:oMath>
                          </a14:m>
                          <a:endParaRPr lang="zh-CN" altLang="en-US" sz="2000" dirty="0">
                            <a:latin typeface="Times New Roman" panose="02020603050405020304" pitchFamily="18" charset="0"/>
                            <a:cs typeface="Times New Roman" panose="02020603050405020304" pitchFamily="18" charset="0"/>
                          </a:endParaRPr>
                        </a:p>
                      </a:txBody>
                      <a:tcPr anchor="ctr"/>
                    </a:tc>
                  </a:tr>
                  <a:tr h="1549230">
                    <a:tc vMerge="1">
                      <a:txBody>
                        <a:bodyPr/>
                        <a:lstStyle/>
                        <a:p>
                          <a:endParaRPr lang="zh-CN" altLang="en-US" dirty="0"/>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平面外的一条直线与此平面内的一条直线平行，则该直线与此平面平行（即线线平行</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smtClean="0">
                              <a:latin typeface="Times New Roman" panose="02020603050405020304" pitchFamily="18" charset="0"/>
                              <a:cs typeface="Times New Roman" panose="02020603050405020304" pitchFamily="18" charset="0"/>
                            </a:rPr>
                            <a:t>线面平行）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smtClean="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b</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err="1"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smtClean="0">
                              <a:latin typeface="Times New Roman" panose="02020603050405020304" pitchFamily="18" charset="0"/>
                              <a:cs typeface="Times New Roman" panose="02020603050405020304" pitchFamily="18" charset="0"/>
                            </a:rPr>
                            <a:t>a//</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cs typeface="Times New Roman" panose="02020603050405020304" pitchFamily="18" charset="0"/>
                                </a:rPr>
                                <m:t>α</m:t>
                              </m:r>
                            </m:oMath>
                          </a14:m>
                          <a:endParaRPr lang="zh-CN" altLang="en-US" sz="2000" dirty="0">
                            <a:latin typeface="Times New Roman" panose="02020603050405020304" pitchFamily="18" charset="0"/>
                            <a:cs typeface="Times New Roman" panose="02020603050405020304" pitchFamily="18" charset="0"/>
                          </a:endParaRPr>
                        </a:p>
                        <a:p>
                          <a:pPr algn="ctr"/>
                          <a:endParaRPr lang="zh-CN" altLang="en-US" sz="2000" dirty="0">
                            <a:latin typeface="Times New Roman" panose="02020603050405020304" pitchFamily="18" charset="0"/>
                            <a:cs typeface="Times New Roman" panose="02020603050405020304" pitchFamily="18" charset="0"/>
                          </a:endParaRPr>
                        </a:p>
                      </a:txBody>
                      <a:tcPr anchor="ctr"/>
                    </a:tc>
                  </a:tr>
                  <a:tr h="1549230">
                    <a:tc>
                      <a:txBody>
                        <a:bodyPr/>
                        <a:lstStyle/>
                        <a:p>
                          <a:pPr algn="ctr"/>
                          <a:r>
                            <a:rPr lang="zh-CN" altLang="en-US" sz="2000" dirty="0" smtClean="0">
                              <a:latin typeface="Times New Roman" panose="02020603050405020304" pitchFamily="18" charset="0"/>
                              <a:cs typeface="Times New Roman" panose="02020603050405020304" pitchFamily="18" charset="0"/>
                            </a:rPr>
                            <a:t>性质</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一条直线和一个平面平行，则过这条直线的任一平面与此平面的交线与该直线平行（即线面平行</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smtClean="0">
                              <a:latin typeface="Times New Roman" panose="02020603050405020304" pitchFamily="18" charset="0"/>
                              <a:cs typeface="Times New Roman" panose="02020603050405020304" pitchFamily="18" charset="0"/>
                            </a:rPr>
                            <a:t>线线平行）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smtClean="0">
                              <a:latin typeface="Times New Roman" panose="02020603050405020304" pitchFamily="18" charset="0"/>
                              <a:cs typeface="Times New Roman" panose="02020603050405020304" pitchFamily="18" charset="0"/>
                            </a:rPr>
                            <a:t>a//</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cs typeface="Times New Roman" panose="02020603050405020304" pitchFamily="18" charset="0"/>
                                </a:rPr>
                                <m:t>α</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0" dirty="0" smtClean="0">
                              <a:ea typeface="Cambria Math" panose="02040503050406030204" pitchFamily="18" charset="0"/>
                              <a:cs typeface="Times New Roman" panose="02020603050405020304" pitchFamily="18" charset="0"/>
                            </a:rPr>
                            <a: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000" i="1" dirty="0" smtClean="0">
                              <a:latin typeface="Times New Roman" panose="02020603050405020304" pitchFamily="18" charset="0"/>
                              <a:cs typeface="Times New Roman" panose="02020603050405020304" pitchFamily="18" charset="0"/>
                            </a:rPr>
                            <a:t>=b</a:t>
                          </a:r>
                          <a:endPar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err="1" smtClean="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b</a:t>
                          </a:r>
                          <a:endParaRPr lang="zh-CN" altLang="en-US" sz="2000" dirty="0">
                            <a:latin typeface="Times New Roman" panose="02020603050405020304" pitchFamily="18" charset="0"/>
                            <a:cs typeface="Times New Roman" panose="02020603050405020304" pitchFamily="18" charset="0"/>
                          </a:endParaRPr>
                        </a:p>
                      </a:txBody>
                      <a:tcPr anchor="ct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1833558"/>
                  </p:ext>
                </p:extLst>
              </p:nvPr>
            </p:nvGraphicFramePr>
            <p:xfrm>
              <a:off x="559558" y="1512754"/>
              <a:ext cx="11382233" cy="5043930"/>
            </p:xfrm>
            <a:graphic>
              <a:graphicData uri="http://schemas.openxmlformats.org/drawingml/2006/table">
                <a:tbl>
                  <a:tblPr firstRow="1" bandRow="1">
                    <a:tableStyleId>{5940675A-B579-460E-94D1-54222C63F5DA}</a:tableStyleId>
                  </a:tblPr>
                  <a:tblGrid>
                    <a:gridCol w="914400"/>
                    <a:gridCol w="4647062"/>
                    <a:gridCol w="2780731"/>
                    <a:gridCol w="3040040"/>
                  </a:tblGrid>
                  <a:tr h="396240">
                    <a:tc>
                      <a:txBody>
                        <a:bodyPr/>
                        <a:lstStyle/>
                        <a:p>
                          <a:pPr algn="ctr"/>
                          <a:r>
                            <a:rPr lang="zh-CN" altLang="en-US" sz="2000" dirty="0" smtClean="0">
                              <a:latin typeface="Times New Roman" panose="02020603050405020304" pitchFamily="18" charset="0"/>
                              <a:cs typeface="Times New Roman" panose="02020603050405020304" pitchFamily="18" charset="0"/>
                            </a:rPr>
                            <a:t>类别</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语言描述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图形描述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数学描述</a:t>
                          </a:r>
                          <a:endParaRPr lang="zh-CN" altLang="en-US" sz="2000" dirty="0">
                            <a:latin typeface="Times New Roman" panose="02020603050405020304" pitchFamily="18" charset="0"/>
                            <a:cs typeface="Times New Roman" panose="02020603050405020304" pitchFamily="18" charset="0"/>
                          </a:endParaRPr>
                        </a:p>
                      </a:txBody>
                      <a:tcPr anchor="ctr"/>
                    </a:tc>
                  </a:tr>
                  <a:tr h="1549230">
                    <a:tc rowSpan="2">
                      <a:txBody>
                        <a:bodyPr/>
                        <a:lstStyle/>
                        <a:p>
                          <a:pPr algn="ctr"/>
                          <a:r>
                            <a:rPr lang="zh-CN" altLang="en-US" sz="2000" dirty="0" smtClean="0">
                              <a:latin typeface="Times New Roman" panose="02020603050405020304" pitchFamily="18" charset="0"/>
                              <a:cs typeface="Times New Roman" panose="02020603050405020304" pitchFamily="18" charset="0"/>
                            </a:rPr>
                            <a:t>判定</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一条直线与一个平面没有公共点，则称这条直线与这个平面平行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74549" t="-28346" r="-601" b="-201181"/>
                          </a:stretch>
                        </a:blipFill>
                      </a:tcPr>
                    </a:tc>
                  </a:tr>
                  <a:tr h="1549230">
                    <a:tc vMerge="1">
                      <a:txBody>
                        <a:bodyPr/>
                        <a:lstStyle/>
                        <a:p>
                          <a:endParaRPr lang="zh-CN" altLang="en-US" dirty="0"/>
                        </a:p>
                      </a:txBody>
                      <a:tcPr/>
                    </a:tc>
                    <a:tc>
                      <a:txBody>
                        <a:bodyPr/>
                        <a:lstStyle/>
                        <a:p>
                          <a:endParaRPr lang="zh-CN"/>
                        </a:p>
                      </a:txBody>
                      <a:tcPr anchor="ctr">
                        <a:blipFill rotWithShape="0">
                          <a:blip r:embed="rId3"/>
                          <a:stretch>
                            <a:fillRect l="-19790" t="-127843" r="-125557" b="-100392"/>
                          </a:stretch>
                        </a:blipFill>
                      </a:tcP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74549" t="-127843" r="-601" b="-100392"/>
                          </a:stretch>
                        </a:blipFill>
                      </a:tcPr>
                    </a:tc>
                  </a:tr>
                  <a:tr h="1549230">
                    <a:tc>
                      <a:txBody>
                        <a:bodyPr/>
                        <a:lstStyle/>
                        <a:p>
                          <a:pPr algn="ctr"/>
                          <a:r>
                            <a:rPr lang="zh-CN" altLang="en-US" sz="2000" dirty="0" smtClean="0">
                              <a:latin typeface="Times New Roman" panose="02020603050405020304" pitchFamily="18" charset="0"/>
                              <a:cs typeface="Times New Roman" panose="02020603050405020304" pitchFamily="18" charset="0"/>
                            </a:rPr>
                            <a:t>性质</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19790" t="-228740" r="-125557" b="-787"/>
                          </a:stretch>
                        </a:blipFill>
                      </a:tcP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74549" t="-228740" r="-601" b="-787"/>
                          </a:stretch>
                        </a:blipFill>
                      </a:tcPr>
                    </a:tc>
                  </a:tr>
                </a:tbl>
              </a:graphicData>
            </a:graphic>
          </p:graphicFrame>
        </mc:Fallback>
      </mc:AlternateContent>
      <p:pic>
        <p:nvPicPr>
          <p:cNvPr id="8" name="图片 7"/>
          <p:cNvPicPr>
            <a:picLocks noChangeAspect="1"/>
          </p:cNvPicPr>
          <p:nvPr/>
        </p:nvPicPr>
        <p:blipFill>
          <a:blip r:embed="rId4"/>
          <a:stretch>
            <a:fillRect/>
          </a:stretch>
        </p:blipFill>
        <p:spPr>
          <a:xfrm>
            <a:off x="6687403" y="2025012"/>
            <a:ext cx="1569656" cy="1337481"/>
          </a:xfrm>
          <a:prstGeom prst="rect">
            <a:avLst/>
          </a:prstGeom>
        </p:spPr>
      </p:pic>
      <p:pic>
        <p:nvPicPr>
          <p:cNvPr id="9" name="图片 8"/>
          <p:cNvPicPr>
            <a:picLocks noChangeAspect="1"/>
          </p:cNvPicPr>
          <p:nvPr/>
        </p:nvPicPr>
        <p:blipFill>
          <a:blip r:embed="rId5"/>
          <a:stretch>
            <a:fillRect/>
          </a:stretch>
        </p:blipFill>
        <p:spPr>
          <a:xfrm>
            <a:off x="6687402" y="3435396"/>
            <a:ext cx="1569656" cy="1337481"/>
          </a:xfrm>
          <a:prstGeom prst="rect">
            <a:avLst/>
          </a:prstGeom>
        </p:spPr>
      </p:pic>
      <p:pic>
        <p:nvPicPr>
          <p:cNvPr id="12" name="图片 11"/>
          <p:cNvPicPr>
            <a:picLocks noChangeAspect="1"/>
          </p:cNvPicPr>
          <p:nvPr/>
        </p:nvPicPr>
        <p:blipFill>
          <a:blip r:embed="rId6"/>
          <a:stretch>
            <a:fillRect/>
          </a:stretch>
        </p:blipFill>
        <p:spPr>
          <a:xfrm>
            <a:off x="6485127" y="5036280"/>
            <a:ext cx="1974207" cy="1498626"/>
          </a:xfrm>
          <a:prstGeom prst="rect">
            <a:avLst/>
          </a:prstGeom>
        </p:spPr>
      </p:pic>
    </p:spTree>
    <p:extLst>
      <p:ext uri="{BB962C8B-B14F-4D97-AF65-F5344CB8AC3E}">
        <p14:creationId xmlns:p14="http://schemas.microsoft.com/office/powerpoint/2010/main" val="2078829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一、直线、平面平行的判定与性质</a:t>
            </a:r>
            <a:endParaRPr lang="en-US" altLang="zh-CN" sz="4800" dirty="0" smtClean="0"/>
          </a:p>
        </p:txBody>
      </p:sp>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平面与平面平行的判定和性质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2480854653"/>
                  </p:ext>
                </p:extLst>
              </p:nvPr>
            </p:nvGraphicFramePr>
            <p:xfrm>
              <a:off x="272955" y="1499427"/>
              <a:ext cx="11573302" cy="5276046"/>
            </p:xfrm>
            <a:graphic>
              <a:graphicData uri="http://schemas.openxmlformats.org/drawingml/2006/table">
                <a:tbl>
                  <a:tblPr firstRow="1" bandRow="1">
                    <a:tableStyleId>{5940675A-B579-460E-94D1-54222C63F5DA}</a:tableStyleId>
                  </a:tblPr>
                  <a:tblGrid>
                    <a:gridCol w="805191"/>
                    <a:gridCol w="4769730"/>
                    <a:gridCol w="2231599"/>
                    <a:gridCol w="3766782"/>
                  </a:tblGrid>
                  <a:tr h="615558">
                    <a:tc>
                      <a:txBody>
                        <a:bodyPr/>
                        <a:lstStyle/>
                        <a:p>
                          <a:pPr algn="ctr"/>
                          <a:r>
                            <a:rPr lang="zh-CN" altLang="en-US" sz="2000" dirty="0" smtClean="0">
                              <a:latin typeface="Times New Roman" panose="02020603050405020304" pitchFamily="18" charset="0"/>
                              <a:cs typeface="Times New Roman" panose="02020603050405020304" pitchFamily="18" charset="0"/>
                            </a:rPr>
                            <a:t>类别</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语言描述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图形描述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数学描述</a:t>
                          </a:r>
                          <a:endParaRPr lang="zh-CN" altLang="en-US" sz="2000" dirty="0">
                            <a:latin typeface="Times New Roman" panose="02020603050405020304" pitchFamily="18" charset="0"/>
                            <a:cs typeface="Times New Roman" panose="02020603050405020304" pitchFamily="18" charset="0"/>
                          </a:endParaRPr>
                        </a:p>
                      </a:txBody>
                      <a:tcPr anchor="ctr"/>
                    </a:tc>
                  </a:tr>
                  <a:tr h="1134798">
                    <a:tc rowSpan="4">
                      <a:txBody>
                        <a:bodyPr/>
                        <a:lstStyle/>
                        <a:p>
                          <a:pPr algn="ctr"/>
                          <a:r>
                            <a:rPr lang="zh-CN" altLang="en-US" sz="2000" dirty="0" smtClean="0">
                              <a:latin typeface="Times New Roman" panose="02020603050405020304" pitchFamily="18" charset="0"/>
                              <a:cs typeface="Times New Roman" panose="02020603050405020304" pitchFamily="18" charset="0"/>
                            </a:rPr>
                            <a:t>判定</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一个平面与另一个平面没有公共点，则称这两个平面平行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altLang="zh-CN" sz="2000" i="1"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oMath>
                          </a14:m>
                          <a:endParaRPr lang="zh-CN" altLang="en-US" sz="2000" dirty="0">
                            <a:latin typeface="Times New Roman" panose="02020603050405020304" pitchFamily="18" charset="0"/>
                            <a:cs typeface="Times New Roman" panose="02020603050405020304" pitchFamily="18" charset="0"/>
                          </a:endParaRPr>
                        </a:p>
                        <a:p>
                          <a:pPr algn="ctr"/>
                          <a:endParaRPr lang="zh-CN" altLang="en-US" sz="2000" dirty="0">
                            <a:latin typeface="Times New Roman" panose="02020603050405020304" pitchFamily="18" charset="0"/>
                            <a:cs typeface="Times New Roman" panose="02020603050405020304" pitchFamily="18" charset="0"/>
                          </a:endParaRPr>
                        </a:p>
                      </a:txBody>
                      <a:tcPr anchor="ctr"/>
                    </a:tc>
                  </a:tr>
                  <a:tr h="1134798">
                    <a:tc vMerge="1">
                      <a:txBody>
                        <a:bodyPr/>
                        <a:lstStyle/>
                        <a:p>
                          <a:endParaRPr lang="zh-CN" altLang="en-US"/>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如果一个平面内有两条相交的直线都平行于另一个平面，那么这两个平面平行（即线面平行</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smtClean="0">
                              <a:latin typeface="Times New Roman" panose="02020603050405020304" pitchFamily="18" charset="0"/>
                              <a:cs typeface="Times New Roman" panose="02020603050405020304" pitchFamily="18" charset="0"/>
                            </a:rPr>
                            <a:t>面面平行）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zh-CN" altLang="en-US" sz="2000" i="1" smtClean="0">
                                      <a:latin typeface="Cambria Math" panose="02040503050406030204" pitchFamily="18" charset="0"/>
                                      <a:cs typeface="Times New Roman" panose="02020603050405020304" pitchFamily="18" charset="0"/>
                                    </a:rPr>
                                  </m:ctrlPr>
                                </m:dPr>
                                <m:e>
                                  <m:eqArr>
                                    <m:eqArrPr>
                                      <m:ctrlPr>
                                        <a:rPr lang="en-US" altLang="zh-CN" sz="2000" i="1" smtClean="0">
                                          <a:latin typeface="Cambria Math" panose="02040503050406030204" pitchFamily="18" charset="0"/>
                                          <a:cs typeface="Times New Roman" panose="02020603050405020304" pitchFamily="18" charset="0"/>
                                        </a:rPr>
                                      </m:ctrlPr>
                                    </m:eqArrPr>
                                    <m:e>
                                      <m:r>
                                        <m:rPr>
                                          <m:nor/>
                                        </m:rPr>
                                        <a:rPr lang="en-US" altLang="zh-CN" sz="2000" i="1" dirty="0" smtClean="0">
                                          <a:latin typeface="Times New Roman" panose="02020603050405020304" pitchFamily="18" charset="0"/>
                                          <a:cs typeface="Times New Roman" panose="02020603050405020304" pitchFamily="18" charset="0"/>
                                        </a:rPr>
                                        <m:t>a</m:t>
                                      </m:r>
                                      <m:r>
                                        <m:rPr>
                                          <m:nor/>
                                        </m:rPr>
                                        <a:rPr lang="en-US" altLang="zh-CN" sz="2000" i="1" dirty="0" smtClean="0">
                                          <a:latin typeface="Times New Roman" panose="020206030504050203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b</m:t>
                                      </m:r>
                                      <m:r>
                                        <m:rPr>
                                          <m:nor/>
                                        </m:rPr>
                                        <a:rPr lang="en-US" altLang="zh-CN" sz="2000" dirty="0" smtClean="0">
                                          <a:latin typeface="Times New Roman" panose="020206030504050203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en-US" altLang="zh-CN" sz="2000" dirty="0" smtClean="0">
                                          <a:latin typeface="Times New Roman" panose="02020603050405020304" pitchFamily="18" charset="0"/>
                                          <a:cs typeface="Times New Roman" panose="02020603050405020304" pitchFamily="18" charset="0"/>
                                        </a:rPr>
                                        <m:t> </m:t>
                                      </m:r>
                                    </m:e>
                                    <m:e>
                                      <m:r>
                                        <m:rPr>
                                          <m:nor/>
                                        </m:rPr>
                                        <a:rPr lang="en-US" altLang="zh-CN" sz="2000" i="1" dirty="0" smtClean="0">
                                          <a:latin typeface="Times New Roman" panose="02020603050405020304" pitchFamily="18" charset="0"/>
                                          <a:cs typeface="Times New Roman" panose="02020603050405020304" pitchFamily="18" charset="0"/>
                                        </a:rPr>
                                        <m:t>a</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b="0" dirty="0" smtClean="0">
                                          <a:ea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r>
                                        <m:rPr>
                                          <m:nor/>
                                        </m:rPr>
                                        <a:rPr lang="zh-CN" altLang="en-US" sz="2000" dirty="0">
                                          <a:latin typeface="Times New Roman" panose="02020603050405020304" pitchFamily="18" charset="0"/>
                                          <a:cs typeface="Times New Roman" panose="02020603050405020304" pitchFamily="18" charset="0"/>
                                        </a:rPr>
                                        <m:t> </m:t>
                                      </m:r>
                                    </m:e>
                                    <m:e>
                                      <m:r>
                                        <m:rPr>
                                          <m:nor/>
                                        </m:rPr>
                                        <a:rPr lang="en-US" altLang="zh-CN" sz="2000" i="1" dirty="0" smtClean="0">
                                          <a:latin typeface="Times New Roman" panose="02020603050405020304" pitchFamily="18" charset="0"/>
                                          <a:cs typeface="Times New Roman" panose="02020603050405020304" pitchFamily="18" charset="0"/>
                                        </a:rPr>
                                        <m:t>a</m:t>
                                      </m:r>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dirty="0" smtClean="0">
                                          <a:latin typeface="Times New Roman" panose="02020603050405020304" pitchFamily="18" charset="0"/>
                                          <a:cs typeface="Times New Roman" panose="02020603050405020304" pitchFamily="18" charset="0"/>
                                        </a:rPr>
                                        <m:t>P</m:t>
                                      </m:r>
                                      <m:r>
                                        <m:rPr>
                                          <m:nor/>
                                        </m:rPr>
                                        <a:rPr lang="zh-CN" altLang="en-US" sz="2000" dirty="0">
                                          <a:latin typeface="Times New Roman" panose="02020603050405020304" pitchFamily="18" charset="0"/>
                                          <a:cs typeface="Times New Roman" panose="02020603050405020304" pitchFamily="18" charset="0"/>
                                        </a:rPr>
                                        <m:t> </m:t>
                                      </m:r>
                                    </m:e>
                                  </m:eqArr>
                                </m:e>
                              </m:d>
                              <m:r>
                                <a:rPr lang="zh-CN" altLang="en-US" sz="2000" i="0" dirty="0" smtClean="0">
                                  <a:latin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altLang="zh-CN" sz="2000" i="1"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oMath>
                          </a14:m>
                          <a:endParaRPr lang="zh-CN" altLang="en-US" sz="2000" dirty="0">
                            <a:latin typeface="Times New Roman" panose="02020603050405020304" pitchFamily="18" charset="0"/>
                            <a:cs typeface="Times New Roman" panose="02020603050405020304" pitchFamily="18" charset="0"/>
                          </a:endParaRPr>
                        </a:p>
                      </a:txBody>
                      <a:tcPr anchor="ctr"/>
                    </a:tc>
                  </a:tr>
                  <a:tr h="1134798">
                    <a:tc vMerge="1">
                      <a:txBody>
                        <a:bodyPr/>
                        <a:lstStyle/>
                        <a:p>
                          <a:endParaRPr lang="zh-CN" altLang="en-US"/>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如果一个平面内有两个相交直线分别平行于另一个平面内的两条相交直线那么这两个平面平行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zh-CN" altLang="en-US" sz="2000" i="1" smtClean="0">
                                        <a:latin typeface="Cambria Math" panose="02040503050406030204" pitchFamily="18" charset="0"/>
                                        <a:cs typeface="Times New Roman" panose="02020603050405020304" pitchFamily="18" charset="0"/>
                                      </a:rPr>
                                    </m:ctrlPr>
                                  </m:dPr>
                                  <m:e>
                                    <m:eqArr>
                                      <m:eqArrPr>
                                        <m:ctrlPr>
                                          <a:rPr lang="en-US" altLang="zh-CN" sz="2000" i="1" smtClean="0">
                                            <a:latin typeface="Cambria Math" panose="02040503050406030204" pitchFamily="18" charset="0"/>
                                            <a:cs typeface="Times New Roman" panose="02020603050405020304" pitchFamily="18" charset="0"/>
                                          </a:rPr>
                                        </m:ctrlPr>
                                      </m:eqArrPr>
                                      <m:e>
                                        <m:r>
                                          <m:rPr>
                                            <m:nor/>
                                          </m:rPr>
                                          <a:rPr lang="en-US" altLang="zh-CN" sz="2000" i="1" dirty="0" smtClean="0">
                                            <a:latin typeface="Times New Roman" panose="02020603050405020304" pitchFamily="18" charset="0"/>
                                            <a:cs typeface="Times New Roman" panose="02020603050405020304" pitchFamily="18" charset="0"/>
                                          </a:rPr>
                                          <m:t>a</m:t>
                                        </m:r>
                                        <m:r>
                                          <m:rPr>
                                            <m:nor/>
                                          </m:rPr>
                                          <a:rPr lang="en-US" altLang="zh-CN" sz="2000" i="1" dirty="0" smtClean="0">
                                            <a:latin typeface="Times New Roman" panose="020206030504050203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a</m:t>
                                        </m:r>
                                        <m:r>
                                          <a:rPr lang="zh-CN" altLang="en-US" sz="2000" i="1" dirty="0" smtClean="0">
                                            <a:latin typeface="Cambria Math" panose="02040503050406030204" pitchFamily="18" charset="0"/>
                                            <a:cs typeface="Times New Roman" panose="02020603050405020304" pitchFamily="18" charset="0"/>
                                          </a:rPr>
                                          <m:t>’</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b</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b</m:t>
                                        </m:r>
                                        <m:r>
                                          <a:rPr lang="zh-CN" altLang="en-US" sz="200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a</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b="0" dirty="0" smtClean="0">
                                            <a:ea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r>
                                          <m:rPr>
                                            <m:nor/>
                                          </m:rPr>
                                          <a:rPr lang="zh-CN" altLang="en-US" sz="2000" dirty="0">
                                            <a:latin typeface="Times New Roman" panose="02020603050405020304" pitchFamily="18" charset="0"/>
                                            <a:cs typeface="Times New Roman" panose="02020603050405020304" pitchFamily="18" charset="0"/>
                                          </a:rPr>
                                          <m:t> </m:t>
                                        </m:r>
                                        <m:r>
                                          <m:rPr>
                                            <m:nor/>
                                          </m:rPr>
                                          <a:rPr lang="en-US" altLang="zh-CN" sz="2000" dirty="0" smtClean="0">
                                            <a:latin typeface="Times New Roman" panose="02020603050405020304" pitchFamily="18" charset="0"/>
                                            <a:cs typeface="Times New Roman" panose="02020603050405020304" pitchFamily="18" charset="0"/>
                                          </a:rPr>
                                          <m:t> </m:t>
                                        </m:r>
                                      </m:e>
                                      <m:e>
                                        <m:r>
                                          <m:rPr>
                                            <m:nor/>
                                          </m:rPr>
                                          <a:rPr lang="en-US" altLang="zh-CN" sz="2000" i="1" dirty="0" smtClean="0">
                                            <a:latin typeface="Times New Roman" panose="02020603050405020304" pitchFamily="18" charset="0"/>
                                            <a:cs typeface="Times New Roman" panose="02020603050405020304" pitchFamily="18" charset="0"/>
                                          </a:rPr>
                                          <m:t>a</m:t>
                                        </m:r>
                                        <m:r>
                                          <a:rPr lang="zh-CN" altLang="en-US" sz="2000" i="1" dirty="0"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b</m:t>
                                        </m:r>
                                        <m:r>
                                          <a:rPr lang="zh-CN" altLang="en-US" sz="2000" i="1" dirty="0"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e>
                                      <m:e>
                                        <m:r>
                                          <m:rPr>
                                            <m:nor/>
                                          </m:rPr>
                                          <a:rPr lang="en-US" altLang="zh-CN" sz="2000" i="1" dirty="0" smtClean="0">
                                            <a:latin typeface="Times New Roman" panose="02020603050405020304" pitchFamily="18" charset="0"/>
                                            <a:cs typeface="Times New Roman" panose="02020603050405020304" pitchFamily="18" charset="0"/>
                                          </a:rPr>
                                          <m:t>a</m:t>
                                        </m:r>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P</m:t>
                                        </m:r>
                                        <m:r>
                                          <m:rPr>
                                            <m:nor/>
                                          </m:rPr>
                                          <a:rPr lang="zh-CN" altLang="en-US" sz="2000" dirty="0">
                                            <a:latin typeface="Times New Roman" panose="02020603050405020304" pitchFamily="18" charset="0"/>
                                            <a:cs typeface="Times New Roman" panose="02020603050405020304" pitchFamily="18" charset="0"/>
                                          </a:rPr>
                                          <m:t> </m:t>
                                        </m:r>
                                        <m:r>
                                          <m:rPr>
                                            <m:nor/>
                                          </m:rPr>
                                          <a:rPr lang="en-US" altLang="zh-CN" sz="2000" b="0" i="1" dirty="0" smtClean="0">
                                            <a:latin typeface="Times New Roman" panose="020206030504050203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a</m:t>
                                        </m:r>
                                        <m:r>
                                          <a:rPr lang="zh-CN" altLang="en-US" sz="2000" i="1" dirty="0" smtClean="0">
                                            <a:latin typeface="Cambria Math" panose="02040503050406030204" pitchFamily="18" charset="0"/>
                                            <a:cs typeface="Times New Roman" panose="02020603050405020304" pitchFamily="18" charset="0"/>
                                          </a:rPr>
                                          <m:t>’</m:t>
                                        </m:r>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b</m:t>
                                        </m:r>
                                        <m:r>
                                          <a:rPr lang="zh-CN" altLang="en-US" sz="2000" i="1" dirty="0" smtClean="0">
                                            <a:latin typeface="Cambria Math" panose="02040503050406030204" pitchFamily="18" charset="0"/>
                                            <a:cs typeface="Times New Roman" panose="02020603050405020304" pitchFamily="18" charset="0"/>
                                          </a:rPr>
                                          <m:t>’</m:t>
                                        </m:r>
                                        <m:r>
                                          <m:rPr>
                                            <m:nor/>
                                          </m:rPr>
                                          <a:rPr lang="en-US" altLang="zh-CN" sz="2000" dirty="0" smtClean="0">
                                            <a:latin typeface="Times New Roman" panose="02020603050405020304" pitchFamily="18" charset="0"/>
                                            <a:cs typeface="Times New Roman" panose="02020603050405020304" pitchFamily="18" charset="0"/>
                                          </a:rPr>
                                          <m:t>=</m:t>
                                        </m:r>
                                        <m:r>
                                          <m:rPr>
                                            <m:nor/>
                                          </m:rPr>
                                          <a:rPr lang="en-US" altLang="zh-CN" sz="2000" i="1" dirty="0" smtClean="0">
                                            <a:latin typeface="Times New Roman" panose="02020603050405020304" pitchFamily="18" charset="0"/>
                                            <a:cs typeface="Times New Roman" panose="02020603050405020304" pitchFamily="18" charset="0"/>
                                          </a:rPr>
                                          <m:t>P</m:t>
                                        </m:r>
                                        <m:r>
                                          <m:rPr>
                                            <m:nor/>
                                          </m:rPr>
                                          <a:rPr lang="en-US" altLang="zh-CN" sz="2000" b="0" i="1" dirty="0" smtClean="0">
                                            <a:latin typeface="Times New Roman" panose="02020603050405020304" pitchFamily="18" charset="0"/>
                                            <a:cs typeface="Times New Roman" panose="02020603050405020304" pitchFamily="18" charset="0"/>
                                          </a:rPr>
                                          <m:t> </m:t>
                                        </m:r>
                                        <m:r>
                                          <m:rPr>
                                            <m:nor/>
                                          </m:rPr>
                                          <a:rPr lang="en-US" altLang="zh-CN" sz="2000" b="0" i="0" dirty="0" smtClean="0">
                                            <a:latin typeface="Times New Roman" panose="02020603050405020304" pitchFamily="18" charset="0"/>
                                            <a:cs typeface="Times New Roman" panose="02020603050405020304" pitchFamily="18" charset="0"/>
                                          </a:rPr>
                                          <m:t>' </m:t>
                                        </m:r>
                                        <m:r>
                                          <m:rPr>
                                            <m:nor/>
                                          </m:rPr>
                                          <a:rPr lang="zh-CN" altLang="en-US" sz="2000" dirty="0">
                                            <a:latin typeface="Times New Roman" panose="02020603050405020304" pitchFamily="18" charset="0"/>
                                            <a:cs typeface="Times New Roman" panose="02020603050405020304" pitchFamily="18" charset="0"/>
                                          </a:rPr>
                                          <m:t>  </m:t>
                                        </m:r>
                                      </m:e>
                                    </m:eqArr>
                                  </m:e>
                                </m:d>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r>
                                  <m:rPr>
                                    <m:nor/>
                                  </m:rPr>
                                  <a:rPr lang="en-US" altLang="zh-CN" sz="2000" i="1" dirty="0" smtClean="0">
                                    <a:latin typeface="Times New Roman" panose="020206030504050203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oMath>
                            </m:oMathPara>
                          </a14:m>
                          <a:endParaRPr lang="zh-CN" altLang="en-US" sz="2000" dirty="0">
                            <a:latin typeface="Times New Roman" panose="02020603050405020304" pitchFamily="18" charset="0"/>
                            <a:cs typeface="Times New Roman" panose="02020603050405020304" pitchFamily="18" charset="0"/>
                          </a:endParaRPr>
                        </a:p>
                        <a:p>
                          <a:pPr algn="ctr"/>
                          <a:endParaRPr lang="zh-CN" altLang="en-US" sz="2000" dirty="0">
                            <a:latin typeface="Times New Roman" panose="02020603050405020304" pitchFamily="18" charset="0"/>
                            <a:cs typeface="Times New Roman" panose="02020603050405020304" pitchFamily="18" charset="0"/>
                          </a:endParaRPr>
                        </a:p>
                      </a:txBody>
                      <a:tcPr anchor="ctr"/>
                    </a:tc>
                  </a:tr>
                  <a:tr h="1134798">
                    <a:tc vMerge="1">
                      <a:txBody>
                        <a:bodyPr/>
                        <a:lstStyle/>
                        <a:p>
                          <a:endParaRPr lang="zh-CN" altLang="en-US"/>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垂直于同一直线的两个平面平行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nor/>
                                </m:rPr>
                                <a:rPr lang="en-US" altLang="zh-CN" sz="2000" i="1" dirty="0" smtClean="0">
                                  <a:latin typeface="Times New Roman" panose="02020603050405020304" pitchFamily="18" charset="0"/>
                                  <a:cs typeface="Times New Roman" panose="02020603050405020304" pitchFamily="18" charset="0"/>
                                </a:rPr>
                                <m:t>a</m:t>
                              </m:r>
                              <m:r>
                                <a:rPr lang="zh-CN" altLang="en-US" sz="2000" i="1" dirty="0"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0" dirty="0" smtClean="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000" i="1" dirty="0" smtClean="0">
                                  <a:latin typeface="Times New Roman" panose="02020603050405020304" pitchFamily="18" charset="0"/>
                                  <a:cs typeface="Times New Roman" panose="02020603050405020304" pitchFamily="18" charset="0"/>
                                </a:rPr>
                                <m:t>a</m:t>
                              </m:r>
                              <m:r>
                                <a:rPr lang="zh-CN" altLang="en-US" sz="2000" i="1" dirty="0" smtClean="0">
                                  <a:latin typeface="Cambria Math" panose="020405030504060302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r>
                                <m:rPr>
                                  <m:nor/>
                                </m:rPr>
                                <a:rPr lang="en-US" altLang="zh-CN" sz="2000" i="1" dirty="0" smtClean="0">
                                  <a:latin typeface="Times New Roman" panose="020206030504050203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oMath>
                          </a14:m>
                          <a:endParaRPr lang="zh-CN" altLang="en-US" sz="200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latin typeface="Times New Roman" panose="02020603050405020304" pitchFamily="18" charset="0"/>
                            <a:cs typeface="Times New Roman" panose="02020603050405020304" pitchFamily="18" charset="0"/>
                          </a:endParaRPr>
                        </a:p>
                      </a:txBody>
                      <a:tcPr anchor="ctr"/>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2480854653"/>
                  </p:ext>
                </p:extLst>
              </p:nvPr>
            </p:nvGraphicFramePr>
            <p:xfrm>
              <a:off x="272955" y="1499427"/>
              <a:ext cx="11573302" cy="5276046"/>
            </p:xfrm>
            <a:graphic>
              <a:graphicData uri="http://schemas.openxmlformats.org/drawingml/2006/table">
                <a:tbl>
                  <a:tblPr firstRow="1" bandRow="1">
                    <a:tableStyleId>{5940675A-B579-460E-94D1-54222C63F5DA}</a:tableStyleId>
                  </a:tblPr>
                  <a:tblGrid>
                    <a:gridCol w="805191"/>
                    <a:gridCol w="4769730"/>
                    <a:gridCol w="2231599"/>
                    <a:gridCol w="3766782"/>
                  </a:tblGrid>
                  <a:tr h="615558">
                    <a:tc>
                      <a:txBody>
                        <a:bodyPr/>
                        <a:lstStyle/>
                        <a:p>
                          <a:pPr algn="ctr"/>
                          <a:r>
                            <a:rPr lang="zh-CN" altLang="en-US" sz="2000" dirty="0" smtClean="0">
                              <a:latin typeface="Times New Roman" panose="02020603050405020304" pitchFamily="18" charset="0"/>
                              <a:cs typeface="Times New Roman" panose="02020603050405020304" pitchFamily="18" charset="0"/>
                            </a:rPr>
                            <a:t>类别</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语言描述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图形描述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数学描述</a:t>
                          </a:r>
                          <a:endParaRPr lang="zh-CN" altLang="en-US" sz="2000" dirty="0">
                            <a:latin typeface="Times New Roman" panose="02020603050405020304" pitchFamily="18" charset="0"/>
                            <a:cs typeface="Times New Roman" panose="02020603050405020304" pitchFamily="18" charset="0"/>
                          </a:endParaRPr>
                        </a:p>
                      </a:txBody>
                      <a:tcPr anchor="ctr"/>
                    </a:tc>
                  </a:tr>
                  <a:tr h="1134798">
                    <a:tc rowSpan="4">
                      <a:txBody>
                        <a:bodyPr/>
                        <a:lstStyle/>
                        <a:p>
                          <a:pPr algn="ctr"/>
                          <a:r>
                            <a:rPr lang="zh-CN" altLang="en-US" sz="2000" dirty="0" smtClean="0">
                              <a:latin typeface="Times New Roman" panose="02020603050405020304" pitchFamily="18" charset="0"/>
                              <a:cs typeface="Times New Roman" panose="02020603050405020304" pitchFamily="18" charset="0"/>
                            </a:rPr>
                            <a:t>判定</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一个平面与另一个平面没有公共点，则称这两个平面平行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07605" t="-54545" r="-324" b="-310695"/>
                          </a:stretch>
                        </a:blipFill>
                      </a:tcPr>
                    </a:tc>
                  </a:tr>
                  <a:tr h="1134798">
                    <a:tc vMerge="1">
                      <a:txBody>
                        <a:bodyPr/>
                        <a:lstStyle/>
                        <a:p>
                          <a:endParaRPr lang="zh-CN" altLang="en-US"/>
                        </a:p>
                      </a:txBody>
                      <a:tcPr/>
                    </a:tc>
                    <a:tc>
                      <a:txBody>
                        <a:bodyPr/>
                        <a:lstStyle/>
                        <a:p>
                          <a:endParaRPr lang="zh-CN"/>
                        </a:p>
                      </a:txBody>
                      <a:tcPr anchor="ctr">
                        <a:blipFill rotWithShape="0">
                          <a:blip r:embed="rId3"/>
                          <a:stretch>
                            <a:fillRect l="-16986" t="-155376" r="-126054" b="-212366"/>
                          </a:stretch>
                        </a:blipFill>
                      </a:tcP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07605" t="-155376" r="-324" b="-212366"/>
                          </a:stretch>
                        </a:blipFill>
                      </a:tcPr>
                    </a:tc>
                  </a:tr>
                  <a:tr h="1256094">
                    <a:tc vMerge="1">
                      <a:txBody>
                        <a:bodyPr/>
                        <a:lstStyle/>
                        <a:p>
                          <a:endParaRPr lang="zh-CN" altLang="en-US"/>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如果一个平面内有两个相交直线分别平行于另一个平面内的两条相交直线那么这两个平面平行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07605" t="-229469" r="-324" b="-90821"/>
                          </a:stretch>
                        </a:blipFill>
                      </a:tcPr>
                    </a:tc>
                  </a:tr>
                  <a:tr h="1134798">
                    <a:tc vMerge="1">
                      <a:txBody>
                        <a:bodyPr/>
                        <a:lstStyle/>
                        <a:p>
                          <a:endParaRPr lang="zh-CN" altLang="en-US"/>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垂直于同一直线的两个平面平行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07605" t="-366667" r="-324" b="-1075"/>
                          </a:stretch>
                        </a:blipFill>
                      </a:tcPr>
                    </a:tc>
                  </a:tr>
                </a:tbl>
              </a:graphicData>
            </a:graphic>
          </p:graphicFrame>
        </mc:Fallback>
      </mc:AlternateContent>
      <p:pic>
        <p:nvPicPr>
          <p:cNvPr id="6" name="图片 5"/>
          <p:cNvPicPr>
            <a:picLocks noChangeAspect="1"/>
          </p:cNvPicPr>
          <p:nvPr/>
        </p:nvPicPr>
        <p:blipFill>
          <a:blip r:embed="rId4"/>
          <a:stretch>
            <a:fillRect/>
          </a:stretch>
        </p:blipFill>
        <p:spPr>
          <a:xfrm>
            <a:off x="6380790" y="2263381"/>
            <a:ext cx="1166422" cy="759024"/>
          </a:xfrm>
          <a:prstGeom prst="rect">
            <a:avLst/>
          </a:prstGeom>
        </p:spPr>
      </p:pic>
      <p:pic>
        <p:nvPicPr>
          <p:cNvPr id="13" name="图片 12"/>
          <p:cNvPicPr>
            <a:picLocks noChangeAspect="1"/>
          </p:cNvPicPr>
          <p:nvPr/>
        </p:nvPicPr>
        <p:blipFill>
          <a:blip r:embed="rId5"/>
          <a:stretch>
            <a:fillRect/>
          </a:stretch>
        </p:blipFill>
        <p:spPr>
          <a:xfrm>
            <a:off x="6416724" y="3306537"/>
            <a:ext cx="1166422" cy="920029"/>
          </a:xfrm>
          <a:prstGeom prst="rect">
            <a:avLst/>
          </a:prstGeom>
        </p:spPr>
      </p:pic>
      <p:pic>
        <p:nvPicPr>
          <p:cNvPr id="14" name="图片 13"/>
          <p:cNvPicPr>
            <a:picLocks noChangeAspect="1"/>
          </p:cNvPicPr>
          <p:nvPr/>
        </p:nvPicPr>
        <p:blipFill>
          <a:blip r:embed="rId6"/>
          <a:stretch>
            <a:fillRect/>
          </a:stretch>
        </p:blipFill>
        <p:spPr>
          <a:xfrm>
            <a:off x="6416724" y="4415483"/>
            <a:ext cx="1166422" cy="1069534"/>
          </a:xfrm>
          <a:prstGeom prst="rect">
            <a:avLst/>
          </a:prstGeom>
        </p:spPr>
      </p:pic>
      <p:pic>
        <p:nvPicPr>
          <p:cNvPr id="15" name="图片 14"/>
          <p:cNvPicPr>
            <a:picLocks noChangeAspect="1"/>
          </p:cNvPicPr>
          <p:nvPr/>
        </p:nvPicPr>
        <p:blipFill>
          <a:blip r:embed="rId7"/>
          <a:stretch>
            <a:fillRect/>
          </a:stretch>
        </p:blipFill>
        <p:spPr>
          <a:xfrm>
            <a:off x="6416724" y="5673934"/>
            <a:ext cx="1043592" cy="1049510"/>
          </a:xfrm>
          <a:prstGeom prst="rect">
            <a:avLst/>
          </a:prstGeom>
        </p:spPr>
      </p:pic>
    </p:spTree>
    <p:extLst>
      <p:ext uri="{BB962C8B-B14F-4D97-AF65-F5344CB8AC3E}">
        <p14:creationId xmlns:p14="http://schemas.microsoft.com/office/powerpoint/2010/main" val="2848658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一、直线、平面平行的判定与性质</a:t>
            </a:r>
            <a:endParaRPr lang="en-US" altLang="zh-CN" sz="4800" dirty="0" smtClean="0"/>
          </a:p>
        </p:txBody>
      </p:sp>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平面与平面平行的判定和性质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903829399"/>
                  </p:ext>
                </p:extLst>
              </p:nvPr>
            </p:nvGraphicFramePr>
            <p:xfrm>
              <a:off x="272955" y="1499427"/>
              <a:ext cx="11573302" cy="5154750"/>
            </p:xfrm>
            <a:graphic>
              <a:graphicData uri="http://schemas.openxmlformats.org/drawingml/2006/table">
                <a:tbl>
                  <a:tblPr firstRow="1" bandRow="1">
                    <a:tableStyleId>{5940675A-B579-460E-94D1-54222C63F5DA}</a:tableStyleId>
                  </a:tblPr>
                  <a:tblGrid>
                    <a:gridCol w="805191"/>
                    <a:gridCol w="4930768"/>
                    <a:gridCol w="2070561"/>
                    <a:gridCol w="3766782"/>
                  </a:tblGrid>
                  <a:tr h="615558">
                    <a:tc>
                      <a:txBody>
                        <a:bodyPr/>
                        <a:lstStyle/>
                        <a:p>
                          <a:pPr algn="ctr"/>
                          <a:r>
                            <a:rPr lang="zh-CN" altLang="en-US" sz="2000" dirty="0" smtClean="0">
                              <a:latin typeface="Times New Roman" panose="02020603050405020304" pitchFamily="18" charset="0"/>
                              <a:cs typeface="Times New Roman" panose="02020603050405020304" pitchFamily="18" charset="0"/>
                            </a:rPr>
                            <a:t>类别</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语言描述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图形描述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数学描述</a:t>
                          </a:r>
                          <a:endParaRPr lang="zh-CN" altLang="en-US" sz="2000" dirty="0">
                            <a:latin typeface="Times New Roman" panose="02020603050405020304" pitchFamily="18" charset="0"/>
                            <a:cs typeface="Times New Roman" panose="02020603050405020304" pitchFamily="18" charset="0"/>
                          </a:endParaRPr>
                        </a:p>
                      </a:txBody>
                      <a:tcPr anchor="ctr"/>
                    </a:tc>
                  </a:tr>
                  <a:tr h="1134798">
                    <a:tc>
                      <a:txBody>
                        <a:bodyPr/>
                        <a:lstStyle/>
                        <a:p>
                          <a:pPr algn="ctr"/>
                          <a:r>
                            <a:rPr lang="zh-CN" altLang="en-US" sz="2000" dirty="0" smtClean="0">
                              <a:latin typeface="Times New Roman" panose="02020603050405020304" pitchFamily="18" charset="0"/>
                              <a:cs typeface="Times New Roman" panose="02020603050405020304" pitchFamily="18" charset="0"/>
                            </a:rPr>
                            <a:t>判定</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zh-CN" altLang="en-US" sz="2000" dirty="0" smtClean="0">
                              <a:latin typeface="Times New Roman" panose="02020603050405020304" pitchFamily="18" charset="0"/>
                              <a:cs typeface="Times New Roman" panose="02020603050405020304" pitchFamily="18" charset="0"/>
                            </a:rPr>
                            <a:t>平行于同一平面的两个平面平行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zh-CN" altLang="en-US" sz="2000" i="1" smtClean="0">
                                      <a:latin typeface="Cambria Math" panose="02040503050406030204" pitchFamily="18" charset="0"/>
                                      <a:cs typeface="Times New Roman" panose="02020603050405020304" pitchFamily="18" charset="0"/>
                                    </a:rPr>
                                  </m:ctrlPr>
                                </m:dPr>
                                <m:e>
                                  <m:eqArr>
                                    <m:eqArrPr>
                                      <m:ctrlPr>
                                        <a:rPr lang="en-US" altLang="zh-CN" sz="2000" i="1" smtClean="0">
                                          <a:latin typeface="Cambria Math" panose="02040503050406030204" pitchFamily="18" charset="0"/>
                                          <a:cs typeface="Times New Roman" panose="02020603050405020304" pitchFamily="18" charset="0"/>
                                        </a:rPr>
                                      </m:ctrlPr>
                                    </m:eqArrPr>
                                    <m:e>
                                      <m:r>
                                        <a:rPr lang="zh-CN" altLang="en-US" sz="2000" i="1" smtClean="0">
                                          <a:latin typeface="Cambria Math" panose="02040503050406030204" pitchFamily="18" charset="0"/>
                                          <a:cs typeface="Times New Roman" panose="02020603050405020304" pitchFamily="18" charset="0"/>
                                        </a:rPr>
                                        <m:t>𝛼</m:t>
                                      </m:r>
                                      <m:r>
                                        <a:rPr lang="en-US" altLang="zh-CN" sz="2000" b="0" i="1"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cs typeface="Times New Roman" panose="02020603050405020304" pitchFamily="18" charset="0"/>
                                        </a:rPr>
                                        <m:t>𝛾</m:t>
                                      </m:r>
                                    </m:e>
                                    <m:e>
                                      <m:r>
                                        <a:rPr lang="zh-CN" altLang="en-US" sz="2000" i="1" smtClean="0">
                                          <a:latin typeface="Cambria Math" panose="02040503050406030204" pitchFamily="18" charset="0"/>
                                          <a:cs typeface="Times New Roman" panose="02020603050405020304" pitchFamily="18" charset="0"/>
                                        </a:rPr>
                                        <m:t>𝛽</m:t>
                                      </m:r>
                                      <m:r>
                                        <a:rPr lang="en-US" altLang="zh-CN" sz="2000" b="0" i="1"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cs typeface="Times New Roman" panose="02020603050405020304" pitchFamily="18" charset="0"/>
                                        </a:rPr>
                                        <m:t>𝛾</m:t>
                                      </m:r>
                                    </m:e>
                                  </m:eqArr>
                                </m:e>
                              </m:d>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altLang="zh-CN" sz="2000" i="1"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oMath>
                          </a14:m>
                          <a:endParaRPr lang="zh-CN" altLang="en-US" sz="2000" dirty="0">
                            <a:latin typeface="Times New Roman" panose="02020603050405020304" pitchFamily="18" charset="0"/>
                            <a:cs typeface="Times New Roman" panose="02020603050405020304" pitchFamily="18" charset="0"/>
                          </a:endParaRPr>
                        </a:p>
                      </a:txBody>
                      <a:tcPr anchor="ctr"/>
                    </a:tc>
                  </a:tr>
                  <a:tr h="1134798">
                    <a:tc rowSpan="3">
                      <a:txBody>
                        <a:bodyPr/>
                        <a:lstStyle/>
                        <a:p>
                          <a:pPr algn="ctr"/>
                          <a:r>
                            <a:rPr lang="zh-CN" altLang="en-US" sz="2000" dirty="0" smtClean="0">
                              <a:latin typeface="Times New Roman" panose="02020603050405020304" pitchFamily="18" charset="0"/>
                              <a:cs typeface="Times New Roman" panose="02020603050405020304" pitchFamily="18" charset="0"/>
                            </a:rPr>
                            <a:t>性质</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2000" dirty="0" smtClean="0">
                              <a:latin typeface="Times New Roman" panose="02020603050405020304" pitchFamily="18" charset="0"/>
                              <a:cs typeface="Times New Roman" panose="02020603050405020304" pitchFamily="18" charset="0"/>
                            </a:rPr>
                            <a:t>如果两个平面平行，则其中一个平面内的任一直线都平行于另一个平面（即面面平行</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smtClean="0">
                              <a:latin typeface="Times New Roman" panose="02020603050405020304" pitchFamily="18" charset="0"/>
                              <a:cs typeface="Times New Roman" panose="02020603050405020304" pitchFamily="18" charset="0"/>
                            </a:rPr>
                            <a:t>线面平行）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eqArrPr>
                                      <m:e>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r>
                                          <m:rPr>
                                            <m:nor/>
                                          </m:rPr>
                                          <a:rPr lang="en-US" altLang="zh-CN" sz="2000" i="1" dirty="0" smtClean="0">
                                            <a:latin typeface="Times New Roman" panose="020206030504050203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zh-CN" altLang="en-US" sz="2000" dirty="0">
                                            <a:latin typeface="Times New Roman" panose="02020603050405020304" pitchFamily="18" charset="0"/>
                                            <a:cs typeface="Times New Roman" panose="02020603050405020304" pitchFamily="18" charset="0"/>
                                          </a:rPr>
                                          <m:t> </m:t>
                                        </m:r>
                                      </m:e>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𝛼</m:t>
                                        </m:r>
                                      </m:e>
                                    </m:eqArr>
                                  </m:e>
                                </m:d>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m:t>
                                </m:r>
                                <m:r>
                                  <m:rPr>
                                    <m:nor/>
                                  </m:rPr>
                                  <a:rPr lang="en-US" altLang="zh-CN" sz="2000" i="1" dirty="0" smtClean="0">
                                    <a:latin typeface="Times New Roman" panose="02020603050405020304" pitchFamily="18" charset="0"/>
                                    <a:cs typeface="Times New Roman" panose="02020603050405020304" pitchFamily="18" charset="0"/>
                                  </a:rPr>
                                  <m:t>//</m:t>
                                </m:r>
                                <m:r>
                                  <a:rPr lang="zh-CN" altLang="el-GR" sz="200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zh-CN" altLang="en-US" sz="2000" dirty="0">
                                    <a:latin typeface="Times New Roman" panose="02020603050405020304" pitchFamily="18" charset="0"/>
                                    <a:cs typeface="Times New Roman" panose="02020603050405020304" pitchFamily="18" charset="0"/>
                                  </a:rPr>
                                  <m:t> </m:t>
                                </m:r>
                              </m:oMath>
                            </m:oMathPara>
                          </a14:m>
                          <a:endParaRPr lang="zh-CN" altLang="en-US" sz="2000" dirty="0">
                            <a:latin typeface="Times New Roman" panose="02020603050405020304" pitchFamily="18" charset="0"/>
                            <a:cs typeface="Times New Roman" panose="02020603050405020304" pitchFamily="18" charset="0"/>
                          </a:endParaRPr>
                        </a:p>
                      </a:txBody>
                      <a:tcPr anchor="ctr"/>
                    </a:tc>
                  </a:tr>
                  <a:tr h="1134798">
                    <a:tc vMerge="1">
                      <a:txBody>
                        <a:bodyPr/>
                        <a:lstStyle/>
                        <a:p>
                          <a:endParaRPr lang="zh-CN" altLang="en-US"/>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如果两个平行平面同时和第三个平面相交，那么它们的交线平行（即面面平行</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smtClean="0">
                              <a:latin typeface="Times New Roman" panose="02020603050405020304" pitchFamily="18" charset="0"/>
                              <a:cs typeface="Times New Roman" panose="02020603050405020304" pitchFamily="18" charset="0"/>
                            </a:rPr>
                            <a:t>线线平行）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eqArrPr>
                                      <m:e>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e>
                                        <m:r>
                                          <a:rPr lang="zh-CN" altLang="en-US" sz="2000" i="1" smtClean="0">
                                            <a:latin typeface="Cambria Math" panose="02040503050406030204" pitchFamily="18" charset="0"/>
                                          </a:rPr>
                                          <m:t>𝛼</m:t>
                                        </m:r>
                                        <m:r>
                                          <a:rPr lang="zh-CN" altLang="en-US" sz="2000" i="1" smtClean="0">
                                            <a:latin typeface="Cambria Math" panose="02040503050406030204" pitchFamily="18" charset="0"/>
                                          </a:rPr>
                                          <m:t>⋂</m:t>
                                        </m:r>
                                        <m:r>
                                          <a:rPr lang="zh-CN" altLang="en-US" sz="2000" i="1" smtClean="0">
                                            <a:latin typeface="Cambria Math" panose="02040503050406030204" pitchFamily="18" charset="0"/>
                                          </a:rPr>
                                          <m:t>𝛾</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e>
                                        <m:r>
                                          <a:rPr lang="zh-CN" altLang="en-US" sz="2000" i="1" smtClean="0">
                                            <a:latin typeface="Cambria Math" panose="02040503050406030204" pitchFamily="18" charset="0"/>
                                          </a:rPr>
                                          <m:t>𝛽</m:t>
                                        </m:r>
                                        <m:r>
                                          <a:rPr lang="zh-CN" altLang="en-US" sz="2000" i="1" smtClean="0">
                                            <a:latin typeface="Cambria Math" panose="02040503050406030204" pitchFamily="18" charset="0"/>
                                          </a:rPr>
                                          <m:t>⋂</m:t>
                                        </m:r>
                                        <m:r>
                                          <a:rPr lang="zh-CN" altLang="en-US" sz="2000" i="1" smtClean="0">
                                            <a:latin typeface="Cambria Math" panose="02040503050406030204" pitchFamily="18" charset="0"/>
                                          </a:rPr>
                                          <m:t>𝛾</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eqArr>
                                  </m:e>
                                </m:d>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oMath>
                            </m:oMathPara>
                          </a14:m>
                          <a:endParaRPr lang="zh-CN" altLang="en-US" sz="2400" i="1" dirty="0">
                            <a:latin typeface="Times New Roman" panose="02020603050405020304" pitchFamily="18" charset="0"/>
                            <a:cs typeface="Times New Roman" panose="02020603050405020304" pitchFamily="18" charset="0"/>
                          </a:endParaRPr>
                        </a:p>
                      </a:txBody>
                      <a:tcPr anchor="ctr"/>
                    </a:tc>
                  </a:tr>
                  <a:tr h="1134798">
                    <a:tc vMerge="1">
                      <a:txBody>
                        <a:bodyPr/>
                        <a:lstStyle/>
                        <a:p>
                          <a:endParaRPr lang="zh-CN" altLang="en-US"/>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如果两个平行平面中有一个垂直于一条直线，那么另一个也垂直于这条直线</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zh-CN" altLang="en-US" sz="2000" i="1" smtClean="0">
                                        <a:latin typeface="Cambria Math" panose="02040503050406030204" pitchFamily="18" charset="0"/>
                                        <a:cs typeface="Times New Roman" panose="02020603050405020304" pitchFamily="18" charset="0"/>
                                      </a:rPr>
                                    </m:ctrlPr>
                                  </m:dPr>
                                  <m:e>
                                    <m:eqArr>
                                      <m:eqArrPr>
                                        <m:ctrlPr>
                                          <a:rPr lang="en-US" altLang="zh-CN" sz="2000" i="1" smtClean="0">
                                            <a:latin typeface="Cambria Math" panose="02040503050406030204" pitchFamily="18" charset="0"/>
                                            <a:cs typeface="Times New Roman" panose="02020603050405020304" pitchFamily="18" charset="0"/>
                                          </a:rPr>
                                        </m:ctrlPr>
                                      </m:eqArrPr>
                                      <m:e>
                                        <m:r>
                                          <a:rPr lang="zh-CN" altLang="en-US" sz="2000" i="1" smtClean="0">
                                            <a:latin typeface="Cambria Math" panose="02040503050406030204" pitchFamily="18" charset="0"/>
                                            <a:cs typeface="Times New Roman" panose="02020603050405020304" pitchFamily="18" charset="0"/>
                                          </a:rPr>
                                          <m:t>𝛼</m:t>
                                        </m:r>
                                        <m:r>
                                          <a:rPr lang="en-US" altLang="zh-CN" sz="2000" b="0" i="1"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cs typeface="Times New Roman" panose="02020603050405020304" pitchFamily="18" charset="0"/>
                                          </a:rPr>
                                          <m:t>𝛽</m:t>
                                        </m:r>
                                      </m:e>
                                      <m:e>
                                        <m:r>
                                          <a:rPr lang="en-US" altLang="zh-CN" sz="2000" b="0" i="1" smtClean="0">
                                            <a:latin typeface="Cambria Math" panose="02040503050406030204" pitchFamily="18" charset="0"/>
                                          </a:rPr>
                                          <m:t>𝑎</m:t>
                                        </m:r>
                                        <m:r>
                                          <a:rPr lang="zh-CN" altLang="en-US" sz="2000" b="0" i="1" smtClean="0">
                                            <a:latin typeface="Cambria Math" panose="02040503050406030204" pitchFamily="18" charset="0"/>
                                          </a:rPr>
                                          <m:t>⊥</m:t>
                                        </m:r>
                                        <m:r>
                                          <a:rPr lang="zh-CN" altLang="en-US" sz="2000" b="0" i="1" smtClean="0">
                                            <a:latin typeface="Cambria Math" panose="02040503050406030204" pitchFamily="18" charset="0"/>
                                          </a:rPr>
                                          <m:t>𝛼</m:t>
                                        </m:r>
                                      </m:e>
                                    </m:eqArr>
                                  </m:e>
                                </m:d>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m:t>
                                </m:r>
                                <m:r>
                                  <a:rPr lang="zh-CN" altLang="en-US" sz="2000" b="0" i="1" smtClean="0">
                                    <a:latin typeface="Cambria Math" panose="02040503050406030204" pitchFamily="18" charset="0"/>
                                  </a:rPr>
                                  <m:t>⊥</m:t>
                                </m:r>
                                <m:r>
                                  <a:rPr lang="zh-CN" altLang="en-US" sz="2000" b="0" i="1" smtClean="0">
                                    <a:latin typeface="Cambria Math" panose="02040503050406030204" pitchFamily="18" charset="0"/>
                                    <a:cs typeface="Times New Roman" panose="02020603050405020304" pitchFamily="18" charset="0"/>
                                  </a:rPr>
                                  <m:t>𝛽</m:t>
                                </m:r>
                              </m:oMath>
                            </m:oMathPara>
                          </a14:m>
                          <a:endParaRPr lang="zh-CN" altLang="en-US" sz="2000" dirty="0">
                            <a:latin typeface="Times New Roman" panose="02020603050405020304" pitchFamily="18" charset="0"/>
                            <a:cs typeface="Times New Roman" panose="02020603050405020304" pitchFamily="18" charset="0"/>
                          </a:endParaRPr>
                        </a:p>
                      </a:txBody>
                      <a:tcPr anchor="ct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903829399"/>
                  </p:ext>
                </p:extLst>
              </p:nvPr>
            </p:nvGraphicFramePr>
            <p:xfrm>
              <a:off x="272955" y="1499427"/>
              <a:ext cx="11573302" cy="5154750"/>
            </p:xfrm>
            <a:graphic>
              <a:graphicData uri="http://schemas.openxmlformats.org/drawingml/2006/table">
                <a:tbl>
                  <a:tblPr firstRow="1" bandRow="1">
                    <a:tableStyleId>{5940675A-B579-460E-94D1-54222C63F5DA}</a:tableStyleId>
                  </a:tblPr>
                  <a:tblGrid>
                    <a:gridCol w="805191"/>
                    <a:gridCol w="4930768"/>
                    <a:gridCol w="2070561"/>
                    <a:gridCol w="3766782"/>
                  </a:tblGrid>
                  <a:tr h="615558">
                    <a:tc>
                      <a:txBody>
                        <a:bodyPr/>
                        <a:lstStyle/>
                        <a:p>
                          <a:pPr algn="ctr"/>
                          <a:r>
                            <a:rPr lang="zh-CN" altLang="en-US" sz="2000" dirty="0" smtClean="0">
                              <a:latin typeface="Times New Roman" panose="02020603050405020304" pitchFamily="18" charset="0"/>
                              <a:cs typeface="Times New Roman" panose="02020603050405020304" pitchFamily="18" charset="0"/>
                            </a:rPr>
                            <a:t>类别</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语言描述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图形描述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数学描述</a:t>
                          </a:r>
                          <a:endParaRPr lang="zh-CN" altLang="en-US" sz="2000" dirty="0">
                            <a:latin typeface="Times New Roman" panose="02020603050405020304" pitchFamily="18" charset="0"/>
                            <a:cs typeface="Times New Roman" panose="02020603050405020304" pitchFamily="18" charset="0"/>
                          </a:endParaRPr>
                        </a:p>
                      </a:txBody>
                      <a:tcPr anchor="ctr"/>
                    </a:tc>
                  </a:tr>
                  <a:tr h="1134798">
                    <a:tc>
                      <a:txBody>
                        <a:bodyPr/>
                        <a:lstStyle/>
                        <a:p>
                          <a:pPr algn="ctr"/>
                          <a:r>
                            <a:rPr lang="zh-CN" altLang="en-US" sz="2000" dirty="0" smtClean="0">
                              <a:latin typeface="Times New Roman" panose="02020603050405020304" pitchFamily="18" charset="0"/>
                              <a:cs typeface="Times New Roman" panose="02020603050405020304" pitchFamily="18" charset="0"/>
                            </a:rPr>
                            <a:t>判定</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zh-CN" altLang="en-US" sz="2000" dirty="0" smtClean="0">
                              <a:latin typeface="Times New Roman" panose="02020603050405020304" pitchFamily="18" charset="0"/>
                              <a:cs typeface="Times New Roman" panose="02020603050405020304" pitchFamily="18" charset="0"/>
                            </a:rPr>
                            <a:t>平行于同一平面的两个平面平行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07605" t="-54545" r="-324" b="-300000"/>
                          </a:stretch>
                        </a:blipFill>
                      </a:tcPr>
                    </a:tc>
                  </a:tr>
                  <a:tr h="1134798">
                    <a:tc rowSpan="3">
                      <a:txBody>
                        <a:bodyPr/>
                        <a:lstStyle/>
                        <a:p>
                          <a:pPr algn="ctr"/>
                          <a:r>
                            <a:rPr lang="zh-CN" altLang="en-US" sz="2000" dirty="0" smtClean="0">
                              <a:latin typeface="Times New Roman" panose="02020603050405020304" pitchFamily="18" charset="0"/>
                              <a:cs typeface="Times New Roman" panose="02020603050405020304" pitchFamily="18" charset="0"/>
                            </a:rPr>
                            <a:t>性质</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endParaRPr lang="zh-CN"/>
                        </a:p>
                      </a:txBody>
                      <a:tcPr anchor="ctr">
                        <a:blipFill rotWithShape="0">
                          <a:blip r:embed="rId3"/>
                          <a:stretch>
                            <a:fillRect l="-16420" t="-155376" r="-118519" b="-201613"/>
                          </a:stretch>
                        </a:blipFill>
                      </a:tcP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07605" t="-155376" r="-324" b="-201613"/>
                          </a:stretch>
                        </a:blipFill>
                      </a:tcPr>
                    </a:tc>
                  </a:tr>
                  <a:tr h="1134798">
                    <a:tc vMerge="1">
                      <a:txBody>
                        <a:bodyPr/>
                        <a:lstStyle/>
                        <a:p>
                          <a:endParaRPr lang="zh-CN" altLang="en-US"/>
                        </a:p>
                      </a:txBody>
                      <a:tcPr/>
                    </a:tc>
                    <a:tc>
                      <a:txBody>
                        <a:bodyPr/>
                        <a:lstStyle/>
                        <a:p>
                          <a:endParaRPr lang="zh-CN"/>
                        </a:p>
                      </a:txBody>
                      <a:tcPr anchor="ctr">
                        <a:blipFill rotWithShape="0">
                          <a:blip r:embed="rId3"/>
                          <a:stretch>
                            <a:fillRect l="-16420" t="-254011" r="-118519" b="-100535"/>
                          </a:stretch>
                        </a:blipFill>
                      </a:tcP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07605" t="-254011" r="-324" b="-100535"/>
                          </a:stretch>
                        </a:blipFill>
                      </a:tcPr>
                    </a:tc>
                  </a:tr>
                  <a:tr h="1134798">
                    <a:tc vMerge="1">
                      <a:txBody>
                        <a:bodyPr/>
                        <a:lstStyle/>
                        <a:p>
                          <a:endParaRPr lang="zh-CN" altLang="en-US"/>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如果两个平行平面中有一个垂直于一条直线，那么另一个也垂直于这条直线</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207605" t="-355914" r="-324" b="-1075"/>
                          </a:stretch>
                        </a:blipFill>
                      </a:tcPr>
                    </a:tc>
                  </a:tr>
                </a:tbl>
              </a:graphicData>
            </a:graphic>
          </p:graphicFrame>
        </mc:Fallback>
      </mc:AlternateContent>
      <p:pic>
        <p:nvPicPr>
          <p:cNvPr id="2" name="图片 1"/>
          <p:cNvPicPr>
            <a:picLocks noChangeAspect="1"/>
          </p:cNvPicPr>
          <p:nvPr/>
        </p:nvPicPr>
        <p:blipFill>
          <a:blip r:embed="rId4"/>
          <a:stretch>
            <a:fillRect/>
          </a:stretch>
        </p:blipFill>
        <p:spPr>
          <a:xfrm>
            <a:off x="6394437" y="2064416"/>
            <a:ext cx="1169701" cy="1141737"/>
          </a:xfrm>
          <a:prstGeom prst="rect">
            <a:avLst/>
          </a:prstGeom>
        </p:spPr>
      </p:pic>
      <p:pic>
        <p:nvPicPr>
          <p:cNvPr id="3" name="图片 2"/>
          <p:cNvPicPr>
            <a:picLocks noChangeAspect="1"/>
          </p:cNvPicPr>
          <p:nvPr/>
        </p:nvPicPr>
        <p:blipFill>
          <a:blip r:embed="rId5"/>
          <a:stretch>
            <a:fillRect/>
          </a:stretch>
        </p:blipFill>
        <p:spPr>
          <a:xfrm>
            <a:off x="6335786" y="3285726"/>
            <a:ext cx="1368044" cy="944178"/>
          </a:xfrm>
          <a:prstGeom prst="rect">
            <a:avLst/>
          </a:prstGeom>
        </p:spPr>
      </p:pic>
      <p:pic>
        <p:nvPicPr>
          <p:cNvPr id="7" name="图片 6"/>
          <p:cNvPicPr>
            <a:picLocks noChangeAspect="1"/>
          </p:cNvPicPr>
          <p:nvPr/>
        </p:nvPicPr>
        <p:blipFill>
          <a:blip r:embed="rId6"/>
          <a:stretch>
            <a:fillRect/>
          </a:stretch>
        </p:blipFill>
        <p:spPr>
          <a:xfrm>
            <a:off x="6226336" y="4336813"/>
            <a:ext cx="1283710" cy="1139599"/>
          </a:xfrm>
          <a:prstGeom prst="rect">
            <a:avLst/>
          </a:prstGeom>
        </p:spPr>
      </p:pic>
      <p:pic>
        <p:nvPicPr>
          <p:cNvPr id="12" name="图片 11"/>
          <p:cNvPicPr>
            <a:picLocks noChangeAspect="1"/>
          </p:cNvPicPr>
          <p:nvPr/>
        </p:nvPicPr>
        <p:blipFill>
          <a:blip r:embed="rId7"/>
          <a:stretch>
            <a:fillRect/>
          </a:stretch>
        </p:blipFill>
        <p:spPr>
          <a:xfrm>
            <a:off x="6335786" y="5476412"/>
            <a:ext cx="1172996" cy="1179648"/>
          </a:xfrm>
          <a:prstGeom prst="rect">
            <a:avLst/>
          </a:prstGeom>
        </p:spPr>
      </p:pic>
    </p:spTree>
    <p:extLst>
      <p:ext uri="{BB962C8B-B14F-4D97-AF65-F5344CB8AC3E}">
        <p14:creationId xmlns:p14="http://schemas.microsoft.com/office/powerpoint/2010/main" val="563824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一、直线、平面平行的判定与性质</a:t>
            </a:r>
            <a:endParaRPr lang="en-US" altLang="zh-CN" sz="4800" dirty="0" smtClean="0"/>
          </a:p>
        </p:txBody>
      </p:sp>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平行问题常见解题方法</a:t>
            </a:r>
            <a:endParaRPr lang="en-US" altLang="zh-CN"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a:xfrm>
            <a:off x="559558" y="1512754"/>
            <a:ext cx="10263116" cy="5710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）夹在两个平行平面之间的平行线段长度相等</a:t>
            </a:r>
            <a:endParaRPr lang="en-US" altLang="zh-CN" dirty="0" smtClean="0">
              <a:latin typeface="Times New Roman" panose="02020603050405020304" pitchFamily="18" charset="0"/>
              <a:cs typeface="Times New Roman" panose="02020603050405020304" pitchFamily="18" charset="0"/>
            </a:endParaRPr>
          </a:p>
        </p:txBody>
      </p:sp>
      <p:sp>
        <p:nvSpPr>
          <p:cNvPr id="6" name="副标题 2"/>
          <p:cNvSpPr txBox="1">
            <a:spLocks/>
          </p:cNvSpPr>
          <p:nvPr/>
        </p:nvSpPr>
        <p:spPr>
          <a:xfrm>
            <a:off x="559558" y="2095312"/>
            <a:ext cx="10263116" cy="5710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）经过平面外一点有且只有一个平面与已知平面平行</a:t>
            </a:r>
            <a:endParaRPr lang="en-US" altLang="zh-CN" dirty="0" smtClean="0">
              <a:latin typeface="Times New Roman" panose="02020603050405020304" pitchFamily="18" charset="0"/>
              <a:cs typeface="Times New Roman" panose="02020603050405020304" pitchFamily="18" charset="0"/>
            </a:endParaRPr>
          </a:p>
        </p:txBody>
      </p:sp>
      <p:sp>
        <p:nvSpPr>
          <p:cNvPr id="7" name="副标题 2"/>
          <p:cNvSpPr txBox="1">
            <a:spLocks/>
          </p:cNvSpPr>
          <p:nvPr/>
        </p:nvSpPr>
        <p:spPr>
          <a:xfrm>
            <a:off x="559558" y="2700870"/>
            <a:ext cx="10263116" cy="5710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）两条直线被三个平行平面所截，截得的对应线段成比例</a:t>
            </a:r>
            <a:endParaRPr lang="en-US" altLang="zh-CN" dirty="0" smtClean="0">
              <a:latin typeface="Times New Roman" panose="02020603050405020304" pitchFamily="18" charset="0"/>
              <a:cs typeface="Times New Roman" panose="02020603050405020304" pitchFamily="18" charset="0"/>
            </a:endParaRPr>
          </a:p>
        </p:txBody>
      </p:sp>
      <p:sp>
        <p:nvSpPr>
          <p:cNvPr id="8" name="副标题 2"/>
          <p:cNvSpPr txBox="1">
            <a:spLocks/>
          </p:cNvSpPr>
          <p:nvPr/>
        </p:nvSpPr>
        <p:spPr>
          <a:xfrm>
            <a:off x="559558" y="3271928"/>
            <a:ext cx="10263116" cy="5710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）同一条直线与两个平行平面所成的角相等</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008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一、直线、平面平行的判定与性质</a:t>
            </a:r>
            <a:endParaRPr lang="en-US" altLang="zh-CN" sz="4800" dirty="0" smtClean="0"/>
          </a:p>
        </p:txBody>
      </p:sp>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平行问题常见解题方法</a:t>
            </a:r>
            <a:endParaRPr lang="en-US" altLang="zh-CN"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a:xfrm>
            <a:off x="559558" y="1512754"/>
            <a:ext cx="10263116" cy="5710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）平行问题的转化方向图</a:t>
            </a:r>
            <a:endParaRPr lang="en-US" altLang="zh-CN"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3226942" y="2083812"/>
            <a:ext cx="4983685" cy="2215233"/>
          </a:xfrm>
          <a:prstGeom prst="rect">
            <a:avLst/>
          </a:prstGeom>
        </p:spPr>
      </p:pic>
      <p:sp>
        <p:nvSpPr>
          <p:cNvPr id="9" name="副标题 2"/>
          <p:cNvSpPr txBox="1">
            <a:spLocks/>
          </p:cNvSpPr>
          <p:nvPr/>
        </p:nvSpPr>
        <p:spPr>
          <a:xfrm>
            <a:off x="818866" y="4433375"/>
            <a:ext cx="10263116" cy="21311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利用线线平行、线面平行、面面平行的相互转化解决平行关系的判定问题时，一般遵循从“低维”到“高维”的转化，即从“线线平行”到“线面平行”，再到“面面平行”；而应用性质定理时，其顺序正好相反，在实际问题的求解过程中，判定定理和性质定理一般都要相互结合，从而灵活运用。</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495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二、直线、平面垂直的判定与性质</a:t>
            </a:r>
            <a:endParaRPr lang="en-US" altLang="zh-CN" sz="4800" dirty="0" smtClean="0"/>
          </a:p>
        </p:txBody>
      </p:sp>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直线与平面垂直的判定和性质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3" name="表格 2"/>
              <p:cNvGraphicFramePr>
                <a:graphicFrameLocks noGrp="1"/>
              </p:cNvGraphicFramePr>
              <p:nvPr>
                <p:extLst>
                  <p:ext uri="{D42A27DB-BD31-4B8C-83A1-F6EECF244321}">
                    <p14:modId xmlns:p14="http://schemas.microsoft.com/office/powerpoint/2010/main" val="4038896919"/>
                  </p:ext>
                </p:extLst>
              </p:nvPr>
            </p:nvGraphicFramePr>
            <p:xfrm>
              <a:off x="660400" y="1512754"/>
              <a:ext cx="11112500" cy="4595946"/>
            </p:xfrm>
            <a:graphic>
              <a:graphicData uri="http://schemas.openxmlformats.org/drawingml/2006/table">
                <a:tbl>
                  <a:tblPr firstRow="1" bandRow="1">
                    <a:tableStyleId>{5940675A-B579-460E-94D1-54222C63F5DA}</a:tableStyleId>
                  </a:tblPr>
                  <a:tblGrid>
                    <a:gridCol w="738149"/>
                    <a:gridCol w="4818101"/>
                    <a:gridCol w="2778125"/>
                    <a:gridCol w="2778125"/>
                  </a:tblGrid>
                  <a:tr h="687828">
                    <a:tc>
                      <a:txBody>
                        <a:bodyPr/>
                        <a:lstStyle/>
                        <a:p>
                          <a:pPr algn="ctr"/>
                          <a:r>
                            <a:rPr lang="zh-CN" altLang="en-US" sz="2000" dirty="0" smtClean="0"/>
                            <a:t>类别</a:t>
                          </a:r>
                          <a:endParaRPr lang="zh-CN" altLang="en-US" sz="2000" dirty="0"/>
                        </a:p>
                      </a:txBody>
                      <a:tcPr anchor="ctr"/>
                    </a:tc>
                    <a:tc>
                      <a:txBody>
                        <a:bodyPr/>
                        <a:lstStyle/>
                        <a:p>
                          <a:pPr algn="ctr"/>
                          <a:r>
                            <a:rPr lang="zh-CN" altLang="en-US" sz="2000" dirty="0" smtClean="0"/>
                            <a:t>语言描述</a:t>
                          </a:r>
                          <a:endParaRPr lang="zh-CN" altLang="en-US" sz="2000" dirty="0"/>
                        </a:p>
                      </a:txBody>
                      <a:tcPr anchor="ctr"/>
                    </a:tc>
                    <a:tc>
                      <a:txBody>
                        <a:bodyPr/>
                        <a:lstStyle/>
                        <a:p>
                          <a:pPr algn="ctr"/>
                          <a:r>
                            <a:rPr lang="zh-CN" altLang="en-US" sz="2000" dirty="0" smtClean="0"/>
                            <a:t>图形描述</a:t>
                          </a:r>
                          <a:endParaRPr lang="zh-CN" altLang="en-US" sz="2000" dirty="0"/>
                        </a:p>
                      </a:txBody>
                      <a:tcPr anchor="ctr"/>
                    </a:tc>
                    <a:tc>
                      <a:txBody>
                        <a:bodyPr/>
                        <a:lstStyle/>
                        <a:p>
                          <a:pPr algn="ctr"/>
                          <a:r>
                            <a:rPr lang="zh-CN" altLang="en-US" sz="2000" dirty="0" smtClean="0"/>
                            <a:t>数学描述</a:t>
                          </a:r>
                          <a:endParaRPr lang="zh-CN" altLang="en-US" sz="2000" dirty="0"/>
                        </a:p>
                      </a:txBody>
                      <a:tcPr anchor="ctr"/>
                    </a:tc>
                  </a:tr>
                  <a:tr h="1954059">
                    <a:tc rowSpan="2">
                      <a:txBody>
                        <a:bodyPr/>
                        <a:lstStyle/>
                        <a:p>
                          <a:pPr algn="ctr"/>
                          <a:r>
                            <a:rPr lang="zh-CN" altLang="en-US" sz="2000" smtClean="0"/>
                            <a:t>判定</a:t>
                          </a:r>
                          <a:endParaRPr lang="zh-CN" altLang="en-US" sz="2000" dirty="0"/>
                        </a:p>
                      </a:txBody>
                      <a:tcPr anchor="ctr"/>
                    </a:tc>
                    <a:tc>
                      <a:txBody>
                        <a:bodyPr/>
                        <a:lstStyle/>
                        <a:p>
                          <a:pPr algn="ctr"/>
                          <a:r>
                            <a:rPr lang="zh-CN" altLang="en-US" sz="2000" dirty="0" smtClean="0"/>
                            <a:t>如果一条直线与一个平面内的两条相交直线垂直，则该直线与该平面垂直（线线垂直</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smtClean="0"/>
                            <a:t>线面垂直）</a:t>
                          </a:r>
                          <a:endParaRPr lang="zh-CN" altLang="en-US" sz="2000" dirty="0"/>
                        </a:p>
                      </a:txBody>
                      <a:tcPr anchor="ctr"/>
                    </a:tc>
                    <a:tc>
                      <a:txBody>
                        <a:bodyPr/>
                        <a:lstStyle/>
                        <a:p>
                          <a:pPr algn="ctr"/>
                          <a:endParaRPr lang="zh-CN" alt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en-US" altLang="zh-CN" sz="2000" b="0" i="1" smtClean="0">
                                            <a:latin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𝑎</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e>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𝑂</m:t>
                                        </m:r>
                                      </m:e>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𝛼</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𝛼</m:t>
                                        </m:r>
                                      </m:e>
                                    </m:eqArr>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𝛼</m:t>
                                </m:r>
                              </m:oMath>
                            </m:oMathPara>
                          </a14:m>
                          <a:endParaRPr lang="zh-CN" altLang="en-US" sz="2000" dirty="0"/>
                        </a:p>
                      </a:txBody>
                      <a:tcPr anchor="ctr"/>
                    </a:tc>
                  </a:tr>
                  <a:tr h="1954059">
                    <a:tc vMerge="1">
                      <a:txBody>
                        <a:bodyPr/>
                        <a:lstStyle/>
                        <a:p>
                          <a:endParaRPr lang="zh-CN" altLang="en-US" dirty="0"/>
                        </a:p>
                      </a:txBody>
                      <a:tcPr/>
                    </a:tc>
                    <a:tc>
                      <a:txBody>
                        <a:bodyPr/>
                        <a:lstStyle/>
                        <a:p>
                          <a:pPr algn="ctr"/>
                          <a:r>
                            <a:rPr lang="zh-CN" altLang="en-US" sz="2000" dirty="0" smtClean="0"/>
                            <a:t>如果两条平行直线中的一条垂直于一个平面，那么另一个也垂直于该平面</a:t>
                          </a:r>
                          <a:endParaRPr lang="zh-CN" altLang="en-US" sz="2000" dirty="0"/>
                        </a:p>
                      </a:txBody>
                      <a:tcPr anchor="ctr"/>
                    </a:tc>
                    <a:tc>
                      <a:txBody>
                        <a:bodyPr/>
                        <a:lstStyle/>
                        <a:p>
                          <a:pPr algn="ctr"/>
                          <a:endParaRPr lang="zh-CN" altLang="en-US" sz="2000" dirty="0"/>
                        </a:p>
                      </a:txBody>
                      <a:tcPr anchor="ctr"/>
                    </a:tc>
                    <a:tc>
                      <a:txBody>
                        <a:bodyPr/>
                        <a:lstStyle/>
                        <a:p>
                          <a:pPr algn="ctr"/>
                          <a14:m>
                            <m:oMath xmlns:m="http://schemas.openxmlformats.org/officeDocument/2006/math">
                              <m:d>
                                <m:dPr>
                                  <m:begChr m:val=""/>
                                  <m:endChr m:val="}"/>
                                  <m:ctrlPr>
                                    <a:rPr lang="zh-CN" altLang="en-US" sz="200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e>
                                      <m:r>
                                        <a:rPr lang="en-US" altLang="zh-CN" sz="2000" b="0" i="1" smtClean="0">
                                          <a:latin typeface="Cambria Math" panose="02040503050406030204" pitchFamily="18" charset="0"/>
                                        </a:rPr>
                                        <m:t>𝑎</m:t>
                                      </m:r>
                                      <m:r>
                                        <a:rPr lang="zh-CN" altLang="en-US" sz="2000" b="0" i="1" smtClean="0">
                                          <a:latin typeface="Cambria Math" panose="02040503050406030204" pitchFamily="18" charset="0"/>
                                        </a:rPr>
                                        <m:t>⊥</m:t>
                                      </m:r>
                                      <m:r>
                                        <a:rPr lang="zh-CN" altLang="en-US" sz="2000" b="0" i="1" smtClean="0">
                                          <a:latin typeface="Cambria Math" panose="02040503050406030204" pitchFamily="18" charset="0"/>
                                        </a:rPr>
                                        <m:t>𝛼</m:t>
                                      </m:r>
                                    </m:e>
                                  </m:eqArr>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oMath>
                          </a14:m>
                          <a:r>
                            <a:rPr lang="zh-CN" altLang="en-US" sz="2000" dirty="0" smtClean="0"/>
                            <a:t>⊥</a:t>
                          </a:r>
                          <a14:m>
                            <m:oMath xmlns:m="http://schemas.openxmlformats.org/officeDocument/2006/math">
                              <m:r>
                                <a:rPr lang="zh-CN" altLang="en-US" sz="2000" b="0" i="1" smtClean="0">
                                  <a:latin typeface="Cambria Math" panose="02040503050406030204" pitchFamily="18" charset="0"/>
                                </a:rPr>
                                <m:t>𝛼</m:t>
                              </m:r>
                            </m:oMath>
                          </a14:m>
                          <a:endParaRPr lang="zh-CN" altLang="en-US" sz="2000" dirty="0"/>
                        </a:p>
                      </a:txBody>
                      <a:tcPr anchor="ctr"/>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val="4038896919"/>
                  </p:ext>
                </p:extLst>
              </p:nvPr>
            </p:nvGraphicFramePr>
            <p:xfrm>
              <a:off x="660400" y="1512754"/>
              <a:ext cx="11112500" cy="4595946"/>
            </p:xfrm>
            <a:graphic>
              <a:graphicData uri="http://schemas.openxmlformats.org/drawingml/2006/table">
                <a:tbl>
                  <a:tblPr firstRow="1" bandRow="1">
                    <a:tableStyleId>{5940675A-B579-460E-94D1-54222C63F5DA}</a:tableStyleId>
                  </a:tblPr>
                  <a:tblGrid>
                    <a:gridCol w="738149"/>
                    <a:gridCol w="4818101"/>
                    <a:gridCol w="2778125"/>
                    <a:gridCol w="2778125"/>
                  </a:tblGrid>
                  <a:tr h="687828">
                    <a:tc>
                      <a:txBody>
                        <a:bodyPr/>
                        <a:lstStyle/>
                        <a:p>
                          <a:pPr algn="ctr"/>
                          <a:r>
                            <a:rPr lang="zh-CN" altLang="en-US" sz="2000" dirty="0" smtClean="0"/>
                            <a:t>类别</a:t>
                          </a:r>
                          <a:endParaRPr lang="zh-CN" altLang="en-US" sz="2000" dirty="0"/>
                        </a:p>
                      </a:txBody>
                      <a:tcPr anchor="ctr"/>
                    </a:tc>
                    <a:tc>
                      <a:txBody>
                        <a:bodyPr/>
                        <a:lstStyle/>
                        <a:p>
                          <a:pPr algn="ctr"/>
                          <a:r>
                            <a:rPr lang="zh-CN" altLang="en-US" sz="2000" dirty="0" smtClean="0"/>
                            <a:t>语言描述</a:t>
                          </a:r>
                          <a:endParaRPr lang="zh-CN" altLang="en-US" sz="2000" dirty="0"/>
                        </a:p>
                      </a:txBody>
                      <a:tcPr anchor="ctr"/>
                    </a:tc>
                    <a:tc>
                      <a:txBody>
                        <a:bodyPr/>
                        <a:lstStyle/>
                        <a:p>
                          <a:pPr algn="ctr"/>
                          <a:r>
                            <a:rPr lang="zh-CN" altLang="en-US" sz="2000" dirty="0" smtClean="0"/>
                            <a:t>图形描述</a:t>
                          </a:r>
                          <a:endParaRPr lang="zh-CN" altLang="en-US" sz="2000" dirty="0"/>
                        </a:p>
                      </a:txBody>
                      <a:tcPr anchor="ctr"/>
                    </a:tc>
                    <a:tc>
                      <a:txBody>
                        <a:bodyPr/>
                        <a:lstStyle/>
                        <a:p>
                          <a:pPr algn="ctr"/>
                          <a:r>
                            <a:rPr lang="zh-CN" altLang="en-US" sz="2000" dirty="0" smtClean="0"/>
                            <a:t>数学描述</a:t>
                          </a:r>
                          <a:endParaRPr lang="zh-CN" altLang="en-US" sz="2000" dirty="0"/>
                        </a:p>
                      </a:txBody>
                      <a:tcPr anchor="ctr"/>
                    </a:tc>
                  </a:tr>
                  <a:tr h="1954059">
                    <a:tc rowSpan="2">
                      <a:txBody>
                        <a:bodyPr/>
                        <a:lstStyle/>
                        <a:p>
                          <a:pPr algn="ctr"/>
                          <a:r>
                            <a:rPr lang="zh-CN" altLang="en-US" sz="2000" smtClean="0"/>
                            <a:t>判定</a:t>
                          </a:r>
                          <a:endParaRPr lang="zh-CN" altLang="en-US" sz="2000" dirty="0"/>
                        </a:p>
                      </a:txBody>
                      <a:tcPr anchor="ctr"/>
                    </a:tc>
                    <a:tc>
                      <a:txBody>
                        <a:bodyPr/>
                        <a:lstStyle/>
                        <a:p>
                          <a:endParaRPr lang="zh-CN"/>
                        </a:p>
                      </a:txBody>
                      <a:tcPr anchor="ctr">
                        <a:blipFill rotWithShape="0">
                          <a:blip r:embed="rId3"/>
                          <a:stretch>
                            <a:fillRect l="-15424" t="-35514" r="-115550" b="-100623"/>
                          </a:stretch>
                        </a:blipFill>
                      </a:tcPr>
                    </a:tc>
                    <a:tc>
                      <a:txBody>
                        <a:bodyPr/>
                        <a:lstStyle/>
                        <a:p>
                          <a:pPr algn="ctr"/>
                          <a:endParaRPr lang="zh-CN" altLang="en-US" sz="2000" dirty="0"/>
                        </a:p>
                      </a:txBody>
                      <a:tcPr anchor="ctr"/>
                    </a:tc>
                    <a:tc>
                      <a:txBody>
                        <a:bodyPr/>
                        <a:lstStyle/>
                        <a:p>
                          <a:endParaRPr lang="zh-CN"/>
                        </a:p>
                      </a:txBody>
                      <a:tcPr anchor="ctr">
                        <a:blipFill rotWithShape="0">
                          <a:blip r:embed="rId3"/>
                          <a:stretch>
                            <a:fillRect l="-300219" t="-35514" r="-439" b="-100623"/>
                          </a:stretch>
                        </a:blipFill>
                      </a:tcPr>
                    </a:tc>
                  </a:tr>
                  <a:tr h="1954059">
                    <a:tc vMerge="1">
                      <a:txBody>
                        <a:bodyPr/>
                        <a:lstStyle/>
                        <a:p>
                          <a:endParaRPr lang="zh-CN" altLang="en-US" dirty="0"/>
                        </a:p>
                      </a:txBody>
                      <a:tcPr/>
                    </a:tc>
                    <a:tc>
                      <a:txBody>
                        <a:bodyPr/>
                        <a:lstStyle/>
                        <a:p>
                          <a:pPr algn="ctr"/>
                          <a:r>
                            <a:rPr lang="zh-CN" altLang="en-US" sz="2000" dirty="0" smtClean="0"/>
                            <a:t>如果两条平行直线中的一条垂直于一个平面，那么另一个也垂直于该平面</a:t>
                          </a:r>
                          <a:endParaRPr lang="zh-CN" altLang="en-US" sz="2000" dirty="0"/>
                        </a:p>
                      </a:txBody>
                      <a:tcPr anchor="ctr"/>
                    </a:tc>
                    <a:tc>
                      <a:txBody>
                        <a:bodyPr/>
                        <a:lstStyle/>
                        <a:p>
                          <a:pPr algn="ctr"/>
                          <a:endParaRPr lang="zh-CN" altLang="en-US" sz="2000" dirty="0"/>
                        </a:p>
                      </a:txBody>
                      <a:tcPr anchor="ctr"/>
                    </a:tc>
                    <a:tc>
                      <a:txBody>
                        <a:bodyPr/>
                        <a:lstStyle/>
                        <a:p>
                          <a:endParaRPr lang="zh-CN"/>
                        </a:p>
                      </a:txBody>
                      <a:tcPr anchor="ctr">
                        <a:blipFill rotWithShape="0">
                          <a:blip r:embed="rId3"/>
                          <a:stretch>
                            <a:fillRect l="-300219" t="-135514" r="-439" b="-623"/>
                          </a:stretch>
                        </a:blipFill>
                      </a:tcPr>
                    </a:tc>
                  </a:tr>
                </a:tbl>
              </a:graphicData>
            </a:graphic>
          </p:graphicFrame>
        </mc:Fallback>
      </mc:AlternateContent>
      <p:pic>
        <p:nvPicPr>
          <p:cNvPr id="2" name="图片 1"/>
          <p:cNvPicPr>
            <a:picLocks noChangeAspect="1"/>
          </p:cNvPicPr>
          <p:nvPr/>
        </p:nvPicPr>
        <p:blipFill>
          <a:blip r:embed="rId4"/>
          <a:stretch>
            <a:fillRect/>
          </a:stretch>
        </p:blipFill>
        <p:spPr>
          <a:xfrm>
            <a:off x="6629088" y="2263381"/>
            <a:ext cx="1868779" cy="1649916"/>
          </a:xfrm>
          <a:prstGeom prst="rect">
            <a:avLst/>
          </a:prstGeom>
        </p:spPr>
      </p:pic>
      <p:pic>
        <p:nvPicPr>
          <p:cNvPr id="4" name="图片 3"/>
          <p:cNvPicPr>
            <a:picLocks noChangeAspect="1"/>
          </p:cNvPicPr>
          <p:nvPr/>
        </p:nvPicPr>
        <p:blipFill>
          <a:blip r:embed="rId5"/>
          <a:stretch>
            <a:fillRect/>
          </a:stretch>
        </p:blipFill>
        <p:spPr>
          <a:xfrm>
            <a:off x="6629088" y="4177678"/>
            <a:ext cx="1868779" cy="1649916"/>
          </a:xfrm>
          <a:prstGeom prst="rect">
            <a:avLst/>
          </a:prstGeom>
        </p:spPr>
      </p:pic>
    </p:spTree>
    <p:extLst>
      <p:ext uri="{BB962C8B-B14F-4D97-AF65-F5344CB8AC3E}">
        <p14:creationId xmlns:p14="http://schemas.microsoft.com/office/powerpoint/2010/main" val="537665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二、直线、平面垂直的判定与性质</a:t>
            </a:r>
            <a:endParaRPr lang="en-US" altLang="zh-CN" sz="4800" dirty="0" smtClean="0"/>
          </a:p>
        </p:txBody>
      </p:sp>
      <p:sp>
        <p:nvSpPr>
          <p:cNvPr id="10" name="副标题 2"/>
          <p:cNvSpPr>
            <a:spLocks noGrp="1"/>
          </p:cNvSpPr>
          <p:nvPr>
            <p:ph type="subTitle" idx="1"/>
          </p:nvPr>
        </p:nvSpPr>
        <p:spPr>
          <a:xfrm>
            <a:off x="559558" y="941696"/>
            <a:ext cx="10263116" cy="571058"/>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直线与平面垂直的判定和性质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3" name="表格 2"/>
              <p:cNvGraphicFramePr>
                <a:graphicFrameLocks noGrp="1"/>
              </p:cNvGraphicFramePr>
              <p:nvPr>
                <p:extLst>
                  <p:ext uri="{D42A27DB-BD31-4B8C-83A1-F6EECF244321}">
                    <p14:modId xmlns:p14="http://schemas.microsoft.com/office/powerpoint/2010/main" val="1226473494"/>
                  </p:ext>
                </p:extLst>
              </p:nvPr>
            </p:nvGraphicFramePr>
            <p:xfrm>
              <a:off x="660400" y="1512754"/>
              <a:ext cx="11112500" cy="4595946"/>
            </p:xfrm>
            <a:graphic>
              <a:graphicData uri="http://schemas.openxmlformats.org/drawingml/2006/table">
                <a:tbl>
                  <a:tblPr firstRow="1" bandRow="1">
                    <a:tableStyleId>{5940675A-B579-460E-94D1-54222C63F5DA}</a:tableStyleId>
                  </a:tblPr>
                  <a:tblGrid>
                    <a:gridCol w="738149"/>
                    <a:gridCol w="4818101"/>
                    <a:gridCol w="2778125"/>
                    <a:gridCol w="2778125"/>
                  </a:tblGrid>
                  <a:tr h="687828">
                    <a:tc>
                      <a:txBody>
                        <a:bodyPr/>
                        <a:lstStyle/>
                        <a:p>
                          <a:pPr algn="ctr"/>
                          <a:r>
                            <a:rPr lang="zh-CN" altLang="en-US" sz="2000" dirty="0" smtClean="0"/>
                            <a:t>类别</a:t>
                          </a:r>
                          <a:endParaRPr lang="zh-CN" altLang="en-US" sz="2000" dirty="0"/>
                        </a:p>
                      </a:txBody>
                      <a:tcPr anchor="ctr"/>
                    </a:tc>
                    <a:tc>
                      <a:txBody>
                        <a:bodyPr/>
                        <a:lstStyle/>
                        <a:p>
                          <a:pPr algn="ctr"/>
                          <a:r>
                            <a:rPr lang="zh-CN" altLang="en-US" sz="2000" dirty="0" smtClean="0"/>
                            <a:t>语言描述</a:t>
                          </a:r>
                          <a:endParaRPr lang="zh-CN" altLang="en-US" sz="2000" dirty="0"/>
                        </a:p>
                      </a:txBody>
                      <a:tcPr anchor="ctr"/>
                    </a:tc>
                    <a:tc>
                      <a:txBody>
                        <a:bodyPr/>
                        <a:lstStyle/>
                        <a:p>
                          <a:pPr algn="ctr"/>
                          <a:r>
                            <a:rPr lang="zh-CN" altLang="en-US" sz="2000" dirty="0" smtClean="0"/>
                            <a:t>图形描述</a:t>
                          </a:r>
                          <a:endParaRPr lang="zh-CN" altLang="en-US" sz="2000" dirty="0"/>
                        </a:p>
                      </a:txBody>
                      <a:tcPr anchor="ctr"/>
                    </a:tc>
                    <a:tc>
                      <a:txBody>
                        <a:bodyPr/>
                        <a:lstStyle/>
                        <a:p>
                          <a:pPr algn="ctr"/>
                          <a:r>
                            <a:rPr lang="zh-CN" altLang="en-US" sz="2000" dirty="0" smtClean="0"/>
                            <a:t>数学描述</a:t>
                          </a:r>
                          <a:endParaRPr lang="zh-CN" altLang="en-US" sz="2000" dirty="0"/>
                        </a:p>
                      </a:txBody>
                      <a:tcPr anchor="ctr"/>
                    </a:tc>
                  </a:tr>
                  <a:tr h="1954059">
                    <a:tc rowSpan="2">
                      <a:txBody>
                        <a:bodyPr/>
                        <a:lstStyle/>
                        <a:p>
                          <a:pPr algn="ctr"/>
                          <a:r>
                            <a:rPr lang="zh-CN" altLang="en-US" sz="2000" dirty="0" smtClean="0"/>
                            <a:t>性质</a:t>
                          </a:r>
                          <a:endParaRPr lang="zh-CN" altLang="en-US" sz="2000" dirty="0"/>
                        </a:p>
                      </a:txBody>
                      <a:tcPr anchor="ctr"/>
                    </a:tc>
                    <a:tc>
                      <a:txBody>
                        <a:bodyPr/>
                        <a:lstStyle/>
                        <a:p>
                          <a:pPr algn="ctr"/>
                          <a:r>
                            <a:rPr lang="zh-CN" altLang="en-US" sz="2000" dirty="0" smtClean="0"/>
                            <a:t>如果一条直线和一个平面垂直，则这条直线垂直于平面内任意一条直线（线面垂直</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smtClean="0"/>
                            <a:t>线线垂直</a:t>
                          </a:r>
                          <a:r>
                            <a:rPr lang="zh-CN" altLang="en-US" sz="2000" dirty="0" smtClean="0"/>
                            <a:t>）</a:t>
                          </a:r>
                          <a:endParaRPr lang="zh-CN" altLang="en-US" sz="2000" dirty="0"/>
                        </a:p>
                      </a:txBody>
                      <a:tcPr anchor="ctr"/>
                    </a:tc>
                    <a:tc>
                      <a:txBody>
                        <a:bodyPr/>
                        <a:lstStyle/>
                        <a:p>
                          <a:pPr algn="ctr"/>
                          <a:endParaRPr lang="zh-CN" altLang="en-US" sz="2000" dirty="0"/>
                        </a:p>
                      </a:txBody>
                      <a:tcPr anchor="ctr"/>
                    </a:tc>
                    <a:tc>
                      <a:txBody>
                        <a:bodyPr/>
                        <a:lstStyle/>
                        <a:p>
                          <a:pPr algn="ctr"/>
                          <a14:m>
                            <m:oMath xmlns:m="http://schemas.openxmlformats.org/officeDocument/2006/math">
                              <m:d>
                                <m:dPr>
                                  <m:begChr m:val=""/>
                                  <m:endChr m:val="}"/>
                                  <m:ctrlPr>
                                    <a:rPr lang="zh-CN" altLang="en-US" sz="200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𝑎</m:t>
                                      </m:r>
                                      <m:r>
                                        <a:rPr lang="zh-CN" altLang="en-US" sz="2000" b="0" i="1" smtClean="0">
                                          <a:latin typeface="Cambria Math" panose="02040503050406030204" pitchFamily="18" charset="0"/>
                                        </a:rPr>
                                        <m:t>⊥</m:t>
                                      </m:r>
                                      <m:r>
                                        <a:rPr lang="zh-CN" altLang="en-US" sz="2000" b="0" i="1" smtClean="0">
                                          <a:latin typeface="Cambria Math" panose="02040503050406030204" pitchFamily="18" charset="0"/>
                                        </a:rPr>
                                        <m:t>𝛼</m:t>
                                      </m:r>
                                    </m:e>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𝛼</m:t>
                                      </m:r>
                                    </m:e>
                                  </m:eqArr>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𝑎</m:t>
                              </m:r>
                            </m:oMath>
                          </a14:m>
                          <a:r>
                            <a:rPr lang="zh-CN" altLang="en-US" sz="2000" dirty="0" smtClean="0"/>
                            <a:t>⊥</a:t>
                          </a:r>
                          <a14:m>
                            <m:oMath xmlns:m="http://schemas.openxmlformats.org/officeDocument/2006/math">
                              <m:r>
                                <a:rPr lang="en-US" altLang="zh-CN" sz="2000" b="0" i="1" smtClean="0">
                                  <a:latin typeface="Cambria Math" panose="02040503050406030204" pitchFamily="18" charset="0"/>
                                </a:rPr>
                                <m:t>𝑏</m:t>
                              </m:r>
                            </m:oMath>
                          </a14:m>
                          <a:endParaRPr lang="zh-CN" altLang="en-US" sz="2000" dirty="0"/>
                        </a:p>
                      </a:txBody>
                      <a:tcPr anchor="ctr"/>
                    </a:tc>
                  </a:tr>
                  <a:tr h="1954059">
                    <a:tc vMerge="1">
                      <a:txBody>
                        <a:bodyPr/>
                        <a:lstStyle/>
                        <a:p>
                          <a:endParaRPr lang="zh-CN" altLang="en-US" dirty="0"/>
                        </a:p>
                      </a:txBody>
                      <a:tcPr/>
                    </a:tc>
                    <a:tc>
                      <a:txBody>
                        <a:bodyPr/>
                        <a:lstStyle/>
                        <a:p>
                          <a:pPr algn="ctr"/>
                          <a:r>
                            <a:rPr lang="zh-CN" altLang="en-US" sz="2000" dirty="0" smtClean="0"/>
                            <a:t>垂直于同一平面的两条直线平行</a:t>
                          </a:r>
                          <a:endParaRPr lang="zh-CN" altLang="en-US" sz="2000" dirty="0"/>
                        </a:p>
                      </a:txBody>
                      <a:tcPr anchor="ctr"/>
                    </a:tc>
                    <a:tc>
                      <a:txBody>
                        <a:bodyPr/>
                        <a:lstStyle/>
                        <a:p>
                          <a:pPr algn="ct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zh-CN" altLang="en-US" sz="200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𝑎</m:t>
                                        </m:r>
                                        <m:r>
                                          <a:rPr lang="zh-CN" altLang="en-US" sz="2000" b="0" i="1" smtClean="0">
                                            <a:latin typeface="Cambria Math" panose="02040503050406030204" pitchFamily="18" charset="0"/>
                                          </a:rPr>
                                          <m:t>⊥</m:t>
                                        </m:r>
                                        <m:r>
                                          <a:rPr lang="zh-CN" altLang="en-US" sz="2000" b="0" i="1" smtClean="0">
                                            <a:latin typeface="Cambria Math" panose="02040503050406030204" pitchFamily="18" charset="0"/>
                                          </a:rPr>
                                          <m:t>𝛼</m:t>
                                        </m:r>
                                      </m:e>
                                      <m:e>
                                        <m:r>
                                          <a:rPr lang="en-US" altLang="zh-CN" sz="2000" b="0" i="1" smtClean="0">
                                            <a:latin typeface="Cambria Math" panose="02040503050406030204" pitchFamily="18" charset="0"/>
                                          </a:rPr>
                                          <m:t>𝑏</m:t>
                                        </m:r>
                                        <m:r>
                                          <a:rPr lang="zh-CN" altLang="en-US" sz="2000" b="0" i="1" smtClean="0">
                                            <a:latin typeface="Cambria Math" panose="02040503050406030204" pitchFamily="18" charset="0"/>
                                          </a:rPr>
                                          <m:t>⊥</m:t>
                                        </m:r>
                                        <m:r>
                                          <a:rPr lang="zh-CN" altLang="en-US" sz="2000" b="0" i="1" smtClean="0">
                                            <a:latin typeface="Cambria Math" panose="02040503050406030204" pitchFamily="18" charset="0"/>
                                          </a:rPr>
                                          <m:t>𝛼</m:t>
                                        </m:r>
                                      </m:e>
                                    </m:eqArr>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𝑎</m:t>
                                </m:r>
                                <m:r>
                                  <a:rPr lang="en-US" altLang="zh-CN" sz="2000" b="0" i="0"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𝑏</m:t>
                                </m:r>
                              </m:oMath>
                            </m:oMathPara>
                          </a14:m>
                          <a:endParaRPr lang="zh-CN" altLang="en-US" sz="2000" dirty="0"/>
                        </a:p>
                      </a:txBody>
                      <a:tcPr anchor="ctr"/>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val="1226473494"/>
                  </p:ext>
                </p:extLst>
              </p:nvPr>
            </p:nvGraphicFramePr>
            <p:xfrm>
              <a:off x="660400" y="1512754"/>
              <a:ext cx="11112500" cy="4595946"/>
            </p:xfrm>
            <a:graphic>
              <a:graphicData uri="http://schemas.openxmlformats.org/drawingml/2006/table">
                <a:tbl>
                  <a:tblPr firstRow="1" bandRow="1">
                    <a:tableStyleId>{5940675A-B579-460E-94D1-54222C63F5DA}</a:tableStyleId>
                  </a:tblPr>
                  <a:tblGrid>
                    <a:gridCol w="738149"/>
                    <a:gridCol w="4818101"/>
                    <a:gridCol w="2778125"/>
                    <a:gridCol w="2778125"/>
                  </a:tblGrid>
                  <a:tr h="687828">
                    <a:tc>
                      <a:txBody>
                        <a:bodyPr/>
                        <a:lstStyle/>
                        <a:p>
                          <a:pPr algn="ctr"/>
                          <a:r>
                            <a:rPr lang="zh-CN" altLang="en-US" sz="2000" dirty="0" smtClean="0"/>
                            <a:t>类别</a:t>
                          </a:r>
                          <a:endParaRPr lang="zh-CN" altLang="en-US" sz="2000" dirty="0"/>
                        </a:p>
                      </a:txBody>
                      <a:tcPr anchor="ctr"/>
                    </a:tc>
                    <a:tc>
                      <a:txBody>
                        <a:bodyPr/>
                        <a:lstStyle/>
                        <a:p>
                          <a:pPr algn="ctr"/>
                          <a:r>
                            <a:rPr lang="zh-CN" altLang="en-US" sz="2000" dirty="0" smtClean="0"/>
                            <a:t>语言描述</a:t>
                          </a:r>
                          <a:endParaRPr lang="zh-CN" altLang="en-US" sz="2000" dirty="0"/>
                        </a:p>
                      </a:txBody>
                      <a:tcPr anchor="ctr"/>
                    </a:tc>
                    <a:tc>
                      <a:txBody>
                        <a:bodyPr/>
                        <a:lstStyle/>
                        <a:p>
                          <a:pPr algn="ctr"/>
                          <a:r>
                            <a:rPr lang="zh-CN" altLang="en-US" sz="2000" dirty="0" smtClean="0"/>
                            <a:t>图形描述</a:t>
                          </a:r>
                          <a:endParaRPr lang="zh-CN" altLang="en-US" sz="2000" dirty="0"/>
                        </a:p>
                      </a:txBody>
                      <a:tcPr anchor="ctr"/>
                    </a:tc>
                    <a:tc>
                      <a:txBody>
                        <a:bodyPr/>
                        <a:lstStyle/>
                        <a:p>
                          <a:pPr algn="ctr"/>
                          <a:r>
                            <a:rPr lang="zh-CN" altLang="en-US" sz="2000" dirty="0" smtClean="0"/>
                            <a:t>数学描述</a:t>
                          </a:r>
                          <a:endParaRPr lang="zh-CN" altLang="en-US" sz="2000" dirty="0"/>
                        </a:p>
                      </a:txBody>
                      <a:tcPr anchor="ctr"/>
                    </a:tc>
                  </a:tr>
                  <a:tr h="1954059">
                    <a:tc rowSpan="2">
                      <a:txBody>
                        <a:bodyPr/>
                        <a:lstStyle/>
                        <a:p>
                          <a:pPr algn="ctr"/>
                          <a:r>
                            <a:rPr lang="zh-CN" altLang="en-US" sz="2000" dirty="0" smtClean="0"/>
                            <a:t>性质</a:t>
                          </a:r>
                          <a:endParaRPr lang="zh-CN" altLang="en-US" sz="2000" dirty="0"/>
                        </a:p>
                      </a:txBody>
                      <a:tcPr anchor="ctr"/>
                    </a:tc>
                    <a:tc>
                      <a:txBody>
                        <a:bodyPr/>
                        <a:lstStyle/>
                        <a:p>
                          <a:endParaRPr lang="zh-CN"/>
                        </a:p>
                      </a:txBody>
                      <a:tcPr anchor="ctr">
                        <a:blipFill rotWithShape="0">
                          <a:blip r:embed="rId3"/>
                          <a:stretch>
                            <a:fillRect l="-15424" t="-35514" r="-115550" b="-100623"/>
                          </a:stretch>
                        </a:blipFill>
                      </a:tcPr>
                    </a:tc>
                    <a:tc>
                      <a:txBody>
                        <a:bodyPr/>
                        <a:lstStyle/>
                        <a:p>
                          <a:pPr algn="ctr"/>
                          <a:endParaRPr lang="zh-CN" altLang="en-US" sz="2000" dirty="0"/>
                        </a:p>
                      </a:txBody>
                      <a:tcPr anchor="ctr"/>
                    </a:tc>
                    <a:tc>
                      <a:txBody>
                        <a:bodyPr/>
                        <a:lstStyle/>
                        <a:p>
                          <a:endParaRPr lang="zh-CN"/>
                        </a:p>
                      </a:txBody>
                      <a:tcPr anchor="ctr">
                        <a:blipFill rotWithShape="0">
                          <a:blip r:embed="rId3"/>
                          <a:stretch>
                            <a:fillRect l="-300219" t="-35514" r="-439" b="-100623"/>
                          </a:stretch>
                        </a:blipFill>
                      </a:tcPr>
                    </a:tc>
                  </a:tr>
                  <a:tr h="1954059">
                    <a:tc vMerge="1">
                      <a:txBody>
                        <a:bodyPr/>
                        <a:lstStyle/>
                        <a:p>
                          <a:endParaRPr lang="zh-CN" altLang="en-US" dirty="0"/>
                        </a:p>
                      </a:txBody>
                      <a:tcPr/>
                    </a:tc>
                    <a:tc>
                      <a:txBody>
                        <a:bodyPr/>
                        <a:lstStyle/>
                        <a:p>
                          <a:pPr algn="ctr"/>
                          <a:r>
                            <a:rPr lang="zh-CN" altLang="en-US" sz="2000" dirty="0" smtClean="0"/>
                            <a:t>垂直于同一平面的两条直线平行</a:t>
                          </a:r>
                          <a:endParaRPr lang="zh-CN" altLang="en-US" sz="2000" dirty="0"/>
                        </a:p>
                      </a:txBody>
                      <a:tcPr anchor="ctr"/>
                    </a:tc>
                    <a:tc>
                      <a:txBody>
                        <a:bodyPr/>
                        <a:lstStyle/>
                        <a:p>
                          <a:pPr algn="ctr"/>
                          <a:endParaRPr lang="zh-CN" altLang="en-US" sz="2000" dirty="0"/>
                        </a:p>
                      </a:txBody>
                      <a:tcPr anchor="ctr"/>
                    </a:tc>
                    <a:tc>
                      <a:txBody>
                        <a:bodyPr/>
                        <a:lstStyle/>
                        <a:p>
                          <a:endParaRPr lang="zh-CN"/>
                        </a:p>
                      </a:txBody>
                      <a:tcPr anchor="ctr">
                        <a:blipFill rotWithShape="0">
                          <a:blip r:embed="rId3"/>
                          <a:stretch>
                            <a:fillRect l="-300219" t="-135514" r="-439" b="-623"/>
                          </a:stretch>
                        </a:blipFill>
                      </a:tcPr>
                    </a:tc>
                  </a:tr>
                </a:tbl>
              </a:graphicData>
            </a:graphic>
          </p:graphicFrame>
        </mc:Fallback>
      </mc:AlternateContent>
      <p:pic>
        <p:nvPicPr>
          <p:cNvPr id="6" name="图片 5"/>
          <p:cNvPicPr>
            <a:picLocks noChangeAspect="1"/>
          </p:cNvPicPr>
          <p:nvPr/>
        </p:nvPicPr>
        <p:blipFill>
          <a:blip r:embed="rId4"/>
          <a:stretch>
            <a:fillRect/>
          </a:stretch>
        </p:blipFill>
        <p:spPr>
          <a:xfrm>
            <a:off x="6654109" y="2352416"/>
            <a:ext cx="1791959" cy="1582092"/>
          </a:xfrm>
          <a:prstGeom prst="rect">
            <a:avLst/>
          </a:prstGeom>
        </p:spPr>
      </p:pic>
      <p:pic>
        <p:nvPicPr>
          <p:cNvPr id="7" name="图片 6"/>
          <p:cNvPicPr>
            <a:picLocks noChangeAspect="1"/>
          </p:cNvPicPr>
          <p:nvPr/>
        </p:nvPicPr>
        <p:blipFill>
          <a:blip r:embed="rId5"/>
          <a:stretch>
            <a:fillRect/>
          </a:stretch>
        </p:blipFill>
        <p:spPr>
          <a:xfrm>
            <a:off x="6654109" y="4299497"/>
            <a:ext cx="1791959" cy="1582092"/>
          </a:xfrm>
          <a:prstGeom prst="rect">
            <a:avLst/>
          </a:prstGeom>
        </p:spPr>
      </p:pic>
    </p:spTree>
    <p:extLst>
      <p:ext uri="{BB962C8B-B14F-4D97-AF65-F5344CB8AC3E}">
        <p14:creationId xmlns:p14="http://schemas.microsoft.com/office/powerpoint/2010/main" val="2793563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8528</TotalTime>
  <Words>1904</Words>
  <Application>Microsoft Office PowerPoint</Application>
  <PresentationFormat>宽屏</PresentationFormat>
  <Paragraphs>254</Paragraphs>
  <Slides>26</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宋体</vt:lpstr>
      <vt:lpstr>Arial</vt:lpstr>
      <vt:lpstr>Calibri</vt:lpstr>
      <vt:lpstr>Calibri Light</vt:lpstr>
      <vt:lpstr>Cambria Math</vt:lpstr>
      <vt:lpstr>Times New Roman</vt:lpstr>
      <vt:lpstr>Office 主题</vt:lpstr>
      <vt:lpstr>立体几何（二）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函数（一）简单函数与应用</dc:title>
  <dc:creator>Marsmarcin</dc:creator>
  <cp:lastModifiedBy>Marsmarcin</cp:lastModifiedBy>
  <cp:revision>843</cp:revision>
  <dcterms:created xsi:type="dcterms:W3CDTF">2020-04-02T11:20:58Z</dcterms:created>
  <dcterms:modified xsi:type="dcterms:W3CDTF">2020-04-15T07:19:46Z</dcterms:modified>
</cp:coreProperties>
</file>