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1" r:id="rId12"/>
    <p:sldId id="410" r:id="rId13"/>
    <p:sldId id="366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22" r:id="rId22"/>
    <p:sldId id="419" r:id="rId23"/>
    <p:sldId id="420" r:id="rId24"/>
    <p:sldId id="421" r:id="rId25"/>
    <p:sldId id="379" r:id="rId26"/>
    <p:sldId id="423" r:id="rId27"/>
    <p:sldId id="424" r:id="rId28"/>
    <p:sldId id="30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>
        <p:scale>
          <a:sx n="75" d="100"/>
          <a:sy n="75" d="100"/>
        </p:scale>
        <p:origin x="630" y="-1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6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1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27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8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30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03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65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44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9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8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98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47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69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48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39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56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5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0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7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0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4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0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7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emf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立体几何（三）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二、空间向量及其应用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空间向量用于求空间角与距离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559558" y="1386956"/>
                <a:ext cx="11391142" cy="39343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）空间向量与空间角的关系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设求二面角的大小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如图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CD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是二面角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-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l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的两个半平面内与棱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垂直的直线，则二面角大小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𝐶𝐷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ⅱ.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如图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b,c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分别是二面角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-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两个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半平面的法向量，则二面角的大小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386956"/>
                <a:ext cx="11391142" cy="3934344"/>
              </a:xfrm>
              <a:prstGeom prst="rect">
                <a:avLst/>
              </a:prstGeom>
              <a:blipFill rotWithShape="0">
                <a:blip r:embed="rId3"/>
                <a:stretch>
                  <a:fillRect l="-857" t="-2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09" y="4230358"/>
            <a:ext cx="2871080" cy="19360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175" y="3926363"/>
            <a:ext cx="2305907" cy="23862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368" y="4297894"/>
            <a:ext cx="2667616" cy="18009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9315" y="616061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42924" y="616061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732421" y="6160618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7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二、空间向量及其应用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空间向量用于求空间角与距离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559558" y="1386956"/>
                <a:ext cx="11391142" cy="20991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）求空间距离的向量法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点面距离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已知平面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外的一点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内一点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的法向量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到平面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的距离为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𝐵𝐴</m:t>
                            </m:r>
                          </m:e>
                        </m:acc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386956"/>
                <a:ext cx="11391142" cy="2099194"/>
              </a:xfrm>
              <a:prstGeom prst="rect">
                <a:avLst/>
              </a:prstGeom>
              <a:blipFill rotWithShape="0">
                <a:blip r:embed="rId3"/>
                <a:stretch>
                  <a:fillRect l="-857" t="-4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559558" y="3330056"/>
                <a:ext cx="11391142" cy="20991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线面距离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已知直线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上的一点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内一点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的法向量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，且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//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，则直线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到平面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的距离为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𝐵𝐴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</p:txBody>
          </p:sp>
        </mc:Choice>
        <mc:Fallback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3330056"/>
                <a:ext cx="11391142" cy="2099194"/>
              </a:xfrm>
              <a:prstGeom prst="rect">
                <a:avLst/>
              </a:prstGeom>
              <a:blipFill rotWithShape="0">
                <a:blip r:embed="rId4"/>
                <a:stretch>
                  <a:fillRect l="-857" t="-4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7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二、空间向量及其应用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空间向量用于求空间角与距离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559558" y="1386956"/>
                <a:ext cx="11581642" cy="2105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）求空间距离的向量法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面面距离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已知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内一点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平面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内的一点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（或平面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）的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法向量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的距离为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𝐵𝐴</m:t>
                            </m:r>
                          </m:e>
                        </m:acc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386956"/>
                <a:ext cx="11581642" cy="2105544"/>
              </a:xfrm>
              <a:prstGeom prst="rect">
                <a:avLst/>
              </a:prstGeom>
              <a:blipFill rotWithShape="0">
                <a:blip r:embed="rId3"/>
                <a:stretch>
                  <a:fillRect l="-842" t="-4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副标题 2"/>
              <p:cNvSpPr txBox="1">
                <a:spLocks/>
              </p:cNvSpPr>
              <p:nvPr/>
            </p:nvSpPr>
            <p:spPr>
              <a:xfrm>
                <a:off x="559558" y="3492500"/>
                <a:ext cx="11391142" cy="20991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异面直线间的距离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已知直线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上的一点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上的一点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，异面直线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a,b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的公垂线的方向向量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异面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直线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a,b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间的距离为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𝐵𝐴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</p:txBody>
          </p:sp>
        </mc:Choice>
        <mc:Fallback>
          <p:sp>
            <p:nvSpPr>
              <p:cNvPr id="13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3492500"/>
                <a:ext cx="11391142" cy="2099194"/>
              </a:xfrm>
              <a:prstGeom prst="rect">
                <a:avLst/>
              </a:prstGeom>
              <a:blipFill rotWithShape="0">
                <a:blip r:embed="rId4"/>
                <a:stretch>
                  <a:fillRect l="-857" t="-4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565245" y="4965700"/>
                <a:ext cx="11391142" cy="20991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两点间的距离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已知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距离为：</a:t>
                </a:r>
                <a:endParaRPr lang="en-US" altLang="zh-CN" b="0" i="1" dirty="0" smtClean="0">
                  <a:latin typeface="Cambria Math" panose="020405030504060302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</p:txBody>
          </p:sp>
        </mc:Choice>
        <mc:Fallback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5" y="4965700"/>
                <a:ext cx="11391142" cy="2099194"/>
              </a:xfrm>
              <a:prstGeom prst="rect">
                <a:avLst/>
              </a:prstGeom>
              <a:blipFill rotWithShape="0">
                <a:blip r:embed="rId5"/>
                <a:stretch>
                  <a:fillRect l="-857" t="-4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0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719382"/>
                <a:ext cx="118690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）已知正方体的棱长为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，每条棱所在直线与平面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所成的角都相等，则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截此正方体所得的截面面积最大值为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19382"/>
                <a:ext cx="11869003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70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07702" y="2069629"/>
                <a:ext cx="7169782" cy="69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2" y="2069629"/>
                <a:ext cx="7169782" cy="697179"/>
              </a:xfrm>
              <a:prstGeom prst="rect">
                <a:avLst/>
              </a:prstGeom>
              <a:blipFill rotWithShape="0">
                <a:blip r:embed="rId4"/>
                <a:stretch>
                  <a:fillRect l="-127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141" y="2619454"/>
            <a:ext cx="3002553" cy="2812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07702" y="2766808"/>
                <a:ext cx="8527955" cy="462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解：由正方体性质及题意知，正方体共顶点的三条棱所在直线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与平面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所成角均相等，如图，正方体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ABCD-A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，易知棱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,AD,AA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所在直线与平面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所成角均相等，所以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，当平面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趋近点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时，截面图形的面积趋近于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经过正方体的中心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时，截面图形为正六边形，其边长为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，截面图形的面积为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2" y="2766808"/>
                <a:ext cx="8527955" cy="4627805"/>
              </a:xfrm>
              <a:prstGeom prst="rect">
                <a:avLst/>
              </a:prstGeom>
              <a:blipFill rotWithShape="0">
                <a:blip r:embed="rId6"/>
                <a:stretch>
                  <a:fillRect l="-1072" r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4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719382"/>
                <a:ext cx="1186900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是由矩形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ADEB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和菱形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BFGC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组成的一个平面图形，其中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AB=1,BE=BF=2,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𝐹𝐵𝐶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=60°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将其沿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折起使得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重合，连接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DG,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）证明：图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,C,G,D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四点共面，且平面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BCGE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中二面角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B-CG-A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19382"/>
                <a:ext cx="11869003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70" r="-514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011" y="3655504"/>
            <a:ext cx="3556165" cy="23327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114" y="3829440"/>
            <a:ext cx="2991698" cy="21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22997" y="1017291"/>
                <a:ext cx="11869003" cy="4647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）由已知得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AD//BE,CG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//BE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//CG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AD,CG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确定一个平面，从而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A,C,G,D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共面由已知得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BCGE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BCGE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，垂足为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EH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BCGE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又因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由已知菱形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BCGE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的边长为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=60°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可求得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BH=1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EH=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为原点，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𝐻𝐶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方向建立空间直角坐标系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1017291"/>
                <a:ext cx="11869003" cy="4647362"/>
              </a:xfrm>
              <a:prstGeom prst="rect">
                <a:avLst/>
              </a:prstGeom>
              <a:blipFill rotWithShape="0">
                <a:blip r:embed="rId3"/>
                <a:stretch>
                  <a:fillRect l="-822" b="-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322" y="1435522"/>
            <a:ext cx="3372253" cy="29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22997" y="1017291"/>
                <a:ext cx="11869003" cy="5285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A(-1,1,0),C(1,0,0),G(2,0,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𝐶𝐺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=(2,-1,0),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为平面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𝐴𝐶𝐺𝐷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的法向量，则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𝐶𝐺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𝐴𝐶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，可取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=(3,6,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BCGE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的法向量可取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=(0,1,0)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因此二面角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B-CG-A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30°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1017291"/>
                <a:ext cx="11869003" cy="5285999"/>
              </a:xfrm>
              <a:prstGeom prst="rect">
                <a:avLst/>
              </a:prstGeom>
              <a:blipFill rotWithShape="0">
                <a:blip r:embed="rId3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322" y="1435522"/>
            <a:ext cx="3372253" cy="29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719382"/>
                <a:ext cx="1186900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）设三棱锥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V-ABC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的底面是正三角形，侧面棱长均相等，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上的点（不包含端点），记直线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，二面角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P-AC-B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的平面角为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19382"/>
                <a:ext cx="11869003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770" r="-154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26067" y="2619454"/>
                <a:ext cx="7169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C.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7" y="2619454"/>
                <a:ext cx="716978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61" t="-10667" r="-255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7470" y="3081119"/>
                <a:ext cx="8527955" cy="334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作直线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作底面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的垂线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为垂足，过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由题意知二面角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P-AC-B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与二面角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P-AB-C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的大小相等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结合题意知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𝑃𝐵𝐸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0" y="3081119"/>
                <a:ext cx="8527955" cy="3349956"/>
              </a:xfrm>
              <a:prstGeom prst="rect">
                <a:avLst/>
              </a:prstGeom>
              <a:blipFill rotWithShape="0">
                <a:blip r:embed="rId5"/>
                <a:stretch>
                  <a:fillRect l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5849" y="1868164"/>
            <a:ext cx="4632960" cy="49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28099" y="889462"/>
                <a:ext cx="852795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𝑃𝐵𝐸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PE&gt;PD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PB&gt;PF,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99" y="889462"/>
                <a:ext cx="8527955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1144"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849" y="1868164"/>
            <a:ext cx="4632960" cy="49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91" y="719382"/>
            <a:ext cx="11869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浙江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）如图，已知四棱锥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P-ABCD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为斜边的等腰直角三角形，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BC//AD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,CD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AD,PC=AD=2DC=2CB,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的中点。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）证明：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PAB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）求直线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与平面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所成的角的正弦值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79" y="1916547"/>
            <a:ext cx="3848990" cy="32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5589" y="150875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一、空间角与距离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空间角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空间距离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二、空间向量及其应用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空间向量有关定理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空间向量有关结论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立体几何中的向量方法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719382"/>
                <a:ext cx="11869003" cy="3319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）证明：如图，设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中点，所以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EF//AD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BC//AD,BC=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EF//BC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EF=BC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即四边形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BCEF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为平行四边形，所以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CE//BF,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CE//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PAB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19382"/>
                <a:ext cx="11869003" cy="3319370"/>
              </a:xfrm>
              <a:prstGeom prst="rect">
                <a:avLst/>
              </a:prstGeom>
              <a:blipFill rotWithShape="0">
                <a:blip r:embed="rId3"/>
                <a:stretch>
                  <a:fillRect l="-770" b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12" y="1962372"/>
            <a:ext cx="3728723" cy="32295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91" y="3945182"/>
            <a:ext cx="11869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）分别取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点，连接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E,F,N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PD,PA,AD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的中点，所以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在平行四边形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BCEF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MQ//CE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为等腰三角形得，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661541"/>
                <a:ext cx="11869003" cy="635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BC//AD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那么平面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的垂线，垂足为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上的射影，所以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𝑄𝑀𝐻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所成的角，设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CD=1,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PC=2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CD=1,PD=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PN=BN=1,PB=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MQH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𝑄𝑀𝐻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直线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与平面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所成的角的正弦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8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661541"/>
                <a:ext cx="11869003" cy="6351354"/>
              </a:xfrm>
              <a:prstGeom prst="rect">
                <a:avLst/>
              </a:prstGeom>
              <a:blipFill rotWithShape="0"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12" y="1962372"/>
            <a:ext cx="3728723" cy="32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799423"/>
                <a:ext cx="11869003" cy="5349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）证明：设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为斜边的等腰直角三角形，所以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AD=OD,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BC//OD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所以四边形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BCDO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是平行四边形，又因为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⋂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OB=O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OPB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的垂线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所在直线为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轴建立空间直角坐标系，如图所示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CD=1,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A(0,-1,0),B(1,0,0),C(1,1,0),D(0,1,0)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P(x,0,z)(z&gt;0)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−1)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=4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𝐴𝑃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,1,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=(1,1,0)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的法向量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p,q,r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99423"/>
                <a:ext cx="11869003" cy="5349478"/>
              </a:xfrm>
              <a:prstGeom prst="rect">
                <a:avLst/>
              </a:prstGeom>
              <a:blipFill rotWithShape="0">
                <a:blip r:embed="rId3"/>
                <a:stretch>
                  <a:fillRect l="-770" t="-1253" b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01" y="2066669"/>
            <a:ext cx="3556834" cy="31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532723"/>
                <a:ext cx="11869003" cy="329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𝐴𝐵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-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2 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2 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可取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,-1,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⊄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PAB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CE//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PAB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532723"/>
                <a:ext cx="11869003" cy="3296543"/>
              </a:xfrm>
              <a:prstGeom prst="rect">
                <a:avLst/>
              </a:prstGeom>
              <a:blipFill rotWithShape="0">
                <a:blip r:embed="rId3"/>
                <a:stretch>
                  <a:fillRect l="-770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01" y="2066669"/>
            <a:ext cx="3556834" cy="31252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3691" y="3561457"/>
                <a:ext cx="11869003" cy="248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的法向量为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=(0,1,0)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𝐵𝐶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𝐵𝑃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，取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=(1,0,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3561457"/>
                <a:ext cx="11869003" cy="2485809"/>
              </a:xfrm>
              <a:prstGeom prst="rect">
                <a:avLst/>
              </a:prstGeom>
              <a:blipFill rotWithShape="0">
                <a:blip r:embed="rId5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1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空间角与距离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700885"/>
                <a:ext cx="11869003" cy="153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=|cos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𝐶𝐸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𝐶𝐸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𝐶𝐸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00885"/>
                <a:ext cx="11869003" cy="1530932"/>
              </a:xfrm>
              <a:prstGeom prst="rect">
                <a:avLst/>
              </a:prstGeom>
              <a:blipFill rotWithShape="0"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01" y="2066669"/>
            <a:ext cx="3556834" cy="31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99085" y="1105468"/>
                <a:ext cx="11854029" cy="86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）在长方体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ABCD-A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AB=BC=1,AA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，则异面直线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所成角的余弦值为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85" y="1105468"/>
                <a:ext cx="11854029" cy="865814"/>
              </a:xfrm>
              <a:prstGeom prst="rect">
                <a:avLst/>
              </a:prstGeom>
              <a:blipFill rotWithShape="0">
                <a:blip r:embed="rId3"/>
                <a:stretch>
                  <a:fillRect l="-823" t="-4225" b="-16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空间向量及应用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665" y="1971282"/>
            <a:ext cx="11486867" cy="1052660"/>
            <a:chOff x="445827" y="2481348"/>
            <a:chExt cx="11486867" cy="10526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45827" y="2850679"/>
                  <a:ext cx="7169782" cy="683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A.</a:t>
                  </a:r>
                  <a:r>
                    <a:rPr lang="en-US" altLang="zh-CN" sz="2400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5 </m:t>
                          </m:r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	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</a:t>
                  </a: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827" y="2850679"/>
                  <a:ext cx="7169782" cy="6833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b="-80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542147" y="2481348"/>
                  <a:ext cx="6390547" cy="1052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</a:p>
                <a:p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C.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		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D.</a:t>
                  </a:r>
                  <a:r>
                    <a:rPr lang="en-US" altLang="zh-CN" sz="2400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147" y="2481348"/>
                  <a:ext cx="6390547" cy="10526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7" b="-46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258" y="2682277"/>
            <a:ext cx="2796842" cy="39265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8665" y="3159176"/>
                <a:ext cx="11854029" cy="273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解：如图，将长方体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ABCD-A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补成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ABCD-A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或其补角为异面直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所成的角，易知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，由余弦定理得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3159176"/>
                <a:ext cx="11854029" cy="2738250"/>
              </a:xfrm>
              <a:prstGeom prst="rect">
                <a:avLst/>
              </a:prstGeom>
              <a:blipFill rotWithShape="0">
                <a:blip r:embed="rId7"/>
                <a:stretch>
                  <a:fillRect l="-823" t="-2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39625" y="5049504"/>
                <a:ext cx="11854029" cy="1316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𝐷𝐵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所以异面直线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5" y="5049504"/>
                <a:ext cx="11854029" cy="1316258"/>
              </a:xfrm>
              <a:prstGeom prst="rect">
                <a:avLst/>
              </a:prstGeom>
              <a:blipFill rotWithShape="0">
                <a:blip r:embed="rId8"/>
                <a:stretch>
                  <a:fillRect l="-823" b="-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6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99085" y="1105468"/>
                <a:ext cx="118540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四川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）如图，四边形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ADPQ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均为正方形，它们所在的平面互相垂直，动点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在线段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AB,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的中点。设异面直线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85" y="1105468"/>
                <a:ext cx="1185402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23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空间向量及应用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911" y="2004175"/>
            <a:ext cx="2985260" cy="36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空间向量及应用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90" y="1727690"/>
            <a:ext cx="3324809" cy="4169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37971" y="983455"/>
                <a:ext cx="11854029" cy="1915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解：如图建立空间直角坐标系，设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AB=2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F(2,1,0),E(1,0,0),M(0,m,2)(0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𝐴𝐹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=(2,1,0),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=(1,-m,-2)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=|cos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𝐴𝐹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𝐴𝐹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𝐴𝐹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|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|2−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+5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−2|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983455"/>
                <a:ext cx="11854029" cy="1915011"/>
              </a:xfrm>
              <a:prstGeom prst="rect">
                <a:avLst/>
              </a:prstGeom>
              <a:blipFill rotWithShape="0">
                <a:blip r:embed="rId4"/>
                <a:stretch>
                  <a:fillRect l="-771" t="-3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7970" y="2898466"/>
                <a:ext cx="11854029" cy="136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y’=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+25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+25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+50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·10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(50+20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+25)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0" y="2898466"/>
                <a:ext cx="11854029" cy="1369990"/>
              </a:xfrm>
              <a:prstGeom prst="rect">
                <a:avLst/>
              </a:prstGeom>
              <a:blipFill rotWithShape="0">
                <a:blip r:embed="rId5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37969" y="4258622"/>
                <a:ext cx="11854029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0&lt;m&lt;2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y’&lt;0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(0,2)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取得最大值为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5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69" y="4258622"/>
                <a:ext cx="11854029" cy="983987"/>
              </a:xfrm>
              <a:prstGeom prst="rect">
                <a:avLst/>
              </a:prstGeom>
              <a:blipFill rotWithShape="0">
                <a:blip r:embed="rId6"/>
                <a:stretch>
                  <a:fillRect l="-771" t="-6832" b="-5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7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一、空间角与距离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空间角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559558" y="1406794"/>
                <a:ext cx="10263116" cy="18959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）空间角的取值范围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异面直线所成角的范围：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线面角的范围：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二面角的范围：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[0,π]</a:t>
                </a:r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406794"/>
                <a:ext cx="10263116" cy="1895964"/>
              </a:xfrm>
              <a:prstGeom prst="rect">
                <a:avLst/>
              </a:prstGeom>
              <a:blipFill rotWithShape="0">
                <a:blip r:embed="rId3"/>
                <a:stretch>
                  <a:fillRect l="-951" t="-7395" b="-4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副标题 2"/>
          <p:cNvSpPr txBox="1">
            <a:spLocks/>
          </p:cNvSpPr>
          <p:nvPr/>
        </p:nvSpPr>
        <p:spPr>
          <a:xfrm>
            <a:off x="559558" y="3302758"/>
            <a:ext cx="10263116" cy="83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）求解异面直线所成角有两种方法：平移法、向量法，应用时应注意异面直线所成角的范围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9558" y="4356858"/>
                <a:ext cx="10263116" cy="23106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）线面角涉及斜线的射影，故找出平面的垂线是解题的基本思路。用向量法求解斜线与平面所成角的问题，关键是确定斜线的一个方向向量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和平面的一个法向量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，再通过计算线面角向量公式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=|cos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是斜线与平面所成的角）求解，要特别注意向量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的夹角与线面角的关系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4356858"/>
                <a:ext cx="10263116" cy="2310642"/>
              </a:xfrm>
              <a:prstGeom prst="rect">
                <a:avLst/>
              </a:prstGeom>
              <a:blipFill rotWithShape="0">
                <a:blip r:embed="rId4"/>
                <a:stretch>
                  <a:fillRect l="-951" t="-4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一、空间角与距离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空间角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559558" y="1406794"/>
            <a:ext cx="10263116" cy="123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）利用向量法求二面角的大小时，应注意二面角的大小与两法向量夹角大小关系，它们之间可能相等，也可能互补，故在分清关系的情况下求解，避免出现错误。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559558" y="2641600"/>
                <a:ext cx="10263116" cy="2176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）计算二面角的关键是作出二面角的平面角，方法较为灵活，可以通过“割”或“补”找二面角的平面角。对于无棱二面角，可以先找出棱或借助向量法求解，也可以利用射影面积公式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原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求解。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2641600"/>
                <a:ext cx="10263116" cy="2176060"/>
              </a:xfrm>
              <a:prstGeom prst="rect">
                <a:avLst/>
              </a:prstGeom>
              <a:blipFill rotWithShape="0">
                <a:blip r:embed="rId3"/>
                <a:stretch>
                  <a:fillRect l="-951" t="-4762" r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7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一、空间角与距离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空间距离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559558" y="1413429"/>
            <a:ext cx="10263116" cy="663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求空间距离的常用方法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559558" y="1984487"/>
            <a:ext cx="10263116" cy="163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直接法（找所求距离对应的垂线段）：利用线线垂直、线面垂直、面面垂直等性质定理，作出空间距离对应的垂线段，再通过解三角形求出距离，其中，找垂足是作垂线段的关键，一般借助面面垂直的性质定理或线面垂直的判定定理作出面的垂线，因此要充分挖掘条件中的垂直关系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59558" y="3616657"/>
            <a:ext cx="10263116" cy="163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间接法：在求解线面距离、面面距离的问题时，都可以转化为点面距离求解，在求解点面距离时，可以转化点线距离，也可以利用等体积法转化或等比例转化进行求解；在解点线距离时，可以用勾股定理求解，也可以构造三角形采用面积转化求解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二、空间向量及其应用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空间向量的有关定理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559558" y="1298687"/>
                <a:ext cx="10263116" cy="2207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）共线向量定理：共线向量定理可以分解为两个命题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不是零向量）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为空间内任意两个向量）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存在唯一实数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，使得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若存在实数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使得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//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其中命题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是空间向量共线的判定定理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298687"/>
                <a:ext cx="10263116" cy="2207524"/>
              </a:xfrm>
              <a:prstGeom prst="rect">
                <a:avLst/>
              </a:prstGeom>
              <a:blipFill rotWithShape="0">
                <a:blip r:embed="rId3"/>
                <a:stretch>
                  <a:fillRect l="-951" t="-4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559558" y="3340290"/>
                <a:ext cx="10263116" cy="16321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）四点共面的充要条件：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 </a:t>
                </a:r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空间一点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P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位于平面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ABC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内的充要条件是存在有序实数对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x,y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𝐴𝑃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成立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对于空间任意一点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O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，有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x+y+z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P,A,B,C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四点共面，反之亦成立。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3340290"/>
                <a:ext cx="10263116" cy="1632170"/>
              </a:xfrm>
              <a:prstGeom prst="rect">
                <a:avLst/>
              </a:prstGeom>
              <a:blipFill rotWithShape="0">
                <a:blip r:embed="rId4"/>
                <a:stretch>
                  <a:fillRect l="-951" t="-6343" b="-8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副标题 2"/>
          <p:cNvSpPr txBox="1">
            <a:spLocks/>
          </p:cNvSpPr>
          <p:nvPr/>
        </p:nvSpPr>
        <p:spPr>
          <a:xfrm>
            <a:off x="559558" y="4972460"/>
            <a:ext cx="10263116" cy="163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）空间向量基本定理：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空间任意三个不共面的向量都可以构成空间的一组基底；基底选定后，空间中的所有向量均可由基底唯一表示。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二、空间向量及其应用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与空间向量运算有关的结论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559558" y="1298686"/>
                <a:ext cx="10263116" cy="4663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6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𝜆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)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𝜆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|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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|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298686"/>
                <a:ext cx="10263116" cy="4663963"/>
              </a:xfrm>
              <a:prstGeom prst="rect">
                <a:avLst/>
              </a:prstGeom>
              <a:blipFill rotWithShape="0">
                <a:blip r:embed="rId3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二、空间向量及其应用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空间向量用于证明平行或垂直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559558" y="1298687"/>
                <a:ext cx="10263116" cy="2663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）用向量证明空间中的平行关系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设直线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的方向向量分别为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重合）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/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设直线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的方向向量为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，与平面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共面的两不共线向量分别为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//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⊂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⟺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存在两个实数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x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,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  <a:sym typeface="Wingdings 2" panose="050201020105070707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𝑦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设直线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的方向向量为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的法向量为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//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⊂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设平面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的法向量分别为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//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𝛽</m:t>
                    </m:r>
                  </m:oMath>
                </a14:m>
                <a:r>
                  <a:rPr lang="zh-CN" altLang="en-US" dirty="0">
                    <a:cs typeface="Times New Roman" panose="02020603050405020304" pitchFamily="18" charset="0"/>
                    <a:sym typeface="Wingdings 2" panose="050201020105070707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//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298687"/>
                <a:ext cx="10263116" cy="2663714"/>
              </a:xfrm>
              <a:prstGeom prst="rect">
                <a:avLst/>
              </a:prstGeom>
              <a:blipFill rotWithShape="0">
                <a:blip r:embed="rId3"/>
                <a:stretch>
                  <a:fillRect l="-951" t="-3890" b="-1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559558" y="3962401"/>
                <a:ext cx="11086342" cy="2663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）用向量证明空间中的垂直关系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设直线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的方向向量分别为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⊥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·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=0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的方向向量为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的法向量为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⊥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𝑣</m:t>
                        </m:r>
                      </m:e>
                    </m:acc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//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设平面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的法向量分别为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𝛼</m:t>
                    </m:r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𝛽</m:t>
                    </m:r>
                  </m:oMath>
                </a14:m>
                <a:r>
                  <a:rPr lang="zh-CN" altLang="en-US" dirty="0">
                    <a:cs typeface="Times New Roman" panose="02020603050405020304" pitchFamily="18" charset="0"/>
                    <a:sym typeface="Wingdings 2" panose="050201020105070707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⊥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⟺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·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3962401"/>
                <a:ext cx="11086342" cy="2663714"/>
              </a:xfrm>
              <a:prstGeom prst="rect">
                <a:avLst/>
              </a:prstGeom>
              <a:blipFill rotWithShape="0">
                <a:blip r:embed="rId4"/>
                <a:stretch>
                  <a:fillRect l="-880" t="-3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5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二、空间向量及其应用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空间向量用于求空间角与距离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559558" y="1298687"/>
                <a:ext cx="10263116" cy="2663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）直线方向向量与平面法向量的确定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找直线的方向向量：在直线上任取一非零向量可作为它的方向向量。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平面的法向量可利用方程组求出：设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𝑎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是平面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内两个不共线向量，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的法向量，则求法向量的方程组为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0</m:t>
                            </m:r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298687"/>
                <a:ext cx="10263116" cy="2663714"/>
              </a:xfrm>
              <a:prstGeom prst="rect">
                <a:avLst/>
              </a:prstGeom>
              <a:blipFill rotWithShape="0">
                <a:blip r:embed="rId3"/>
                <a:stretch>
                  <a:fillRect l="-951" t="-3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559558" y="3584244"/>
                <a:ext cx="11632442" cy="3273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）空间向量与空间角的关系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设异面直线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的方向向量分别为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 2" panose="05020102010507070707" pitchFamily="18" charset="2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所成的角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满足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𝜃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=|cos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|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方向向量和平面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的法向量分别为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𝑚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𝑙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与平面所成的角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 2" panose="05020102010507070707" pitchFamily="18" charset="2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=|cos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 2" panose="05020102010507070707" pitchFamily="18" charset="2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|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3584244"/>
                <a:ext cx="11632442" cy="3273755"/>
              </a:xfrm>
              <a:prstGeom prst="rect">
                <a:avLst/>
              </a:prstGeom>
              <a:blipFill rotWithShape="0">
                <a:blip r:embed="rId4"/>
                <a:stretch>
                  <a:fillRect l="-839" t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1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8742</TotalTime>
  <Words>1967</Words>
  <Application>Microsoft Office PowerPoint</Application>
  <PresentationFormat>宽屏</PresentationFormat>
  <Paragraphs>234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立体几何（三）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846</cp:revision>
  <dcterms:created xsi:type="dcterms:W3CDTF">2020-04-02T11:20:58Z</dcterms:created>
  <dcterms:modified xsi:type="dcterms:W3CDTF">2020-04-16T10:02:17Z</dcterms:modified>
</cp:coreProperties>
</file>