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424" r:id="rId5"/>
    <p:sldId id="425" r:id="rId6"/>
    <p:sldId id="426" r:id="rId7"/>
    <p:sldId id="427" r:id="rId8"/>
    <p:sldId id="406" r:id="rId9"/>
    <p:sldId id="428" r:id="rId10"/>
    <p:sldId id="413" r:id="rId11"/>
    <p:sldId id="429" r:id="rId12"/>
    <p:sldId id="430" r:id="rId13"/>
    <p:sldId id="431" r:id="rId14"/>
    <p:sldId id="423" r:id="rId15"/>
    <p:sldId id="432" r:id="rId16"/>
    <p:sldId id="433" r:id="rId17"/>
    <p:sldId id="434" r:id="rId18"/>
    <p:sldId id="435" r:id="rId19"/>
    <p:sldId id="436" r:id="rId20"/>
    <p:sldId id="437" r:id="rId21"/>
    <p:sldId id="30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4660"/>
  </p:normalViewPr>
  <p:slideViewPr>
    <p:cSldViewPr snapToGrid="0">
      <p:cViewPr>
        <p:scale>
          <a:sx n="75" d="100"/>
          <a:sy n="75" d="100"/>
        </p:scale>
        <p:origin x="630" y="-15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01114-57A6-4C59-B7E6-15D41C8AF2DE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2453-4517-4E04-A722-0EDC080D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64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560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42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39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00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99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01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995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82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293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5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8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620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70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173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79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01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5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2453-4517-4E04-A722-0EDC080D73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2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0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4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6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44F3-2FA2-4D43-91AD-B517C37432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9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B44F3-2FA2-4D43-91AD-B517C37432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8401-7716-4082-8D9A-837D508FE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emf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3833" y="1214438"/>
            <a:ext cx="9544334" cy="2387600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直线与圆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413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直线方程与圆的方程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691" y="700885"/>
            <a:ext cx="11869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课标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Ⅱ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）过三点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A(1,3),B(4,2),C(1,-7)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的圆交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轴与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两点，则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|MN|=(      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3691" y="1350974"/>
                <a:ext cx="11869003" cy="698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B.8		C.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D.10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1350974"/>
                <a:ext cx="11869003" cy="698589"/>
              </a:xfrm>
              <a:prstGeom prst="rect">
                <a:avLst/>
              </a:prstGeom>
              <a:blipFill rotWithShape="0">
                <a:blip r:embed="rId3"/>
                <a:stretch>
                  <a:fillRect l="-770" b="-8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3691" y="2058899"/>
                <a:ext cx="11869003" cy="3313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解：用待定系数法，设圆心为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A(1,3),C(1,-7)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在圆上，知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3−7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=-2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再由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|PA|=|PB|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a=1,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P(1,-2),|PA|=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(1−1)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3+2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于是圆的方程为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=25,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x=0,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y=-2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|MN|=|(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)-(-2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)|=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2058899"/>
                <a:ext cx="11869003" cy="3313215"/>
              </a:xfrm>
              <a:prstGeom prst="rect">
                <a:avLst/>
              </a:prstGeom>
              <a:blipFill rotWithShape="0">
                <a:blip r:embed="rId4"/>
                <a:stretch>
                  <a:fillRect l="-770" b="-1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92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直线方程与圆的方程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691" y="700885"/>
                <a:ext cx="11869003" cy="1133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广东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）平行于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2x+y+1=0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且与圆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相切的直线方程为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700885"/>
                <a:ext cx="11869003" cy="1133965"/>
              </a:xfrm>
              <a:prstGeom prst="rect">
                <a:avLst/>
              </a:prstGeom>
              <a:blipFill rotWithShape="0">
                <a:blip r:embed="rId3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3691" y="1350974"/>
                <a:ext cx="11869003" cy="1316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A.2x+y+5=0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2x+y-5=0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2x+y+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2x+y-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C.2x-y+5=0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2x-y-5=0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2x-y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2x-y-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1350974"/>
                <a:ext cx="11869003" cy="1316001"/>
              </a:xfrm>
              <a:prstGeom prst="rect">
                <a:avLst/>
              </a:prstGeom>
              <a:blipFill rotWithShape="0">
                <a:blip r:embed="rId4"/>
                <a:stretch>
                  <a:fillRect l="-770" b="-4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3691" y="2666975"/>
                <a:ext cx="11869003" cy="2037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解：用待定系数法，切线与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2x+y+1=0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平行，可设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2x+y+c=0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由题意得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，解得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2666975"/>
                <a:ext cx="11869003" cy="2037674"/>
              </a:xfrm>
              <a:prstGeom prst="rect">
                <a:avLst/>
              </a:prstGeom>
              <a:blipFill rotWithShape="0">
                <a:blip r:embed="rId5"/>
                <a:stretch>
                  <a:fillRect l="-770" b="-2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87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直线方程与圆的方程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3691" y="700885"/>
                <a:ext cx="1186900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北京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）在平面直角坐标系中，记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(cos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x-my-2=0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的距离，当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变化时，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的最大值为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700885"/>
                <a:ext cx="11869003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770" r="-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3691" y="1914762"/>
            <a:ext cx="11869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A.1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C.3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3691" y="2237927"/>
                <a:ext cx="11869003" cy="3131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解：由点到直线距离公式得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d>
                      <m:dPr>
                        <m:ctrlP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in</m:t>
                            </m:r>
                          </m:fName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，所以上式变成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2237927"/>
                <a:ext cx="11869003" cy="3131819"/>
              </a:xfrm>
              <a:prstGeom prst="rect">
                <a:avLst/>
              </a:prstGeom>
              <a:blipFill rotWithShape="0">
                <a:blip r:embed="rId4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3691" y="4767106"/>
                <a:ext cx="11869003" cy="102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取得最大值为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" y="4767106"/>
                <a:ext cx="11869003" cy="1029321"/>
              </a:xfrm>
              <a:prstGeom prst="rect">
                <a:avLst/>
              </a:prstGeom>
              <a:blipFill rotWithShape="0">
                <a:blip r:embed="rId5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41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1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直线方程与圆的方程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691" y="700885"/>
            <a:ext cx="11869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浙江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）已知圆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的圆心坐标为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(0,m)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，半径长为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，若直线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2x-y+3=0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相切于点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A(-2,-1)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m=____,r=____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95997" y="2294393"/>
                <a:ext cx="11869003" cy="2577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解：设直线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2x-y+3=0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的斜率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的斜率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0+2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m=-2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C(0,-2)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r=|AC|=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(0+2)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(−2+1)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97" y="2294393"/>
                <a:ext cx="11869003" cy="2577116"/>
              </a:xfrm>
              <a:prstGeom prst="rect">
                <a:avLst/>
              </a:prstGeom>
              <a:blipFill rotWithShape="0">
                <a:blip r:embed="rId3"/>
                <a:stretch>
                  <a:fillRect l="-770" b="-3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37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8665" y="864168"/>
                <a:ext cx="121133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x+y+2=0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轴交于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两点，点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−2)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上，则△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面积的取值范围是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5" y="864168"/>
                <a:ext cx="12113335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805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直线、圆的位置关系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8665" y="1695165"/>
                <a:ext cx="12113335" cy="513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A.[2,6]		B.[4,8]		C.[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,3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		D.[2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,3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5" y="1695165"/>
                <a:ext cx="12113335" cy="513602"/>
              </a:xfrm>
              <a:prstGeom prst="rect">
                <a:avLst/>
              </a:prstGeom>
              <a:blipFill rotWithShape="0">
                <a:blip r:embed="rId4"/>
                <a:stretch>
                  <a:fillRect l="-805" t="-2381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8665" y="2208767"/>
                <a:ext cx="12113335" cy="4625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圆心坐标为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(2,0)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，半径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的面积记为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的距离为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|AB|·d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，易得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|AB|=2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|2+0+2|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|2+0+2|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5" y="2208767"/>
                <a:ext cx="12113335" cy="4625818"/>
              </a:xfrm>
              <a:prstGeom prst="rect">
                <a:avLst/>
              </a:prstGeom>
              <a:blipFill rotWithShape="0">
                <a:blip r:embed="rId5"/>
                <a:stretch>
                  <a:fillRect l="-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26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8665" y="864168"/>
                <a:ext cx="121133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Ⅱ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−8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+13=0</m:t>
                    </m:r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的圆心到直线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ax+y-1=0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的距离为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a=(   )</a:t>
                </a: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5" y="864168"/>
                <a:ext cx="1211333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05" t="-14667" r="-156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直线、圆的位置关系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8665" y="1695165"/>
                <a:ext cx="12113335" cy="614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4 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 2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5" y="1695165"/>
                <a:ext cx="12113335" cy="614977"/>
              </a:xfrm>
              <a:prstGeom prst="rect">
                <a:avLst/>
              </a:prstGeom>
              <a:blipFill rotWithShape="0">
                <a:blip r:embed="rId4"/>
                <a:stretch>
                  <a:fillRect l="-805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8665" y="2208767"/>
                <a:ext cx="12113335" cy="2817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解：将圆的方程进行标准化得到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，则圆心坐标为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(1,4)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圆心到直线的距离为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4−1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4 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5" y="2208767"/>
                <a:ext cx="12113335" cy="2817246"/>
              </a:xfrm>
              <a:prstGeom prst="rect">
                <a:avLst/>
              </a:prstGeom>
              <a:blipFill rotWithShape="0">
                <a:blip r:embed="rId5"/>
                <a:stretch>
                  <a:fillRect l="-805" b="-1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77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8665" y="864168"/>
                <a:ext cx="12113335" cy="90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2016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课标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Ⅲ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l:mx+y+3m-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=12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交于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两点，过</a:t>
                </a:r>
                <a:r>
                  <a:rPr lang="en-US" altLang="zh-CN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分别作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的垂线与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轴交于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两点。若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|AB|=2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|CD|=____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5" y="864168"/>
                <a:ext cx="12113335" cy="900631"/>
              </a:xfrm>
              <a:prstGeom prst="rect">
                <a:avLst/>
              </a:prstGeom>
              <a:blipFill rotWithShape="0">
                <a:blip r:embed="rId3"/>
                <a:stretch>
                  <a:fillRect l="-805" t="-4054" r="-50" b="-14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直线、圆的位置关系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8665" y="1928082"/>
                <a:ext cx="12113335" cy="477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解：根据题意，直线过定点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(-3,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该顶点恰在圆上，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不妨设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(-3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|AB|=2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圆的半径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圆心大直线的距离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又由点到直线的距离公式得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=3,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解得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的斜率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k=-m=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即直线的倾斜角为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，如图过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点作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，垂足为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5" y="1928082"/>
                <a:ext cx="12113335" cy="4778744"/>
              </a:xfrm>
              <a:prstGeom prst="rect">
                <a:avLst/>
              </a:prstGeom>
              <a:blipFill rotWithShape="0">
                <a:blip r:embed="rId4"/>
                <a:stretch>
                  <a:fillRect l="-805" b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669" y="1928081"/>
            <a:ext cx="4183244" cy="350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1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直线、圆的位置关系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8665" y="700885"/>
                <a:ext cx="12113335" cy="206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|CH|=|AB|=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𝐻𝐶𝐷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=30°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|CD|=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30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°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5" y="700885"/>
                <a:ext cx="12113335" cy="2060500"/>
              </a:xfrm>
              <a:prstGeom prst="rect">
                <a:avLst/>
              </a:prstGeom>
              <a:blipFill rotWithShape="0">
                <a:blip r:embed="rId3"/>
                <a:stretch>
                  <a:fillRect l="-805" b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669" y="1928081"/>
            <a:ext cx="4183244" cy="350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8665" y="864168"/>
                <a:ext cx="121133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重庆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）已知直线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l:x+ay-1=0(a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+1=0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的对称轴，过点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(-4,a)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的一条切线，切点为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|AB|=(  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5" y="864168"/>
                <a:ext cx="12113335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805" t="-8088" r="-30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直线、圆的位置关系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8665" y="2208767"/>
                <a:ext cx="12113335" cy="353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解：根据题意，圆的标准方程为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圆心为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C(2,1),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半径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r=2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的对称轴，知直线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2+a×1-1=0,a=-1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A(-4,-1)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，于是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AC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=40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|AB|=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AC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=6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5" y="2208767"/>
                <a:ext cx="12113335" cy="3533211"/>
              </a:xfrm>
              <a:prstGeom prst="rect">
                <a:avLst/>
              </a:prstGeom>
              <a:blipFill rotWithShape="0">
                <a:blip r:embed="rId4"/>
                <a:stretch>
                  <a:fillRect l="-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8665" y="1695165"/>
                <a:ext cx="12113335" cy="513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2		B. 4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 6		D. 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</m:rad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5" y="1695165"/>
                <a:ext cx="12113335" cy="513602"/>
              </a:xfrm>
              <a:prstGeom prst="rect">
                <a:avLst/>
              </a:prstGeom>
              <a:blipFill rotWithShape="0">
                <a:blip r:embed="rId5"/>
                <a:stretch>
                  <a:fillRect l="-805" t="-2381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56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8665" y="864168"/>
                <a:ext cx="121133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山东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）一道光从点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(-2,-3)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射出，经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轴反射后与圆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+3)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相切，则反光线所在直线的斜率为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   )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5" y="864168"/>
                <a:ext cx="12113335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805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直线、圆的位置关系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8665" y="2208767"/>
                <a:ext cx="12113335" cy="4479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解：根据题意，反射光线经过点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(2,-3)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，设反射光线所在直线方程为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y+3=k(x-2)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kx-y-2k-3=0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因为反射光线与圆相切，则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−2−2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 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5" y="2208767"/>
                <a:ext cx="12113335" cy="4479240"/>
              </a:xfrm>
              <a:prstGeom prst="rect">
                <a:avLst/>
              </a:prstGeom>
              <a:blipFill rotWithShape="0">
                <a:blip r:embed="rId4"/>
                <a:stretch>
                  <a:fillRect l="-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8665" y="1695165"/>
                <a:ext cx="12113335" cy="621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B.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C.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D.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3 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5" y="1695165"/>
                <a:ext cx="12113335" cy="621773"/>
              </a:xfrm>
              <a:prstGeom prst="rect">
                <a:avLst/>
              </a:prstGeom>
              <a:blipFill rotWithShape="0">
                <a:blip r:embed="rId5"/>
                <a:stretch>
                  <a:fillRect l="-805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1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49679" y="1325563"/>
            <a:ext cx="9144000" cy="515982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一、直线方程与圆的方程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直线斜率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直线方程的几种形式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距离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圆的标准方程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圆的一般方程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二、直线、圆的位置关系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直线与圆的位置关系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圆与圆的位置关系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直线系与圆系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9307" y="0"/>
            <a:ext cx="515940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8665" y="864168"/>
                <a:ext cx="12113335" cy="910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江苏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）在平面直角坐标系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xOy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l:y=2x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上在第一象限内的点，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B(5,0)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为直径的圆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与直线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交于另一点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的横坐标为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____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5" y="864168"/>
                <a:ext cx="12113335" cy="910057"/>
              </a:xfrm>
              <a:prstGeom prst="rect">
                <a:avLst/>
              </a:prstGeom>
              <a:blipFill rotWithShape="0">
                <a:blip r:embed="rId3"/>
                <a:stretch>
                  <a:fillRect l="-805" t="-7383" b="-10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>
            <a:spLocks/>
          </p:cNvSpPr>
          <p:nvPr/>
        </p:nvSpPr>
        <p:spPr>
          <a:xfrm>
            <a:off x="0" y="-268106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3200" dirty="0" smtClean="0"/>
              <a:t>考点</a:t>
            </a:r>
            <a:r>
              <a:rPr lang="en-US" altLang="zh-CN" sz="3200" dirty="0" smtClean="0"/>
              <a:t>2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直线、圆的位置关系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8665" y="1637257"/>
                <a:ext cx="12113335" cy="2695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,2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&gt;0,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+5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,a)</a:t>
                </a: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所以圆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+5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+5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将圆的方程和直线方程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y=2x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联立得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+5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+5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=2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zh-CN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=(5-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,-2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,2-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)=0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5" y="1637257"/>
                <a:ext cx="12113335" cy="2695931"/>
              </a:xfrm>
              <a:prstGeom prst="rect">
                <a:avLst/>
              </a:prstGeom>
              <a:blipFill rotWithShape="0">
                <a:blip r:embed="rId4"/>
                <a:stretch>
                  <a:fillRect l="-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8664" y="4113567"/>
                <a:ext cx="12113335" cy="1507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−15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=-1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&gt;0,</a:t>
                </a: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</a:t>
                </a: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4" y="4113567"/>
                <a:ext cx="12113335" cy="1507464"/>
              </a:xfrm>
              <a:prstGeom prst="rect">
                <a:avLst/>
              </a:prstGeom>
              <a:blipFill rotWithShape="0">
                <a:blip r:embed="rId5"/>
                <a:stretch>
                  <a:fillRect l="-805" b="-4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28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45143" y="2613437"/>
            <a:ext cx="11932694" cy="96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4400" dirty="0" smtClean="0"/>
              <a:t>总结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6104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一、直线与圆的方程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直线的斜率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8565550"/>
                  </p:ext>
                </p:extLst>
              </p:nvPr>
            </p:nvGraphicFramePr>
            <p:xfrm>
              <a:off x="245661" y="1983590"/>
              <a:ext cx="11805312" cy="29469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0749"/>
                    <a:gridCol w="5494780"/>
                    <a:gridCol w="5629783"/>
                  </a:tblGrid>
                  <a:tr h="33794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直线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的斜率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直线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的倾斜角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1078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区别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直线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垂直于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轴时直线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的斜率不存在；斜率为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的取值范围为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直线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垂直于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轴时，直线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的倾斜角是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，倾斜角的取值范围是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[0,π)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1472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联系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just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 2" panose="05020102010507070707" pitchFamily="18" charset="2"/>
                            </a:rPr>
                            <a:t>当直线不垂直于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 2" panose="05020102010507070707" pitchFamily="18" charset="2"/>
                            </a:rPr>
                            <a:t>x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 2" panose="05020102010507070707" pitchFamily="18" charset="2"/>
                            </a:rPr>
                            <a:t>轴时，直线的斜率和直线的倾斜角为一一对应关系</a:t>
                          </a:r>
                          <a:endParaRPr lang="en-US" altLang="zh-CN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endParaRPr>
                        </a:p>
                        <a:p>
                          <a:pPr algn="just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 2" panose="05020102010507070707" pitchFamily="18" charset="2"/>
                            </a:rPr>
                            <a:t>当直线的倾斜角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  <m:t>𝛼</m:t>
                              </m:r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  <m:t>∈[0,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 2" panose="05020102010507070707" pitchFamily="18" charset="2"/>
                            </a:rPr>
                            <a:t>时，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  <m:t>𝛼</m:t>
                              </m:r>
                            </m:oMath>
                          </a14:m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 2" panose="05020102010507070707" pitchFamily="18" charset="2"/>
                            </a:rPr>
                            <a:t>越大，直线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 2" panose="05020102010507070707" pitchFamily="18" charset="2"/>
                            </a:rPr>
                            <a:t>l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 2" panose="05020102010507070707" pitchFamily="18" charset="2"/>
                            </a:rPr>
                            <a:t>的斜率越大，当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 2" panose="05020102010507070707" pitchFamily="18" charset="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  <m:t>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 2" panose="05020102010507070707" pitchFamily="18" charset="2"/>
                            </a:rPr>
                            <a:t>时，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 2" panose="05020102010507070707" pitchFamily="18" charset="2"/>
                                </a:rPr>
                                <m:t>𝛼</m:t>
                              </m:r>
                            </m:oMath>
                          </a14:m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 2" panose="05020102010507070707" pitchFamily="18" charset="2"/>
                            </a:rPr>
                            <a:t>越大，直线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 2" panose="05020102010507070707" pitchFamily="18" charset="2"/>
                            </a:rPr>
                            <a:t>l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 2" panose="05020102010507070707" pitchFamily="18" charset="2"/>
                            </a:rPr>
                            <a:t>的斜率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 2" panose="05020102010507070707" pitchFamily="18" charset="2"/>
                            </a:rPr>
                            <a:t>越大</a:t>
                          </a:r>
                          <a:endParaRPr lang="en-US" altLang="zh-CN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Wingdings 2" panose="05020102010507070707" pitchFamily="18" charset="2"/>
                          </a:endParaRPr>
                        </a:p>
                        <a:p>
                          <a:pPr algn="just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 2" panose="05020102010507070707" pitchFamily="18" charset="2"/>
                            </a:rPr>
                            <a:t>所有直线都有倾斜角，但不是所有直线都有斜率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8565550"/>
                  </p:ext>
                </p:extLst>
              </p:nvPr>
            </p:nvGraphicFramePr>
            <p:xfrm>
              <a:off x="245661" y="1983590"/>
              <a:ext cx="11805312" cy="29469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0749"/>
                    <a:gridCol w="5494780"/>
                    <a:gridCol w="5629783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直线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的斜率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直线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的倾斜角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10781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区别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直线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垂直于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轴时直线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的斜率不存在；斜率为</a:t>
                          </a:r>
                          <a:r>
                            <a:rPr lang="en-US" altLang="zh-CN" sz="20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的取值范围为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9740" t="-40678" r="-216" b="-137853"/>
                          </a:stretch>
                        </a:blipFill>
                      </a:tcPr>
                    </a:tc>
                  </a:tr>
                  <a:tr h="1472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联系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192" t="-102893" r="-110" b="-8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副标题 2"/>
          <p:cNvSpPr txBox="1">
            <a:spLocks/>
          </p:cNvSpPr>
          <p:nvPr/>
        </p:nvSpPr>
        <p:spPr>
          <a:xfrm>
            <a:off x="559558" y="1512754"/>
            <a:ext cx="10263116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）直线的倾斜角和斜率的区别和联系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559558" y="4883751"/>
                <a:ext cx="10263116" cy="18171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）经过两点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）的直线的斜率公式为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时，斜率不存在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4883751"/>
                <a:ext cx="10263116" cy="1817186"/>
              </a:xfrm>
              <a:prstGeom prst="rect">
                <a:avLst/>
              </a:prstGeom>
              <a:blipFill rotWithShape="0">
                <a:blip r:embed="rId4"/>
                <a:stretch>
                  <a:fillRect l="-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一、直线与圆的方程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直线方程的几种形式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456720"/>
                  </p:ext>
                </p:extLst>
              </p:nvPr>
            </p:nvGraphicFramePr>
            <p:xfrm>
              <a:off x="259308" y="1378422"/>
              <a:ext cx="11559652" cy="49253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9292"/>
                    <a:gridCol w="3771900"/>
                    <a:gridCol w="3429000"/>
                    <a:gridCol w="3119460"/>
                  </a:tblGrid>
                  <a:tr h="501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名称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条件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方程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使用范围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8848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点斜式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斜率为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与点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=k(x-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不含直线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8848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斜截式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斜率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与截距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y=</a:t>
                          </a:r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kx+b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不含垂直于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轴的直线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8848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两点式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两点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不含直线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和直线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8848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截距式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截距</a:t>
                          </a:r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a,b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不含垂直于坐标轴和过原点的直线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8848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一般式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Ax+By+C=0(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平面直角坐标系内的直线都适用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4456720"/>
                  </p:ext>
                </p:extLst>
              </p:nvPr>
            </p:nvGraphicFramePr>
            <p:xfrm>
              <a:off x="259308" y="1378422"/>
              <a:ext cx="11559652" cy="49253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9292"/>
                    <a:gridCol w="3771900"/>
                    <a:gridCol w="3429000"/>
                    <a:gridCol w="3119460"/>
                  </a:tblGrid>
                  <a:tr h="501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名称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条件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方程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使用范围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8848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点斜式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2956" t="-56849" r="-173990" b="-39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6181" t="-56849" r="-91297" b="-39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70703" t="-56849" r="-391" b="-399315"/>
                          </a:stretch>
                        </a:blipFill>
                      </a:tcPr>
                    </a:tc>
                  </a:tr>
                  <a:tr h="8848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斜截式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斜率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与截距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y=</a:t>
                          </a:r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kx+b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不含垂直于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轴的直线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8848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两点式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2956" t="-257931" r="-173990" b="-20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6181" t="-257931" r="-91297" b="-20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70703" t="-257931" r="-391" b="-202069"/>
                          </a:stretch>
                        </a:blipFill>
                      </a:tcPr>
                    </a:tc>
                  </a:tr>
                  <a:tr h="8848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截距式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截距</a:t>
                          </a:r>
                          <a:r>
                            <a:rPr lang="en-US" altLang="zh-CN" sz="20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a,b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6181" t="-355479" r="-91297" b="-1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不含垂直于坐标轴和过原点的直线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8848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一般式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6181" t="-458621" r="-91297" b="-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平面直角坐标系内的直线都适用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49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一、直线与圆的方程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距离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9990058"/>
                  </p:ext>
                </p:extLst>
              </p:nvPr>
            </p:nvGraphicFramePr>
            <p:xfrm>
              <a:off x="791190" y="1512754"/>
              <a:ext cx="10031484" cy="25931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5742"/>
                    <a:gridCol w="5015742"/>
                  </a:tblGrid>
                  <a:tr h="8480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点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之间的距离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|=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8480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点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到直线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l: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Ax+By+C=0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的距离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0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  <m:sSub>
                                    <m:sSubPr>
                                      <m:ctrlPr>
                                        <a:rPr lang="en-US" altLang="zh-CN" sz="200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CN" sz="2000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zh-CN" sz="20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0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B</m:t>
                                  </m:r>
                                  <m:sSub>
                                    <m:sSubPr>
                                      <m:ctrlPr>
                                        <a:rPr lang="en-US" altLang="zh-CN" sz="200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CN" sz="2000" b="0" i="0" dirty="0" smtClean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zh-CN" sz="20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0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C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8480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两条平行线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Ax+By+C1=0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和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Ax+By+C2=0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间的距离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0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C</m:t>
                                  </m:r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1-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0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C</m:t>
                                  </m:r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9990058"/>
                  </p:ext>
                </p:extLst>
              </p:nvPr>
            </p:nvGraphicFramePr>
            <p:xfrm>
              <a:off x="791190" y="1512754"/>
              <a:ext cx="10031484" cy="25931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5742"/>
                    <a:gridCol w="5015742"/>
                  </a:tblGrid>
                  <a:tr h="8480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21" t="-719" r="-100121" b="-2079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243" t="-719" r="-243" b="-207914"/>
                          </a:stretch>
                        </a:blipFill>
                      </a:tcPr>
                    </a:tc>
                  </a:tr>
                  <a:tr h="8480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21" t="-100000" r="-100121" b="-10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243" t="-100000" r="-243" b="-106429"/>
                          </a:stretch>
                        </a:blipFill>
                      </a:tcPr>
                    </a:tc>
                  </a:tr>
                  <a:tr h="897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两条平行线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Ax+By+C1=0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和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Ax+By+C2=0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间的距离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243" t="-190476" r="-243" b="-136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副标题 2"/>
          <p:cNvSpPr txBox="1">
            <a:spLocks/>
          </p:cNvSpPr>
          <p:nvPr/>
        </p:nvSpPr>
        <p:spPr>
          <a:xfrm>
            <a:off x="559558" y="4260376"/>
            <a:ext cx="10263116" cy="571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圆的标准方程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副标题 2"/>
              <p:cNvSpPr txBox="1">
                <a:spLocks/>
              </p:cNvSpPr>
              <p:nvPr/>
            </p:nvSpPr>
            <p:spPr>
              <a:xfrm>
                <a:off x="559558" y="4831434"/>
                <a:ext cx="10263116" cy="571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(r&gt;0)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表示圆心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半径为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的圆的标准方程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4831434"/>
                <a:ext cx="10263116" cy="571058"/>
              </a:xfrm>
              <a:prstGeom prst="rect">
                <a:avLst/>
              </a:prstGeom>
              <a:blipFill rotWithShape="0">
                <a:blip r:embed="rId4"/>
                <a:stretch>
                  <a:fillRect l="-951" t="-18280" r="-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副标题 2"/>
              <p:cNvSpPr txBox="1">
                <a:spLocks/>
              </p:cNvSpPr>
              <p:nvPr/>
            </p:nvSpPr>
            <p:spPr>
              <a:xfrm>
                <a:off x="559558" y="5513822"/>
                <a:ext cx="10263116" cy="12145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）特别地，以原点为圆心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(r&gt;0)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为半径的圆的标准方程为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5513822"/>
                <a:ext cx="10263116" cy="1214524"/>
              </a:xfrm>
              <a:prstGeom prst="rect">
                <a:avLst/>
              </a:prstGeom>
              <a:blipFill rotWithShape="0">
                <a:blip r:embed="rId5"/>
                <a:stretch>
                  <a:fillRect l="-951" t="-8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8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一、直线与圆的方程</a:t>
            </a:r>
            <a:endParaRPr lang="en-US" altLang="zh-CN" sz="4800" dirty="0" smtClean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559558" y="941696"/>
            <a:ext cx="10263116" cy="57105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圆的一般方程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副标题 2"/>
              <p:cNvSpPr txBox="1">
                <a:spLocks/>
              </p:cNvSpPr>
              <p:nvPr/>
            </p:nvSpPr>
            <p:spPr>
              <a:xfrm>
                <a:off x="559558" y="1458919"/>
                <a:ext cx="10263116" cy="28971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可变形为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2 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2 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时，方程可以表示以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为圆心，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为半径的圆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，方程表示一个点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 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，方程不表示任何图形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1458919"/>
                <a:ext cx="10263116" cy="2897181"/>
              </a:xfrm>
              <a:prstGeom prst="rect">
                <a:avLst/>
              </a:prstGeom>
              <a:blipFill rotWithShape="0">
                <a:blip r:embed="rId3"/>
                <a:stretch>
                  <a:fillRect l="-951" r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副标题 2"/>
              <p:cNvSpPr txBox="1">
                <a:spLocks/>
              </p:cNvSpPr>
              <p:nvPr/>
            </p:nvSpPr>
            <p:spPr>
              <a:xfrm>
                <a:off x="648458" y="4356100"/>
                <a:ext cx="10263116" cy="25811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圆的一般方程的形式特点：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的系数相等且大于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）不含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𝑥𝑦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的二次项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A=C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是二元二次方程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𝐵𝑥𝑦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𝐸𝑦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表示圆的必要不充分条件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58" y="4356100"/>
                <a:ext cx="10263116" cy="2581136"/>
              </a:xfrm>
              <a:prstGeom prst="rect">
                <a:avLst/>
              </a:prstGeom>
              <a:blipFill rotWithShape="0">
                <a:blip r:embed="rId4"/>
                <a:stretch>
                  <a:fillRect l="-891" t="-4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7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一、直线与圆的方程</a:t>
            </a:r>
            <a:endParaRPr lang="en-US" altLang="zh-CN" sz="4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副标题 2"/>
              <p:cNvSpPr txBox="1">
                <a:spLocks/>
              </p:cNvSpPr>
              <p:nvPr/>
            </p:nvSpPr>
            <p:spPr>
              <a:xfrm>
                <a:off x="648458" y="1193800"/>
                <a:ext cx="10263116" cy="5092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圆的一般方程的形式特点：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的系数相等且大于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）不含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𝑥𝑦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的二次项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A=C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B=0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是二元二次方程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𝐵𝑥𝑦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𝐸𝑦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表示圆的必要不充分条件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，则以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为直径的圆的方程为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58" y="1193800"/>
                <a:ext cx="10263116" cy="5092700"/>
              </a:xfrm>
              <a:prstGeom prst="rect">
                <a:avLst/>
              </a:prstGeom>
              <a:blipFill rotWithShape="0">
                <a:blip r:embed="rId3"/>
                <a:stretch>
                  <a:fillRect l="-891" t="-2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4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二、直线、圆的位置关系</a:t>
            </a:r>
            <a:endParaRPr lang="en-US" altLang="zh-CN" sz="4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9558" y="941696"/>
                <a:ext cx="10263116" cy="168720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直线与圆的位置关系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设直线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Ax+By+C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，圆：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(r&gt;0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为圆心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到直线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的距离，联立直线和圆的方程，消元后得到一元二次方程的判别式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558" y="941696"/>
                <a:ext cx="10263116" cy="1687204"/>
              </a:xfrm>
              <a:blipFill rotWithShape="0">
                <a:blip r:embed="rId3"/>
                <a:stretch>
                  <a:fillRect l="-951" t="-6137" b="-5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9375938"/>
                  </p:ext>
                </p:extLst>
              </p:nvPr>
            </p:nvGraphicFramePr>
            <p:xfrm>
              <a:off x="952500" y="2832100"/>
              <a:ext cx="9474201" cy="314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58067"/>
                    <a:gridCol w="3158067"/>
                    <a:gridCol w="3158067"/>
                  </a:tblGrid>
                  <a:tr h="78740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方法</a:t>
                          </a:r>
                          <a:endParaRPr lang="en-US" altLang="zh-CN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位置关系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几何法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代数法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787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相交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d&lt;r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&gt;0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787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相切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d=r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787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相离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d&gt;r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9375938"/>
                  </p:ext>
                </p:extLst>
              </p:nvPr>
            </p:nvGraphicFramePr>
            <p:xfrm>
              <a:off x="952500" y="2832100"/>
              <a:ext cx="9474201" cy="3149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58067"/>
                    <a:gridCol w="3158067"/>
                    <a:gridCol w="3158067"/>
                  </a:tblGrid>
                  <a:tr h="787400">
                    <a:tc>
                      <a:txBody>
                        <a:bodyPr/>
                        <a:lstStyle/>
                        <a:p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方法</a:t>
                          </a:r>
                          <a:endParaRPr lang="en-US" altLang="zh-CN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位置关系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几何法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代数法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787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相交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d&lt;r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386" t="-106202" r="-386" b="-202326"/>
                          </a:stretch>
                        </a:blipFill>
                      </a:tcPr>
                    </a:tc>
                  </a:tr>
                  <a:tr h="787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相切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d=r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386" t="-204615" r="-386" b="-100769"/>
                          </a:stretch>
                        </a:blipFill>
                      </a:tcPr>
                    </a:tc>
                  </a:tr>
                  <a:tr h="787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相离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d&gt;r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00386" t="-306977" r="-386" b="-15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40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0" y="191069"/>
            <a:ext cx="9307775" cy="75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 smtClean="0"/>
              <a:t>二、直线、圆的位置关系</a:t>
            </a:r>
            <a:endParaRPr lang="en-US" altLang="zh-CN" sz="4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9558" y="941696"/>
                <a:ext cx="10263116" cy="168720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圆与圆的位置关系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558" y="941696"/>
                <a:ext cx="10263116" cy="1687204"/>
              </a:xfrm>
              <a:blipFill rotWithShape="0">
                <a:blip r:embed="rId3"/>
                <a:stretch>
                  <a:fillRect l="-951" t="-6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2747531"/>
                  </p:ext>
                </p:extLst>
              </p:nvPr>
            </p:nvGraphicFramePr>
            <p:xfrm>
              <a:off x="813558" y="2336800"/>
              <a:ext cx="10603743" cy="372110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34581"/>
                    <a:gridCol w="3534581"/>
                    <a:gridCol w="3534581"/>
                  </a:tblGrid>
                  <a:tr h="125591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   方法</a:t>
                          </a:r>
                          <a:endParaRPr lang="en-US" altLang="zh-CN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位置关系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几何法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圆心距与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的关系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代数法（两圆方程联立组成方程组的解的情况）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930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外离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|&gt;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无解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930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外切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一解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930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相交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|&lt;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|</a:t>
                          </a: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两解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930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内切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2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一解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930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内含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2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oMath>
                          </a14:m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无解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2747531"/>
                  </p:ext>
                </p:extLst>
              </p:nvPr>
            </p:nvGraphicFramePr>
            <p:xfrm>
              <a:off x="813558" y="2336800"/>
              <a:ext cx="10603743" cy="372110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34581"/>
                    <a:gridCol w="3534581"/>
                    <a:gridCol w="3534581"/>
                  </a:tblGrid>
                  <a:tr h="125591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   方法</a:t>
                          </a:r>
                          <a:endParaRPr lang="en-US" altLang="zh-CN" sz="20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位置关系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172" t="-485" r="-100345" b="-2014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代数法（两圆方程联立组成方程组的解的情况）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930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外离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172" t="-255556" r="-100345" b="-412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无解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930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外切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172" t="-355556" r="-100345" b="-312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一解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930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相交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172" t="-455556" r="-100345" b="-212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两解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930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内切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172" t="-555556" r="-100345" b="-112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一解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4930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内含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100172" t="-655556" r="-100345" b="-12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无解</a:t>
                          </a:r>
                          <a:endParaRPr lang="zh-CN" alt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443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9288</TotalTime>
  <Words>1021</Words>
  <Application>Microsoft Office PowerPoint</Application>
  <PresentationFormat>宽屏</PresentationFormat>
  <Paragraphs>219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Cambria Math</vt:lpstr>
      <vt:lpstr>Times New Roman</vt:lpstr>
      <vt:lpstr>Wingdings 2</vt:lpstr>
      <vt:lpstr>Office 主题</vt:lpstr>
      <vt:lpstr>直线与圆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函数（一）简单函数与应用</dc:title>
  <dc:creator>Marsmarcin</dc:creator>
  <cp:lastModifiedBy>Marsmarcin</cp:lastModifiedBy>
  <cp:revision>889</cp:revision>
  <dcterms:created xsi:type="dcterms:W3CDTF">2020-04-02T11:20:58Z</dcterms:created>
  <dcterms:modified xsi:type="dcterms:W3CDTF">2020-04-17T06:14:53Z</dcterms:modified>
</cp:coreProperties>
</file>