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433" r:id="rId5"/>
    <p:sldId id="434" r:id="rId6"/>
    <p:sldId id="435" r:id="rId7"/>
    <p:sldId id="436" r:id="rId8"/>
    <p:sldId id="437" r:id="rId9"/>
    <p:sldId id="428" r:id="rId10"/>
    <p:sldId id="438" r:id="rId11"/>
    <p:sldId id="439" r:id="rId12"/>
    <p:sldId id="440" r:id="rId13"/>
    <p:sldId id="441" r:id="rId14"/>
    <p:sldId id="442" r:id="rId15"/>
    <p:sldId id="431" r:id="rId16"/>
    <p:sldId id="446" r:id="rId17"/>
    <p:sldId id="443" r:id="rId18"/>
    <p:sldId id="447" r:id="rId19"/>
    <p:sldId id="444" r:id="rId20"/>
    <p:sldId id="445" r:id="rId21"/>
    <p:sldId id="448" r:id="rId22"/>
    <p:sldId id="449" r:id="rId23"/>
    <p:sldId id="450" r:id="rId24"/>
    <p:sldId id="432" r:id="rId25"/>
    <p:sldId id="451" r:id="rId26"/>
    <p:sldId id="452" r:id="rId27"/>
    <p:sldId id="30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4660"/>
  </p:normalViewPr>
  <p:slideViewPr>
    <p:cSldViewPr snapToGrid="0">
      <p:cViewPr>
        <p:scale>
          <a:sx n="75" d="100"/>
          <a:sy n="75" d="100"/>
        </p:scale>
        <p:origin x="630" y="5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01114-57A6-4C59-B7E6-15D41C8AF2DE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2453-4517-4E04-A722-0EDC080D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64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52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29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33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42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67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719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420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55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421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7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83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00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81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00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93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79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5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431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79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89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4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01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920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8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4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44F3-2FA2-4D43-91AD-B517C3743230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0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emf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emf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3833" y="1214438"/>
            <a:ext cx="9544334" cy="2387600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圆锥曲线（一）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41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二、双曲线及其性质</a:t>
            </a:r>
            <a:endParaRPr lang="en-US" altLang="zh-CN" sz="48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63310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双曲线的标准方程和几何性质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7098985"/>
                  </p:ext>
                </p:extLst>
              </p:nvPr>
            </p:nvGraphicFramePr>
            <p:xfrm>
              <a:off x="559558" y="1574800"/>
              <a:ext cx="11136573" cy="47168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21048"/>
                    <a:gridCol w="4843841"/>
                    <a:gridCol w="4971684"/>
                  </a:tblGrid>
                  <a:tr h="144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标准方程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=1(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&gt;0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，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&gt;0)</m:t>
                                </m:r>
                              </m:oMath>
                            </m:oMathPara>
                          </a14:m>
                          <a:endParaRPr lang="en-US" altLang="zh-CN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=1(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&gt;0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，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&gt;0)</m:t>
                                </m:r>
                              </m:oMath>
                            </m:oMathPara>
                          </a14:m>
                          <a:endPara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sz="2000" dirty="0"/>
                        </a:p>
                      </a:txBody>
                      <a:tcPr anchor="ctr"/>
                    </a:tc>
                  </a:tr>
                  <a:tr h="32766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图形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7098985"/>
                  </p:ext>
                </p:extLst>
              </p:nvPr>
            </p:nvGraphicFramePr>
            <p:xfrm>
              <a:off x="559558" y="1574800"/>
              <a:ext cx="11136573" cy="47168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21048"/>
                    <a:gridCol w="4843841"/>
                    <a:gridCol w="4971684"/>
                  </a:tblGrid>
                  <a:tr h="1440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标准方程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7421" t="-422" r="-102893" b="-227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24142" t="-422" r="-245" b="-227848"/>
                          </a:stretch>
                        </a:blipFill>
                      </a:tcPr>
                    </a:tc>
                  </a:tr>
                  <a:tr h="32766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图形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27" y="2878199"/>
            <a:ext cx="3412631" cy="33337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459" y="2878199"/>
            <a:ext cx="3412632" cy="339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二、双曲线及其性质</a:t>
            </a:r>
            <a:endParaRPr lang="en-US" altLang="zh-CN" sz="48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63310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双曲线的标准方程和几何性质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032196"/>
                  </p:ext>
                </p:extLst>
              </p:nvPr>
            </p:nvGraphicFramePr>
            <p:xfrm>
              <a:off x="673101" y="1574800"/>
              <a:ext cx="11264898" cy="46328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2155"/>
                    <a:gridCol w="1284903"/>
                    <a:gridCol w="4153931"/>
                    <a:gridCol w="4473909"/>
                  </a:tblGrid>
                  <a:tr h="65495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标准方程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=1(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&gt;0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，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&gt;0)</m:t>
                                </m:r>
                              </m:oMath>
                            </m:oMathPara>
                          </a14:m>
                          <a:endParaRPr lang="en-US" altLang="zh-CN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=1(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&gt;0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，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&gt;0)</m:t>
                                </m:r>
                              </m:oMath>
                            </m:oMathPara>
                          </a14:m>
                          <a:endPara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54957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性质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范围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,-a]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⋃</m:t>
                              </m:r>
                            </m:oMath>
                          </a14:m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[a,+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), 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,-a]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⋃</m:t>
                              </m:r>
                            </m:oMath>
                          </a14:m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[a,+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), x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549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对称性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对称轴：</a:t>
                          </a:r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zh-CN" altLang="en-US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轴、</a:t>
                          </a:r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zh-CN" altLang="en-US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轴；对称中心：</a:t>
                          </a:r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(0,0)</a:t>
                          </a:r>
                          <a:endParaRPr lang="zh-CN" altLang="en-US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654957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顶点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(-a,0),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(a,0)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(0,-a),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(0,a)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549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渐近线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直线</a:t>
                          </a:r>
                          <a:r>
                            <a:rPr lang="en-US" altLang="zh-CN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直线</a:t>
                          </a:r>
                          <a:r>
                            <a:rPr lang="en-US" altLang="zh-CN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549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离心率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e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(1, +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),c=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18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  <a:tr h="6549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实、虚轴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为实轴，长度为</a:t>
                          </a:r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2a,</a:t>
                          </a:r>
                          <a:r>
                            <a:rPr lang="en-US" altLang="zh-CN" sz="1800" dirty="0" smtClean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为虚轴，长度为</a:t>
                          </a:r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2b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032196"/>
                  </p:ext>
                </p:extLst>
              </p:nvPr>
            </p:nvGraphicFramePr>
            <p:xfrm>
              <a:off x="673101" y="1574800"/>
              <a:ext cx="11264898" cy="46328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2155"/>
                    <a:gridCol w="1284903"/>
                    <a:gridCol w="4153931"/>
                    <a:gridCol w="4473909"/>
                  </a:tblGrid>
                  <a:tr h="703072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标准方程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3636" t="-870" r="-107918" b="-56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52044" t="-870" r="-272" b="-563478"/>
                          </a:stretch>
                        </a:blipFill>
                      </a:tcPr>
                    </a:tc>
                  </a:tr>
                  <a:tr h="654957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性质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范围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3636" t="-107407" r="-107918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52044" t="-107407" r="-272" b="-500000"/>
                          </a:stretch>
                        </a:blipFill>
                      </a:tcPr>
                    </a:tc>
                  </a:tr>
                  <a:tr h="6549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对称性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对称轴：</a:t>
                          </a:r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zh-CN" altLang="en-US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轴、</a:t>
                          </a:r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zh-CN" altLang="en-US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轴；对称中心：</a:t>
                          </a:r>
                          <a:r>
                            <a:rPr lang="en-US" altLang="zh-CN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(0,0)</a:t>
                          </a:r>
                          <a:endParaRPr lang="zh-CN" altLang="en-US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654957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顶点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3636" t="-310280" r="-107918" b="-303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52044" t="-310280" r="-272" b="-303738"/>
                          </a:stretch>
                        </a:blipFill>
                      </a:tcPr>
                    </a:tc>
                  </a:tr>
                  <a:tr h="6549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渐近线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3636" t="-406481" r="-107918" b="-2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52044" t="-406481" r="-272" b="-200926"/>
                          </a:stretch>
                        </a:blipFill>
                      </a:tcPr>
                    </a:tc>
                  </a:tr>
                  <a:tr h="6549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离心率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650" t="-511215" r="-141" b="-1028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  <a:tr h="65495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实、虚轴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650" t="-605556" r="-141" b="-1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32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二、双曲线及其性质</a:t>
            </a:r>
            <a:endParaRPr lang="en-US" altLang="zh-CN" sz="48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63310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双曲线常用结论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559558" y="1574800"/>
                <a:ext cx="10263116" cy="927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）过焦点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的弦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与双曲线交在同支上，则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与另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一个焦点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构成的△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的周长为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4a+2|AB|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1574800"/>
                <a:ext cx="10263116" cy="927100"/>
              </a:xfrm>
              <a:prstGeom prst="rect">
                <a:avLst/>
              </a:prstGeom>
              <a:blipFill rotWithShape="0">
                <a:blip r:embed="rId3"/>
                <a:stretch>
                  <a:fillRect l="-951" t="-11184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131" y="442144"/>
            <a:ext cx="3267969" cy="31924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559558" y="2604678"/>
                <a:ext cx="10263116" cy="927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）过双曲线的一个焦点且与实轴垂直的弦长为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2604678"/>
                <a:ext cx="10263116" cy="927100"/>
              </a:xfrm>
              <a:prstGeom prst="rect">
                <a:avLst/>
              </a:prstGeom>
              <a:blipFill rotWithShape="0">
                <a:blip r:embed="rId5"/>
                <a:stretch>
                  <a:fillRect l="-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559558" y="3340560"/>
                <a:ext cx="10263116" cy="12441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为双曲线上的点，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为焦点，且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3340560"/>
                <a:ext cx="10263116" cy="1244140"/>
              </a:xfrm>
              <a:prstGeom prst="rect">
                <a:avLst/>
              </a:prstGeom>
              <a:blipFill rotWithShape="0">
                <a:blip r:embed="rId6"/>
                <a:stretch>
                  <a:fillRect l="-951" t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7565" y="3471061"/>
            <a:ext cx="3467100" cy="3386939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559558" y="4603717"/>
            <a:ext cx="10263116" cy="716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）焦点到渐近线的距离为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二、双曲线及其性质</a:t>
            </a:r>
            <a:endParaRPr lang="en-US" altLang="zh-CN" sz="48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63310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双曲线常用结论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559558" y="1574800"/>
                <a:ext cx="10263116" cy="927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）①等轴双曲线：实轴长和虚轴长相等的双曲线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②双曲线为等轴双曲线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双曲线的离心率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两条渐近线相互垂直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1574800"/>
                <a:ext cx="10263116" cy="927100"/>
              </a:xfrm>
              <a:prstGeom prst="rect">
                <a:avLst/>
              </a:prstGeom>
              <a:blipFill rotWithShape="0">
                <a:blip r:embed="rId3"/>
                <a:stretch>
                  <a:fillRect l="-951" t="-11184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副标题 2"/>
              <p:cNvSpPr txBox="1">
                <a:spLocks/>
              </p:cNvSpPr>
              <p:nvPr/>
            </p:nvSpPr>
            <p:spPr>
              <a:xfrm>
                <a:off x="559558" y="2671454"/>
                <a:ext cx="10263116" cy="10242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P,A,B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是双曲线上三个不同的点，其中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关于原点对称，则直线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之积为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2671454"/>
                <a:ext cx="10263116" cy="1024246"/>
              </a:xfrm>
              <a:prstGeom prst="rect">
                <a:avLst/>
              </a:prstGeom>
              <a:blipFill rotWithShape="0">
                <a:blip r:embed="rId4"/>
                <a:stretch>
                  <a:fillRect l="-951" t="-10119" r="-2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559558" y="3695700"/>
                <a:ext cx="10263116" cy="10242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是双曲线右支的一点，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为左右焦点则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altLang="zh-CN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3695700"/>
                <a:ext cx="10263116" cy="1024246"/>
              </a:xfrm>
              <a:prstGeom prst="rect">
                <a:avLst/>
              </a:prstGeom>
              <a:blipFill rotWithShape="0">
                <a:blip r:embed="rId5"/>
                <a:stretch>
                  <a:fillRect l="-951" t="-10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559558" y="4719946"/>
                <a:ext cx="10263116" cy="10242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）同支焦点弦中最短的为通径（过焦点且垂直于长轴的弦），其长为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，异支的弦中最短的为实轴，其长为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4719946"/>
                <a:ext cx="10263116" cy="1024246"/>
              </a:xfrm>
              <a:prstGeom prst="rect">
                <a:avLst/>
              </a:prstGeom>
              <a:blipFill rotWithShape="0">
                <a:blip r:embed="rId6"/>
                <a:stretch>
                  <a:fillRect l="-951" t="-3571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8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二、双曲线及其性质</a:t>
            </a:r>
            <a:endParaRPr lang="en-US" altLang="zh-CN" sz="48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63310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双曲线常用结论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559558" y="1574800"/>
                <a:ext cx="10263116" cy="1409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是双曲线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右支上不同于实轴端点的任意一点，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为左右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焦点，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△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内切圆的圆心，则圆心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的横坐标恒为定值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1574800"/>
                <a:ext cx="10263116" cy="1409700"/>
              </a:xfrm>
              <a:prstGeom prst="rect">
                <a:avLst/>
              </a:prstGeom>
              <a:blipFill rotWithShape="0">
                <a:blip r:embed="rId3"/>
                <a:stretch>
                  <a:fillRect l="-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副标题 2"/>
          <p:cNvSpPr txBox="1">
            <a:spLocks/>
          </p:cNvSpPr>
          <p:nvPr/>
        </p:nvSpPr>
        <p:spPr>
          <a:xfrm>
            <a:off x="559558" y="3135004"/>
            <a:ext cx="10263116" cy="1024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）共轭双曲线的性质：①它们有相同的渐近线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②它们的四个焦点共圆③它们的离心率的导数的平方和为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椭圆及其性质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3691" y="700885"/>
                <a:ext cx="118690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）已知椭圆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的焦点为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(-1,0),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(1,0),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的直线与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交于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两点。若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|=2|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B|,|AB|=|B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的方程为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700885"/>
                <a:ext cx="11869003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770" b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24538" y="2950888"/>
                <a:ext cx="11869003" cy="2908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解：设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|=x(x&gt;0),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|=2x,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|=3x,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|=3x,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|=4a-(|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|+|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|)=4a-6x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由椭圆的定义知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+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|=2a=4x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|=2x,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中，由余弦定理得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 |B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·|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cos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8" y="2950888"/>
                <a:ext cx="11869003" cy="2908489"/>
              </a:xfrm>
              <a:prstGeom prst="rect">
                <a:avLst/>
              </a:prstGeom>
              <a:blipFill rotWithShape="0">
                <a:blip r:embed="rId4"/>
                <a:stretch>
                  <a:fillRect l="-770" b="-1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24538" y="1983590"/>
                <a:ext cx="11869003" cy="884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8" y="1983590"/>
                <a:ext cx="11869003" cy="884922"/>
              </a:xfrm>
              <a:prstGeom prst="rect">
                <a:avLst/>
              </a:prstGeom>
              <a:blipFill rotWithShape="0">
                <a:blip r:embed="rId5"/>
                <a:stretch>
                  <a:fillRect l="-770" b="-4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0331" y="2950888"/>
            <a:ext cx="4545527" cy="287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7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椭圆及其性质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22997" y="700885"/>
                <a:ext cx="11869003" cy="4099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中，由余弦定理得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·|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cos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联立得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2a=4x=2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椭圆的标准方程为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700885"/>
                <a:ext cx="11869003" cy="4099712"/>
              </a:xfrm>
              <a:prstGeom prst="rect">
                <a:avLst/>
              </a:prstGeom>
              <a:blipFill rotWithShape="0">
                <a:blip r:embed="rId3"/>
                <a:stretch>
                  <a:fillRect l="-822" b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331" y="2950888"/>
            <a:ext cx="4545527" cy="287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椭圆及其性质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3691" y="700885"/>
                <a:ext cx="11869003" cy="151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为椭圆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的两个焦点，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上的一点且在第一象限，若△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为等腰三角形，则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的坐标为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700885"/>
                <a:ext cx="11869003" cy="1510926"/>
              </a:xfrm>
              <a:prstGeom prst="rect">
                <a:avLst/>
              </a:prstGeom>
              <a:blipFill rotWithShape="0">
                <a:blip r:embed="rId3"/>
                <a:stretch>
                  <a:fillRect l="-770" r="-3390" b="-4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3691" y="2211811"/>
                <a:ext cx="11869003" cy="461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解：不妨设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是左右焦点，由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在第一象限△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等腰三角形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又椭圆方程为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|=8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 +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|=2×6=12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|=4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+4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=64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16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M(3,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2211811"/>
                <a:ext cx="11869003" cy="4611775"/>
              </a:xfrm>
              <a:prstGeom prst="rect">
                <a:avLst/>
              </a:prstGeom>
              <a:blipFill rotWithShape="0">
                <a:blip r:embed="rId4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17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椭圆及其性质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700885"/>
                <a:ext cx="11869003" cy="5905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依题意得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8,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|=4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8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的方程为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y-0=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(x+4)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M(6cos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在直线上，所以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7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(6cos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+4)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，结合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M(3,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700885"/>
                <a:ext cx="11869003" cy="5905143"/>
              </a:xfrm>
              <a:prstGeom prst="rect">
                <a:avLst/>
              </a:prstGeom>
              <a:blipFill rotWithShape="0">
                <a:blip r:embed="rId3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6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椭圆及其性质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3691" y="700885"/>
                <a:ext cx="11869003" cy="956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北京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）已知椭圆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&gt;0)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的离心率为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700885"/>
                <a:ext cx="11869003" cy="956416"/>
              </a:xfrm>
              <a:prstGeom prst="rect">
                <a:avLst/>
              </a:prstGeom>
              <a:blipFill rotWithShape="0">
                <a:blip r:embed="rId3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3691" y="2460587"/>
                <a:ext cx="11869003" cy="2064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解：根据题意知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2460587"/>
                <a:ext cx="11869003" cy="2064411"/>
              </a:xfrm>
              <a:prstGeom prst="rect">
                <a:avLst/>
              </a:prstGeom>
              <a:blipFill rotWithShape="0">
                <a:blip r:embed="rId4"/>
                <a:stretch>
                  <a:fillRect l="-770" b="-2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79129" y="1657301"/>
                <a:ext cx="11869003" cy="586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29" y="1657301"/>
                <a:ext cx="11869003" cy="586571"/>
              </a:xfrm>
              <a:prstGeom prst="rect">
                <a:avLst/>
              </a:prstGeom>
              <a:blipFill rotWithShape="0">
                <a:blip r:embed="rId5"/>
                <a:stretch>
                  <a:fillRect l="-770" b="-23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1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49679" y="1008063"/>
            <a:ext cx="9144000" cy="515982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一、椭圆及其性质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椭圆定义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椭圆标准方程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点与椭圆的位置关系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椭圆的几何性质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椭圆常用结论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二、双曲线及其性质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双曲线的定义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双曲线的标准方程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双曲线的几何性质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双曲线常用结论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515940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椭圆及其性质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496168"/>
                <a:ext cx="11869003" cy="1510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）已知斜率为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与椭圆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交于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两点，线段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的中点为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M(1,m)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(m&gt;0)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496168"/>
                <a:ext cx="11869003" cy="1510222"/>
              </a:xfrm>
              <a:prstGeom prst="rect">
                <a:avLst/>
              </a:prstGeom>
              <a:blipFill rotWithShape="0">
                <a:blip r:embed="rId3"/>
                <a:stretch>
                  <a:fillRect l="-770" b="-4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79128" y="1933661"/>
                <a:ext cx="11869003" cy="2053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）证明：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k&lt;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的右焦点，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上的一点，且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FP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FA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FB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FA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FP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FB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成等差数列，并求该数列的公差。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28" y="1933661"/>
                <a:ext cx="11869003" cy="2053639"/>
              </a:xfrm>
              <a:prstGeom prst="rect">
                <a:avLst/>
              </a:prstGeom>
              <a:blipFill rotWithShape="0">
                <a:blip r:embed="rId4"/>
                <a:stretch>
                  <a:fillRect l="-770" b="-1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4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椭圆及其性质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66428" y="700885"/>
                <a:ext cx="11869003" cy="2064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）证明：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两式相减，并由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28" y="700885"/>
                <a:ext cx="11869003" cy="2064219"/>
              </a:xfrm>
              <a:prstGeom prst="rect">
                <a:avLst/>
              </a:prstGeom>
              <a:blipFill rotWithShape="0">
                <a:blip r:embed="rId3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66428" y="2580485"/>
                <a:ext cx="11869003" cy="157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由题设知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cs typeface="Times New Roman" panose="02020603050405020304" pitchFamily="18" charset="0"/>
                  </a:rPr>
                  <a:t> =1</a:t>
                </a:r>
                <a:r>
                  <a:rPr lang="zh-CN" altLang="en-US" sz="2400" dirty="0" smtClean="0"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由题设得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0&lt;m&lt;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，故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k&lt;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28" y="2580485"/>
                <a:ext cx="11869003" cy="1579215"/>
              </a:xfrm>
              <a:prstGeom prst="rect">
                <a:avLst/>
              </a:prstGeom>
              <a:blipFill rotWithShape="0">
                <a:blip r:embed="rId4"/>
                <a:stretch>
                  <a:fillRect l="-770" b="-3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66427" y="4076151"/>
                <a:ext cx="11869003" cy="2540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）由题意得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F(1,0),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)=(0,0)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=3-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)=-2m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27" y="4076151"/>
                <a:ext cx="11869003" cy="2540824"/>
              </a:xfrm>
              <a:prstGeom prst="rect">
                <a:avLst/>
              </a:prstGeom>
              <a:blipFill rotWithShape="0">
                <a:blip r:embed="rId5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7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椭圆及其性质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66428" y="700885"/>
                <a:ext cx="11869003" cy="2741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P(1,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+3(1−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|=2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|+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|=4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)=3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28" y="700885"/>
                <a:ext cx="11869003" cy="2741776"/>
              </a:xfrm>
              <a:prstGeom prst="rect">
                <a:avLst/>
              </a:prstGeom>
              <a:blipFill rotWithShape="0">
                <a:blip r:embed="rId3"/>
                <a:stretch>
                  <a:fillRect l="-770" b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66428" y="3442661"/>
                <a:ext cx="11869003" cy="2678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|=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𝐹𝐴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|+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𝐹𝐵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FA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FP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FB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等差数列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设该数列的公差为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| d |=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𝐹𝐵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|-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𝐹𝐴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|=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k=-1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28" y="3442661"/>
                <a:ext cx="11869003" cy="2678426"/>
              </a:xfrm>
              <a:prstGeom prst="rect">
                <a:avLst/>
              </a:prstGeom>
              <a:blipFill rotWithShape="0">
                <a:blip r:embed="rId4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1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 smtClean="0"/>
              <a:t>椭圆及其性质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66428" y="700885"/>
                <a:ext cx="11869003" cy="421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的方程为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y=-x+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y=-x+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的方程，整理得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 </m:t>
                        </m:r>
                      </m:den>
                    </m:f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28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，代入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| d |=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28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所以公差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28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28 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28" y="700885"/>
                <a:ext cx="11869003" cy="4212563"/>
              </a:xfrm>
              <a:prstGeom prst="rect">
                <a:avLst/>
              </a:prstGeom>
              <a:blipFill rotWithShape="0">
                <a:blip r:embed="rId3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0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1365" y="864168"/>
                <a:ext cx="12113335" cy="140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为双曲线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&gt;0)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的右焦点，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为坐标原点，以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为直径的圆与圆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交于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两点。若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PQ |=| OF |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的离心率为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 )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5" y="864168"/>
                <a:ext cx="12113335" cy="1407052"/>
              </a:xfrm>
              <a:prstGeom prst="rect">
                <a:avLst/>
              </a:prstGeom>
              <a:blipFill rotWithShape="0">
                <a:blip r:embed="rId3"/>
                <a:stretch>
                  <a:fillRect l="-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双曲线及其性质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1365" y="2040613"/>
                <a:ext cx="12113335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5" y="2040613"/>
                <a:ext cx="12113335" cy="497637"/>
              </a:xfrm>
              <a:prstGeom prst="rect">
                <a:avLst/>
              </a:prstGeom>
              <a:blipFill rotWithShape="0">
                <a:blip r:embed="rId4"/>
                <a:stretch>
                  <a:fillRect l="-805" t="-1235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8665" y="2538250"/>
                <a:ext cx="12113335" cy="354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解：如图因为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|PQ| = |OF|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c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,0),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|OP|=a,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=2,e=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" y="2538250"/>
                <a:ext cx="12113335" cy="3541226"/>
              </a:xfrm>
              <a:prstGeom prst="rect">
                <a:avLst/>
              </a:prstGeom>
              <a:blipFill rotWithShape="0">
                <a:blip r:embed="rId5"/>
                <a:stretch>
                  <a:fillRect l="-805" b="-1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831" y="2040613"/>
            <a:ext cx="4614169" cy="340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7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1365" y="864168"/>
                <a:ext cx="12113335" cy="1035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）双曲线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的右焦点为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的一条渐近线上，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为坐标原点，若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|PO|=|PF|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PFO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的面积为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5" y="864168"/>
                <a:ext cx="12113335" cy="1035733"/>
              </a:xfrm>
              <a:prstGeom prst="rect">
                <a:avLst/>
              </a:prstGeom>
              <a:blipFill rotWithShape="0">
                <a:blip r:embed="rId3"/>
                <a:stretch>
                  <a:fillRect l="-805" b="-1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双曲线及其性质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1365" y="2040613"/>
                <a:ext cx="12113335" cy="680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5" y="2040613"/>
                <a:ext cx="12113335" cy="680827"/>
              </a:xfrm>
              <a:prstGeom prst="rect">
                <a:avLst/>
              </a:prstGeom>
              <a:blipFill rotWithShape="0">
                <a:blip r:embed="rId4"/>
                <a:stretch>
                  <a:fillRect l="-805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8665" y="2862152"/>
                <a:ext cx="12113335" cy="3011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双曲线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可得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=2,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渐近线的方程为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不妨设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在第一象限，作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，如图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" y="2862152"/>
                <a:ext cx="12113335" cy="3011915"/>
              </a:xfrm>
              <a:prstGeom prst="rect">
                <a:avLst/>
              </a:prstGeom>
              <a:blipFill rotWithShape="0">
                <a:blip r:embed="rId5"/>
                <a:stretch>
                  <a:fillRect l="-805" b="-1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666" y="1382034"/>
            <a:ext cx="5060565" cy="49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1365" y="864168"/>
                <a:ext cx="12113335" cy="259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|PO| = |PF|, 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的中点</a:t>
                </a: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|OQ|=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𝑃𝑂𝐹</m:t>
                    </m:r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|PQ|=|OQ| tan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PFO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面积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|OF| · |PQ|=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5" y="864168"/>
                <a:ext cx="12113335" cy="2596480"/>
              </a:xfrm>
              <a:prstGeom prst="rect">
                <a:avLst/>
              </a:prstGeom>
              <a:blipFill rotWithShape="0">
                <a:blip r:embed="rId3"/>
                <a:stretch>
                  <a:fillRect l="-805" t="-2582"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双曲线及其性质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666" y="1382034"/>
            <a:ext cx="5060565" cy="49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4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45143" y="2613437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400" dirty="0" smtClean="0"/>
              <a:t>总结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6104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一、椭圆及其性质</a:t>
            </a:r>
            <a:endParaRPr lang="en-US" altLang="zh-CN" sz="4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9558" y="941695"/>
                <a:ext cx="10263116" cy="171961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椭圆定义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平面内到两个定点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的距离之和等于常数（大于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）的点的轨迹叫做椭圆。这两个定点叫做椭圆的焦点，两个焦点间的距离叫做焦距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集合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P={M||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|+|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|=2a},|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|=2c,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a&gt;0,c&gt;0,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a,c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为常数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558" y="941695"/>
                <a:ext cx="10263116" cy="1719617"/>
              </a:xfrm>
              <a:blipFill rotWithShape="0">
                <a:blip r:embed="rId3"/>
                <a:stretch>
                  <a:fillRect l="-951" t="-6007" b="-4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副标题 2"/>
          <p:cNvSpPr txBox="1">
            <a:spLocks/>
          </p:cNvSpPr>
          <p:nvPr/>
        </p:nvSpPr>
        <p:spPr>
          <a:xfrm>
            <a:off x="559558" y="2661311"/>
            <a:ext cx="10263116" cy="1460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a&gt;c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，则集合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表示椭圆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，则集合表示线段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a&lt;c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，则集合为空集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559558" y="4121624"/>
                <a:ext cx="10263116" cy="22486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椭圆的标准方程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）焦点在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轴上：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&gt;0)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焦点在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4121624"/>
                <a:ext cx="10263116" cy="2248696"/>
              </a:xfrm>
              <a:prstGeom prst="rect">
                <a:avLst/>
              </a:prstGeom>
              <a:blipFill rotWithShape="0">
                <a:blip r:embed="rId4"/>
                <a:stretch>
                  <a:fillRect l="-951" t="-4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一、椭圆及其性质</a:t>
            </a:r>
            <a:endParaRPr lang="en-US" altLang="zh-CN" sz="4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682388" y="1105469"/>
                <a:ext cx="10263116" cy="22486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椭圆的标准方程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）统一方程：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m,n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的大小来判断焦点在哪个坐标轴上。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若焦点位置不确定，则可设椭圆方程为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=1(A&gt;0,B&gt;0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</a:p>
            </p:txBody>
          </p:sp>
        </mc:Choice>
        <mc:Fallback xmlns=""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88" y="1105469"/>
                <a:ext cx="10263116" cy="2248696"/>
              </a:xfrm>
              <a:prstGeom prst="rect">
                <a:avLst/>
              </a:prstGeom>
              <a:blipFill rotWithShape="0">
                <a:blip r:embed="rId3"/>
                <a:stretch>
                  <a:fillRect l="-950" t="-4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682388" y="3100165"/>
                <a:ext cx="10263116" cy="39007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点与椭圆的位置关系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在椭圆内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在椭圆上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在椭圆外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88" y="3100165"/>
                <a:ext cx="10263116" cy="3900710"/>
              </a:xfrm>
              <a:prstGeom prst="rect">
                <a:avLst/>
              </a:prstGeom>
              <a:blipFill rotWithShape="0">
                <a:blip r:embed="rId4"/>
                <a:stretch>
                  <a:fillRect l="-950" t="-2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7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一、椭圆及其性质</a:t>
            </a:r>
            <a:endParaRPr lang="en-US" altLang="zh-CN" sz="4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720487" y="1131665"/>
                <a:ext cx="11084825" cy="39007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点与椭圆的位置关系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若已知点在椭圆上，则把点的坐标代入椭圆方程，可构造关于一些量的等式；若已知点在椭圆内，则把点的坐标代入椭圆方程，可构造关于一些量的不等式，进而可解决相关的取值范围或最值问题。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87" y="1131665"/>
                <a:ext cx="11084825" cy="3900710"/>
              </a:xfrm>
              <a:prstGeom prst="rect">
                <a:avLst/>
              </a:prstGeom>
              <a:blipFill rotWithShape="0">
                <a:blip r:embed="rId3"/>
                <a:stretch>
                  <a:fillRect l="-825" t="-2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7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一、椭圆及其性质</a:t>
            </a:r>
            <a:endParaRPr lang="en-US" altLang="zh-CN" sz="4800" dirty="0" smtClean="0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720488" y="1131665"/>
            <a:ext cx="10263116" cy="595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椭圆几何性质及应用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8487117"/>
                  </p:ext>
                </p:extLst>
              </p:nvPr>
            </p:nvGraphicFramePr>
            <p:xfrm>
              <a:off x="580788" y="1727200"/>
              <a:ext cx="11179412" cy="431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85040"/>
                    <a:gridCol w="4915343"/>
                    <a:gridCol w="4579029"/>
                  </a:tblGrid>
                  <a:tr h="1342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标准方程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=1(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&gt;0)</m:t>
                                </m:r>
                              </m:oMath>
                            </m:oMathPara>
                          </a14:m>
                          <a:endParaRPr lang="en-US" altLang="zh-CN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r"/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=1(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&gt;0)</m:t>
                                </m:r>
                              </m:oMath>
                            </m:oMathPara>
                          </a14:m>
                          <a:endPara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r"/>
                          <a:endParaRPr lang="zh-CN" altLang="en-US" sz="2000" dirty="0"/>
                        </a:p>
                      </a:txBody>
                      <a:tcPr anchor="ctr"/>
                    </a:tc>
                  </a:tr>
                  <a:tr h="2975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图形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8487117"/>
                  </p:ext>
                </p:extLst>
              </p:nvPr>
            </p:nvGraphicFramePr>
            <p:xfrm>
              <a:off x="580788" y="1727200"/>
              <a:ext cx="11179412" cy="431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85040"/>
                    <a:gridCol w="4915343"/>
                    <a:gridCol w="4579029"/>
                  </a:tblGrid>
                  <a:tr h="1342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标准方程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4491" t="-455" r="-93548" b="-22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4149" t="-455" r="-266" b="-223182"/>
                          </a:stretch>
                        </a:blipFill>
                      </a:tcPr>
                    </a:tc>
                  </a:tr>
                  <a:tr h="2975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/>
                            <a:t>图形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006" y="3057842"/>
            <a:ext cx="3160020" cy="29792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167" y="2950157"/>
            <a:ext cx="3160019" cy="308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一、椭圆及其性质</a:t>
            </a:r>
            <a:endParaRPr lang="en-US" altLang="zh-CN" sz="4800" dirty="0" smtClean="0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720488" y="1131665"/>
            <a:ext cx="10263116" cy="595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椭圆几何性质及应用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2649540"/>
                  </p:ext>
                </p:extLst>
              </p:nvPr>
            </p:nvGraphicFramePr>
            <p:xfrm>
              <a:off x="611306" y="1883392"/>
              <a:ext cx="11057530" cy="45310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8060"/>
                    <a:gridCol w="1208946"/>
                    <a:gridCol w="4615697"/>
                    <a:gridCol w="4314827"/>
                  </a:tblGrid>
                  <a:tr h="809072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标准方程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=1(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&gt;0)</m:t>
                                </m:r>
                              </m:oMath>
                            </m:oMathPara>
                          </a14:m>
                          <a:endParaRPr lang="en-US" altLang="zh-CN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=1(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&gt;0)</m:t>
                                </m:r>
                              </m:oMath>
                            </m:oMathPara>
                          </a14:m>
                          <a:endPara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7449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性质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范围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[-</a:t>
                          </a:r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a,a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], 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[-</a:t>
                          </a:r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b,b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]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[-b,b], 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[-a,a]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7449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对称性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对称轴：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轴、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轴；对称中心：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(0,0)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7449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顶点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(-a,0),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(a,0),</a:t>
                          </a:r>
                          <a:r>
                            <a:rPr lang="en-US" altLang="zh-CN" sz="2000" dirty="0" smtClean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(0,-b),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(0,b)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(0,-a),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(0,a),</a:t>
                          </a:r>
                          <a:r>
                            <a:rPr lang="en-US" altLang="zh-CN" sz="2000" dirty="0" smtClean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(-b,0),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(b,0)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67449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轴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长轴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的长为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2a,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短轴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的长为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2b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7449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焦距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=2c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77908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离心率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e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(0,1)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80683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a,b,c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的关系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2649540"/>
                  </p:ext>
                </p:extLst>
              </p:nvPr>
            </p:nvGraphicFramePr>
            <p:xfrm>
              <a:off x="611306" y="1883392"/>
              <a:ext cx="11057530" cy="45310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8060"/>
                    <a:gridCol w="1208946"/>
                    <a:gridCol w="4615697"/>
                    <a:gridCol w="4314827"/>
                  </a:tblGrid>
                  <a:tr h="809072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标准方程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6174" t="-752" r="-93668" b="-465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56497" t="-752" r="-282" b="-465414"/>
                          </a:stretch>
                        </a:blipFill>
                      </a:tcPr>
                    </a:tc>
                  </a:tr>
                  <a:tr h="467449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性质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范围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6174" t="-174026" r="-93668" b="-703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56497" t="-174026" r="-282" b="-703896"/>
                          </a:stretch>
                        </a:blipFill>
                      </a:tcPr>
                    </a:tc>
                  </a:tr>
                  <a:tr h="467449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对称性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对称轴：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轴、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轴；对称中心：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(0,0)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7449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顶点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6174" t="-374026" r="-93668" b="-503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56497" t="-374026" r="-282" b="-503896"/>
                          </a:stretch>
                        </a:blipFill>
                      </a:tcPr>
                    </a:tc>
                  </a:tr>
                  <a:tr h="467449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轴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874" t="-480263" r="-136" b="-4105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7449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焦距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874" t="-572727" r="-136" b="-30519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77908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离心率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874" t="-545263" r="-136" b="-14736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80683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a,b,c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的关系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874" t="-460902" r="-136" b="-5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12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一、椭圆及其性质</a:t>
            </a:r>
            <a:endParaRPr lang="en-US" altLang="zh-CN" sz="4800" dirty="0" smtClean="0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720488" y="1131665"/>
            <a:ext cx="10263116" cy="595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椭圆常用结论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720488" y="1619401"/>
                <a:ext cx="10263116" cy="13148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P,A,B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是中心在原点的椭圆上不同的三点，其中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两点关于原点对称，且直线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PA,PB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的斜率都存在，则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𝑃𝐴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88" y="1619401"/>
                <a:ext cx="10263116" cy="1314868"/>
              </a:xfrm>
              <a:prstGeom prst="rect">
                <a:avLst/>
              </a:prstGeom>
              <a:blipFill rotWithShape="0">
                <a:blip r:embed="rId3"/>
                <a:stretch>
                  <a:fillRect l="-891" t="-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720488" y="2624871"/>
                <a:ext cx="10263116" cy="13148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是椭圆上的一点，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为椭圆的焦点，则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|PF|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a-c,a+c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即椭圆上的点到焦点的距离最大值为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a+c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，最小值为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a-c</a:t>
                </a:r>
              </a:p>
            </p:txBody>
          </p:sp>
        </mc:Choice>
        <mc:Fallback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88" y="2624871"/>
                <a:ext cx="10263116" cy="1314868"/>
              </a:xfrm>
              <a:prstGeom prst="rect">
                <a:avLst/>
              </a:prstGeom>
              <a:blipFill rotWithShape="0">
                <a:blip r:embed="rId4"/>
                <a:stretch>
                  <a:fillRect l="-891" t="-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副标题 2"/>
              <p:cNvSpPr txBox="1">
                <a:spLocks/>
              </p:cNvSpPr>
              <p:nvPr/>
            </p:nvSpPr>
            <p:spPr>
              <a:xfrm>
                <a:off x="720488" y="3522542"/>
                <a:ext cx="10263116" cy="13148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）椭圆的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通径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（过焦点且垂直于长轴的弦）长为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，通径是最短的焦点弦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88" y="3522542"/>
                <a:ext cx="10263116" cy="1314868"/>
              </a:xfrm>
              <a:prstGeom prst="rect">
                <a:avLst/>
              </a:prstGeom>
              <a:blipFill rotWithShape="0">
                <a:blip r:embed="rId5"/>
                <a:stretch>
                  <a:fillRect l="-891" r="-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副标题 2"/>
              <p:cNvSpPr txBox="1">
                <a:spLocks/>
              </p:cNvSpPr>
              <p:nvPr/>
            </p:nvSpPr>
            <p:spPr>
              <a:xfrm>
                <a:off x="720488" y="4528012"/>
                <a:ext cx="10263116" cy="13148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是椭圆上不同于长轴两端点的任意一点，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为椭圆的两焦点，则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</m:fName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88" y="4528012"/>
                <a:ext cx="10263116" cy="1314868"/>
              </a:xfrm>
              <a:prstGeom prst="rect">
                <a:avLst/>
              </a:prstGeom>
              <a:blipFill rotWithShape="0">
                <a:blip r:embed="rId6"/>
                <a:stretch>
                  <a:fillRect l="-891" t="-8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副标题 2"/>
              <p:cNvSpPr txBox="1">
                <a:spLocks/>
              </p:cNvSpPr>
              <p:nvPr/>
            </p:nvSpPr>
            <p:spPr>
              <a:xfrm>
                <a:off x="720488" y="5511844"/>
                <a:ext cx="10263116" cy="13148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是椭圆上不同于长轴两端点的任意一点，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为椭圆的两焦点，则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△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的周长为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2(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a+c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2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88" y="5511844"/>
                <a:ext cx="10263116" cy="1314868"/>
              </a:xfrm>
              <a:prstGeom prst="rect">
                <a:avLst/>
              </a:prstGeom>
              <a:blipFill rotWithShape="0">
                <a:blip r:embed="rId7"/>
                <a:stretch>
                  <a:fillRect l="-891" t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3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二、双曲线及其性质</a:t>
            </a:r>
            <a:endParaRPr lang="en-US" altLang="zh-CN" sz="48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63310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双曲线的定义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559558" y="1450975"/>
                <a:ext cx="10263116" cy="587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双曲线的定义用符号表示为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|-|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||=2a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2a&lt;|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1450975"/>
                <a:ext cx="10263116" cy="587375"/>
              </a:xfrm>
              <a:prstGeom prst="rect">
                <a:avLst/>
              </a:prstGeom>
              <a:blipFill rotWithShape="0">
                <a:blip r:embed="rId3"/>
                <a:stretch>
                  <a:fillRect l="-951" t="-17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559558" y="1944379"/>
                <a:ext cx="10263116" cy="587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|-|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|=2a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(2a&lt;|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轨迹为焦点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所在一侧的双曲线的一支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1944379"/>
                <a:ext cx="10263116" cy="587375"/>
              </a:xfrm>
              <a:prstGeom prst="rect">
                <a:avLst/>
              </a:prstGeom>
              <a:blipFill rotWithShape="0">
                <a:blip r:embed="rId4"/>
                <a:stretch>
                  <a:fillRect l="-951" t="-17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559558" y="2407929"/>
                <a:ext cx="10263116" cy="587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|-|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|=-2a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(2a&lt;|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轨迹为焦点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所在一侧的双曲线的一支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2407929"/>
                <a:ext cx="10263116" cy="587375"/>
              </a:xfrm>
              <a:prstGeom prst="rect">
                <a:avLst/>
              </a:prstGeom>
              <a:blipFill rotWithShape="0">
                <a:blip r:embed="rId5"/>
                <a:stretch>
                  <a:fillRect l="-951" t="-17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559558" y="2901333"/>
                <a:ext cx="10263116" cy="587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2a=|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轨迹为分别以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为端点向远离原点方向射出的两条射线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2901333"/>
                <a:ext cx="10263116" cy="587375"/>
              </a:xfrm>
              <a:prstGeom prst="rect">
                <a:avLst/>
              </a:prstGeom>
              <a:blipFill rotWithShape="0">
                <a:blip r:embed="rId6"/>
                <a:stretch>
                  <a:fillRect l="-951" t="-17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副标题 2"/>
              <p:cNvSpPr txBox="1">
                <a:spLocks/>
              </p:cNvSpPr>
              <p:nvPr/>
            </p:nvSpPr>
            <p:spPr>
              <a:xfrm>
                <a:off x="559558" y="3364883"/>
                <a:ext cx="10263116" cy="587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2a&gt;|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动点轨迹不存在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3364883"/>
                <a:ext cx="10263116" cy="587375"/>
              </a:xfrm>
              <a:prstGeom prst="rect">
                <a:avLst/>
              </a:prstGeom>
              <a:blipFill rotWithShape="0">
                <a:blip r:embed="rId7"/>
                <a:stretch>
                  <a:fillRect l="-951" t="-17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副标题 2"/>
              <p:cNvSpPr txBox="1">
                <a:spLocks/>
              </p:cNvSpPr>
              <p:nvPr/>
            </p:nvSpPr>
            <p:spPr>
              <a:xfrm>
                <a:off x="559558" y="3734462"/>
                <a:ext cx="10263116" cy="22486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双曲线的标准方程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）焦点在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轴上：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&gt;0)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焦点在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3734462"/>
                <a:ext cx="10263116" cy="2248696"/>
              </a:xfrm>
              <a:prstGeom prst="rect">
                <a:avLst/>
              </a:prstGeom>
              <a:blipFill rotWithShape="0">
                <a:blip r:embed="rId8"/>
                <a:stretch>
                  <a:fillRect l="-951" t="-4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副标题 2"/>
              <p:cNvSpPr txBox="1">
                <a:spLocks/>
              </p:cNvSpPr>
              <p:nvPr/>
            </p:nvSpPr>
            <p:spPr>
              <a:xfrm>
                <a:off x="559558" y="5338566"/>
                <a:ext cx="10263116" cy="22486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）统一方程：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=1(A·B&lt;0)</a:t>
                </a:r>
              </a:p>
            </p:txBody>
          </p:sp>
        </mc:Choice>
        <mc:Fallback xmlns="">
          <p:sp>
            <p:nvSpPr>
              <p:cNvPr id="14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5338566"/>
                <a:ext cx="10263116" cy="2248696"/>
              </a:xfrm>
              <a:prstGeom prst="rect">
                <a:avLst/>
              </a:prstGeom>
              <a:blipFill rotWithShape="0">
                <a:blip r:embed="rId9"/>
                <a:stretch>
                  <a:fillRect l="-951" t="-4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3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9763</TotalTime>
  <Words>995</Words>
  <Application>Microsoft Office PowerPoint</Application>
  <PresentationFormat>宽屏</PresentationFormat>
  <Paragraphs>242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圆锥曲线（一）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函数（一）简单函数与应用</dc:title>
  <dc:creator>Marsmarcin</dc:creator>
  <cp:lastModifiedBy>Marsmarcin</cp:lastModifiedBy>
  <cp:revision>937</cp:revision>
  <dcterms:created xsi:type="dcterms:W3CDTF">2020-04-02T11:20:58Z</dcterms:created>
  <dcterms:modified xsi:type="dcterms:W3CDTF">2020-04-18T08:20:26Z</dcterms:modified>
</cp:coreProperties>
</file>