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444" r:id="rId5"/>
    <p:sldId id="445" r:id="rId6"/>
    <p:sldId id="446" r:id="rId7"/>
    <p:sldId id="447" r:id="rId8"/>
    <p:sldId id="448" r:id="rId9"/>
    <p:sldId id="449" r:id="rId10"/>
    <p:sldId id="443" r:id="rId11"/>
    <p:sldId id="450" r:id="rId12"/>
    <p:sldId id="451" r:id="rId13"/>
    <p:sldId id="452" r:id="rId14"/>
    <p:sldId id="453" r:id="rId15"/>
    <p:sldId id="454" r:id="rId16"/>
    <p:sldId id="455" r:id="rId17"/>
    <p:sldId id="456" r:id="rId18"/>
    <p:sldId id="457" r:id="rId19"/>
    <p:sldId id="458" r:id="rId20"/>
    <p:sldId id="30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4660"/>
  </p:normalViewPr>
  <p:slideViewPr>
    <p:cSldViewPr snapToGrid="0">
      <p:cViewPr>
        <p:scale>
          <a:sx n="75" d="100"/>
          <a:sy n="75" d="100"/>
        </p:scale>
        <p:origin x="852"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01114-57A6-4C59-B7E6-15D41C8AF2DE}" type="datetimeFigureOut">
              <a:rPr lang="zh-CN" altLang="en-US" smtClean="0"/>
              <a:t>2020/4/19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C2453-4517-4E04-A722-0EDC080D730C}" type="slidenum">
              <a:rPr lang="zh-CN" altLang="en-US" smtClean="0"/>
              <a:t>‹#›</a:t>
            </a:fld>
            <a:endParaRPr lang="zh-CN" altLang="en-US"/>
          </a:p>
        </p:txBody>
      </p:sp>
    </p:spTree>
    <p:extLst>
      <p:ext uri="{BB962C8B-B14F-4D97-AF65-F5344CB8AC3E}">
        <p14:creationId xmlns:p14="http://schemas.microsoft.com/office/powerpoint/2010/main" val="321007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a:t>
            </a:fld>
            <a:endParaRPr lang="zh-CN" altLang="en-US"/>
          </a:p>
        </p:txBody>
      </p:sp>
    </p:spTree>
    <p:extLst>
      <p:ext uri="{BB962C8B-B14F-4D97-AF65-F5344CB8AC3E}">
        <p14:creationId xmlns:p14="http://schemas.microsoft.com/office/powerpoint/2010/main" val="104056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12</a:t>
            </a:fld>
            <a:endParaRPr lang="zh-CN" altLang="en-US"/>
          </a:p>
        </p:txBody>
      </p:sp>
    </p:spTree>
    <p:extLst>
      <p:ext uri="{BB962C8B-B14F-4D97-AF65-F5344CB8AC3E}">
        <p14:creationId xmlns:p14="http://schemas.microsoft.com/office/powerpoint/2010/main" val="22207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13</a:t>
            </a:fld>
            <a:endParaRPr lang="zh-CN" altLang="en-US"/>
          </a:p>
        </p:txBody>
      </p:sp>
    </p:spTree>
    <p:extLst>
      <p:ext uri="{BB962C8B-B14F-4D97-AF65-F5344CB8AC3E}">
        <p14:creationId xmlns:p14="http://schemas.microsoft.com/office/powerpoint/2010/main" val="284131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14</a:t>
            </a:fld>
            <a:endParaRPr lang="zh-CN" altLang="en-US"/>
          </a:p>
        </p:txBody>
      </p:sp>
    </p:spTree>
    <p:extLst>
      <p:ext uri="{BB962C8B-B14F-4D97-AF65-F5344CB8AC3E}">
        <p14:creationId xmlns:p14="http://schemas.microsoft.com/office/powerpoint/2010/main" val="89043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15</a:t>
            </a:fld>
            <a:endParaRPr lang="zh-CN" altLang="en-US"/>
          </a:p>
        </p:txBody>
      </p:sp>
    </p:spTree>
    <p:extLst>
      <p:ext uri="{BB962C8B-B14F-4D97-AF65-F5344CB8AC3E}">
        <p14:creationId xmlns:p14="http://schemas.microsoft.com/office/powerpoint/2010/main" val="132498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16</a:t>
            </a:fld>
            <a:endParaRPr lang="zh-CN" altLang="en-US"/>
          </a:p>
        </p:txBody>
      </p:sp>
    </p:spTree>
    <p:extLst>
      <p:ext uri="{BB962C8B-B14F-4D97-AF65-F5344CB8AC3E}">
        <p14:creationId xmlns:p14="http://schemas.microsoft.com/office/powerpoint/2010/main" val="327809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17</a:t>
            </a:fld>
            <a:endParaRPr lang="zh-CN" altLang="en-US"/>
          </a:p>
        </p:txBody>
      </p:sp>
    </p:spTree>
    <p:extLst>
      <p:ext uri="{BB962C8B-B14F-4D97-AF65-F5344CB8AC3E}">
        <p14:creationId xmlns:p14="http://schemas.microsoft.com/office/powerpoint/2010/main" val="3429121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18</a:t>
            </a:fld>
            <a:endParaRPr lang="zh-CN" altLang="en-US"/>
          </a:p>
        </p:txBody>
      </p:sp>
    </p:spTree>
    <p:extLst>
      <p:ext uri="{BB962C8B-B14F-4D97-AF65-F5344CB8AC3E}">
        <p14:creationId xmlns:p14="http://schemas.microsoft.com/office/powerpoint/2010/main" val="263913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19</a:t>
            </a:fld>
            <a:endParaRPr lang="zh-CN" altLang="en-US"/>
          </a:p>
        </p:txBody>
      </p:sp>
    </p:spTree>
    <p:extLst>
      <p:ext uri="{BB962C8B-B14F-4D97-AF65-F5344CB8AC3E}">
        <p14:creationId xmlns:p14="http://schemas.microsoft.com/office/powerpoint/2010/main" val="2230154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20</a:t>
            </a:fld>
            <a:endParaRPr lang="zh-CN" altLang="en-US"/>
          </a:p>
        </p:txBody>
      </p:sp>
    </p:spTree>
    <p:extLst>
      <p:ext uri="{BB962C8B-B14F-4D97-AF65-F5344CB8AC3E}">
        <p14:creationId xmlns:p14="http://schemas.microsoft.com/office/powerpoint/2010/main" val="3613252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4</a:t>
            </a:fld>
            <a:endParaRPr lang="zh-CN" altLang="en-US"/>
          </a:p>
        </p:txBody>
      </p:sp>
    </p:spTree>
    <p:extLst>
      <p:ext uri="{BB962C8B-B14F-4D97-AF65-F5344CB8AC3E}">
        <p14:creationId xmlns:p14="http://schemas.microsoft.com/office/powerpoint/2010/main" val="23016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5</a:t>
            </a:fld>
            <a:endParaRPr lang="zh-CN" altLang="en-US"/>
          </a:p>
        </p:txBody>
      </p:sp>
    </p:spTree>
    <p:extLst>
      <p:ext uri="{BB962C8B-B14F-4D97-AF65-F5344CB8AC3E}">
        <p14:creationId xmlns:p14="http://schemas.microsoft.com/office/powerpoint/2010/main" val="277208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6</a:t>
            </a:fld>
            <a:endParaRPr lang="zh-CN" altLang="en-US"/>
          </a:p>
        </p:txBody>
      </p:sp>
    </p:spTree>
    <p:extLst>
      <p:ext uri="{BB962C8B-B14F-4D97-AF65-F5344CB8AC3E}">
        <p14:creationId xmlns:p14="http://schemas.microsoft.com/office/powerpoint/2010/main" val="3943341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7</a:t>
            </a:fld>
            <a:endParaRPr lang="zh-CN" altLang="en-US"/>
          </a:p>
        </p:txBody>
      </p:sp>
    </p:spTree>
    <p:extLst>
      <p:ext uri="{BB962C8B-B14F-4D97-AF65-F5344CB8AC3E}">
        <p14:creationId xmlns:p14="http://schemas.microsoft.com/office/powerpoint/2010/main" val="1342527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8</a:t>
            </a:fld>
            <a:endParaRPr lang="zh-CN" altLang="en-US"/>
          </a:p>
        </p:txBody>
      </p:sp>
    </p:spTree>
    <p:extLst>
      <p:ext uri="{BB962C8B-B14F-4D97-AF65-F5344CB8AC3E}">
        <p14:creationId xmlns:p14="http://schemas.microsoft.com/office/powerpoint/2010/main" val="355326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9</a:t>
            </a:fld>
            <a:endParaRPr lang="zh-CN" altLang="en-US"/>
          </a:p>
        </p:txBody>
      </p:sp>
    </p:spTree>
    <p:extLst>
      <p:ext uri="{BB962C8B-B14F-4D97-AF65-F5344CB8AC3E}">
        <p14:creationId xmlns:p14="http://schemas.microsoft.com/office/powerpoint/2010/main" val="126435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10</a:t>
            </a:fld>
            <a:endParaRPr lang="zh-CN" altLang="en-US"/>
          </a:p>
        </p:txBody>
      </p:sp>
    </p:spTree>
    <p:extLst>
      <p:ext uri="{BB962C8B-B14F-4D97-AF65-F5344CB8AC3E}">
        <p14:creationId xmlns:p14="http://schemas.microsoft.com/office/powerpoint/2010/main" val="317371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11</a:t>
            </a:fld>
            <a:endParaRPr lang="zh-CN" altLang="en-US"/>
          </a:p>
        </p:txBody>
      </p:sp>
    </p:spTree>
    <p:extLst>
      <p:ext uri="{BB962C8B-B14F-4D97-AF65-F5344CB8AC3E}">
        <p14:creationId xmlns:p14="http://schemas.microsoft.com/office/powerpoint/2010/main" val="345389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18211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8173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79881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4465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21738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163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483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6324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1513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4226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32189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44F3-2FA2-4D43-91AD-B517C3743230}" type="datetimeFigureOut">
              <a:rPr lang="zh-CN" altLang="en-US" smtClean="0"/>
              <a:t>2020/4/19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58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2.emf"/><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3833" y="1214438"/>
            <a:ext cx="9544334" cy="2387600"/>
          </a:xfrm>
        </p:spPr>
        <p:txBody>
          <a:bodyPr>
            <a:normAutofit/>
          </a:bodyPr>
          <a:lstStyle/>
          <a:p>
            <a:r>
              <a:rPr lang="zh-CN" altLang="en-US" sz="5400" dirty="0" smtClean="0"/>
              <a:t>圆锥曲线（二）</a:t>
            </a:r>
            <a:endParaRPr lang="zh-CN" altLang="en-US" sz="5400" dirty="0"/>
          </a:p>
        </p:txBody>
      </p:sp>
    </p:spTree>
    <p:extLst>
      <p:ext uri="{BB962C8B-B14F-4D97-AF65-F5344CB8AC3E}">
        <p14:creationId xmlns:p14="http://schemas.microsoft.com/office/powerpoint/2010/main" val="2541340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9569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）若抛物线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b="0" i="0" smtClean="0">
                        <a:latin typeface="Cambria Math" panose="02040503050406030204" pitchFamily="18" charset="0"/>
                        <a:cs typeface="Times New Roman" panose="02020603050405020304" pitchFamily="18" charset="0"/>
                      </a:rPr>
                      <m:t>=2</m:t>
                    </m:r>
                    <m:r>
                      <m:rPr>
                        <m:sty m:val="p"/>
                      </m:rPr>
                      <a:rPr lang="en-US" altLang="zh-CN" sz="2400" b="0" i="0" smtClean="0">
                        <a:latin typeface="Cambria Math" panose="02040503050406030204" pitchFamily="18" charset="0"/>
                        <a:cs typeface="Times New Roman" panose="02020603050405020304" pitchFamily="18" charset="0"/>
                      </a:rPr>
                      <m:t>px</m:t>
                    </m:r>
                    <m:r>
                      <a:rPr lang="en-US" altLang="zh-CN" sz="2400" b="0" i="0" smtClean="0">
                        <a:latin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cs typeface="Times New Roman" panose="02020603050405020304" pitchFamily="18" charset="0"/>
                      </a:rPr>
                      <m:t>p</m:t>
                    </m:r>
                    <m:r>
                      <a:rPr lang="en-US" altLang="zh-CN" sz="2400" b="0" i="0" smtClean="0">
                        <a:latin typeface="Cambria Math" panose="02040503050406030204" pitchFamily="18" charset="0"/>
                        <a:cs typeface="Times New Roman" panose="02020603050405020304" pitchFamily="18" charset="0"/>
                      </a:rPr>
                      <m:t>&gt;0)</m:t>
                    </m:r>
                  </m:oMath>
                </a14:m>
                <a:r>
                  <a:rPr lang="zh-CN" altLang="en-US" sz="2400" dirty="0" smtClean="0">
                    <a:latin typeface="Times New Roman" panose="02020603050405020304" pitchFamily="18" charset="0"/>
                    <a:cs typeface="Times New Roman" panose="02020603050405020304" pitchFamily="18" charset="0"/>
                  </a:rPr>
                  <a:t>的焦点是</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num>
                      <m:den>
                        <m:r>
                          <a:rPr lang="en-US" altLang="zh-CN" sz="2400" i="1">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𝑝</m:t>
                        </m:r>
                      </m:den>
                    </m:f>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num>
                      <m:den>
                        <m:r>
                          <a:rPr lang="en-US" altLang="zh-CN" sz="2400" b="0" i="1" smtClean="0">
                            <a:latin typeface="Cambria Math" panose="02040503050406030204" pitchFamily="18" charset="0"/>
                            <a:cs typeface="Times New Roman" panose="02020603050405020304" pitchFamily="18" charset="0"/>
                          </a:rPr>
                          <m:t>𝑝</m:t>
                        </m:r>
                      </m:den>
                    </m:f>
                    <m:r>
                      <a:rPr lang="en-US" altLang="zh-CN" sz="2400" i="1">
                        <a:latin typeface="Cambria Math" panose="02040503050406030204" pitchFamily="18" charset="0"/>
                        <a:cs typeface="Times New Roman" panose="02020603050405020304" pitchFamily="18" charset="0"/>
                      </a:rPr>
                      <m:t>=1</m:t>
                    </m:r>
                  </m:oMath>
                </a14:m>
                <a:r>
                  <a:rPr lang="zh-CN" altLang="en-US" sz="2400" dirty="0" smtClean="0">
                    <a:latin typeface="Times New Roman" panose="02020603050405020304" pitchFamily="18" charset="0"/>
                    <a:cs typeface="Times New Roman" panose="02020603050405020304" pitchFamily="18" charset="0"/>
                  </a:rPr>
                  <a:t>的一个焦点，则</a:t>
                </a:r>
                <a:r>
                  <a:rPr lang="en-US" altLang="zh-CN" sz="2400" dirty="0" smtClean="0">
                    <a:latin typeface="Times New Roman" panose="02020603050405020304" pitchFamily="18" charset="0"/>
                    <a:cs typeface="Times New Roman" panose="02020603050405020304" pitchFamily="18" charset="0"/>
                  </a:rPr>
                  <a:t>p=(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956929"/>
              </a:xfrm>
              <a:prstGeom prst="rect">
                <a:avLst/>
              </a:prstGeom>
              <a:blipFill rotWithShape="0">
                <a:blip r:embed="rId3"/>
                <a:stretch>
                  <a:fillRect l="-7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2211811"/>
                <a:ext cx="11869003" cy="243246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zh-CN" altLang="en-US" sz="2400" dirty="0">
                    <a:latin typeface="Times New Roman" panose="02020603050405020304" pitchFamily="18" charset="0"/>
                    <a:cs typeface="Times New Roman" panose="02020603050405020304" pitchFamily="18" charset="0"/>
                  </a:rPr>
                  <a:t>：因为抛物线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=2</m:t>
                    </m:r>
                    <m:r>
                      <m:rPr>
                        <m:sty m:val="p"/>
                      </m:rPr>
                      <a:rPr lang="en-US" altLang="zh-CN" sz="2400">
                        <a:latin typeface="Cambria Math" panose="02040503050406030204" pitchFamily="18" charset="0"/>
                        <a:cs typeface="Times New Roman" panose="02020603050405020304" pitchFamily="18" charset="0"/>
                      </a:rPr>
                      <m:t>px</m:t>
                    </m:r>
                  </m:oMath>
                </a14:m>
                <a:r>
                  <a:rPr lang="zh-CN" altLang="en-US" sz="2400" dirty="0" smtClean="0">
                    <a:latin typeface="Times New Roman" panose="02020603050405020304" pitchFamily="18" charset="0"/>
                    <a:cs typeface="Times New Roman" panose="02020603050405020304" pitchFamily="18" charset="0"/>
                  </a:rPr>
                  <a:t>，它的焦点坐标为</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cs typeface="Times New Roman" panose="02020603050405020304" pitchFamily="18" charset="0"/>
                          </a:rPr>
                          <m:t> </m:t>
                        </m:r>
                      </m:num>
                      <m:den>
                        <m:r>
                          <a:rPr lang="en-US" altLang="zh-CN" sz="2400" b="0" i="1" smtClean="0">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，又和椭圆</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num>
                      <m:den>
                        <m:r>
                          <a:rPr lang="en-US" altLang="zh-CN" sz="2400" i="1">
                            <a:latin typeface="Cambria Math" panose="02040503050406030204" pitchFamily="18" charset="0"/>
                            <a:cs typeface="Times New Roman" panose="02020603050405020304" pitchFamily="18" charset="0"/>
                          </a:rPr>
                          <m:t>3</m:t>
                        </m:r>
                        <m:r>
                          <a:rPr lang="en-US" altLang="zh-CN" sz="2400" i="1">
                            <a:latin typeface="Cambria Math" panose="02040503050406030204" pitchFamily="18" charset="0"/>
                            <a:cs typeface="Times New Roman" panose="02020603050405020304" pitchFamily="18" charset="0"/>
                          </a:rPr>
                          <m:t>𝑝</m:t>
                        </m:r>
                      </m:den>
                    </m:f>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num>
                      <m:den>
                        <m:r>
                          <a:rPr lang="en-US" altLang="zh-CN" sz="2400" i="1">
                            <a:latin typeface="Cambria Math" panose="02040503050406030204" pitchFamily="18" charset="0"/>
                            <a:cs typeface="Times New Roman" panose="02020603050405020304" pitchFamily="18" charset="0"/>
                          </a:rPr>
                          <m:t>𝑝</m:t>
                        </m:r>
                      </m:den>
                    </m:f>
                    <m:r>
                      <a:rPr lang="en-US" altLang="zh-CN" sz="2400" i="1">
                        <a:latin typeface="Cambria Math" panose="02040503050406030204" pitchFamily="18" charset="0"/>
                        <a:cs typeface="Times New Roman" panose="02020603050405020304" pitchFamily="18" charset="0"/>
                      </a:rPr>
                      <m:t>=1</m:t>
                    </m:r>
                  </m:oMath>
                </a14:m>
                <a:r>
                  <a:rPr lang="zh-CN" altLang="en-US" sz="2400" dirty="0" smtClean="0">
                    <a:latin typeface="Times New Roman" panose="02020603050405020304" pitchFamily="18" charset="0"/>
                    <a:cs typeface="Times New Roman" panose="02020603050405020304" pitchFamily="18" charset="0"/>
                  </a:rPr>
                  <a:t>有共同的焦点</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r>
                  <a:rPr lang="en-US" altLang="zh-CN" sz="2400" dirty="0" smtClean="0">
                    <a:latin typeface="Times New Roman" panose="02020603050405020304" pitchFamily="18" charset="0"/>
                    <a:cs typeface="Times New Roman" panose="02020603050405020304" pitchFamily="18" charset="0"/>
                  </a:rPr>
                  <a:t>3</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𝑝</m:t>
                            </m:r>
                          </m:e>
                          <m:sup>
                            <m:r>
                              <a:rPr lang="en-US" altLang="zh-CN" sz="2400" i="1">
                                <a:latin typeface="Cambria Math" panose="02040503050406030204" pitchFamily="18" charset="0"/>
                                <a:cs typeface="Times New Roman" panose="02020603050405020304" pitchFamily="18" charset="0"/>
                              </a:rPr>
                              <m:t>2</m:t>
                            </m:r>
                          </m:sup>
                        </m:sSup>
                      </m:num>
                      <m:den>
                        <m:r>
                          <a:rPr lang="en-US" altLang="zh-CN" sz="2400" b="0" i="1" smtClean="0">
                            <a:latin typeface="Cambria Math" panose="02040503050406030204" pitchFamily="18" charset="0"/>
                            <a:cs typeface="Times New Roman" panose="02020603050405020304" pitchFamily="18" charset="0"/>
                          </a:rPr>
                          <m:t>4</m:t>
                        </m:r>
                      </m:den>
                    </m:f>
                  </m:oMath>
                </a14:m>
                <a:r>
                  <a:rPr lang="zh-CN" altLang="en-US" sz="2400" dirty="0" smtClean="0">
                    <a:latin typeface="Times New Roman" panose="02020603050405020304" pitchFamily="18" charset="0"/>
                    <a:cs typeface="Times New Roman" panose="02020603050405020304" pitchFamily="18" charset="0"/>
                  </a:rPr>
                  <a:t>，由</a:t>
                </a:r>
                <a:r>
                  <a:rPr lang="en-US" altLang="zh-CN" sz="2400" dirty="0" smtClean="0">
                    <a:latin typeface="Times New Roman" panose="02020603050405020304" pitchFamily="18" charset="0"/>
                    <a:cs typeface="Times New Roman" panose="02020603050405020304" pitchFamily="18" charset="0"/>
                  </a:rPr>
                  <a:t>p&gt;0</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p=8</a:t>
                </a: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2211811"/>
                <a:ext cx="11869003" cy="2432461"/>
              </a:xfrm>
              <a:prstGeom prst="rect">
                <a:avLst/>
              </a:prstGeom>
              <a:blipFill rotWithShape="0">
                <a:blip r:embed="rId4"/>
                <a:stretch>
                  <a:fillRect l="-770" b="-2256"/>
                </a:stretch>
              </a:blipFill>
            </p:spPr>
            <p:txBody>
              <a:bodyPr/>
              <a:lstStyle/>
              <a:p>
                <a:r>
                  <a:rPr lang="zh-CN" altLang="en-US">
                    <a:noFill/>
                  </a:rPr>
                  <a:t> </a:t>
                </a:r>
              </a:p>
            </p:txBody>
          </p:sp>
        </mc:Fallback>
      </mc:AlternateContent>
      <p:sp>
        <p:nvSpPr>
          <p:cNvPr id="5" name="文本框 4"/>
          <p:cNvSpPr txBox="1"/>
          <p:nvPr/>
        </p:nvSpPr>
        <p:spPr>
          <a:xfrm>
            <a:off x="63691" y="1631844"/>
            <a:ext cx="11869003" cy="579967"/>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A.2		B.3		C.4		D.8</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17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）已知</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是抛物线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b="0" i="0" smtClean="0">
                        <a:latin typeface="Cambria Math" panose="02040503050406030204" pitchFamily="18" charset="0"/>
                        <a:cs typeface="Times New Roman" panose="02020603050405020304" pitchFamily="18" charset="0"/>
                      </a:rPr>
                      <m:t>=8</m:t>
                    </m:r>
                    <m:r>
                      <m:rPr>
                        <m:sty m:val="p"/>
                      </m:rPr>
                      <a:rPr lang="en-US" altLang="zh-CN" sz="2400" b="0" i="0" smtClean="0">
                        <a:latin typeface="Cambria Math" panose="02040503050406030204" pitchFamily="18" charset="0"/>
                        <a:cs typeface="Times New Roman" panose="02020603050405020304" pitchFamily="18" charset="0"/>
                      </a:rPr>
                      <m:t>x</m:t>
                    </m:r>
                  </m:oMath>
                </a14:m>
                <a:r>
                  <a:rPr lang="zh-CN" altLang="en-US" sz="2400" dirty="0" smtClean="0">
                    <a:latin typeface="Times New Roman" panose="02020603050405020304" pitchFamily="18" charset="0"/>
                    <a:cs typeface="Times New Roman" panose="02020603050405020304" pitchFamily="18" charset="0"/>
                  </a:rPr>
                  <a:t>的焦点，</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上的一点，</a:t>
                </a:r>
                <a:r>
                  <a:rPr lang="en-US" altLang="zh-CN" sz="2400" dirty="0" smtClean="0">
                    <a:latin typeface="Times New Roman" panose="02020603050405020304" pitchFamily="18" charset="0"/>
                    <a:cs typeface="Times New Roman" panose="02020603050405020304" pitchFamily="18" charset="0"/>
                  </a:rPr>
                  <a:t>FM</a:t>
                </a:r>
                <a:r>
                  <a:rPr lang="zh-CN" altLang="en-US" sz="2400" dirty="0" smtClean="0">
                    <a:latin typeface="Times New Roman" panose="02020603050405020304" pitchFamily="18" charset="0"/>
                    <a:cs typeface="Times New Roman" panose="02020603050405020304" pitchFamily="18" charset="0"/>
                  </a:rPr>
                  <a:t>的延长线交</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轴与</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点，若</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a:t>
                </a:r>
                <a:r>
                  <a:rPr lang="en-US" altLang="zh-CN" sz="2400" dirty="0" smtClean="0">
                    <a:latin typeface="Times New Roman" panose="02020603050405020304" pitchFamily="18" charset="0"/>
                    <a:cs typeface="Times New Roman" panose="02020603050405020304" pitchFamily="18" charset="0"/>
                  </a:rPr>
                  <a:t>FN</a:t>
                </a:r>
                <a:r>
                  <a:rPr lang="zh-CN" altLang="en-US" sz="2400" dirty="0" smtClean="0">
                    <a:latin typeface="Times New Roman" panose="02020603050405020304" pitchFamily="18" charset="0"/>
                    <a:cs typeface="Times New Roman" panose="02020603050405020304" pitchFamily="18" charset="0"/>
                  </a:rPr>
                  <a:t>的中点，则</a:t>
                </a:r>
                <a:r>
                  <a:rPr lang="en-US" altLang="zh-CN" sz="2400" dirty="0" smtClean="0">
                    <a:latin typeface="Times New Roman" panose="02020603050405020304" pitchFamily="18" charset="0"/>
                    <a:cs typeface="Times New Roman" panose="02020603050405020304" pitchFamily="18" charset="0"/>
                  </a:rPr>
                  <a:t>|FN|=_____</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1200329"/>
              </a:xfrm>
              <a:prstGeom prst="rect">
                <a:avLst/>
              </a:prstGeom>
              <a:blipFill rotWithShape="0">
                <a:blip r:embed="rId3"/>
                <a:stretch>
                  <a:fillRect l="-770" b="-6122"/>
                </a:stretch>
              </a:blipFill>
            </p:spPr>
            <p:txBody>
              <a:bodyPr/>
              <a:lstStyle/>
              <a:p>
                <a:r>
                  <a:rPr lang="zh-CN" altLang="en-US">
                    <a:noFill/>
                  </a:rPr>
                  <a:t> </a:t>
                </a:r>
              </a:p>
            </p:txBody>
          </p:sp>
        </mc:Fallback>
      </mc:AlternateContent>
      <p:sp>
        <p:nvSpPr>
          <p:cNvPr id="8" name="文本框 7"/>
          <p:cNvSpPr txBox="1"/>
          <p:nvPr/>
        </p:nvSpPr>
        <p:spPr>
          <a:xfrm>
            <a:off x="63691" y="2211811"/>
            <a:ext cx="11869003" cy="230832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解：如图，过</a:t>
            </a:r>
            <a:r>
              <a:rPr lang="en-US" altLang="zh-CN" sz="2400" dirty="0"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分别作抛物线准线的垂线，垂足分别为</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设抛物线的准线与</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轴的交点为</a:t>
            </a:r>
            <a:r>
              <a:rPr lang="en-US" altLang="zh-CN" sz="2400"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|NN</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|=|OF</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|=2</a:t>
            </a:r>
          </a:p>
          <a:p>
            <a:pPr>
              <a:lnSpc>
                <a:spcPct val="150000"/>
              </a:lnSpc>
            </a:pPr>
            <a:r>
              <a:rPr lang="en-US" altLang="zh-CN" sz="2400" dirty="0" smtClean="0">
                <a:latin typeface="Times New Roman" panose="02020603050405020304" pitchFamily="18" charset="0"/>
                <a:cs typeface="Times New Roman" panose="02020603050405020304" pitchFamily="18" charset="0"/>
              </a:rPr>
              <a:t>|FF</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，因为</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FN</a:t>
            </a:r>
            <a:r>
              <a:rPr lang="zh-CN" altLang="en-US" sz="2400" dirty="0" smtClean="0">
                <a:latin typeface="Times New Roman" panose="02020603050405020304" pitchFamily="18" charset="0"/>
                <a:cs typeface="Times New Roman" panose="02020603050405020304" pitchFamily="18" charset="0"/>
              </a:rPr>
              <a:t>的中点，所以</a:t>
            </a:r>
            <a:r>
              <a:rPr lang="en-US" altLang="zh-CN" sz="2400" dirty="0" smtClean="0">
                <a:latin typeface="Times New Roman" panose="02020603050405020304" pitchFamily="18" charset="0"/>
                <a:cs typeface="Times New Roman" panose="02020603050405020304" pitchFamily="18" charset="0"/>
              </a:rPr>
              <a:t>|MM</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，由抛物线定义知</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|FM|=|MM</a:t>
            </a:r>
            <a:r>
              <a:rPr lang="en-US" altLang="zh-CN"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，从而</a:t>
            </a:r>
            <a:r>
              <a:rPr lang="en-US" altLang="zh-CN" sz="2400" dirty="0" smtClean="0">
                <a:latin typeface="Times New Roman" panose="02020603050405020304" pitchFamily="18" charset="0"/>
                <a:cs typeface="Times New Roman" panose="02020603050405020304" pitchFamily="18" charset="0"/>
              </a:rPr>
              <a:t>|FN|=2|FM|=6</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8586597" y="2294905"/>
            <a:ext cx="3123182" cy="2544626"/>
          </a:xfrm>
          <a:prstGeom prst="rect">
            <a:avLst/>
          </a:prstGeom>
        </p:spPr>
      </p:pic>
    </p:spTree>
    <p:extLst>
      <p:ext uri="{BB962C8B-B14F-4D97-AF65-F5344CB8AC3E}">
        <p14:creationId xmlns:p14="http://schemas.microsoft.com/office/powerpoint/2010/main" val="2764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64633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）若抛物线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b="0" i="0" smtClean="0">
                        <a:latin typeface="Cambria Math" panose="02040503050406030204" pitchFamily="18" charset="0"/>
                        <a:cs typeface="Times New Roman" panose="02020603050405020304" pitchFamily="18" charset="0"/>
                      </a:rPr>
                      <m:t>=4</m:t>
                    </m:r>
                    <m:r>
                      <m:rPr>
                        <m:sty m:val="p"/>
                      </m:rPr>
                      <a:rPr lang="en-US" altLang="zh-CN" sz="2400" b="0" i="0" smtClean="0">
                        <a:latin typeface="Cambria Math" panose="02040503050406030204" pitchFamily="18" charset="0"/>
                        <a:cs typeface="Times New Roman" panose="02020603050405020304" pitchFamily="18" charset="0"/>
                      </a:rPr>
                      <m:t>x</m:t>
                    </m:r>
                  </m:oMath>
                </a14:m>
                <a:r>
                  <a:rPr lang="zh-CN" altLang="en-US" sz="2400" dirty="0" smtClean="0">
                    <a:latin typeface="Times New Roman" panose="02020603050405020304" pitchFamily="18" charset="0"/>
                    <a:cs typeface="Times New Roman" panose="02020603050405020304" pitchFamily="18" charset="0"/>
                  </a:rPr>
                  <a:t>上的点</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到焦点的距离为</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到</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轴的距离是</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646331"/>
              </a:xfrm>
              <a:prstGeom prst="rect">
                <a:avLst/>
              </a:prstGeom>
              <a:blipFill rotWithShape="0">
                <a:blip r:embed="rId3"/>
                <a:stretch>
                  <a:fillRect l="-770" r="-3441"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1979799"/>
                <a:ext cx="11869003"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解：设</a:t>
                </a:r>
                <a:r>
                  <a:rPr lang="en-US" altLang="zh-CN" sz="2400" dirty="0" smtClean="0">
                    <a:latin typeface="Times New Roman" panose="02020603050405020304" pitchFamily="18" charset="0"/>
                    <a:cs typeface="Times New Roman" panose="02020603050405020304" pitchFamily="18" charset="0"/>
                  </a:rPr>
                  <a:t>M(</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0</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，由抛物线方程可知，</a:t>
                </a:r>
                <a:r>
                  <a:rPr lang="en-US" altLang="zh-CN" sz="2400" dirty="0" smtClean="0">
                    <a:latin typeface="Times New Roman" panose="02020603050405020304" pitchFamily="18" charset="0"/>
                    <a:cs typeface="Times New Roman" panose="02020603050405020304" pitchFamily="18" charset="0"/>
                  </a:rPr>
                  <a:t>F(1,0)</a:t>
                </a:r>
              </a:p>
              <a:p>
                <a:pPr>
                  <a:lnSpc>
                    <a:spcPct val="150000"/>
                  </a:lnSpc>
                </a:pPr>
                <a:r>
                  <a:rPr lang="zh-CN" altLang="en-US" sz="2400" dirty="0" smtClean="0">
                    <a:latin typeface="Times New Roman" panose="02020603050405020304" pitchFamily="18" charset="0"/>
                    <a:cs typeface="Times New Roman" panose="02020603050405020304" pitchFamily="18" charset="0"/>
                  </a:rPr>
                  <a:t>根据抛物线的定义得</a:t>
                </a:r>
                <a:r>
                  <a:rPr lang="en-US" altLang="zh-CN" sz="2400" dirty="0" smtClean="0">
                    <a:latin typeface="Times New Roman" panose="02020603050405020304" pitchFamily="18" charset="0"/>
                    <a:cs typeface="Times New Roman" panose="02020603050405020304" pitchFamily="18" charset="0"/>
                  </a:rPr>
                  <a:t>|MF|=</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+1=10</a:t>
                </a:r>
              </a:p>
              <a:p>
                <a:pPr>
                  <a:lnSpc>
                    <a:spcPct val="150000"/>
                  </a:lnSpc>
                </a:pP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0</m:t>
                        </m:r>
                      </m:sub>
                    </m:sSub>
                  </m:oMath>
                </a14:m>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轴的距离</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1979799"/>
                <a:ext cx="11869003" cy="1754326"/>
              </a:xfrm>
              <a:prstGeom prst="rect">
                <a:avLst/>
              </a:prstGeom>
              <a:blipFill rotWithShape="0">
                <a:blip r:embed="rId4"/>
                <a:stretch>
                  <a:fillRect l="-770" b="-3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771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2015</a:t>
                </a:r>
                <a:r>
                  <a:rPr lang="zh-CN" altLang="en-US" sz="2400" dirty="0" smtClean="0">
                    <a:latin typeface="Times New Roman" panose="02020603050405020304" pitchFamily="18" charset="0"/>
                    <a:cs typeface="Times New Roman" panose="02020603050405020304" pitchFamily="18" charset="0"/>
                  </a:rPr>
                  <a:t>陕西 </a:t>
                </a:r>
                <a:r>
                  <a:rPr lang="en-US" altLang="zh-CN" sz="2400" dirty="0" smtClean="0">
                    <a:latin typeface="Times New Roman" panose="02020603050405020304" pitchFamily="18" charset="0"/>
                    <a:cs typeface="Times New Roman" panose="02020603050405020304" pitchFamily="18" charset="0"/>
                  </a:rPr>
                  <a:t>14</a:t>
                </a:r>
                <a:r>
                  <a:rPr lang="zh-CN" altLang="en-US" sz="2400" dirty="0" smtClean="0">
                    <a:latin typeface="Times New Roman" panose="02020603050405020304" pitchFamily="18" charset="0"/>
                    <a:cs typeface="Times New Roman" panose="02020603050405020304" pitchFamily="18" charset="0"/>
                  </a:rPr>
                  <a:t>）若抛物线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b="0" i="0" smtClean="0">
                        <a:latin typeface="Cambria Math" panose="02040503050406030204" pitchFamily="18" charset="0"/>
                        <a:cs typeface="Times New Roman" panose="02020603050405020304" pitchFamily="18" charset="0"/>
                      </a:rPr>
                      <m:t>=2</m:t>
                    </m:r>
                    <m:r>
                      <m:rPr>
                        <m:sty m:val="p"/>
                      </m:rPr>
                      <a:rPr lang="en-US" altLang="zh-CN" sz="2400" b="0" i="0" smtClean="0">
                        <a:latin typeface="Cambria Math" panose="02040503050406030204" pitchFamily="18" charset="0"/>
                        <a:cs typeface="Times New Roman" panose="02020603050405020304" pitchFamily="18" charset="0"/>
                      </a:rPr>
                      <m:t>px</m:t>
                    </m:r>
                  </m:oMath>
                </a14:m>
                <a:r>
                  <a:rPr lang="en-US" altLang="zh-CN" sz="2400" dirty="0" smtClean="0">
                    <a:latin typeface="Times New Roman" panose="02020603050405020304" pitchFamily="18" charset="0"/>
                    <a:cs typeface="Times New Roman" panose="02020603050405020304" pitchFamily="18" charset="0"/>
                  </a:rPr>
                  <a:t>(p&gt;0)</a:t>
                </a:r>
                <a:r>
                  <a:rPr lang="zh-CN" altLang="en-US" sz="2400" dirty="0" smtClean="0">
                    <a:latin typeface="Times New Roman" panose="02020603050405020304" pitchFamily="18" charset="0"/>
                    <a:cs typeface="Times New Roman" panose="02020603050405020304" pitchFamily="18" charset="0"/>
                  </a:rPr>
                  <a:t>的准线经过双曲线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的一个焦点，则</a:t>
                </a:r>
                <a:r>
                  <a:rPr lang="en-US" altLang="zh-CN" sz="2400" dirty="0" smtClean="0">
                    <a:latin typeface="Times New Roman" panose="02020603050405020304" pitchFamily="18" charset="0"/>
                    <a:cs typeface="Times New Roman" panose="02020603050405020304" pitchFamily="18" charset="0"/>
                  </a:rPr>
                  <a:t>p=_____</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1200329"/>
              </a:xfrm>
              <a:prstGeom prst="rect">
                <a:avLst/>
              </a:prstGeom>
              <a:blipFill rotWithShape="0">
                <a:blip r:embed="rId3"/>
                <a:stretch>
                  <a:fillRect l="-770"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1979799"/>
                <a:ext cx="11869003" cy="1569148"/>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=2</m:t>
                    </m:r>
                    <m:r>
                      <m:rPr>
                        <m:sty m:val="p"/>
                      </m:rPr>
                      <a:rPr lang="en-US" altLang="zh-CN" sz="2400">
                        <a:latin typeface="Cambria Math" panose="02040503050406030204" pitchFamily="18" charset="0"/>
                        <a:cs typeface="Times New Roman" panose="02020603050405020304" pitchFamily="18" charset="0"/>
                      </a:rPr>
                      <m:t>px</m:t>
                    </m:r>
                  </m:oMath>
                </a14:m>
                <a:r>
                  <a:rPr lang="zh-CN" altLang="en-US" sz="2400" dirty="0" smtClean="0">
                    <a:latin typeface="Times New Roman" panose="02020603050405020304" pitchFamily="18" charset="0"/>
                    <a:cs typeface="Times New Roman" panose="02020603050405020304" pitchFamily="18" charset="0"/>
                  </a:rPr>
                  <a:t>准线方程为</a:t>
                </a:r>
                <a:r>
                  <a:rPr lang="en-US" altLang="zh-CN" sz="2400"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𝑝</m:t>
                        </m:r>
                      </m:num>
                      <m:den>
                        <m:r>
                          <a:rPr lang="en-US" altLang="zh-CN" sz="2400" b="0" i="1" smtClean="0">
                            <a:latin typeface="Cambria Math" panose="02040503050406030204" pitchFamily="18" charset="0"/>
                            <a:cs typeface="Times New Roman" panose="02020603050405020304" pitchFamily="18" charset="0"/>
                          </a:rPr>
                          <m:t>2</m:t>
                        </m:r>
                      </m:den>
                    </m:f>
                    <m:r>
                      <a:rPr lang="en-US" altLang="zh-CN" sz="2400" b="0" i="1" smtClean="0">
                        <a:latin typeface="Cambria Math" panose="02040503050406030204" pitchFamily="18" charset="0"/>
                        <a:cs typeface="Times New Roman" panose="02020603050405020304" pitchFamily="18" charset="0"/>
                      </a:rPr>
                      <m:t> </m:t>
                    </m:r>
                  </m:oMath>
                </a14:m>
                <a:r>
                  <a:rPr lang="en-US" altLang="zh-CN" sz="2400" dirty="0" smtClean="0">
                    <a:latin typeface="Times New Roman" panose="02020603050405020304" pitchFamily="18" charset="0"/>
                    <a:cs typeface="Times New Roman" panose="02020603050405020304" pitchFamily="18" charset="0"/>
                  </a:rPr>
                  <a:t>(p&gt;0),</a:t>
                </a:r>
                <a:r>
                  <a:rPr lang="zh-CN" altLang="en-US" sz="2400" dirty="0" smtClean="0">
                    <a:latin typeface="Times New Roman" panose="02020603050405020304" pitchFamily="18" charset="0"/>
                    <a:cs typeface="Times New Roman" panose="02020603050405020304" pitchFamily="18" charset="0"/>
                  </a:rPr>
                  <a:t>故直线</a:t>
                </a:r>
                <a:r>
                  <a:rPr lang="en-US" altLang="zh-CN" sz="2400" dirty="0">
                    <a:latin typeface="Times New Roman" panose="02020603050405020304" pitchFamily="18" charset="0"/>
                    <a:cs typeface="Times New Roman" panose="02020603050405020304" pitchFamily="18" charset="0"/>
                  </a:rPr>
                  <a:t>x=</a:t>
                </a:r>
                <a14:m>
                  <m:oMath xmlns:m="http://schemas.openxmlformats.org/officeDocument/2006/math">
                    <m:r>
                      <a:rPr lang="en-US" altLang="zh-CN" sz="240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𝑝</m:t>
                        </m:r>
                      </m:num>
                      <m:den>
                        <m:r>
                          <a:rPr lang="en-US" altLang="zh-CN" sz="2400" i="1">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过双曲线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的左焦点</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该焦点为</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r>
                      <a:rPr lang="en-US" altLang="zh-CN" sz="2400" b="0" i="0" smtClean="0">
                        <a:latin typeface="Cambria Math" panose="02040503050406030204" pitchFamily="18" charset="0"/>
                        <a:cs typeface="Times New Roman" panose="02020603050405020304" pitchFamily="18" charset="0"/>
                      </a:rPr>
                      <m:t>,0</m:t>
                    </m:r>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，从而</a:t>
                </a:r>
                <a14:m>
                  <m:oMath xmlns:m="http://schemas.openxmlformats.org/officeDocument/2006/math">
                    <m:r>
                      <a:rPr lang="en-US" altLang="zh-CN" sz="240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𝑝</m:t>
                        </m:r>
                      </m:num>
                      <m:den>
                        <m:r>
                          <a:rPr lang="en-US" altLang="zh-CN" sz="2400" i="1">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p=2</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1979799"/>
                <a:ext cx="11869003" cy="1569148"/>
              </a:xfrm>
              <a:prstGeom prst="rect">
                <a:avLst/>
              </a:prstGeom>
              <a:blipFill rotWithShape="0">
                <a:blip r:embed="rId4"/>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520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125816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）以抛物线</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的顶点为圆心的圆交</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于</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两点，交</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的准线于</a:t>
                </a:r>
                <a:r>
                  <a:rPr lang="en-US" altLang="zh-CN" sz="2400" dirty="0" smtClean="0">
                    <a:latin typeface="Times New Roman" panose="02020603050405020304" pitchFamily="18" charset="0"/>
                    <a:cs typeface="Times New Roman" panose="02020603050405020304" pitchFamily="18" charset="0"/>
                  </a:rPr>
                  <a:t>D</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两点。已知</a:t>
                </a:r>
                <a:r>
                  <a:rPr lang="en-US" altLang="zh-CN" sz="2400" dirty="0" smtClean="0">
                    <a:latin typeface="Times New Roman" panose="02020603050405020304" pitchFamily="18" charset="0"/>
                    <a:cs typeface="Times New Roman" panose="02020603050405020304" pitchFamily="18" charset="0"/>
                  </a:rPr>
                  <a:t>|AB|=4</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|DE|=2</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5</m:t>
                        </m:r>
                      </m:e>
                    </m:rad>
                  </m:oMath>
                </a14:m>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的焦点到准线的距离为</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1258165"/>
              </a:xfrm>
              <a:prstGeom prst="rect">
                <a:avLst/>
              </a:prstGeom>
              <a:blipFill rotWithShape="0">
                <a:blip r:embed="rId3"/>
                <a:stretch>
                  <a:fillRect l="-770" r="-3287" b="-43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2417800"/>
                <a:ext cx="11869003" cy="3048270"/>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解：不妨设</a:t>
                </a:r>
                <a:r>
                  <a:rPr lang="en-US" altLang="zh-CN" sz="2400" dirty="0" smtClean="0">
                    <a:latin typeface="Times New Roman" panose="02020603050405020304" pitchFamily="18" charset="0"/>
                    <a:cs typeface="Times New Roman" panose="02020603050405020304" pitchFamily="18" charset="0"/>
                  </a:rPr>
                  <a:t>C:</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=2</m:t>
                    </m:r>
                    <m:r>
                      <m:rPr>
                        <m:sty m:val="p"/>
                      </m:rPr>
                      <a:rPr lang="en-US" altLang="zh-CN" sz="2400">
                        <a:latin typeface="Cambria Math" panose="02040503050406030204" pitchFamily="18" charset="0"/>
                        <a:cs typeface="Times New Roman" panose="02020603050405020304" pitchFamily="18" charset="0"/>
                      </a:rPr>
                      <m:t>px</m:t>
                    </m:r>
                  </m:oMath>
                </a14:m>
                <a:r>
                  <a:rPr lang="en-US" altLang="zh-CN" sz="2400" dirty="0">
                    <a:latin typeface="Times New Roman" panose="02020603050405020304" pitchFamily="18" charset="0"/>
                    <a:cs typeface="Times New Roman" panose="02020603050405020304" pitchFamily="18" charset="0"/>
                  </a:rPr>
                  <a:t>(p&gt;0</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,2</m:t>
                    </m:r>
                    <m:rad>
                      <m:radPr>
                        <m:degHide m:val="on"/>
                        <m:ctrlPr>
                          <a:rPr lang="en-US" altLang="zh-CN" sz="2400" b="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oMath>
                </a14:m>
                <a:r>
                  <a:rPr lang="en-US" altLang="zh-CN" sz="2400" dirty="0" smtClean="0">
                    <a:latin typeface="Times New Roman" panose="02020603050405020304" pitchFamily="18" charset="0"/>
                    <a:cs typeface="Times New Roman" panose="02020603050405020304" pitchFamily="18" charset="0"/>
                  </a:rPr>
                  <a:t>)</a:t>
                </a:r>
              </a:p>
              <a:p>
                <a:pPr>
                  <a:lnSpc>
                    <a:spcPct val="150000"/>
                  </a:lnSpc>
                </a:pP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2</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r>
                              <a:rPr lang="en-US" altLang="zh-CN" sz="2400" b="0" i="1" dirty="0" smtClean="0">
                                <a:latin typeface="Cambria Math" panose="02040503050406030204" pitchFamily="18" charset="0"/>
                                <a:cs typeface="Times New Roman" panose="02020603050405020304" pitchFamily="18" charset="0"/>
                              </a:rPr>
                              <m:t>)</m:t>
                            </m:r>
                          </m:e>
                          <m:sup>
                            <m:r>
                              <a:rPr lang="en-US" altLang="zh-CN" sz="2400" b="0" i="1" dirty="0" smtClean="0">
                                <a:latin typeface="Cambria Math" panose="02040503050406030204" pitchFamily="18" charset="0"/>
                                <a:cs typeface="Times New Roman" panose="02020603050405020304" pitchFamily="18" charset="0"/>
                              </a:rPr>
                              <m:t>2</m:t>
                            </m:r>
                          </m:sup>
                        </m:sSup>
                      </m:num>
                      <m:den>
                        <m:r>
                          <a:rPr lang="en-US" altLang="zh-CN" sz="2400" b="0" i="1" dirty="0" smtClean="0">
                            <a:latin typeface="Cambria Math" panose="02040503050406030204" pitchFamily="18" charset="0"/>
                            <a:cs typeface="Times New Roman" panose="02020603050405020304" pitchFamily="18" charset="0"/>
                          </a:rPr>
                          <m:t>2</m:t>
                        </m:r>
                        <m:r>
                          <a:rPr lang="en-US" altLang="zh-CN" sz="2400" b="0" i="1" dirty="0" smtClean="0">
                            <a:latin typeface="Cambria Math" panose="02040503050406030204" pitchFamily="18" charset="0"/>
                            <a:cs typeface="Times New Roman" panose="02020603050405020304" pitchFamily="18" charset="0"/>
                          </a:rPr>
                          <m:t>𝑝</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4</m:t>
                        </m:r>
                      </m:num>
                      <m:den>
                        <m:r>
                          <a:rPr lang="en-US" altLang="zh-CN" sz="2400" b="0" i="1" dirty="0" smtClean="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𝑝</m:t>
                        </m:r>
                        <m:r>
                          <a:rPr lang="en-US" altLang="zh-CN" sz="2400" b="0" i="1" dirty="0" smtClean="0">
                            <a:latin typeface="Cambria Math" panose="02040503050406030204" pitchFamily="18" charset="0"/>
                            <a:cs typeface="Times New Roman" panose="02020603050405020304" pitchFamily="18" charset="0"/>
                          </a:rPr>
                          <m:t> </m:t>
                        </m:r>
                      </m:den>
                    </m:f>
                  </m:oMath>
                </a14:m>
                <a:r>
                  <a:rPr lang="zh-CN" altLang="en-US" sz="2400" dirty="0" smtClean="0">
                    <a:latin typeface="Times New Roman" panose="02020603050405020304" pitchFamily="18" charset="0"/>
                    <a:cs typeface="Times New Roman" panose="02020603050405020304" pitchFamily="18" charset="0"/>
                  </a:rPr>
                  <a:t>，由题意得</a:t>
                </a:r>
                <a:r>
                  <a:rPr lang="en-US" altLang="zh-CN" sz="2400" dirty="0" smtClean="0">
                    <a:latin typeface="Times New Roman" panose="02020603050405020304" pitchFamily="18" charset="0"/>
                    <a:cs typeface="Times New Roman" panose="02020603050405020304" pitchFamily="18" charset="0"/>
                  </a:rPr>
                  <a:t>|OA|=|OD|</a:t>
                </a:r>
              </a:p>
              <a:p>
                <a:pPr>
                  <a:lnSpc>
                    <a:spcPct val="150000"/>
                  </a:lnSpc>
                </a:pPr>
                <a:r>
                  <a:rPr lang="zh-CN" altLang="en-US" sz="2400" dirty="0" smtClean="0">
                    <a:latin typeface="Times New Roman" panose="02020603050405020304" pitchFamily="18" charset="0"/>
                    <a:cs typeface="Times New Roman" panose="02020603050405020304" pitchFamily="18" charset="0"/>
                  </a:rPr>
                  <a:t>得</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4</m:t>
                            </m:r>
                          </m:num>
                          <m:den>
                            <m:r>
                              <a:rPr lang="en-US" altLang="zh-CN" sz="2400" i="1" dirty="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𝑝</m:t>
                            </m:r>
                            <m:r>
                              <a:rPr lang="en-US" altLang="zh-CN" sz="2400" i="1" dirty="0">
                                <a:latin typeface="Cambria Math" panose="02040503050406030204" pitchFamily="18" charset="0"/>
                                <a:cs typeface="Times New Roman" panose="02020603050405020304" pitchFamily="18" charset="0"/>
                              </a:rPr>
                              <m:t> </m:t>
                            </m:r>
                          </m:den>
                        </m:f>
                        <m:r>
                          <a:rPr lang="en-US" altLang="zh-CN" sz="2400" i="1" dirty="0">
                            <a:latin typeface="Cambria Math" panose="02040503050406030204" pitchFamily="18" charset="0"/>
                            <a:cs typeface="Times New Roman" panose="02020603050405020304" pitchFamily="18" charset="0"/>
                          </a:rPr>
                          <m:t>)</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+8=</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2</m:t>
                            </m:r>
                          </m:num>
                          <m:den>
                            <m:r>
                              <a:rPr lang="en-US" altLang="zh-CN" sz="2400" i="1" dirty="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𝑝</m:t>
                            </m:r>
                            <m:r>
                              <a:rPr lang="en-US" altLang="zh-CN" sz="2400" i="1" dirty="0">
                                <a:latin typeface="Cambria Math" panose="02040503050406030204" pitchFamily="18" charset="0"/>
                                <a:cs typeface="Times New Roman" panose="02020603050405020304" pitchFamily="18" charset="0"/>
                              </a:rPr>
                              <m:t> </m:t>
                            </m:r>
                          </m:den>
                        </m:f>
                        <m:r>
                          <a:rPr lang="en-US" altLang="zh-CN" sz="2400" i="1" dirty="0">
                            <a:latin typeface="Cambria Math" panose="02040503050406030204" pitchFamily="18" charset="0"/>
                            <a:cs typeface="Times New Roman" panose="02020603050405020304" pitchFamily="18" charset="0"/>
                          </a:rPr>
                          <m:t>)</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，解得</a:t>
                </a:r>
                <a:r>
                  <a:rPr lang="en-US" altLang="zh-CN" sz="2400" dirty="0" smtClean="0">
                    <a:latin typeface="Times New Roman" panose="02020603050405020304" pitchFamily="18" charset="0"/>
                    <a:cs typeface="Times New Roman" panose="02020603050405020304" pitchFamily="18" charset="0"/>
                  </a:rPr>
                  <a:t>p=4</a:t>
                </a: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2417800"/>
                <a:ext cx="11869003" cy="3048270"/>
              </a:xfrm>
              <a:prstGeom prst="rect">
                <a:avLst/>
              </a:prstGeom>
              <a:blipFill rotWithShape="0">
                <a:blip r:embed="rId4"/>
                <a:stretch>
                  <a:fillRect l="-770" b="-1600"/>
                </a:stretch>
              </a:blipFill>
            </p:spPr>
            <p:txBody>
              <a:bodyPr/>
              <a:lstStyle/>
              <a:p>
                <a:r>
                  <a:rPr lang="zh-CN" altLang="en-US">
                    <a:noFill/>
                  </a:rPr>
                  <a:t> </a:t>
                </a:r>
              </a:p>
            </p:txBody>
          </p:sp>
        </mc:Fallback>
      </mc:AlternateContent>
      <p:sp>
        <p:nvSpPr>
          <p:cNvPr id="5" name="文本框 4"/>
          <p:cNvSpPr txBox="1"/>
          <p:nvPr/>
        </p:nvSpPr>
        <p:spPr>
          <a:xfrm>
            <a:off x="0" y="1839234"/>
            <a:ext cx="11869003" cy="579967"/>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A.2		B.4		C.6		D.8</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96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四川 </a:t>
                </a:r>
                <a:r>
                  <a:rPr lang="en-US" altLang="zh-CN" sz="2400" dirty="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）设</a:t>
                </a:r>
                <a:r>
                  <a:rPr lang="en-US" altLang="zh-CN" sz="2400" dirty="0" smtClean="0">
                    <a:latin typeface="Times New Roman" panose="02020603050405020304" pitchFamily="18" charset="0"/>
                    <a:cs typeface="Times New Roman" panose="02020603050405020304" pitchFamily="18" charset="0"/>
                  </a:rPr>
                  <a:t>O</a:t>
                </a:r>
                <a:r>
                  <a:rPr lang="zh-CN" altLang="en-US" sz="2400" dirty="0" smtClean="0">
                    <a:latin typeface="Times New Roman" panose="02020603050405020304" pitchFamily="18" charset="0"/>
                    <a:cs typeface="Times New Roman" panose="02020603050405020304" pitchFamily="18" charset="0"/>
                  </a:rPr>
                  <a:t>为坐标原点，</a:t>
                </a:r>
                <a:r>
                  <a:rPr lang="en-US" altLang="zh-CN" sz="2400" dirty="0" smtClean="0">
                    <a:latin typeface="Times New Roman" panose="02020603050405020304" pitchFamily="18" charset="0"/>
                    <a:cs typeface="Times New Roman" panose="02020603050405020304" pitchFamily="18" charset="0"/>
                  </a:rPr>
                  <a:t>P</a:t>
                </a:r>
                <a:r>
                  <a:rPr lang="zh-CN" altLang="en-US" sz="2400" dirty="0" smtClean="0">
                    <a:latin typeface="Times New Roman" panose="02020603050405020304" pitchFamily="18" charset="0"/>
                    <a:cs typeface="Times New Roman" panose="02020603050405020304" pitchFamily="18" charset="0"/>
                  </a:rPr>
                  <a:t>是以</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为焦点的抛物线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=2</m:t>
                    </m:r>
                    <m:r>
                      <m:rPr>
                        <m:sty m:val="p"/>
                      </m:rPr>
                      <a:rPr lang="en-US" altLang="zh-CN" sz="2400">
                        <a:latin typeface="Cambria Math" panose="02040503050406030204" pitchFamily="18" charset="0"/>
                        <a:cs typeface="Times New Roman" panose="02020603050405020304" pitchFamily="18" charset="0"/>
                      </a:rPr>
                      <m:t>px</m:t>
                    </m:r>
                  </m:oMath>
                </a14:m>
                <a:r>
                  <a:rPr lang="en-US" altLang="zh-CN" sz="2400" dirty="0">
                    <a:latin typeface="Times New Roman" panose="02020603050405020304" pitchFamily="18" charset="0"/>
                    <a:cs typeface="Times New Roman" panose="02020603050405020304" pitchFamily="18" charset="0"/>
                  </a:rPr>
                  <a:t>(p&gt;0</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上任意一点，</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是线段</a:t>
                </a:r>
                <a:r>
                  <a:rPr lang="en-US" altLang="zh-CN" sz="2400" dirty="0" smtClean="0">
                    <a:latin typeface="Times New Roman" panose="02020603050405020304" pitchFamily="18" charset="0"/>
                    <a:cs typeface="Times New Roman" panose="02020603050405020304" pitchFamily="18" charset="0"/>
                  </a:rPr>
                  <a:t>PF</a:t>
                </a:r>
                <a:r>
                  <a:rPr lang="zh-CN" altLang="en-US" sz="2400" dirty="0" smtClean="0">
                    <a:latin typeface="Times New Roman" panose="02020603050405020304" pitchFamily="18" charset="0"/>
                    <a:cs typeface="Times New Roman" panose="02020603050405020304" pitchFamily="18" charset="0"/>
                  </a:rPr>
                  <a:t>上的点，且</a:t>
                </a:r>
                <a:r>
                  <a:rPr lang="en-US" altLang="zh-CN" sz="2400" dirty="0" smtClean="0">
                    <a:latin typeface="Times New Roman" panose="02020603050405020304" pitchFamily="18" charset="0"/>
                    <a:cs typeface="Times New Roman" panose="02020603050405020304" pitchFamily="18" charset="0"/>
                  </a:rPr>
                  <a:t>|PM|=2|MF|</a:t>
                </a:r>
                <a:r>
                  <a:rPr lang="zh-CN" altLang="en-US" sz="2400" dirty="0" smtClean="0">
                    <a:latin typeface="Times New Roman" panose="02020603050405020304" pitchFamily="18" charset="0"/>
                    <a:cs typeface="Times New Roman" panose="02020603050405020304" pitchFamily="18" charset="0"/>
                  </a:rPr>
                  <a:t>，则直线</a:t>
                </a:r>
                <a:r>
                  <a:rPr lang="en-US" altLang="zh-CN" sz="2400" dirty="0" smtClean="0">
                    <a:latin typeface="Times New Roman" panose="02020603050405020304" pitchFamily="18" charset="0"/>
                    <a:cs typeface="Times New Roman" panose="02020603050405020304" pitchFamily="18" charset="0"/>
                  </a:rPr>
                  <a:t>OM</a:t>
                </a:r>
                <a:r>
                  <a:rPr lang="zh-CN" altLang="en-US" sz="2400" dirty="0" smtClean="0">
                    <a:latin typeface="Times New Roman" panose="02020603050405020304" pitchFamily="18" charset="0"/>
                    <a:cs typeface="Times New Roman" panose="02020603050405020304" pitchFamily="18" charset="0"/>
                  </a:rPr>
                  <a:t>的斜率最大值为</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1200329"/>
              </a:xfrm>
              <a:prstGeom prst="rect">
                <a:avLst/>
              </a:prstGeom>
              <a:blipFill rotWithShape="0">
                <a:blip r:embed="rId3"/>
                <a:stretch>
                  <a:fillRect l="-770"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2532100"/>
                <a:ext cx="11869003" cy="437363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解：设</a:t>
                </a:r>
                <a:r>
                  <a:rPr lang="en-US" altLang="zh-CN" sz="2400" dirty="0" smtClean="0">
                    <a:latin typeface="Times New Roman" panose="02020603050405020304" pitchFamily="18" charset="0"/>
                    <a:cs typeface="Times New Roman" panose="02020603050405020304" pitchFamily="18" charset="0"/>
                  </a:rPr>
                  <a:t>P(</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，因为</a:t>
                </a:r>
                <a:r>
                  <a:rPr lang="en-US" altLang="zh-CN" sz="2400" dirty="0">
                    <a:latin typeface="Times New Roman" panose="02020603050405020304" pitchFamily="18" charset="0"/>
                    <a:cs typeface="Times New Roman" panose="02020603050405020304" pitchFamily="18" charset="0"/>
                  </a:rPr>
                  <a:t>|PM|=2|MF</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PM</m:t>
                        </m:r>
                        <m:r>
                          <m:rPr>
                            <m:nor/>
                          </m:rPr>
                          <a:rPr lang="en-US" altLang="zh-CN" sz="2400" dirty="0">
                            <a:latin typeface="Times New Roman" panose="02020603050405020304" pitchFamily="18" charset="0"/>
                            <a:cs typeface="Times New Roman" panose="02020603050405020304" pitchFamily="18" charset="0"/>
                          </a:rPr>
                          <m:t>|</m:t>
                        </m:r>
                      </m:num>
                      <m:den>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MF</m:t>
                        </m:r>
                        <m:r>
                          <m:rPr>
                            <m:nor/>
                          </m:rPr>
                          <a:rPr lang="en-US" altLang="zh-CN" sz="2400" dirty="0">
                            <a:latin typeface="Times New Roman" panose="02020603050405020304" pitchFamily="18" charset="0"/>
                            <a:cs typeface="Times New Roman" panose="02020603050405020304" pitchFamily="18" charset="0"/>
                          </a:rPr>
                          <m:t>|</m:t>
                        </m:r>
                      </m:den>
                    </m:f>
                  </m:oMath>
                </a14:m>
                <a:r>
                  <a:rPr lang="en-US" altLang="zh-CN" sz="2400" dirty="0" smtClean="0">
                    <a:latin typeface="Times New Roman" panose="02020603050405020304" pitchFamily="18" charset="0"/>
                    <a:cs typeface="Times New Roman" panose="02020603050405020304" pitchFamily="18" charset="0"/>
                  </a:rPr>
                  <a:t>=2</a:t>
                </a:r>
              </a:p>
              <a:p>
                <a:pPr>
                  <a:lnSpc>
                    <a:spcPct val="150000"/>
                  </a:lnSpc>
                </a:pPr>
                <a:r>
                  <a:rPr lang="zh-CN" altLang="en-US" sz="2400" dirty="0" smtClean="0">
                    <a:latin typeface="Times New Roman" panose="02020603050405020304" pitchFamily="18" charset="0"/>
                    <a:cs typeface="Times New Roman" panose="02020603050405020304" pitchFamily="18" charset="0"/>
                  </a:rPr>
                  <a:t>又</a:t>
                </a:r>
                <a:r>
                  <a:rPr lang="en-US" altLang="zh-CN" sz="2400" dirty="0" smtClean="0">
                    <a:latin typeface="Times New Roman" panose="02020603050405020304" pitchFamily="18" charset="0"/>
                    <a:cs typeface="Times New Roman" panose="02020603050405020304" pitchFamily="18" charset="0"/>
                  </a:rPr>
                  <a:t>F(</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𝑝</m:t>
                        </m:r>
                      </m:num>
                      <m:den>
                        <m:r>
                          <a:rPr lang="en-US" altLang="zh-CN" sz="2400" i="1" dirty="0">
                            <a:latin typeface="Cambria Math" panose="02040503050406030204" pitchFamily="18" charset="0"/>
                            <a:cs typeface="Times New Roman" panose="02020603050405020304" pitchFamily="18" charset="0"/>
                          </a:rPr>
                          <m:t> </m:t>
                        </m:r>
                        <m:r>
                          <a:rPr lang="en-US" altLang="zh-CN" sz="2400" b="0" i="1" dirty="0" smtClean="0">
                            <a:latin typeface="Cambria Math" panose="02040503050406030204" pitchFamily="18" charset="0"/>
                            <a:cs typeface="Times New Roman" panose="02020603050405020304" pitchFamily="18" charset="0"/>
                          </a:rPr>
                          <m:t>2</m:t>
                        </m:r>
                        <m:r>
                          <a:rPr lang="en-US" altLang="zh-CN" sz="2400" i="1" dirty="0">
                            <a:latin typeface="Cambria Math" panose="02040503050406030204" pitchFamily="18" charset="0"/>
                            <a:cs typeface="Times New Roman" panose="02020603050405020304" pitchFamily="18" charset="0"/>
                          </a:rPr>
                          <m:t> </m:t>
                        </m:r>
                      </m:den>
                    </m:f>
                    <m:r>
                      <a:rPr lang="en-US" altLang="zh-CN" sz="2400" b="0" i="1" dirty="0" smtClean="0">
                        <a:latin typeface="Cambria Math" panose="02040503050406030204" pitchFamily="18" charset="0"/>
                        <a:cs typeface="Times New Roman" panose="02020603050405020304" pitchFamily="18" charset="0"/>
                      </a:rPr>
                      <m:t>,0</m:t>
                    </m:r>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i="1" smtClean="0">
                                <a:latin typeface="Cambria Math" panose="02040503050406030204" pitchFamily="18" charset="0"/>
                                <a:cs typeface="Times New Roman" panose="02020603050405020304" pitchFamily="18" charset="0"/>
                              </a:rPr>
                            </m:ctrlPr>
                          </m:eqArrPr>
                          <m:e>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𝑀</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+2×</m:t>
                                </m:r>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𝑝</m:t>
                                    </m:r>
                                  </m:num>
                                  <m:den>
                                    <m:r>
                                      <a:rPr lang="en-US" altLang="zh-CN" sz="2400" b="0" i="1" smtClean="0">
                                        <a:latin typeface="Cambria Math" panose="02040503050406030204" pitchFamily="18" charset="0"/>
                                        <a:cs typeface="Times New Roman" panose="02020603050405020304" pitchFamily="18" charset="0"/>
                                      </a:rPr>
                                      <m:t>2</m:t>
                                    </m:r>
                                  </m:den>
                                </m:f>
                              </m:num>
                              <m:den>
                                <m:r>
                                  <a:rPr lang="en-US" altLang="zh-CN" sz="2400" b="0" i="1" smtClean="0">
                                    <a:latin typeface="Cambria Math" panose="02040503050406030204" pitchFamily="18" charset="0"/>
                                    <a:cs typeface="Times New Roman" panose="02020603050405020304" pitchFamily="18" charset="0"/>
                                  </a:rPr>
                                  <m:t>1+2</m:t>
                                </m:r>
                              </m:den>
                            </m:f>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𝑝</m:t>
                                </m:r>
                              </m:num>
                              <m:den>
                                <m:r>
                                  <a:rPr lang="en-US" altLang="zh-CN" sz="2400" b="0" i="1" smtClean="0">
                                    <a:latin typeface="Cambria Math" panose="02040503050406030204" pitchFamily="18" charset="0"/>
                                    <a:cs typeface="Times New Roman" panose="02020603050405020304" pitchFamily="18" charset="0"/>
                                  </a:rPr>
                                  <m:t>3</m:t>
                                </m:r>
                              </m:den>
                            </m:f>
                          </m:e>
                          <m:e>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𝑀</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𝑦</m:t>
                                </m:r>
                              </m:num>
                              <m:den>
                                <m:r>
                                  <a:rPr lang="en-US" altLang="zh-CN" sz="2400" b="0" i="1" smtClean="0">
                                    <a:latin typeface="Cambria Math" panose="02040503050406030204" pitchFamily="18" charset="0"/>
                                    <a:cs typeface="Times New Roman" panose="02020603050405020304" pitchFamily="18" charset="0"/>
                                  </a:rPr>
                                  <m:t>1+2</m:t>
                                </m:r>
                              </m:den>
                            </m:f>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𝑦</m:t>
                                </m:r>
                              </m:num>
                              <m:den>
                                <m:r>
                                  <a:rPr lang="en-US" altLang="zh-CN" sz="2400" i="1">
                                    <a:latin typeface="Cambria Math" panose="02040503050406030204" pitchFamily="18" charset="0"/>
                                    <a:cs typeface="Times New Roman" panose="02020603050405020304" pitchFamily="18" charset="0"/>
                                  </a:rPr>
                                  <m:t>3</m:t>
                                </m:r>
                              </m:den>
                            </m:f>
                          </m:e>
                        </m:eqArr>
                      </m:e>
                    </m:d>
                  </m:oMath>
                </a14:m>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𝑘</m:t>
                        </m:r>
                      </m:e>
                      <m:sub>
                        <m:r>
                          <a:rPr lang="en-US" altLang="zh-CN" sz="2400" b="0" i="1" smtClean="0">
                            <a:latin typeface="Cambria Math" panose="02040503050406030204" pitchFamily="18" charset="0"/>
                            <a:cs typeface="Times New Roman" panose="02020603050405020304" pitchFamily="18" charset="0"/>
                          </a:rPr>
                          <m:t>𝑂𝑀</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𝑀</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𝑀</m:t>
                            </m:r>
                          </m:sub>
                        </m:sSub>
                      </m:den>
                    </m:f>
                    <m:r>
                      <a:rPr lang="en-US" altLang="zh-CN" sz="2400" b="0" i="1" smtClean="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𝑦</m:t>
                        </m:r>
                      </m:num>
                      <m:den>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𝑝</m:t>
                        </m:r>
                      </m:den>
                    </m:f>
                  </m:oMath>
                </a14:m>
                <a:r>
                  <a:rPr lang="zh-CN" altLang="en-US" sz="2400" dirty="0" smtClean="0">
                    <a:latin typeface="Times New Roman" panose="02020603050405020304" pitchFamily="18" charset="0"/>
                    <a:cs typeface="Times New Roman" panose="02020603050405020304" pitchFamily="18" charset="0"/>
                  </a:rPr>
                  <a:t>，由题意得</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𝑘</m:t>
                        </m:r>
                      </m:e>
                      <m:sub>
                        <m:r>
                          <a:rPr lang="en-US" altLang="zh-CN" sz="2400" i="1">
                            <a:latin typeface="Cambria Math" panose="02040503050406030204" pitchFamily="18" charset="0"/>
                            <a:cs typeface="Times New Roman" panose="02020603050405020304" pitchFamily="18" charset="0"/>
                          </a:rPr>
                          <m:t>𝑂𝑀</m:t>
                        </m:r>
                      </m:sub>
                    </m:sSub>
                  </m:oMath>
                </a14:m>
                <a:r>
                  <a:rPr lang="zh-CN" altLang="en-US" sz="2400" dirty="0" smtClean="0">
                    <a:latin typeface="Times New Roman" panose="02020603050405020304" pitchFamily="18" charset="0"/>
                    <a:cs typeface="Times New Roman" panose="02020603050405020304" pitchFamily="18" charset="0"/>
                  </a:rPr>
                  <a:t>取得最大时，</a:t>
                </a:r>
                <a:r>
                  <a:rPr lang="en-US" altLang="zh-CN" sz="2400" dirty="0" smtClean="0">
                    <a:latin typeface="Times New Roman" panose="02020603050405020304" pitchFamily="18" charset="0"/>
                    <a:cs typeface="Times New Roman" panose="02020603050405020304" pitchFamily="18" charset="0"/>
                  </a:rPr>
                  <a:t>y&gt;0</a:t>
                </a: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𝑘</m:t>
                        </m:r>
                      </m:e>
                      <m:sub>
                        <m:r>
                          <a:rPr lang="en-US" altLang="zh-CN" sz="2400" i="1">
                            <a:latin typeface="Cambria Math" panose="02040503050406030204" pitchFamily="18" charset="0"/>
                            <a:cs typeface="Times New Roman" panose="02020603050405020304" pitchFamily="18" charset="0"/>
                          </a:rPr>
                          <m:t>𝑂𝑀</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r>
                              <m:rPr>
                                <m:sty m:val="p"/>
                              </m:rPr>
                              <a:rPr lang="en-US" altLang="zh-CN" sz="2400" i="1">
                                <a:latin typeface="Cambria Math" panose="02040503050406030204" pitchFamily="18" charset="0"/>
                                <a:cs typeface="Times New Roman" panose="02020603050405020304" pitchFamily="18" charset="0"/>
                              </a:rPr>
                              <m:t>px</m:t>
                            </m:r>
                          </m:e>
                        </m:rad>
                      </m:num>
                      <m:den>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𝑝</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r>
                              <m:rPr>
                                <m:sty m:val="p"/>
                              </m:rPr>
                              <a:rPr lang="en-US" altLang="zh-CN" sz="2400" i="1">
                                <a:latin typeface="Cambria Math" panose="02040503050406030204" pitchFamily="18" charset="0"/>
                                <a:cs typeface="Times New Roman" panose="02020603050405020304" pitchFamily="18" charset="0"/>
                              </a:rPr>
                              <m:t>p</m:t>
                            </m:r>
                          </m:e>
                        </m:rad>
                      </m:num>
                      <m:den>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𝑥</m:t>
                            </m:r>
                          </m:e>
                        </m:rad>
                        <m:r>
                          <a:rPr lang="en-US" altLang="zh-CN" sz="2400" i="1">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𝑝</m:t>
                            </m:r>
                          </m:num>
                          <m:den>
                            <m:rad>
                              <m:radPr>
                                <m:degHide m:val="on"/>
                                <m:ctrlPr>
                                  <a:rPr lang="en-US"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𝑥</m:t>
                                </m:r>
                              </m:e>
                            </m:rad>
                          </m:den>
                        </m:f>
                      </m:den>
                    </m:f>
                  </m:oMath>
                </a14:m>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r>
                              <m:rPr>
                                <m:sty m:val="p"/>
                              </m:rPr>
                              <a:rPr lang="en-US" altLang="zh-CN" sz="2400" i="1">
                                <a:latin typeface="Cambria Math" panose="02040503050406030204" pitchFamily="18" charset="0"/>
                                <a:cs typeface="Times New Roman" panose="02020603050405020304" pitchFamily="18" charset="0"/>
                              </a:rPr>
                              <m:t>p</m:t>
                            </m:r>
                          </m:e>
                        </m:rad>
                      </m:num>
                      <m:den>
                        <m:r>
                          <a:rPr lang="en-US" altLang="zh-CN" sz="2400" i="1">
                            <a:latin typeface="Cambria Math" panose="02040503050406030204" pitchFamily="18" charset="0"/>
                            <a:cs typeface="Times New Roman" panose="02020603050405020304" pitchFamily="18" charset="0"/>
                          </a:rPr>
                          <m:t>2</m:t>
                        </m:r>
                        <m:rad>
                          <m:radPr>
                            <m:degHide m:val="on"/>
                            <m:ctrlPr>
                              <a:rPr lang="en-US" altLang="zh-CN" sz="2400" i="1">
                                <a:latin typeface="Cambria Math" panose="02040503050406030204" pitchFamily="18" charset="0"/>
                                <a:cs typeface="Times New Roman" panose="02020603050405020304" pitchFamily="18" charset="0"/>
                              </a:rPr>
                            </m:ctrlPr>
                          </m:radPr>
                          <m:deg/>
                          <m:e>
                            <m:r>
                              <m:rPr>
                                <m:sty m:val="p"/>
                              </m:rPr>
                              <a:rPr lang="en-US" altLang="zh-CN" sz="2400" i="1">
                                <a:latin typeface="Cambria Math" panose="02040503050406030204" pitchFamily="18" charset="0"/>
                                <a:cs typeface="Times New Roman" panose="02020603050405020304" pitchFamily="18" charset="0"/>
                              </a:rPr>
                              <m:t>p</m:t>
                            </m:r>
                          </m:e>
                        </m:rad>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num>
                      <m:den>
                        <m:r>
                          <a:rPr lang="en-US" altLang="zh-CN" sz="2400" i="1">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2532100"/>
                <a:ext cx="11869003" cy="4373633"/>
              </a:xfrm>
              <a:prstGeom prst="rect">
                <a:avLst/>
              </a:prstGeom>
              <a:blipFill rotWithShape="0">
                <a:blip r:embed="rId4"/>
                <a:stretch>
                  <a:fillRect l="-7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0" y="1839234"/>
                <a:ext cx="11869003" cy="902748"/>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dirty="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num>
                      <m:den>
                        <m:r>
                          <a:rPr lang="en-US" altLang="zh-CN" sz="2400" i="1" dirty="0">
                            <a:latin typeface="Cambria Math" panose="02040503050406030204" pitchFamily="18" charset="0"/>
                            <a:cs typeface="Times New Roman" panose="02020603050405020304" pitchFamily="18" charset="0"/>
                          </a:rPr>
                          <m:t> </m:t>
                        </m:r>
                        <m:r>
                          <a:rPr lang="en-US" altLang="zh-CN" sz="2400" b="0" i="1" dirty="0" smtClean="0">
                            <a:latin typeface="Cambria Math" panose="02040503050406030204" pitchFamily="18" charset="0"/>
                            <a:cs typeface="Times New Roman" panose="02020603050405020304" pitchFamily="18" charset="0"/>
                          </a:rPr>
                          <m:t>3</m:t>
                        </m:r>
                        <m:r>
                          <a:rPr lang="en-US" altLang="zh-CN" sz="2400" i="1" dirty="0">
                            <a:latin typeface="Cambria Math" panose="02040503050406030204" pitchFamily="18" charset="0"/>
                            <a:cs typeface="Times New Roman" panose="02020603050405020304" pitchFamily="18" charset="0"/>
                          </a:rPr>
                          <m:t> </m:t>
                        </m:r>
                      </m:den>
                    </m:f>
                  </m:oMath>
                </a14:m>
                <a:r>
                  <a:rPr lang="en-US" altLang="zh-CN" sz="2400" dirty="0" smtClean="0">
                    <a:latin typeface="Times New Roman" panose="02020603050405020304" pitchFamily="18" charset="0"/>
                    <a:cs typeface="Times New Roman" panose="02020603050405020304" pitchFamily="18" charset="0"/>
                  </a:rPr>
                  <a:t>		B.</a:t>
                </a:r>
                <a:r>
                  <a:rPr lang="en-US" altLang="zh-CN" sz="2400" dirty="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2</m:t>
                        </m:r>
                      </m:num>
                      <m:den>
                        <m:r>
                          <a:rPr lang="en-US" altLang="zh-CN" sz="2400" i="1" dirty="0">
                            <a:latin typeface="Cambria Math" panose="02040503050406030204" pitchFamily="18" charset="0"/>
                            <a:cs typeface="Times New Roman" panose="02020603050405020304" pitchFamily="18" charset="0"/>
                          </a:rPr>
                          <m:t> 3 </m:t>
                        </m:r>
                      </m:den>
                    </m:f>
                  </m:oMath>
                </a14:m>
                <a:r>
                  <a:rPr lang="en-US" altLang="zh-CN" sz="2400" dirty="0" smtClean="0">
                    <a:latin typeface="Times New Roman" panose="02020603050405020304" pitchFamily="18" charset="0"/>
                    <a:cs typeface="Times New Roman" panose="02020603050405020304" pitchFamily="18" charset="0"/>
                  </a:rPr>
                  <a:t>		C.</a:t>
                </a:r>
                <a:r>
                  <a:rPr lang="en-US" altLang="zh-CN" sz="2400" dirty="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num>
                      <m:den>
                        <m:r>
                          <a:rPr lang="en-US" altLang="zh-CN" sz="2400" i="1" dirty="0">
                            <a:latin typeface="Cambria Math" panose="02040503050406030204" pitchFamily="18" charset="0"/>
                            <a:cs typeface="Times New Roman" panose="02020603050405020304" pitchFamily="18" charset="0"/>
                          </a:rPr>
                          <m:t> </m:t>
                        </m:r>
                        <m:r>
                          <a:rPr lang="en-US" altLang="zh-CN" sz="2400" b="0" i="1" dirty="0" smtClean="0">
                            <a:latin typeface="Cambria Math" panose="02040503050406030204" pitchFamily="18" charset="0"/>
                            <a:cs typeface="Times New Roman" panose="02020603050405020304" pitchFamily="18" charset="0"/>
                          </a:rPr>
                          <m:t>2</m:t>
                        </m:r>
                        <m:r>
                          <a:rPr lang="en-US" altLang="zh-CN" sz="2400" i="1" dirty="0">
                            <a:latin typeface="Cambria Math" panose="02040503050406030204" pitchFamily="18" charset="0"/>
                            <a:cs typeface="Times New Roman" panose="02020603050405020304" pitchFamily="18" charset="0"/>
                          </a:rPr>
                          <m:t> </m:t>
                        </m:r>
                      </m:den>
                    </m:f>
                  </m:oMath>
                </a14:m>
                <a:r>
                  <a:rPr lang="en-US" altLang="zh-CN" sz="2400" dirty="0" smtClean="0">
                    <a:latin typeface="Times New Roman" panose="02020603050405020304" pitchFamily="18" charset="0"/>
                    <a:cs typeface="Times New Roman" panose="02020603050405020304" pitchFamily="18" charset="0"/>
                  </a:rPr>
                  <a:t>		D.1</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0" y="1839234"/>
                <a:ext cx="11869003" cy="902748"/>
              </a:xfrm>
              <a:prstGeom prst="rect">
                <a:avLst/>
              </a:prstGeom>
              <a:blipFill rotWithShape="0">
                <a:blip r:embed="rId5"/>
                <a:stretch>
                  <a:fillRect l="-770" b="-5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68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2015</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）如图设抛物线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𝑦</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m:t>
                    </m:r>
                    <m:r>
                      <a:rPr lang="en-US" altLang="zh-CN" sz="2400" b="0" i="0" smtClean="0">
                        <a:latin typeface="Cambria Math" panose="02040503050406030204" pitchFamily="18" charset="0"/>
                        <a:cs typeface="Times New Roman" panose="02020603050405020304" pitchFamily="18" charset="0"/>
                      </a:rPr>
                      <m:t>4</m:t>
                    </m:r>
                    <m:r>
                      <m:rPr>
                        <m:sty m:val="p"/>
                      </m:rPr>
                      <a:rPr lang="en-US" altLang="zh-CN" sz="2400">
                        <a:latin typeface="Cambria Math" panose="02040503050406030204" pitchFamily="18" charset="0"/>
                        <a:cs typeface="Times New Roman" panose="02020603050405020304" pitchFamily="18" charset="0"/>
                      </a:rPr>
                      <m:t>x</m:t>
                    </m:r>
                  </m:oMath>
                </a14:m>
                <a:r>
                  <a:rPr lang="zh-CN" altLang="en-US" sz="2400" dirty="0" smtClean="0">
                    <a:latin typeface="Times New Roman" panose="02020603050405020304" pitchFamily="18" charset="0"/>
                    <a:cs typeface="Times New Roman" panose="02020603050405020304" pitchFamily="18" charset="0"/>
                  </a:rPr>
                  <a:t>的焦点为</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，不经过焦点的直线上有三个不同的点</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，其中</a:t>
                </a:r>
                <a:r>
                  <a:rPr lang="en-US" altLang="zh-CN" sz="2400" dirty="0" smtClean="0">
                    <a:latin typeface="Times New Roman" panose="02020603050405020304" pitchFamily="18" charset="0"/>
                    <a:cs typeface="Times New Roman" panose="02020603050405020304" pitchFamily="18" charset="0"/>
                  </a:rPr>
                  <a:t>A,B </a:t>
                </a:r>
                <a:r>
                  <a:rPr lang="zh-CN" altLang="en-US" sz="2400" dirty="0" smtClean="0">
                    <a:latin typeface="Times New Roman" panose="02020603050405020304" pitchFamily="18" charset="0"/>
                    <a:cs typeface="Times New Roman" panose="02020603050405020304" pitchFamily="18" charset="0"/>
                  </a:rPr>
                  <a:t>在抛物线上，点</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轴上，则△</a:t>
                </a:r>
                <a:r>
                  <a:rPr lang="en-US" altLang="zh-CN" sz="2400" dirty="0" smtClean="0">
                    <a:latin typeface="Times New Roman" panose="02020603050405020304" pitchFamily="18" charset="0"/>
                    <a:cs typeface="Times New Roman" panose="02020603050405020304" pitchFamily="18" charset="0"/>
                  </a:rPr>
                  <a:t>BCF</a:t>
                </a:r>
                <a:r>
                  <a:rPr lang="zh-CN" altLang="en-US" sz="2400" dirty="0" smtClean="0">
                    <a:latin typeface="Times New Roman" panose="02020603050405020304" pitchFamily="18" charset="0"/>
                    <a:cs typeface="Times New Roman" panose="02020603050405020304" pitchFamily="18" charset="0"/>
                  </a:rPr>
                  <a:t>与△</a:t>
                </a:r>
                <a:r>
                  <a:rPr lang="en-US" altLang="zh-CN" sz="2400" dirty="0" smtClean="0">
                    <a:latin typeface="Times New Roman" panose="02020603050405020304" pitchFamily="18" charset="0"/>
                    <a:cs typeface="Times New Roman" panose="02020603050405020304" pitchFamily="18" charset="0"/>
                  </a:rPr>
                  <a:t>ACF</a:t>
                </a:r>
                <a:r>
                  <a:rPr lang="zh-CN" altLang="en-US" sz="2400" dirty="0" smtClean="0">
                    <a:latin typeface="Times New Roman" panose="02020603050405020304" pitchFamily="18" charset="0"/>
                    <a:cs typeface="Times New Roman" panose="02020603050405020304" pitchFamily="18" charset="0"/>
                  </a:rPr>
                  <a:t>的面积之比是</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691" y="692086"/>
                <a:ext cx="11869003" cy="1200329"/>
              </a:xfrm>
              <a:prstGeom prst="rect">
                <a:avLst/>
              </a:prstGeom>
              <a:blipFill rotWithShape="0">
                <a:blip r:embed="rId3"/>
                <a:stretch>
                  <a:fillRect l="-770" b="-61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3691" y="2773144"/>
                <a:ext cx="9766109" cy="297748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解：如图过</a:t>
                </a:r>
                <a:r>
                  <a:rPr lang="en-US" altLang="zh-CN" sz="2400" dirty="0" smtClean="0">
                    <a:latin typeface="Times New Roman" panose="02020603050405020304" pitchFamily="18" charset="0"/>
                    <a:cs typeface="Times New Roman" panose="02020603050405020304" pitchFamily="18" charset="0"/>
                  </a:rPr>
                  <a:t>A,B</a:t>
                </a:r>
                <a:r>
                  <a:rPr lang="zh-CN" altLang="en-US" sz="2400" dirty="0">
                    <a:latin typeface="Times New Roman" panose="02020603050405020304" pitchFamily="18" charset="0"/>
                    <a:cs typeface="Times New Roman" panose="02020603050405020304" pitchFamily="18" charset="0"/>
                  </a:rPr>
                  <a:t>分别</a:t>
                </a:r>
                <a:r>
                  <a:rPr lang="zh-CN" altLang="en-US" sz="2400" dirty="0" smtClean="0">
                    <a:latin typeface="Times New Roman" panose="02020603050405020304" pitchFamily="18" charset="0"/>
                    <a:cs typeface="Times New Roman" panose="02020603050405020304" pitchFamily="18" charset="0"/>
                  </a:rPr>
                  <a:t>作</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轴的垂线，垂足为</a:t>
                </a:r>
                <a:r>
                  <a:rPr lang="en-US" altLang="zh-CN" sz="2400" dirty="0" smtClean="0">
                    <a:latin typeface="Times New Roman" panose="02020603050405020304" pitchFamily="18" charset="0"/>
                    <a:cs typeface="Times New Roman" panose="02020603050405020304" pitchFamily="18" charset="0"/>
                  </a:rPr>
                  <a:t>M,N</a:t>
                </a:r>
              </a:p>
              <a:p>
                <a:pPr>
                  <a:lnSpc>
                    <a:spcPct val="150000"/>
                  </a:lnSpc>
                </a:pPr>
                <a:r>
                  <a:rPr lang="zh-CN" altLang="en-US" sz="2400" dirty="0" smtClean="0">
                    <a:latin typeface="Times New Roman" panose="02020603050405020304" pitchFamily="18" charset="0"/>
                    <a:cs typeface="Times New Roman" panose="02020603050405020304" pitchFamily="18" charset="0"/>
                  </a:rPr>
                  <a:t>则</a:t>
                </a:r>
                <a:r>
                  <a:rPr lang="en-US" altLang="zh-CN" sz="2400" dirty="0" smtClean="0">
                    <a:latin typeface="Times New Roman" panose="02020603050405020304" pitchFamily="18" charset="0"/>
                    <a:cs typeface="Times New Roman" panose="02020603050405020304" pitchFamily="18" charset="0"/>
                  </a:rPr>
                  <a:t>|AM=|AF|-1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|BN|=|BF|-1</a:t>
                </a:r>
              </a:p>
              <a:p>
                <a:pPr>
                  <a:lnSpc>
                    <a:spcPct val="150000"/>
                  </a:lnSpc>
                </a:pPr>
                <a:r>
                  <a:rPr lang="zh-CN" altLang="en-US" sz="2400" dirty="0" smtClean="0">
                    <a:latin typeface="Times New Roman" panose="02020603050405020304" pitchFamily="18" charset="0"/>
                    <a:cs typeface="Times New Roman" panose="02020603050405020304" pitchFamily="18" charset="0"/>
                  </a:rPr>
                  <a:t>可知</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𝑆</m:t>
                            </m:r>
                          </m:e>
                          <m:sub>
                            <m:r>
                              <m:rPr>
                                <m:nor/>
                              </m:rPr>
                              <a:rPr lang="zh-CN" altLang="en-US"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BCF</m:t>
                            </m:r>
                          </m:sub>
                        </m:sSub>
                      </m:num>
                      <m:den>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𝑆</m:t>
                            </m:r>
                          </m:e>
                          <m:sub>
                            <m:r>
                              <m:rPr>
                                <m:nor/>
                              </m:rPr>
                              <a:rPr lang="zh-CN" altLang="en-US"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ACF</m:t>
                            </m:r>
                          </m:sub>
                        </m:sSub>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f>
                          <m:fPr>
                            <m:ctrlPr>
                              <a:rPr lang="en-US" altLang="zh-CN" sz="2400" i="1" dirty="0" smtClean="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1</m:t>
                            </m:r>
                          </m:num>
                          <m:den>
                            <m:r>
                              <a:rPr lang="en-US" altLang="zh-CN" sz="2400" b="0" i="1" dirty="0" smtClean="0">
                                <a:latin typeface="Cambria Math" panose="02040503050406030204" pitchFamily="18" charset="0"/>
                                <a:cs typeface="Times New Roman" panose="02020603050405020304" pitchFamily="18" charset="0"/>
                              </a:rPr>
                              <m:t>2</m:t>
                            </m:r>
                          </m:den>
                        </m:f>
                        <m:r>
                          <a:rPr lang="en-US" altLang="zh-CN" sz="2400" i="1" dirty="0">
                            <a:latin typeface="Cambria Math" panose="02040503050406030204" pitchFamily="18" charset="0"/>
                            <a:cs typeface="Times New Roman" panose="02020603050405020304" pitchFamily="18" charset="0"/>
                          </a:rPr>
                          <m:t>·</m:t>
                        </m:r>
                        <m:r>
                          <a:rPr lang="en-US" altLang="zh-CN" sz="2400" i="1" dirty="0" smtClean="0">
                            <a:latin typeface="Cambria Math" panose="02040503050406030204" pitchFamily="18" charset="0"/>
                            <a:cs typeface="Times New Roman" panose="02020603050405020304" pitchFamily="18" charset="0"/>
                          </a:rPr>
                          <m:t>|</m:t>
                        </m:r>
                        <m:r>
                          <m:rPr>
                            <m:sty m:val="p"/>
                          </m:rPr>
                          <a:rPr lang="en-US" altLang="zh-CN" sz="2400" i="1" dirty="0">
                            <a:latin typeface="Cambria Math" panose="02040503050406030204" pitchFamily="18" charset="0"/>
                            <a:cs typeface="Times New Roman" panose="02020603050405020304" pitchFamily="18" charset="0"/>
                          </a:rPr>
                          <m:t>CB</m:t>
                        </m:r>
                        <m:r>
                          <a:rPr lang="en-US" altLang="zh-CN" sz="2400" i="1" dirty="0">
                            <a:latin typeface="Cambria Math" panose="02040503050406030204" pitchFamily="18" charset="0"/>
                            <a:cs typeface="Times New Roman" panose="02020603050405020304" pitchFamily="18" charset="0"/>
                          </a:rPr>
                          <m:t>|·|</m:t>
                        </m:r>
                        <m:r>
                          <m:rPr>
                            <m:sty m:val="p"/>
                          </m:rPr>
                          <a:rPr lang="en-US" altLang="zh-CN" sz="2400" i="1" dirty="0" smtClean="0">
                            <a:latin typeface="Cambria Math" panose="02040503050406030204" pitchFamily="18" charset="0"/>
                            <a:cs typeface="Times New Roman" panose="02020603050405020304" pitchFamily="18" charset="0"/>
                          </a:rPr>
                          <m:t>CF</m:t>
                        </m:r>
                        <m:r>
                          <a:rPr lang="en-US" altLang="zh-CN" sz="2400" i="1" dirty="0" smtClean="0">
                            <a:latin typeface="Cambria Math" panose="02040503050406030204" pitchFamily="18" charset="0"/>
                            <a:cs typeface="Times New Roman" panose="02020603050405020304" pitchFamily="18" charset="0"/>
                          </a:rPr>
                          <m:t>|·</m:t>
                        </m:r>
                        <m:func>
                          <m:funcPr>
                            <m:ctrlPr>
                              <a:rPr lang="en-US" altLang="zh-CN" sz="2400" b="0" i="1" dirty="0" smtClean="0">
                                <a:latin typeface="Cambria Math" panose="02040503050406030204" pitchFamily="18" charset="0"/>
                                <a:cs typeface="Times New Roman" panose="02020603050405020304" pitchFamily="18" charset="0"/>
                              </a:rPr>
                            </m:ctrlPr>
                          </m:funcPr>
                          <m:fName>
                            <m:r>
                              <m:rPr>
                                <m:sty m:val="p"/>
                              </m:rPr>
                              <a:rPr lang="en-US" altLang="zh-CN" sz="2400" b="0" i="0" dirty="0" smtClean="0">
                                <a:latin typeface="Cambria Math" panose="02040503050406030204" pitchFamily="18" charset="0"/>
                                <a:cs typeface="Times New Roman" panose="02020603050405020304" pitchFamily="18" charset="0"/>
                              </a:rPr>
                              <m:t>sin</m:t>
                            </m:r>
                          </m:fName>
                          <m:e>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𝐵𝐶𝐹</m:t>
                            </m:r>
                          </m:e>
                        </m:func>
                      </m:num>
                      <m:den>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2</m:t>
                            </m:r>
                          </m:den>
                        </m:f>
                        <m:r>
                          <a:rPr lang="en-US" altLang="zh-CN" sz="2400" i="1" dirty="0">
                            <a:latin typeface="Cambria Math" panose="02040503050406030204" pitchFamily="18" charset="0"/>
                            <a:cs typeface="Times New Roman" panose="02020603050405020304" pitchFamily="18" charset="0"/>
                          </a:rPr>
                          <m:t>·|</m:t>
                        </m:r>
                        <m:r>
                          <m:rPr>
                            <m:sty m:val="p"/>
                          </m:rPr>
                          <a:rPr lang="en-US" altLang="zh-CN" sz="2400" i="1" dirty="0">
                            <a:latin typeface="Cambria Math" panose="02040503050406030204" pitchFamily="18" charset="0"/>
                            <a:cs typeface="Times New Roman" panose="02020603050405020304" pitchFamily="18" charset="0"/>
                          </a:rPr>
                          <m:t>C</m:t>
                        </m:r>
                        <m:r>
                          <a:rPr lang="en-US" altLang="zh-CN" sz="2400" b="0" i="1" dirty="0" smtClean="0">
                            <a:latin typeface="Cambria Math" panose="02040503050406030204" pitchFamily="18" charset="0"/>
                            <a:cs typeface="Times New Roman" panose="02020603050405020304" pitchFamily="18" charset="0"/>
                          </a:rPr>
                          <m:t>𝐴</m:t>
                        </m:r>
                        <m:r>
                          <a:rPr lang="en-US" altLang="zh-CN" sz="2400" i="1" dirty="0">
                            <a:latin typeface="Cambria Math" panose="02040503050406030204" pitchFamily="18" charset="0"/>
                            <a:cs typeface="Times New Roman" panose="02020603050405020304" pitchFamily="18" charset="0"/>
                          </a:rPr>
                          <m:t>|·|</m:t>
                        </m:r>
                        <m:r>
                          <m:rPr>
                            <m:sty m:val="p"/>
                          </m:rPr>
                          <a:rPr lang="en-US" altLang="zh-CN" sz="2400" i="1" dirty="0">
                            <a:latin typeface="Cambria Math" panose="02040503050406030204" pitchFamily="18" charset="0"/>
                            <a:cs typeface="Times New Roman" panose="02020603050405020304" pitchFamily="18" charset="0"/>
                          </a:rPr>
                          <m:t>CF</m:t>
                        </m:r>
                        <m:r>
                          <a:rPr lang="en-US" altLang="zh-CN" sz="2400" i="1" dirty="0">
                            <a:latin typeface="Cambria Math" panose="02040503050406030204" pitchFamily="18" charset="0"/>
                            <a:cs typeface="Times New Roman" panose="02020603050405020304" pitchFamily="18" charset="0"/>
                          </a:rPr>
                          <m:t>|·</m:t>
                        </m:r>
                        <m:func>
                          <m:funcPr>
                            <m:ctrlPr>
                              <a:rPr lang="en-US" altLang="zh-CN" sz="2400" i="1" dirty="0">
                                <a:latin typeface="Cambria Math" panose="02040503050406030204" pitchFamily="18" charset="0"/>
                                <a:cs typeface="Times New Roman" panose="02020603050405020304" pitchFamily="18" charset="0"/>
                              </a:rPr>
                            </m:ctrlPr>
                          </m:funcPr>
                          <m:fName>
                            <m:r>
                              <m:rPr>
                                <m:sty m:val="p"/>
                              </m:rPr>
                              <a:rPr lang="en-US" altLang="zh-CN" sz="2400" dirty="0">
                                <a:latin typeface="Cambria Math" panose="02040503050406030204" pitchFamily="18" charset="0"/>
                                <a:cs typeface="Times New Roman" panose="02020603050405020304" pitchFamily="18" charset="0"/>
                              </a:rPr>
                              <m:t>sin</m:t>
                            </m:r>
                          </m:fName>
                          <m:e>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𝐵𝐶𝐹</m:t>
                            </m:r>
                          </m:e>
                        </m:func>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m:t>
                        </m:r>
                        <m:r>
                          <m:rPr>
                            <m:sty m:val="p"/>
                          </m:rPr>
                          <a:rPr lang="en-US" altLang="zh-CN" sz="2400" i="1" dirty="0">
                            <a:latin typeface="Cambria Math" panose="02040503050406030204" pitchFamily="18" charset="0"/>
                            <a:cs typeface="Times New Roman" panose="02020603050405020304" pitchFamily="18" charset="0"/>
                          </a:rPr>
                          <m:t>CB</m:t>
                        </m:r>
                        <m:r>
                          <a:rPr lang="en-US" altLang="zh-CN" sz="2400" i="1" dirty="0">
                            <a:latin typeface="Cambria Math" panose="02040503050406030204" pitchFamily="18" charset="0"/>
                            <a:cs typeface="Times New Roman" panose="02020603050405020304" pitchFamily="18" charset="0"/>
                          </a:rPr>
                          <m:t>|</m:t>
                        </m:r>
                      </m:num>
                      <m:den>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𝐶𝐴</m:t>
                        </m:r>
                        <m:r>
                          <a:rPr lang="en-US" altLang="zh-CN" sz="2400" b="0" i="1" dirty="0" smtClean="0">
                            <a:latin typeface="Cambria Math" panose="02040503050406030204" pitchFamily="18" charset="0"/>
                            <a:cs typeface="Times New Roman" panose="02020603050405020304" pitchFamily="18" charset="0"/>
                          </a:rPr>
                          <m:t>|</m:t>
                        </m:r>
                      </m:den>
                    </m:f>
                    <m:r>
                      <a:rPr lang="en-US" altLang="zh-CN" sz="2400" b="0" i="1" dirty="0" smtClean="0">
                        <a:latin typeface="Cambria Math" panose="02040503050406030204" pitchFamily="18" charset="0"/>
                        <a:cs typeface="Times New Roman" panose="02020603050405020304" pitchFamily="18" charset="0"/>
                      </a:rPr>
                      <m:t>=</m:t>
                    </m:r>
                    <m:f>
                      <m:fPr>
                        <m:ctrlPr>
                          <a:rPr lang="en-US" altLang="zh-CN" sz="2400" b="0" i="1" dirty="0" smtClean="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𝐵𝑁</m:t>
                        </m:r>
                        <m:r>
                          <a:rPr lang="en-US" altLang="zh-CN" sz="2400" b="0" i="1" dirty="0" smtClean="0">
                            <a:latin typeface="Cambria Math" panose="02040503050406030204" pitchFamily="18" charset="0"/>
                            <a:cs typeface="Times New Roman" panose="02020603050405020304" pitchFamily="18" charset="0"/>
                          </a:rPr>
                          <m:t>|</m:t>
                        </m:r>
                      </m:num>
                      <m:den>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𝐴𝑀</m:t>
                        </m:r>
                        <m:r>
                          <a:rPr lang="en-US" altLang="zh-CN" sz="2400" b="0" i="1" dirty="0" smtClean="0">
                            <a:latin typeface="Cambria Math" panose="02040503050406030204" pitchFamily="18" charset="0"/>
                            <a:cs typeface="Times New Roman" panose="02020603050405020304" pitchFamily="18" charset="0"/>
                          </a:rPr>
                          <m:t>|</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𝐵𝐹</m:t>
                            </m:r>
                          </m:e>
                        </m:d>
                        <m:r>
                          <a:rPr lang="en-US" altLang="zh-CN" sz="2400" i="1">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 </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i="1" dirty="0">
                                <a:latin typeface="Cambria Math" panose="02040503050406030204" pitchFamily="18" charset="0"/>
                                <a:cs typeface="Times New Roman" panose="02020603050405020304" pitchFamily="18" charset="0"/>
                              </a:rPr>
                              <m:t>𝐴𝐹</m:t>
                            </m:r>
                          </m:e>
                        </m:d>
                        <m:r>
                          <a:rPr lang="en-US" altLang="zh-CN" sz="2400" i="1" dirty="0">
                            <a:latin typeface="Cambria Math" panose="02040503050406030204" pitchFamily="18" charset="0"/>
                            <a:cs typeface="Times New Roman" panose="02020603050405020304" pitchFamily="18" charset="0"/>
                          </a:rPr>
                          <m:t>−1</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3691" y="2773144"/>
                <a:ext cx="9766109" cy="2977482"/>
              </a:xfrm>
              <a:prstGeom prst="rect">
                <a:avLst/>
              </a:prstGeom>
              <a:blipFill rotWithShape="0">
                <a:blip r:embed="rId4"/>
                <a:stretch>
                  <a:fillRect l="-936"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0" y="1839234"/>
                <a:ext cx="11869003" cy="933910"/>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a:t>
                </a:r>
                <a:r>
                  <a:rPr lang="en-US" altLang="zh-CN" sz="2400" dirty="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d>
                          <m:dPr>
                            <m:begChr m:val="|"/>
                            <m:endChr m:val="|"/>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𝐵𝐹</m:t>
                            </m:r>
                          </m:e>
                        </m:d>
                        <m:r>
                          <a:rPr lang="en-US" altLang="zh-CN" sz="2400" b="0" i="1" smtClean="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 </m:t>
                        </m:r>
                        <m:d>
                          <m:dPr>
                            <m:begChr m:val="|"/>
                            <m:endChr m:val="|"/>
                            <m:ctrlPr>
                              <a:rPr lang="en-US" altLang="zh-CN" sz="2400" b="0" i="1" dirty="0" smtClean="0">
                                <a:latin typeface="Cambria Math" panose="02040503050406030204" pitchFamily="18" charset="0"/>
                                <a:cs typeface="Times New Roman" panose="02020603050405020304" pitchFamily="18" charset="0"/>
                              </a:rPr>
                            </m:ctrlPr>
                          </m:dPr>
                          <m:e>
                            <m:r>
                              <a:rPr lang="en-US" altLang="zh-CN" sz="2400" b="0" i="1" dirty="0" smtClean="0">
                                <a:latin typeface="Cambria Math" panose="02040503050406030204" pitchFamily="18" charset="0"/>
                                <a:cs typeface="Times New Roman" panose="02020603050405020304" pitchFamily="18" charset="0"/>
                              </a:rPr>
                              <m:t>𝐴𝐹</m:t>
                            </m:r>
                          </m:e>
                        </m:d>
                        <m:r>
                          <a:rPr lang="en-US" altLang="zh-CN" sz="2400" b="0" i="1" dirty="0" smtClean="0">
                            <a:latin typeface="Cambria Math" panose="02040503050406030204" pitchFamily="18" charset="0"/>
                            <a:cs typeface="Times New Roman" panose="02020603050405020304" pitchFamily="18" charset="0"/>
                          </a:rPr>
                          <m:t>−1</m:t>
                        </m:r>
                      </m:den>
                    </m:f>
                  </m:oMath>
                </a14:m>
                <a:r>
                  <a:rPr lang="en-US" altLang="zh-CN" sz="2400" dirty="0" smtClean="0">
                    <a:latin typeface="Times New Roman" panose="02020603050405020304" pitchFamily="18" charset="0"/>
                    <a:cs typeface="Times New Roman" panose="02020603050405020304" pitchFamily="18" charset="0"/>
                  </a:rPr>
                  <a:t>		B.</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smtClean="0">
                                <a:latin typeface="Cambria Math" panose="02040503050406030204" pitchFamily="18" charset="0"/>
                                <a:cs typeface="Times New Roman" panose="02020603050405020304" pitchFamily="18" charset="0"/>
                              </a:rPr>
                            </m:ctrlPr>
                          </m:sSupPr>
                          <m:e>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𝐵𝐹</m:t>
                                </m:r>
                              </m:e>
                            </m:d>
                          </m:e>
                          <m:sup>
                            <m:r>
                              <a:rPr lang="en-US" altLang="zh-CN" sz="2400" b="0" i="1" smtClean="0">
                                <a:latin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cs typeface="Times New Roman" panose="02020603050405020304" pitchFamily="18" charset="0"/>
                          </a:rPr>
                          <m:t>−1</m:t>
                        </m:r>
                      </m:num>
                      <m:den>
                        <m:sSup>
                          <m:sSupPr>
                            <m:ctrlPr>
                              <a:rPr lang="en-US" altLang="zh-CN" sz="2400" i="1" dirty="0" smtClean="0">
                                <a:latin typeface="Cambria Math" panose="02040503050406030204" pitchFamily="18" charset="0"/>
                                <a:cs typeface="Times New Roman" panose="02020603050405020304" pitchFamily="18" charset="0"/>
                              </a:rPr>
                            </m:ctrlPr>
                          </m:sSupPr>
                          <m:e>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i="1" dirty="0">
                                    <a:latin typeface="Cambria Math" panose="02040503050406030204" pitchFamily="18" charset="0"/>
                                    <a:cs typeface="Times New Roman" panose="02020603050405020304" pitchFamily="18" charset="0"/>
                                  </a:rPr>
                                  <m:t>𝐴𝐹</m:t>
                                </m:r>
                              </m:e>
                            </m:d>
                          </m:e>
                          <m:sup>
                            <m:r>
                              <a:rPr lang="en-US" altLang="zh-CN" sz="2400" b="0" i="1" dirty="0" smtClean="0">
                                <a:latin typeface="Cambria Math" panose="02040503050406030204" pitchFamily="18" charset="0"/>
                                <a:cs typeface="Times New Roman" panose="02020603050405020304" pitchFamily="18" charset="0"/>
                              </a:rPr>
                              <m:t>2</m:t>
                            </m:r>
                          </m:sup>
                        </m:sSup>
                        <m:r>
                          <a:rPr lang="en-US" altLang="zh-CN" sz="2400" i="1" dirty="0">
                            <a:latin typeface="Cambria Math" panose="02040503050406030204" pitchFamily="18" charset="0"/>
                            <a:cs typeface="Times New Roman" panose="02020603050405020304" pitchFamily="18" charset="0"/>
                          </a:rPr>
                          <m:t>−1</m:t>
                        </m:r>
                      </m:den>
                    </m:f>
                  </m:oMath>
                </a14:m>
                <a:r>
                  <a:rPr lang="en-US" altLang="zh-CN" sz="2400" dirty="0" smtClean="0">
                    <a:latin typeface="Times New Roman" panose="02020603050405020304" pitchFamily="18" charset="0"/>
                    <a:cs typeface="Times New Roman" panose="02020603050405020304" pitchFamily="18" charset="0"/>
                  </a:rPr>
                  <a:t>		C.</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𝐵𝐹</m:t>
                            </m:r>
                          </m:e>
                        </m:d>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 </m:t>
                        </m:r>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i="1" dirty="0">
                                <a:latin typeface="Cambria Math" panose="02040503050406030204" pitchFamily="18" charset="0"/>
                                <a:cs typeface="Times New Roman" panose="02020603050405020304" pitchFamily="18" charset="0"/>
                              </a:rPr>
                              <m:t>𝐴𝐹</m:t>
                            </m:r>
                          </m:e>
                        </m:d>
                        <m:r>
                          <a:rPr lang="en-US" altLang="zh-CN" sz="2400" b="0" i="1" dirty="0" smtClean="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1</m:t>
                        </m:r>
                      </m:den>
                    </m:f>
                  </m:oMath>
                </a14:m>
                <a:r>
                  <a:rPr lang="en-US" altLang="zh-CN" sz="2400" dirty="0" smtClean="0">
                    <a:latin typeface="Times New Roman" panose="02020603050405020304" pitchFamily="18" charset="0"/>
                    <a:cs typeface="Times New Roman" panose="02020603050405020304" pitchFamily="18" charset="0"/>
                  </a:rPr>
                  <a:t>		D.</a:t>
                </a:r>
                <a:r>
                  <a:rPr lang="en-US" altLang="zh-CN" sz="2400" dirty="0">
                    <a:cs typeface="Times New Roman" panose="02020603050405020304" pitchFamily="18" charset="0"/>
                  </a:rPr>
                  <a:t> </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a:latin typeface="Cambria Math" panose="02040503050406030204" pitchFamily="18" charset="0"/>
                                <a:cs typeface="Times New Roman" panose="02020603050405020304" pitchFamily="18" charset="0"/>
                              </a:rPr>
                            </m:ctrlPr>
                          </m:sSupPr>
                          <m:e>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𝐵𝐹</m:t>
                                </m:r>
                              </m:e>
                            </m:d>
                          </m:e>
                          <m:sup>
                            <m:r>
                              <a:rPr lang="en-US" altLang="zh-CN" sz="2400" i="1">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1</m:t>
                        </m:r>
                      </m:num>
                      <m:den>
                        <m:sSup>
                          <m:sSupPr>
                            <m:ctrlPr>
                              <a:rPr lang="en-US" altLang="zh-CN" sz="2400" i="1" dirty="0">
                                <a:latin typeface="Cambria Math" panose="02040503050406030204" pitchFamily="18" charset="0"/>
                                <a:cs typeface="Times New Roman" panose="02020603050405020304" pitchFamily="18" charset="0"/>
                              </a:rPr>
                            </m:ctrlPr>
                          </m:sSupPr>
                          <m:e>
                            <m:d>
                              <m:dPr>
                                <m:begChr m:val="|"/>
                                <m:endChr m:val="|"/>
                                <m:ctrlPr>
                                  <a:rPr lang="en-US" altLang="zh-CN" sz="2400" i="1" dirty="0">
                                    <a:latin typeface="Cambria Math" panose="02040503050406030204" pitchFamily="18" charset="0"/>
                                    <a:cs typeface="Times New Roman" panose="02020603050405020304" pitchFamily="18" charset="0"/>
                                  </a:rPr>
                                </m:ctrlPr>
                              </m:dPr>
                              <m:e>
                                <m:r>
                                  <a:rPr lang="en-US" altLang="zh-CN" sz="2400" i="1" dirty="0">
                                    <a:latin typeface="Cambria Math" panose="02040503050406030204" pitchFamily="18" charset="0"/>
                                    <a:cs typeface="Times New Roman" panose="02020603050405020304" pitchFamily="18" charset="0"/>
                                  </a:rPr>
                                  <m:t>𝐴𝐹</m:t>
                                </m:r>
                              </m:e>
                            </m:d>
                          </m:e>
                          <m:sup>
                            <m:r>
                              <a:rPr lang="en-US" altLang="zh-CN" sz="2400" i="1" dirty="0">
                                <a:latin typeface="Cambria Math" panose="02040503050406030204" pitchFamily="18" charset="0"/>
                                <a:cs typeface="Times New Roman" panose="02020603050405020304" pitchFamily="18" charset="0"/>
                              </a:rPr>
                              <m:t>2</m:t>
                            </m:r>
                          </m:sup>
                        </m:sSup>
                        <m:r>
                          <a:rPr lang="en-US" altLang="zh-CN" sz="2400" b="0" i="1" dirty="0" smtClean="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1</m:t>
                        </m:r>
                      </m:den>
                    </m:f>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0" y="1839234"/>
                <a:ext cx="11869003" cy="933910"/>
              </a:xfrm>
              <a:prstGeom prst="rect">
                <a:avLst/>
              </a:prstGeom>
              <a:blipFill rotWithShape="0">
                <a:blip r:embed="rId5"/>
                <a:stretch>
                  <a:fillRect l="-770" b="-1307"/>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9318020" y="2306189"/>
            <a:ext cx="2873980" cy="3695166"/>
          </a:xfrm>
          <a:prstGeom prst="rect">
            <a:avLst/>
          </a:prstGeom>
        </p:spPr>
      </p:pic>
      <p:pic>
        <p:nvPicPr>
          <p:cNvPr id="4" name="图片 3"/>
          <p:cNvPicPr>
            <a:picLocks noChangeAspect="1"/>
          </p:cNvPicPr>
          <p:nvPr/>
        </p:nvPicPr>
        <p:blipFill>
          <a:blip r:embed="rId7"/>
          <a:stretch>
            <a:fillRect/>
          </a:stretch>
        </p:blipFill>
        <p:spPr>
          <a:xfrm>
            <a:off x="9318020" y="2306189"/>
            <a:ext cx="2873980" cy="3695166"/>
          </a:xfrm>
          <a:prstGeom prst="rect">
            <a:avLst/>
          </a:prstGeom>
        </p:spPr>
      </p:pic>
    </p:spTree>
    <p:extLst>
      <p:ext uri="{BB962C8B-B14F-4D97-AF65-F5344CB8AC3E}">
        <p14:creationId xmlns:p14="http://schemas.microsoft.com/office/powerpoint/2010/main" val="17841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692086"/>
                <a:ext cx="11869003" cy="230832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北京 </a:t>
                </a:r>
                <a:r>
                  <a:rPr lang="en-US" altLang="zh-CN" sz="2400" dirty="0" smtClean="0">
                    <a:latin typeface="Times New Roman" panose="02020603050405020304" pitchFamily="18" charset="0"/>
                    <a:cs typeface="Times New Roman" panose="02020603050405020304" pitchFamily="18" charset="0"/>
                  </a:rPr>
                  <a:t>18</a:t>
                </a:r>
                <a:r>
                  <a:rPr lang="zh-CN" altLang="en-US" sz="2400" dirty="0" smtClean="0">
                    <a:latin typeface="Times New Roman" panose="02020603050405020304" pitchFamily="18" charset="0"/>
                    <a:cs typeface="Times New Roman" panose="02020603050405020304" pitchFamily="18" charset="0"/>
                  </a:rPr>
                  <a:t>）已知抛物线</a:t>
                </a:r>
                <a:r>
                  <a:rPr lang="en-US" altLang="zh-CN" sz="2400" dirty="0" smtClean="0">
                    <a:latin typeface="Times New Roman" panose="02020603050405020304" pitchFamily="18" charset="0"/>
                    <a:cs typeface="Times New Roman" panose="02020603050405020304" pitchFamily="18" charset="0"/>
                  </a:rPr>
                  <a:t>C</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m:t>
                    </m:r>
                    <m:r>
                      <a:rPr lang="en-US" altLang="zh-CN" sz="2400" b="0" i="0"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𝑝𝑦</m:t>
                    </m:r>
                  </m:oMath>
                </a14:m>
                <a:r>
                  <a:rPr lang="zh-CN" altLang="en-US" sz="2400" dirty="0" smtClean="0">
                    <a:latin typeface="Times New Roman" panose="02020603050405020304" pitchFamily="18" charset="0"/>
                    <a:cs typeface="Times New Roman" panose="02020603050405020304" pitchFamily="18" charset="0"/>
                  </a:rPr>
                  <a:t>经过点</a:t>
                </a:r>
                <a:r>
                  <a:rPr lang="en-US" altLang="zh-CN" sz="2400" dirty="0" smtClean="0">
                    <a:latin typeface="Times New Roman" panose="02020603050405020304" pitchFamily="18" charset="0"/>
                    <a:cs typeface="Times New Roman" panose="02020603050405020304" pitchFamily="18" charset="0"/>
                  </a:rPr>
                  <a:t>(2,-1)</a:t>
                </a: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）求抛物线</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的方程及其准线</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）设</a:t>
                </a:r>
                <a:r>
                  <a:rPr lang="en-US" altLang="zh-CN" sz="2400" dirty="0" smtClean="0">
                    <a:latin typeface="Times New Roman" panose="02020603050405020304" pitchFamily="18" charset="0"/>
                    <a:cs typeface="Times New Roman" panose="02020603050405020304" pitchFamily="18" charset="0"/>
                  </a:rPr>
                  <a:t>O</a:t>
                </a:r>
                <a:r>
                  <a:rPr lang="zh-CN" altLang="en-US" sz="2400" dirty="0" smtClean="0">
                    <a:latin typeface="Times New Roman" panose="02020603050405020304" pitchFamily="18" charset="0"/>
                    <a:cs typeface="Times New Roman" panose="02020603050405020304" pitchFamily="18" charset="0"/>
                  </a:rPr>
                  <a:t>为原点，过抛物线</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的焦点作斜率不为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的直线</a:t>
                </a: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交抛物线</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于</a:t>
                </a:r>
                <a:r>
                  <a:rPr lang="en-US" altLang="zh-CN" sz="2400" dirty="0" smtClean="0">
                    <a:latin typeface="Times New Roman" panose="02020603050405020304" pitchFamily="18" charset="0"/>
                    <a:cs typeface="Times New Roman" panose="02020603050405020304" pitchFamily="18" charset="0"/>
                  </a:rPr>
                  <a:t>M,N</a:t>
                </a:r>
                <a:r>
                  <a:rPr lang="zh-CN" altLang="en-US" sz="2400" dirty="0" smtClean="0">
                    <a:latin typeface="Times New Roman" panose="02020603050405020304" pitchFamily="18" charset="0"/>
                    <a:cs typeface="Times New Roman" panose="02020603050405020304" pitchFamily="18" charset="0"/>
                  </a:rPr>
                  <a:t>，直线</a:t>
                </a:r>
                <a:r>
                  <a:rPr lang="en-US" altLang="zh-CN" sz="2400" dirty="0" smtClean="0">
                    <a:latin typeface="Times New Roman" panose="02020603050405020304" pitchFamily="18" charset="0"/>
                    <a:cs typeface="Times New Roman" panose="02020603050405020304" pitchFamily="18" charset="0"/>
                  </a:rPr>
                  <a:t>y=-1</a:t>
                </a:r>
                <a:r>
                  <a:rPr lang="zh-CN" altLang="en-US" sz="2400" dirty="0" smtClean="0">
                    <a:latin typeface="Times New Roman" panose="02020603050405020304" pitchFamily="18" charset="0"/>
                    <a:cs typeface="Times New Roman" panose="02020603050405020304" pitchFamily="18" charset="0"/>
                  </a:rPr>
                  <a:t>分别交直线</a:t>
                </a:r>
                <a:r>
                  <a:rPr lang="en-US" altLang="zh-CN" sz="2400" dirty="0" smtClean="0">
                    <a:latin typeface="Times New Roman" panose="02020603050405020304" pitchFamily="18" charset="0"/>
                    <a:cs typeface="Times New Roman" panose="02020603050405020304" pitchFamily="18" charset="0"/>
                  </a:rPr>
                  <a:t>OM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ON</a:t>
                </a:r>
                <a:r>
                  <a:rPr lang="zh-CN" altLang="en-US" sz="2400" dirty="0" smtClean="0">
                    <a:latin typeface="Times New Roman" panose="02020603050405020304" pitchFamily="18" charset="0"/>
                    <a:cs typeface="Times New Roman" panose="02020603050405020304" pitchFamily="18" charset="0"/>
                  </a:rPr>
                  <a:t>于点</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和点</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，求证：以</a:t>
                </a:r>
                <a:r>
                  <a:rPr lang="en-US" altLang="zh-CN" sz="2400" dirty="0" smtClean="0">
                    <a:latin typeface="Times New Roman" panose="02020603050405020304" pitchFamily="18" charset="0"/>
                    <a:cs typeface="Times New Roman" panose="02020603050405020304" pitchFamily="18" charset="0"/>
                  </a:rPr>
                  <a:t>AB</a:t>
                </a:r>
                <a:r>
                  <a:rPr lang="zh-CN" altLang="en-US" sz="2400" dirty="0" smtClean="0">
                    <a:latin typeface="Times New Roman" panose="02020603050405020304" pitchFamily="18" charset="0"/>
                    <a:cs typeface="Times New Roman" panose="02020603050405020304" pitchFamily="18" charset="0"/>
                  </a:rPr>
                  <a:t>为直径的圆经过</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轴上的两个定点</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692086"/>
                <a:ext cx="11869003" cy="2308324"/>
              </a:xfrm>
              <a:prstGeom prst="rect">
                <a:avLst/>
              </a:prstGeom>
              <a:blipFill rotWithShape="0">
                <a:blip r:embed="rId3"/>
                <a:stretch>
                  <a:fillRect l="-770" b="-26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1" y="3000410"/>
                <a:ext cx="9766109" cy="3416320"/>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）由抛物线</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𝑝𝑦</m:t>
                    </m:r>
                  </m:oMath>
                </a14:m>
                <a:r>
                  <a:rPr lang="zh-CN" altLang="en-US" sz="2400" dirty="0" smtClean="0">
                    <a:latin typeface="Times New Roman" panose="02020603050405020304" pitchFamily="18" charset="0"/>
                    <a:cs typeface="Times New Roman" panose="02020603050405020304" pitchFamily="18" charset="0"/>
                  </a:rPr>
                  <a:t>经过点</a:t>
                </a:r>
                <a:r>
                  <a:rPr lang="en-US" altLang="zh-CN" sz="2400" dirty="0">
                    <a:latin typeface="Times New Roman" panose="02020603050405020304" pitchFamily="18" charset="0"/>
                    <a:cs typeface="Times New Roman" panose="02020603050405020304" pitchFamily="18" charset="0"/>
                  </a:rPr>
                  <a:t>(2,-1)</a:t>
                </a:r>
              </a:p>
              <a:p>
                <a:pPr>
                  <a:lnSpc>
                    <a:spcPct val="150000"/>
                  </a:lnSpc>
                </a:pPr>
                <a:r>
                  <a:rPr lang="zh-CN" altLang="en-US" sz="2400" dirty="0" smtClean="0">
                    <a:latin typeface="Times New Roman" panose="02020603050405020304" pitchFamily="18" charset="0"/>
                    <a:cs typeface="Times New Roman" panose="02020603050405020304" pitchFamily="18" charset="0"/>
                  </a:rPr>
                  <a:t>得</a:t>
                </a:r>
                <a:r>
                  <a:rPr lang="en-US" altLang="zh-CN" sz="2400" dirty="0" smtClean="0">
                    <a:latin typeface="Times New Roman" panose="02020603050405020304" pitchFamily="18" charset="0"/>
                    <a:cs typeface="Times New Roman" panose="02020603050405020304" pitchFamily="18" charset="0"/>
                  </a:rPr>
                  <a:t>p=2</a:t>
                </a:r>
                <a:r>
                  <a:rPr lang="zh-CN" altLang="en-US" sz="2400" dirty="0" smtClean="0">
                    <a:latin typeface="Times New Roman" panose="02020603050405020304" pitchFamily="18" charset="0"/>
                    <a:cs typeface="Times New Roman" panose="02020603050405020304" pitchFamily="18" charset="0"/>
                  </a:rPr>
                  <a:t>，所以抛物线的方程为：</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𝑦</m:t>
                    </m:r>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其准线方程为</a:t>
                </a:r>
                <a:r>
                  <a:rPr lang="en-US" altLang="zh-CN" sz="2400" dirty="0" smtClean="0">
                    <a:latin typeface="Times New Roman" panose="02020603050405020304" pitchFamily="18" charset="0"/>
                    <a:cs typeface="Times New Roman" panose="02020603050405020304" pitchFamily="18" charset="0"/>
                  </a:rPr>
                  <a:t>y=1</a:t>
                </a: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）证明：根据题意，画出简图</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由（</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）得</a:t>
                </a: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的焦点为</a:t>
                </a:r>
                <a:r>
                  <a:rPr lang="en-US" altLang="zh-CN" sz="2400" dirty="0" smtClean="0">
                    <a:latin typeface="Times New Roman" panose="02020603050405020304" pitchFamily="18" charset="0"/>
                    <a:cs typeface="Times New Roman" panose="02020603050405020304" pitchFamily="18" charset="0"/>
                  </a:rPr>
                  <a:t>F(0,-1)</a:t>
                </a:r>
              </a:p>
              <a:p>
                <a:pPr>
                  <a:lnSpc>
                    <a:spcPct val="150000"/>
                  </a:lnSpc>
                </a:pPr>
                <a:r>
                  <a:rPr lang="zh-CN" altLang="en-US" sz="2400" dirty="0" smtClean="0">
                    <a:latin typeface="Times New Roman" panose="02020603050405020304" pitchFamily="18" charset="0"/>
                    <a:cs typeface="Times New Roman" panose="02020603050405020304" pitchFamily="18" charset="0"/>
                  </a:rPr>
                  <a:t>设直线</a:t>
                </a: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的方程为</a:t>
                </a:r>
                <a:r>
                  <a:rPr lang="en-US" altLang="zh-CN" sz="2400" dirty="0" smtClean="0">
                    <a:latin typeface="Times New Roman" panose="02020603050405020304" pitchFamily="18" charset="0"/>
                    <a:cs typeface="Times New Roman" panose="02020603050405020304" pitchFamily="18" charset="0"/>
                  </a:rPr>
                  <a:t>y=k</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0)</a:t>
                </a:r>
              </a:p>
            </p:txBody>
          </p:sp>
        </mc:Choice>
        <mc:Fallback>
          <p:sp>
            <p:nvSpPr>
              <p:cNvPr id="8" name="文本框 7"/>
              <p:cNvSpPr txBox="1">
                <a:spLocks noRot="1" noChangeAspect="1" noMove="1" noResize="1" noEditPoints="1" noAdjustHandles="1" noChangeArrowheads="1" noChangeShapeType="1" noTextEdit="1"/>
              </p:cNvSpPr>
              <p:nvPr/>
            </p:nvSpPr>
            <p:spPr>
              <a:xfrm>
                <a:off x="63691" y="3000410"/>
                <a:ext cx="9766109" cy="3416320"/>
              </a:xfrm>
              <a:prstGeom prst="rect">
                <a:avLst/>
              </a:prstGeom>
              <a:blipFill rotWithShape="0">
                <a:blip r:embed="rId4"/>
                <a:stretch>
                  <a:fillRect l="-936" b="-1248"/>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7635325" y="3000410"/>
            <a:ext cx="4058421" cy="3025293"/>
          </a:xfrm>
          <a:prstGeom prst="rect">
            <a:avLst/>
          </a:prstGeom>
        </p:spPr>
      </p:pic>
    </p:spTree>
    <p:extLst>
      <p:ext uri="{BB962C8B-B14F-4D97-AF65-F5344CB8AC3E}">
        <p14:creationId xmlns:p14="http://schemas.microsoft.com/office/powerpoint/2010/main" val="147514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336647" y="803120"/>
                <a:ext cx="9766109" cy="511037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由</a:t>
                </a: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eqArr>
                          <m:eqArrPr>
                            <m:ctrlPr>
                              <a:rPr lang="en-US" altLang="zh-CN" sz="2400" i="1" smtClean="0">
                                <a:latin typeface="Cambria Math" panose="02040503050406030204" pitchFamily="18" charset="0"/>
                                <a:cs typeface="Times New Roman" panose="02020603050405020304" pitchFamily="18" charset="0"/>
                              </a:rPr>
                            </m:ctrlPr>
                          </m:eqArrPr>
                          <m:e>
                            <m:r>
                              <m:rPr>
                                <m:sty m:val="p"/>
                              </m:rPr>
                              <a:rPr lang="en-US" altLang="zh-CN" sz="2400" i="1">
                                <a:latin typeface="Cambria Math" panose="02040503050406030204" pitchFamily="18" charset="0"/>
                                <a:cs typeface="Times New Roman" panose="02020603050405020304" pitchFamily="18" charset="0"/>
                              </a:rPr>
                              <m:t>y</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𝑘𝑥</m:t>
                            </m:r>
                            <m:r>
                              <a:rPr lang="en-US" altLang="zh-CN" sz="2400" b="0" i="1" smtClean="0">
                                <a:latin typeface="Cambria Math" panose="02040503050406030204" pitchFamily="18" charset="0"/>
                                <a:cs typeface="Times New Roman" panose="02020603050405020304" pitchFamily="18" charset="0"/>
                              </a:rPr>
                              <m:t>−1</m:t>
                            </m:r>
                          </m:e>
                          <m:e>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r>
                              <a:rPr lang="en-US" altLang="zh-CN" sz="240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𝑦</m:t>
                            </m:r>
                            <m:r>
                              <m:rPr>
                                <m:nor/>
                              </m:rPr>
                              <a:rPr lang="en-US" altLang="zh-CN" sz="2400" dirty="0">
                                <a:latin typeface="Times New Roman" panose="02020603050405020304" pitchFamily="18" charset="0"/>
                                <a:cs typeface="Times New Roman" panose="02020603050405020304" pitchFamily="18" charset="0"/>
                              </a:rPr>
                              <m:t> </m:t>
                            </m:r>
                          </m:e>
                        </m:eqArr>
                      </m:e>
                    </m:d>
                  </m:oMath>
                </a14:m>
                <a:r>
                  <a:rPr lang="zh-CN" altLang="en-US" sz="2400" dirty="0" smtClean="0">
                    <a:latin typeface="Times New Roman" panose="02020603050405020304" pitchFamily="18" charset="0"/>
                    <a:cs typeface="Times New Roman" panose="02020603050405020304" pitchFamily="18" charset="0"/>
                  </a:rPr>
                  <a:t>得</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𝑥</m:t>
                        </m:r>
                      </m:e>
                      <m:sup>
                        <m:r>
                          <a:rPr lang="en-US" altLang="zh-CN" sz="2400" i="1" dirty="0" smtClean="0">
                            <a:latin typeface="Cambria Math" panose="02040503050406030204" pitchFamily="18" charset="0"/>
                            <a:cs typeface="Times New Roman" panose="02020603050405020304" pitchFamily="18" charset="0"/>
                          </a:rPr>
                          <m:t>2</m:t>
                        </m:r>
                      </m:sup>
                    </m:sSup>
                    <m:r>
                      <a:rPr lang="en-US" altLang="zh-CN" sz="240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4</m:t>
                    </m:r>
                    <m:r>
                      <a:rPr lang="en-US" altLang="zh-CN" sz="2400" b="0" i="1" dirty="0" smtClean="0">
                        <a:latin typeface="Cambria Math" panose="02040503050406030204" pitchFamily="18" charset="0"/>
                        <a:cs typeface="Times New Roman" panose="02020603050405020304" pitchFamily="18" charset="0"/>
                      </a:rPr>
                      <m:t>𝑘𝑥</m:t>
                    </m:r>
                    <m:r>
                      <a:rPr lang="en-US" altLang="zh-CN" sz="2400" b="0" i="1" dirty="0" smtClean="0">
                        <a:latin typeface="Cambria Math" panose="02040503050406030204" pitchFamily="18" charset="0"/>
                        <a:cs typeface="Times New Roman" panose="02020603050405020304" pitchFamily="18" charset="0"/>
                      </a:rPr>
                      <m:t>−4=0</m:t>
                    </m:r>
                  </m:oMath>
                </a14:m>
                <a:endParaRPr lang="en-US" altLang="zh-CN" sz="2400" b="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设</a:t>
                </a:r>
                <a:r>
                  <a:rPr lang="en-US" altLang="zh-CN" sz="2400" dirty="0" smtClean="0">
                    <a:latin typeface="Times New Roman" panose="02020603050405020304" pitchFamily="18" charset="0"/>
                    <a:cs typeface="Times New Roman" panose="02020603050405020304" pitchFamily="18" charset="0"/>
                  </a:rPr>
                  <a:t>M(</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m:t>
                    </m:r>
                  </m:oMath>
                </a14:m>
                <a:r>
                  <a:rPr lang="en-US" altLang="zh-CN" sz="2400" dirty="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=-4</a:t>
                </a:r>
              </a:p>
              <a:p>
                <a:pPr>
                  <a:lnSpc>
                    <a:spcPct val="150000"/>
                  </a:lnSpc>
                </a:pPr>
                <a:r>
                  <a:rPr lang="zh-CN" altLang="en-US" sz="2400" dirty="0" smtClean="0">
                    <a:latin typeface="Times New Roman" panose="02020603050405020304" pitchFamily="18" charset="0"/>
                    <a:cs typeface="Times New Roman" panose="02020603050405020304" pitchFamily="18" charset="0"/>
                  </a:rPr>
                  <a:t>直线</a:t>
                </a:r>
                <a:r>
                  <a:rPr lang="en-US" altLang="zh-CN" sz="2400" dirty="0" smtClean="0">
                    <a:latin typeface="Times New Roman" panose="02020603050405020304" pitchFamily="18" charset="0"/>
                    <a:cs typeface="Times New Roman" panose="02020603050405020304" pitchFamily="18" charset="0"/>
                  </a:rPr>
                  <a:t>OM</a:t>
                </a:r>
                <a:r>
                  <a:rPr lang="zh-CN" altLang="en-US" sz="2400" dirty="0" smtClean="0">
                    <a:latin typeface="Times New Roman" panose="02020603050405020304" pitchFamily="18" charset="0"/>
                    <a:cs typeface="Times New Roman" panose="02020603050405020304" pitchFamily="18" charset="0"/>
                  </a:rPr>
                  <a:t>的方程为</a:t>
                </a:r>
                <a:r>
                  <a:rPr lang="en-US" altLang="zh-CN" sz="2400" dirty="0" smtClean="0">
                    <a:latin typeface="Times New Roman" panose="02020603050405020304" pitchFamily="18" charset="0"/>
                    <a:cs typeface="Times New Roman" panose="02020603050405020304" pitchFamily="18" charset="0"/>
                  </a:rPr>
                  <a:t>y=</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den>
                    </m:f>
                    <m:r>
                      <a:rPr lang="en-US" altLang="zh-CN" sz="2400" b="0" i="1" smtClean="0">
                        <a:latin typeface="Cambria Math" panose="02040503050406030204" pitchFamily="18" charset="0"/>
                        <a:cs typeface="Times New Roman" panose="02020603050405020304" pitchFamily="18" charset="0"/>
                      </a:rPr>
                      <m:t>𝑥</m:t>
                    </m:r>
                  </m:oMath>
                </a14:m>
                <a:r>
                  <a:rPr lang="zh-CN" altLang="en-US" sz="2400" dirty="0" smtClean="0">
                    <a:latin typeface="Times New Roman" panose="02020603050405020304" pitchFamily="18" charset="0"/>
                    <a:cs typeface="Times New Roman" panose="02020603050405020304" pitchFamily="18" charset="0"/>
                  </a:rPr>
                  <a:t>，令</a:t>
                </a:r>
                <a:r>
                  <a:rPr lang="en-US" altLang="zh-CN" sz="2400" dirty="0" smtClean="0">
                    <a:latin typeface="Times New Roman" panose="02020603050405020304" pitchFamily="18" charset="0"/>
                    <a:cs typeface="Times New Roman" panose="02020603050405020304" pitchFamily="18" charset="0"/>
                  </a:rPr>
                  <a:t>y=-1,</a:t>
                </a:r>
                <a:r>
                  <a:rPr lang="zh-CN" altLang="en-US" sz="2400" dirty="0" smtClean="0">
                    <a:latin typeface="Times New Roman" panose="02020603050405020304" pitchFamily="18" charset="0"/>
                    <a:cs typeface="Times New Roman" panose="02020603050405020304" pitchFamily="18" charset="0"/>
                  </a:rPr>
                  <a:t>得到</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点横坐标</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𝐴</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同理得到</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点的横坐标</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m:rPr>
                            <m:sty m:val="p"/>
                          </m:rPr>
                          <a:rPr lang="en-US" altLang="zh-CN" sz="2400" i="1">
                            <a:latin typeface="Cambria Math" panose="02040503050406030204" pitchFamily="18" charset="0"/>
                            <a:cs typeface="Times New Roman" panose="02020603050405020304" pitchFamily="18" charset="0"/>
                          </a:rPr>
                          <m:t>B</m:t>
                        </m:r>
                      </m:sub>
                    </m:sSub>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2</m:t>
                            </m:r>
                          </m:sub>
                        </m:sSub>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设点</a:t>
                </a:r>
                <a:r>
                  <a:rPr lang="en-US" altLang="zh-CN" sz="2400" dirty="0" smtClean="0">
                    <a:latin typeface="Times New Roman" panose="02020603050405020304" pitchFamily="18" charset="0"/>
                    <a:cs typeface="Times New Roman" panose="02020603050405020304" pitchFamily="18" charset="0"/>
                  </a:rPr>
                  <a:t>D(0,n),</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acc>
                      <m:accPr>
                        <m:chr m:val="⃗"/>
                        <m:ctrlPr>
                          <a:rPr lang="zh-CN" altLang="en-US"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𝐷𝐴</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den>
                    </m:f>
                  </m:oMath>
                </a14:m>
                <a:r>
                  <a:rPr lang="en-US" altLang="zh-CN" sz="2400" dirty="0" smtClean="0">
                    <a:latin typeface="Times New Roman" panose="02020603050405020304" pitchFamily="18" charset="0"/>
                    <a:cs typeface="Times New Roman" panose="02020603050405020304" pitchFamily="18" charset="0"/>
                  </a:rPr>
                  <a:t>,-1-n),</a:t>
                </a:r>
                <a:r>
                  <a:rPr lang="zh-CN" altLang="en-US" sz="2400" dirty="0">
                    <a:cs typeface="Times New Roman" panose="02020603050405020304" pitchFamily="18" charset="0"/>
                  </a:rPr>
                  <a:t> </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m:t>
                        </m:r>
                        <m:r>
                          <a:rPr lang="en-US" altLang="zh-CN" sz="2400" b="0" i="1" smtClean="0">
                            <a:latin typeface="Cambria Math" panose="02040503050406030204" pitchFamily="18" charset="0"/>
                            <a:cs typeface="Times New Roman" panose="02020603050405020304" pitchFamily="18" charset="0"/>
                          </a:rPr>
                          <m:t>𝐵</m:t>
                        </m:r>
                      </m:e>
                    </m:acc>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2</m:t>
                            </m:r>
                          </m:sub>
                        </m:sSub>
                      </m:den>
                    </m:f>
                  </m:oMath>
                </a14:m>
                <a:r>
                  <a:rPr lang="en-US" altLang="zh-CN" sz="2400" dirty="0">
                    <a:latin typeface="Times New Roman" panose="02020603050405020304" pitchFamily="18" charset="0"/>
                    <a:cs typeface="Times New Roman" panose="02020603050405020304" pitchFamily="18" charset="0"/>
                  </a:rPr>
                  <a:t>,-1-n),</a:t>
                </a:r>
              </a:p>
              <a:p>
                <a:pPr>
                  <a:lnSpc>
                    <a:spcPct val="150000"/>
                  </a:lnSpc>
                </a:pP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𝐷𝐴</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m:t>
                        </m:r>
                        <m:r>
                          <a:rPr lang="en-US" altLang="zh-CN" sz="2400" i="1">
                            <a:latin typeface="Cambria Math" panose="02040503050406030204" pitchFamily="18" charset="0"/>
                            <a:cs typeface="Times New Roman" panose="02020603050405020304" pitchFamily="18" charset="0"/>
                          </a:rPr>
                          <m:t>𝐵</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2</m:t>
                            </m:r>
                          </m:sub>
                        </m:sSub>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+1)</m:t>
                        </m:r>
                      </m:e>
                      <m:sup>
                        <m:r>
                          <a:rPr lang="en-US" altLang="zh-CN" sz="2400" b="0" i="1" dirty="0" smtClean="0">
                            <a:latin typeface="Cambria Math" panose="02040503050406030204" pitchFamily="18" charset="0"/>
                            <a:cs typeface="Times New Roman" panose="02020603050405020304" pitchFamily="18" charset="0"/>
                          </a:rPr>
                          <m:t>2</m:t>
                        </m:r>
                      </m:sup>
                    </m:sSup>
                  </m:oMath>
                </a14:m>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336647" y="803120"/>
                <a:ext cx="9766109" cy="5110373"/>
              </a:xfrm>
              <a:prstGeom prst="rect">
                <a:avLst/>
              </a:prstGeom>
              <a:blipFill rotWithShape="0">
                <a:blip r:embed="rId3"/>
                <a:stretch>
                  <a:fillRect l="-936"/>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7635325" y="3000410"/>
            <a:ext cx="4058421" cy="3025293"/>
          </a:xfrm>
          <a:prstGeom prst="rect">
            <a:avLst/>
          </a:prstGeom>
        </p:spPr>
      </p:pic>
    </p:spTree>
    <p:extLst>
      <p:ext uri="{BB962C8B-B14F-4D97-AF65-F5344CB8AC3E}">
        <p14:creationId xmlns:p14="http://schemas.microsoft.com/office/powerpoint/2010/main" val="3563838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zh-CN" altLang="en-US" sz="3200" dirty="0" smtClean="0"/>
              <a:t>椭圆及其性质</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336647" y="803120"/>
                <a:ext cx="9766109" cy="4267835"/>
              </a:xfrm>
              <a:prstGeom prst="rect">
                <a:avLst/>
              </a:prstGeom>
              <a:noFill/>
            </p:spPr>
            <p:txBody>
              <a:bodyPr wrap="square" rtlCol="0">
                <a:spAutoFit/>
              </a:bodyPr>
              <a:lstStyle/>
              <a:p>
                <a:pPr>
                  <a:lnSpc>
                    <a:spcPct val="150000"/>
                  </a:lnSpc>
                </a:pPr>
                <a14:m>
                  <m:oMath xmlns:m="http://schemas.openxmlformats.org/officeDocument/2006/math">
                    <m:acc>
                      <m:accPr>
                        <m:chr m:val="⃗"/>
                        <m:ctrlPr>
                          <a:rPr lang="zh-CN" altLang="en-US" sz="2400" i="1" smtClean="0">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𝐷𝐴</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m:t>
                        </m:r>
                        <m:r>
                          <a:rPr lang="en-US" altLang="zh-CN" sz="2400" i="1">
                            <a:latin typeface="Cambria Math" panose="02040503050406030204" pitchFamily="18" charset="0"/>
                            <a:cs typeface="Times New Roman" panose="02020603050405020304" pitchFamily="18" charset="0"/>
                          </a:rPr>
                          <m:t>𝐵</m:t>
                        </m:r>
                      </m:e>
                    </m:acc>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a:latin typeface="Cambria Math" panose="02040503050406030204" pitchFamily="18" charset="0"/>
                            <a:cs typeface="Times New Roman" panose="02020603050405020304" pitchFamily="18" charset="0"/>
                          </a:rPr>
                        </m:ctrlPr>
                      </m:fPr>
                      <m:num>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𝑦</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2</m:t>
                            </m:r>
                          </m:sub>
                        </m:sSub>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+1)</m:t>
                        </m:r>
                      </m:e>
                      <m:sup>
                        <m:r>
                          <a:rPr lang="en-US" altLang="zh-CN" sz="2400" b="0" i="1" dirty="0" smtClean="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2</m:t>
                            </m:r>
                          </m:sub>
                        </m:sSub>
                      </m:num>
                      <m:den>
                        <m:r>
                          <a:rPr lang="en-US" altLang="zh-CN" sz="2400" b="0" i="1" dirty="0" smtClean="0">
                            <a:latin typeface="Cambria Math" panose="02040503050406030204" pitchFamily="18" charset="0"/>
                            <a:cs typeface="Times New Roman" panose="02020603050405020304" pitchFamily="18" charset="0"/>
                          </a:rPr>
                          <m:t>(−</m:t>
                        </m:r>
                        <m:f>
                          <m:fPr>
                            <m:ctrlPr>
                              <a:rPr lang="en-US" altLang="zh-CN" sz="2400" i="1" dirty="0" smtClean="0">
                                <a:latin typeface="Cambria Math" panose="02040503050406030204" pitchFamily="18" charset="0"/>
                                <a:cs typeface="Times New Roman" panose="02020603050405020304" pitchFamily="18" charset="0"/>
                              </a:rPr>
                            </m:ctrlPr>
                          </m:fPr>
                          <m:num>
                            <m:sSup>
                              <m:sSupPr>
                                <m:ctrlPr>
                                  <a:rPr lang="en-US" altLang="zh-CN" sz="2400" i="1" dirty="0" smtClean="0">
                                    <a:latin typeface="Cambria Math" panose="02040503050406030204" pitchFamily="18" charset="0"/>
                                    <a:cs typeface="Times New Roman" panose="02020603050405020304" pitchFamily="18" charset="0"/>
                                  </a:rPr>
                                </m:ctrlPr>
                              </m:sSup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e>
                              <m:sup>
                                <m:r>
                                  <a:rPr lang="en-US" altLang="zh-CN" sz="2400" b="0" i="1" dirty="0" smtClean="0">
                                    <a:latin typeface="Cambria Math" panose="02040503050406030204" pitchFamily="18" charset="0"/>
                                    <a:cs typeface="Times New Roman" panose="02020603050405020304" pitchFamily="18" charset="0"/>
                                  </a:rPr>
                                  <m:t>2</m:t>
                                </m:r>
                              </m:sup>
                            </m:sSup>
                          </m:num>
                          <m:den>
                            <m:r>
                              <a:rPr lang="en-US" altLang="zh-CN" sz="2400" b="0" i="1" dirty="0" smtClean="0">
                                <a:latin typeface="Cambria Math" panose="02040503050406030204" pitchFamily="18" charset="0"/>
                                <a:cs typeface="Times New Roman" panose="02020603050405020304" pitchFamily="18" charset="0"/>
                              </a:rPr>
                              <m:t>4</m:t>
                            </m:r>
                          </m:den>
                        </m:f>
                        <m:r>
                          <a:rPr lang="en-US" altLang="zh-CN" sz="2400" b="0" i="1" dirty="0" smtClean="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dirty="0">
                                    <a:latin typeface="Cambria Math" panose="02040503050406030204" pitchFamily="18" charset="0"/>
                                    <a:cs typeface="Times New Roman" panose="02020603050405020304" pitchFamily="18" charset="0"/>
                                  </a:rPr>
                                </m:ctrlPr>
                              </m:sSup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2</m:t>
                                    </m:r>
                                  </m:sub>
                                </m:sSub>
                              </m:e>
                              <m:sup>
                                <m:r>
                                  <a:rPr lang="en-US" altLang="zh-CN" sz="2400" i="1" dirty="0">
                                    <a:latin typeface="Cambria Math" panose="02040503050406030204" pitchFamily="18" charset="0"/>
                                    <a:cs typeface="Times New Roman" panose="02020603050405020304" pitchFamily="18" charset="0"/>
                                  </a:rPr>
                                  <m:t>2</m:t>
                                </m:r>
                              </m:sup>
                            </m:sSup>
                          </m:num>
                          <m:den>
                            <m:r>
                              <a:rPr lang="en-US" altLang="zh-CN" sz="2400" i="1" dirty="0">
                                <a:latin typeface="Cambria Math" panose="02040503050406030204" pitchFamily="18" charset="0"/>
                                <a:cs typeface="Times New Roman" panose="02020603050405020304" pitchFamily="18" charset="0"/>
                              </a:rPr>
                              <m:t>4</m:t>
                            </m:r>
                          </m:den>
                        </m:f>
                        <m:r>
                          <a:rPr lang="en-US" altLang="zh-CN" sz="2400" b="0" i="1" dirty="0" smtClean="0">
                            <a:latin typeface="Cambria Math" panose="02040503050406030204" pitchFamily="18" charset="0"/>
                            <a:cs typeface="Times New Roman" panose="02020603050405020304" pitchFamily="18" charset="0"/>
                          </a:rPr>
                          <m:t>)</m:t>
                        </m:r>
                      </m:den>
                    </m:f>
                    <m:r>
                      <m:rPr>
                        <m:nor/>
                      </m:rPr>
                      <a:rPr lang="en-US" altLang="zh-CN" sz="2400" dirty="0">
                        <a:latin typeface="Times New Roman" panose="02020603050405020304" pitchFamily="18" charset="0"/>
                        <a:cs typeface="Times New Roman" panose="02020603050405020304" pitchFamily="18" charset="0"/>
                      </a:rPr>
                      <m:t>+</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i="1" dirty="0">
                            <a:latin typeface="Cambria Math" panose="02040503050406030204" pitchFamily="18" charset="0"/>
                            <a:cs typeface="Times New Roman" panose="02020603050405020304" pitchFamily="18" charset="0"/>
                          </a:rPr>
                          <m:t>2</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16</m:t>
                        </m:r>
                      </m:num>
                      <m:den>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1</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2</m:t>
                            </m:r>
                          </m:sub>
                        </m:sSub>
                      </m:den>
                    </m:f>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=-4+</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i="1" dirty="0">
                            <a:latin typeface="Cambria Math" panose="02040503050406030204" pitchFamily="18" charset="0"/>
                            <a:cs typeface="Times New Roman" panose="02020603050405020304" pitchFamily="18" charset="0"/>
                          </a:rPr>
                          <m:t>2</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令</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𝐷𝐴</m:t>
                        </m:r>
                      </m:e>
                    </m:acc>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en-US"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𝐷𝐵</m:t>
                        </m:r>
                      </m:e>
                    </m:acc>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14:m>
                  <m:oMath xmlns:m="http://schemas.openxmlformats.org/officeDocument/2006/math">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i="1" dirty="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=0</a:t>
                </a:r>
              </a:p>
              <a:p>
                <a:pPr>
                  <a:lnSpc>
                    <a:spcPct val="150000"/>
                  </a:lnSpc>
                </a:pPr>
                <a:r>
                  <a:rPr lang="zh-CN" altLang="en-US" sz="2400" dirty="0" smtClean="0">
                    <a:latin typeface="Times New Roman" panose="02020603050405020304" pitchFamily="18" charset="0"/>
                    <a:cs typeface="Times New Roman" panose="02020603050405020304" pitchFamily="18" charset="0"/>
                  </a:rPr>
                  <a:t>解得</a:t>
                </a:r>
                <a:r>
                  <a:rPr lang="en-US" altLang="zh-CN" sz="2400" dirty="0" smtClean="0">
                    <a:latin typeface="Times New Roman" panose="02020603050405020304" pitchFamily="18" charset="0"/>
                    <a:cs typeface="Times New Roman" panose="02020603050405020304" pitchFamily="18" charset="0"/>
                  </a:rPr>
                  <a:t>n=1</a:t>
                </a:r>
                <a:r>
                  <a:rPr lang="zh-CN" altLang="en-US" sz="2400" dirty="0" smtClean="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n=-3</a:t>
                </a:r>
              </a:p>
              <a:p>
                <a:pPr>
                  <a:lnSpc>
                    <a:spcPct val="150000"/>
                  </a:lnSpc>
                </a:pPr>
                <a:r>
                  <a:rPr lang="zh-CN" altLang="en-US" sz="2400" dirty="0" smtClean="0">
                    <a:latin typeface="Times New Roman" panose="02020603050405020304" pitchFamily="18" charset="0"/>
                    <a:cs typeface="Times New Roman" panose="02020603050405020304" pitchFamily="18" charset="0"/>
                  </a:rPr>
                  <a:t>综上，</a:t>
                </a:r>
                <a:r>
                  <a:rPr lang="zh-CN" altLang="en-US" sz="2400" dirty="0">
                    <a:latin typeface="Times New Roman" panose="02020603050405020304" pitchFamily="18" charset="0"/>
                    <a:cs typeface="Times New Roman" panose="02020603050405020304" pitchFamily="18" charset="0"/>
                  </a:rPr>
                  <a:t>以</a:t>
                </a:r>
                <a:r>
                  <a:rPr lang="en-US" altLang="zh-CN" sz="2400" dirty="0">
                    <a:latin typeface="Times New Roman" panose="02020603050405020304" pitchFamily="18" charset="0"/>
                    <a:cs typeface="Times New Roman" panose="02020603050405020304" pitchFamily="18" charset="0"/>
                  </a:rPr>
                  <a:t>AB</a:t>
                </a:r>
                <a:r>
                  <a:rPr lang="zh-CN" altLang="en-US" sz="2400" dirty="0">
                    <a:latin typeface="Times New Roman" panose="02020603050405020304" pitchFamily="18" charset="0"/>
                    <a:cs typeface="Times New Roman" panose="02020603050405020304" pitchFamily="18" charset="0"/>
                  </a:rPr>
                  <a:t>为直径的圆经过</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轴上的两个定点</a:t>
                </a:r>
              </a:p>
              <a:p>
                <a:pPr>
                  <a:lnSpc>
                    <a:spcPct val="150000"/>
                  </a:lnSpc>
                </a:pPr>
                <a:r>
                  <a:rPr lang="en-US" altLang="zh-CN" sz="2400" dirty="0" smtClean="0">
                    <a:latin typeface="Times New Roman" panose="02020603050405020304" pitchFamily="18" charset="0"/>
                    <a:cs typeface="Times New Roman" panose="02020603050405020304" pitchFamily="18" charset="0"/>
                  </a:rPr>
                  <a:t>(0,1),(0,-3)</a:t>
                </a:r>
              </a:p>
            </p:txBody>
          </p:sp>
        </mc:Choice>
        <mc:Fallback>
          <p:sp>
            <p:nvSpPr>
              <p:cNvPr id="8" name="文本框 7"/>
              <p:cNvSpPr txBox="1">
                <a:spLocks noRot="1" noChangeAspect="1" noMove="1" noResize="1" noEditPoints="1" noAdjustHandles="1" noChangeArrowheads="1" noChangeShapeType="1" noTextEdit="1"/>
              </p:cNvSpPr>
              <p:nvPr/>
            </p:nvSpPr>
            <p:spPr>
              <a:xfrm>
                <a:off x="336647" y="803120"/>
                <a:ext cx="9766109" cy="4267835"/>
              </a:xfrm>
              <a:prstGeom prst="rect">
                <a:avLst/>
              </a:prstGeom>
              <a:blipFill rotWithShape="0">
                <a:blip r:embed="rId3"/>
                <a:stretch>
                  <a:fillRect l="-936" b="-85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7635325" y="3000410"/>
            <a:ext cx="4058421" cy="3025293"/>
          </a:xfrm>
          <a:prstGeom prst="rect">
            <a:avLst/>
          </a:prstGeom>
        </p:spPr>
      </p:pic>
    </p:spTree>
    <p:extLst>
      <p:ext uri="{BB962C8B-B14F-4D97-AF65-F5344CB8AC3E}">
        <p14:creationId xmlns:p14="http://schemas.microsoft.com/office/powerpoint/2010/main" val="4129118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75079" y="1414463"/>
            <a:ext cx="9144000" cy="5159824"/>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一、抛物线及其性质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1.</a:t>
            </a:r>
            <a:r>
              <a:rPr lang="zh-CN" altLang="en-US" dirty="0" smtClean="0">
                <a:latin typeface="Times New Roman" panose="02020603050405020304" pitchFamily="18" charset="0"/>
                <a:cs typeface="Times New Roman" panose="02020603050405020304" pitchFamily="18" charset="0"/>
              </a:rPr>
              <a:t>抛物线定义</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2.</a:t>
            </a:r>
            <a:r>
              <a:rPr lang="zh-CN" altLang="en-US" dirty="0" smtClean="0">
                <a:latin typeface="Times New Roman" panose="02020603050405020304" pitchFamily="18" charset="0"/>
                <a:cs typeface="Times New Roman" panose="02020603050405020304" pitchFamily="18" charset="0"/>
              </a:rPr>
              <a:t>抛物线标准方程</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抛物线标准方程及性质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焦点弦的性质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抛物线常用结论</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非焦点弦性质</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抛物线问题求解方法</a:t>
            </a:r>
            <a:endParaRPr lang="en-US" altLang="zh-CN" dirty="0" smtClean="0">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59307" y="0"/>
            <a:ext cx="515940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目录</a:t>
            </a:r>
            <a:endParaRPr lang="zh-CN" altLang="en-US" dirty="0"/>
          </a:p>
        </p:txBody>
      </p:sp>
    </p:spTree>
    <p:extLst>
      <p:ext uri="{BB962C8B-B14F-4D97-AF65-F5344CB8AC3E}">
        <p14:creationId xmlns:p14="http://schemas.microsoft.com/office/powerpoint/2010/main" val="623991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45143" y="2613437"/>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4400" dirty="0" smtClean="0"/>
              <a:t>总结</a:t>
            </a:r>
            <a:endParaRPr lang="en-US" altLang="zh-CN" sz="4400" dirty="0"/>
          </a:p>
        </p:txBody>
      </p:sp>
    </p:spTree>
    <p:extLst>
      <p:ext uri="{BB962C8B-B14F-4D97-AF65-F5344CB8AC3E}">
        <p14:creationId xmlns:p14="http://schemas.microsoft.com/office/powerpoint/2010/main" val="361041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mc:AlternateContent xmlns:mc="http://schemas.openxmlformats.org/markup-compatibility/2006" xmlns:a14="http://schemas.microsoft.com/office/drawing/2010/main">
        <mc:Choice Requires="a14">
          <p:sp>
            <p:nvSpPr>
              <p:cNvPr id="10" name="副标题 2"/>
              <p:cNvSpPr>
                <a:spLocks noGrp="1"/>
              </p:cNvSpPr>
              <p:nvPr>
                <p:ph type="subTitle" idx="1"/>
              </p:nvPr>
            </p:nvSpPr>
            <p:spPr>
              <a:xfrm>
                <a:off x="559558" y="941695"/>
                <a:ext cx="10263116"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抛物线定义</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到一定点</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和定直线</a:t>
                </a:r>
                <a:r>
                  <a:rPr lang="en-US" altLang="zh-CN" i="1"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(F</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𝑙</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距离相等的点的轨迹叫做抛物线。定点</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叫做抛物线的焦点，定直线</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叫抛物线的准线</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注意：到一定点</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和定直线</a:t>
                </a:r>
                <a:r>
                  <a:rPr lang="en-US" altLang="zh-CN" i="1"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(F</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i="1" dirty="0" smtClean="0">
                    <a:latin typeface="Times New Roman" panose="02020603050405020304" pitchFamily="18" charset="0"/>
                    <a:cs typeface="Times New Roman" panose="02020603050405020304" pitchFamily="18" charset="0"/>
                  </a:rPr>
                  <a:t>l</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距离相等的点的轨迹是过</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且垂直于</a:t>
                </a:r>
                <a:r>
                  <a:rPr lang="en-US" altLang="zh-CN" i="1"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的直线</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10" name="副标题 2"/>
              <p:cNvSpPr>
                <a:spLocks noGrp="1" noRot="1" noChangeAspect="1" noMove="1" noResize="1" noEditPoints="1" noAdjustHandles="1" noChangeArrowheads="1" noChangeShapeType="1" noTextEdit="1"/>
              </p:cNvSpPr>
              <p:nvPr>
                <p:ph type="subTitle" idx="1"/>
              </p:nvPr>
            </p:nvSpPr>
            <p:spPr>
              <a:xfrm>
                <a:off x="559558" y="941695"/>
                <a:ext cx="10263116" cy="1719617"/>
              </a:xfrm>
              <a:blipFill rotWithShape="0">
                <a:blip r:embed="rId3"/>
                <a:stretch>
                  <a:fillRect l="-951" t="-6007" r="-238" b="-4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9558" y="2661312"/>
                <a:ext cx="10263116" cy="224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抛物线的标准方程</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）焦点在</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轴上的统一方程：</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𝑦</m:t>
                        </m:r>
                      </m:e>
                      <m:sup>
                        <m:r>
                          <a:rPr lang="en-US" altLang="zh-CN" b="0" i="1" smtClean="0">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oMath>
                </a14:m>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焦点在</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轴上的统一方程：</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𝑛𝑦</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𝑛</m:t>
                    </m:r>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0)</m:t>
                    </m:r>
                  </m:oMath>
                </a14:m>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对称轴看一次项，符号决定开口方向</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559558" y="2661312"/>
                <a:ext cx="10263116" cy="2248696"/>
              </a:xfrm>
              <a:prstGeom prst="rect">
                <a:avLst/>
              </a:prstGeom>
              <a:blipFill rotWithShape="0">
                <a:blip r:embed="rId4"/>
                <a:stretch>
                  <a:fillRect l="-951" t="-4620"/>
                </a:stretch>
              </a:blipFill>
            </p:spPr>
            <p:txBody>
              <a:bodyPr/>
              <a:lstStyle/>
              <a:p>
                <a:r>
                  <a:rPr lang="zh-CN" altLang="en-US">
                    <a:noFill/>
                  </a:rPr>
                  <a:t> </a:t>
                </a:r>
              </a:p>
            </p:txBody>
          </p:sp>
        </mc:Fallback>
      </mc:AlternateContent>
      <p:sp>
        <p:nvSpPr>
          <p:cNvPr id="8" name="副标题 2"/>
          <p:cNvSpPr txBox="1">
            <a:spLocks/>
          </p:cNvSpPr>
          <p:nvPr/>
        </p:nvSpPr>
        <p:spPr>
          <a:xfrm>
            <a:off x="559558" y="4513770"/>
            <a:ext cx="10263116" cy="22486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标准方程</a:t>
            </a:r>
            <a:r>
              <a:rPr lang="zh-CN" altLang="en-US" dirty="0" smtClean="0">
                <a:latin typeface="Times New Roman" panose="02020603050405020304" pitchFamily="18" charset="0"/>
                <a:cs typeface="Times New Roman" panose="02020603050405020304" pitchFamily="18" charset="0"/>
              </a:rPr>
              <a:t>的求法：定义法和待定系数法</a:t>
            </a:r>
            <a:endParaRPr lang="en-US" altLang="zh-CN" dirty="0" smtClean="0">
              <a:latin typeface="Times New Roman" panose="02020603050405020304" pitchFamily="18" charset="0"/>
              <a:cs typeface="Times New Roman" panose="02020603050405020304" pitchFamily="18" charset="0"/>
            </a:endParaRPr>
          </a:p>
        </p:txBody>
      </p:sp>
      <p:sp>
        <p:nvSpPr>
          <p:cNvPr id="9" name="副标题 2"/>
          <p:cNvSpPr txBox="1">
            <a:spLocks/>
          </p:cNvSpPr>
          <p:nvPr/>
        </p:nvSpPr>
        <p:spPr>
          <a:xfrm>
            <a:off x="559558" y="5051264"/>
            <a:ext cx="10263116" cy="15783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抛物线的几何性质及应用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（下边大图）</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82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338492446"/>
                  </p:ext>
                </p:extLst>
              </p:nvPr>
            </p:nvGraphicFramePr>
            <p:xfrm>
              <a:off x="204716" y="69968"/>
              <a:ext cx="11791666" cy="6631083"/>
            </p:xfrm>
            <a:graphic>
              <a:graphicData uri="http://schemas.openxmlformats.org/drawingml/2006/table">
                <a:tbl>
                  <a:tblPr firstRow="1" bandRow="1">
                    <a:tableStyleId>{5940675A-B579-460E-94D1-54222C63F5DA}</a:tableStyleId>
                  </a:tblPr>
                  <a:tblGrid>
                    <a:gridCol w="1059461"/>
                    <a:gridCol w="1252091"/>
                    <a:gridCol w="2339070"/>
                    <a:gridCol w="2366589"/>
                    <a:gridCol w="2394108"/>
                    <a:gridCol w="2380347"/>
                  </a:tblGrid>
                  <a:tr h="440545">
                    <a:tc gridSpan="2">
                      <a:txBody>
                        <a:bodyPr/>
                        <a:lstStyle/>
                        <a:p>
                          <a:pPr algn="ctr"/>
                          <a:r>
                            <a:rPr lang="zh-CN" altLang="en-US" sz="1900" dirty="0" smtClean="0">
                              <a:latin typeface="Times New Roman" panose="02020603050405020304" pitchFamily="18" charset="0"/>
                              <a:cs typeface="Times New Roman" panose="02020603050405020304" pitchFamily="18" charset="0"/>
                            </a:rPr>
                            <a:t>标准方程</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𝑦</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𝑝𝑥</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𝑝</m:t>
                                </m:r>
                                <m:r>
                                  <a:rPr lang="en-US" altLang="zh-CN" sz="1900" b="0" i="1" smtClean="0">
                                    <a:latin typeface="Cambria Math" panose="02040503050406030204" pitchFamily="18" charset="0"/>
                                  </a:rPr>
                                  <m:t>&gt;0)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𝑦</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𝑝𝑥</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𝑝</m:t>
                                </m:r>
                                <m:r>
                                  <a:rPr lang="en-US" altLang="zh-CN" sz="1900" b="0" i="1" smtClean="0">
                                    <a:latin typeface="Cambria Math" panose="02040503050406030204" pitchFamily="18" charset="0"/>
                                  </a:rPr>
                                  <m:t>&gt;0)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𝑥</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𝑝𝑦</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𝑝</m:t>
                                </m:r>
                                <m:r>
                                  <a:rPr lang="en-US" altLang="zh-CN" sz="1900" b="0" i="1" smtClean="0">
                                    <a:latin typeface="Cambria Math" panose="02040503050406030204" pitchFamily="18" charset="0"/>
                                  </a:rPr>
                                  <m:t>&gt;0)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𝑥</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𝑝𝑦</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𝑝</m:t>
                                </m:r>
                                <m:r>
                                  <a:rPr lang="en-US" altLang="zh-CN" sz="1900" b="0" i="1" smtClean="0">
                                    <a:latin typeface="Cambria Math" panose="02040503050406030204" pitchFamily="18" charset="0"/>
                                  </a:rPr>
                                  <m:t>&gt;0)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r>
                  <a:tr h="492894">
                    <a:tc gridSpan="2">
                      <a:txBody>
                        <a:bodyPr/>
                        <a:lstStyle/>
                        <a:p>
                          <a:pPr algn="ctr"/>
                          <a:r>
                            <a:rPr lang="zh-CN" altLang="en-US" sz="1900" dirty="0" smtClean="0">
                              <a:latin typeface="Times New Roman" panose="02020603050405020304" pitchFamily="18" charset="0"/>
                              <a:cs typeface="Times New Roman" panose="02020603050405020304" pitchFamily="18" charset="0"/>
                            </a:rPr>
                            <a:t>统一方程</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𝑦</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𝑚𝑥</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𝑚</m:t>
                                </m:r>
                                <m:r>
                                  <a:rPr lang="zh-CN" altLang="en-US" sz="1900" b="0" i="1" smtClean="0">
                                    <a:latin typeface="Cambria Math" panose="02040503050406030204" pitchFamily="18" charset="0"/>
                                  </a:rPr>
                                  <m:t>≠</m:t>
                                </m:r>
                                <m:r>
                                  <a:rPr lang="en-US" altLang="zh-CN" sz="1900" b="0" i="1" smtClean="0">
                                    <a:latin typeface="Cambria Math" panose="02040503050406030204" pitchFamily="18" charset="0"/>
                                  </a:rPr>
                                  <m: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900" i="1" smtClean="0">
                                        <a:latin typeface="Cambria Math" panose="02040503050406030204" pitchFamily="18" charset="0"/>
                                      </a:rPr>
                                    </m:ctrlPr>
                                  </m:sSupPr>
                                  <m:e>
                                    <m:r>
                                      <a:rPr lang="en-US" altLang="zh-CN" sz="1900" b="0" i="1" smtClean="0">
                                        <a:latin typeface="Cambria Math" panose="02040503050406030204" pitchFamily="18" charset="0"/>
                                      </a:rPr>
                                      <m:t>𝑥</m:t>
                                    </m:r>
                                  </m:e>
                                  <m:sup>
                                    <m:r>
                                      <a:rPr lang="en-US" altLang="zh-CN" sz="1900" b="0" i="1" smtClean="0">
                                        <a:latin typeface="Cambria Math" panose="02040503050406030204" pitchFamily="18" charset="0"/>
                                      </a:rPr>
                                      <m:t>2</m:t>
                                    </m:r>
                                  </m:sup>
                                </m:sSup>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𝑛𝑦</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𝑛</m:t>
                                </m:r>
                                <m:r>
                                  <a:rPr lang="zh-CN" altLang="en-US" sz="1900" b="0" i="1" smtClean="0">
                                    <a:latin typeface="Cambria Math" panose="02040503050406030204" pitchFamily="18" charset="0"/>
                                  </a:rPr>
                                  <m:t>≠</m:t>
                                </m:r>
                                <m:r>
                                  <a:rPr lang="en-US" altLang="zh-CN" sz="1900" b="0" i="1" smtClean="0">
                                    <a:latin typeface="Cambria Math" panose="02040503050406030204" pitchFamily="18" charset="0"/>
                                  </a:rPr>
                                  <m:t>0)</m:t>
                                </m:r>
                              </m:oMath>
                            </m:oMathPara>
                          </a14:m>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dirty="0"/>
                        </a:p>
                      </a:txBody>
                      <a:tcPr/>
                    </a:tc>
                  </a:tr>
                  <a:tr h="2267639">
                    <a:tc gridSpan="2">
                      <a:txBody>
                        <a:bodyPr/>
                        <a:lstStyle/>
                        <a:p>
                          <a:pPr algn="ctr"/>
                          <a:r>
                            <a:rPr lang="zh-CN" altLang="en-US" sz="1900" dirty="0" smtClean="0">
                              <a:latin typeface="Times New Roman" panose="02020603050405020304" pitchFamily="18" charset="0"/>
                              <a:cs typeface="Times New Roman" panose="02020603050405020304" pitchFamily="18" charset="0"/>
                            </a:rPr>
                            <a:t>图形</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a:txBody>
                        <a:bodyPr/>
                        <a:lstStyle/>
                        <a:p>
                          <a:pPr algn="ct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a:latin typeface="Times New Roman" panose="02020603050405020304" pitchFamily="18" charset="0"/>
                            <a:cs typeface="Times New Roman" panose="02020603050405020304" pitchFamily="18" charset="0"/>
                          </a:endParaRPr>
                        </a:p>
                      </a:txBody>
                      <a:tcPr anchor="ctr"/>
                    </a:tc>
                  </a:tr>
                  <a:tr h="492894">
                    <a:tc rowSpan="7">
                      <a:txBody>
                        <a:bodyPr/>
                        <a:lstStyle/>
                        <a:p>
                          <a:pPr algn="ctr"/>
                          <a:r>
                            <a:rPr lang="zh-CN" altLang="en-US" sz="1900" dirty="0" smtClean="0">
                              <a:latin typeface="Times New Roman" panose="02020603050405020304" pitchFamily="18" charset="0"/>
                              <a:cs typeface="Times New Roman" panose="02020603050405020304" pitchFamily="18" charset="0"/>
                            </a:rPr>
                            <a:t>性质</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900" dirty="0" smtClean="0">
                              <a:latin typeface="Times New Roman" panose="02020603050405020304" pitchFamily="18" charset="0"/>
                              <a:cs typeface="Times New Roman" panose="02020603050405020304" pitchFamily="18" charset="0"/>
                            </a:rPr>
                            <a:t>焦点坐标</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dirty="0" smtClean="0">
                              <a:latin typeface="Times New Roman" panose="02020603050405020304" pitchFamily="18" charset="0"/>
                              <a:cs typeface="Times New Roman" panose="02020603050405020304" pitchFamily="18" charset="0"/>
                            </a:rPr>
                            <a:t>F(</a:t>
                          </a:r>
                          <a14:m>
                            <m:oMath xmlns:m="http://schemas.openxmlformats.org/officeDocument/2006/math">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r>
                            <a:rPr lang="en-US" altLang="zh-CN" sz="1900" dirty="0" smtClean="0">
                              <a:latin typeface="Times New Roman" panose="02020603050405020304" pitchFamily="18" charset="0"/>
                              <a:cs typeface="Times New Roman" panose="02020603050405020304" pitchFamily="18" charset="0"/>
                            </a:rPr>
                            <a:t>,0)</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dirty="0" smtClean="0">
                              <a:latin typeface="Times New Roman" panose="02020603050405020304" pitchFamily="18" charset="0"/>
                              <a:cs typeface="Times New Roman" panose="02020603050405020304" pitchFamily="18" charset="0"/>
                            </a:rPr>
                            <a:t>F(</a:t>
                          </a:r>
                          <a14:m>
                            <m:oMath xmlns:m="http://schemas.openxmlformats.org/officeDocument/2006/math">
                              <m:r>
                                <a:rPr lang="en-US" altLang="zh-CN" sz="1900" b="0" i="0"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r>
                            <a:rPr lang="en-US" altLang="zh-CN" sz="1900" dirty="0" smtClean="0">
                              <a:latin typeface="Times New Roman" panose="02020603050405020304" pitchFamily="18" charset="0"/>
                              <a:cs typeface="Times New Roman" panose="02020603050405020304" pitchFamily="18" charset="0"/>
                            </a:rPr>
                            <a:t>,0)</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dirty="0" smtClean="0">
                              <a:latin typeface="Times New Roman" panose="02020603050405020304" pitchFamily="18" charset="0"/>
                              <a:cs typeface="Times New Roman" panose="02020603050405020304" pitchFamily="18" charset="0"/>
                            </a:rPr>
                            <a:t>F(</a:t>
                          </a:r>
                          <a14:m>
                            <m:oMath xmlns:m="http://schemas.openxmlformats.org/officeDocument/2006/math">
                              <m:r>
                                <m:rPr>
                                  <m:nor/>
                                </m:rPr>
                                <a:rPr lang="en-US" altLang="zh-CN" sz="1900" dirty="0" smtClean="0">
                                  <a:latin typeface="Times New Roman" panose="02020603050405020304" pitchFamily="18" charset="0"/>
                                  <a:cs typeface="Times New Roman" panose="02020603050405020304" pitchFamily="18" charset="0"/>
                                </a:rPr>
                                <m:t>0,</m:t>
                              </m:r>
                              <m:r>
                                <a:rPr lang="en-US" altLang="zh-CN" sz="1900" b="0" i="1" dirty="0"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r>
                            <a:rPr lang="en-US" altLang="zh-CN" sz="1900" dirty="0" smtClean="0">
                              <a:latin typeface="Times New Roman" panose="02020603050405020304" pitchFamily="18" charset="0"/>
                              <a:cs typeface="Times New Roman" panose="02020603050405020304" pitchFamily="18" charset="0"/>
                            </a:rPr>
                            <a:t>)</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dirty="0" smtClean="0">
                              <a:latin typeface="Times New Roman" panose="02020603050405020304" pitchFamily="18" charset="0"/>
                              <a:cs typeface="Times New Roman" panose="02020603050405020304" pitchFamily="18" charset="0"/>
                            </a:rPr>
                            <a:t>F(</a:t>
                          </a:r>
                          <a14:m>
                            <m:oMath xmlns:m="http://schemas.openxmlformats.org/officeDocument/2006/math">
                              <m:r>
                                <m:rPr>
                                  <m:nor/>
                                </m:rPr>
                                <a:rPr lang="en-US" altLang="zh-CN" sz="1900" dirty="0" smtClean="0">
                                  <a:latin typeface="Times New Roman" panose="02020603050405020304" pitchFamily="18" charset="0"/>
                                  <a:cs typeface="Times New Roman" panose="02020603050405020304" pitchFamily="18" charset="0"/>
                                </a:rPr>
                                <m:t>0,</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r>
                            <a:rPr lang="en-US" altLang="zh-CN" sz="1900" dirty="0" smtClean="0">
                              <a:latin typeface="Times New Roman" panose="02020603050405020304" pitchFamily="18" charset="0"/>
                              <a:cs typeface="Times New Roman" panose="02020603050405020304" pitchFamily="18" charset="0"/>
                            </a:rPr>
                            <a:t>)</a:t>
                          </a:r>
                          <a:endParaRPr lang="zh-CN" altLang="en-US" sz="1900" dirty="0">
                            <a:latin typeface="Times New Roman" panose="02020603050405020304" pitchFamily="18" charset="0"/>
                            <a:cs typeface="Times New Roman" panose="02020603050405020304" pitchFamily="18" charset="0"/>
                          </a:endParaRPr>
                        </a:p>
                      </a:txBody>
                      <a:tcPr anchor="ctr"/>
                    </a:tc>
                  </a:tr>
                  <a:tr h="492894">
                    <a:tc vMerge="1">
                      <a:txBody>
                        <a:bodyPr/>
                        <a:lstStyle/>
                        <a:p>
                          <a:endParaRPr lang="zh-CN" altLang="en-US"/>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准线方程</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en-US" altLang="zh-CN" sz="19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900" b="0" i="0"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en-US" altLang="zh-CN" sz="19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en-US" altLang="zh-CN" sz="19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en-US" altLang="zh-CN" sz="19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900" b="0" i="0"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2</m:t>
                                  </m:r>
                                </m:den>
                              </m:f>
                            </m:oMath>
                          </a14:m>
                          <a:endParaRPr lang="zh-CN" altLang="en-US" sz="1900" dirty="0">
                            <a:latin typeface="Times New Roman" panose="02020603050405020304" pitchFamily="18" charset="0"/>
                            <a:cs typeface="Times New Roman" panose="02020603050405020304" pitchFamily="18" charset="0"/>
                          </a:endParaRPr>
                        </a:p>
                      </a:txBody>
                      <a:tcPr anchor="ctr"/>
                    </a:tc>
                  </a:tr>
                  <a:tr h="492894">
                    <a:tc vMerge="1">
                      <a:txBody>
                        <a:bodyPr/>
                        <a:lstStyle/>
                        <a:p>
                          <a:endParaRPr lang="zh-CN" altLang="en-US"/>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对称轴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r>
                  <a:tr h="492894">
                    <a:tc vMerge="1">
                      <a:txBody>
                        <a:bodyPr/>
                        <a:lstStyle/>
                        <a:p>
                          <a:endParaRPr lang="zh-CN" altLang="en-US" dirty="0"/>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范围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a:t>
                          </a:r>
                          <a:r>
                            <a:rPr lang="en-US" altLang="zh-CN" sz="1900" dirty="0" smtClean="0">
                              <a:latin typeface="Times New Roman" panose="02020603050405020304" pitchFamily="18" charset="0"/>
                              <a:cs typeface="Times New Roman" panose="02020603050405020304" pitchFamily="18" charset="0"/>
                            </a:rPr>
                            <a:t>0,</a:t>
                          </a:r>
                          <a:r>
                            <a:rPr lang="en-US" altLang="zh-CN" sz="1900" i="1" dirty="0" smtClean="0">
                              <a:latin typeface="Times New Roman" panose="02020603050405020304" pitchFamily="18" charset="0"/>
                              <a:cs typeface="Times New Roman" panose="02020603050405020304" pitchFamily="18" charset="0"/>
                            </a:rPr>
                            <a:t>y</a:t>
                          </a:r>
                          <a14:m>
                            <m:oMath xmlns:m="http://schemas.openxmlformats.org/officeDocument/2006/math">
                              <m:r>
                                <a:rPr lang="en-US" altLang="zh-CN" sz="19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a:t>
                          </a:r>
                          <a:r>
                            <a:rPr lang="en-US" altLang="zh-CN" sz="1900" dirty="0" smtClean="0">
                              <a:latin typeface="Times New Roman" panose="02020603050405020304" pitchFamily="18" charset="0"/>
                              <a:cs typeface="Times New Roman" panose="02020603050405020304" pitchFamily="18" charset="0"/>
                            </a:rPr>
                            <a:t>0,</a:t>
                          </a:r>
                          <a:r>
                            <a:rPr lang="en-US" altLang="zh-CN" sz="1900" i="1" dirty="0" smtClean="0">
                              <a:latin typeface="Times New Roman" panose="02020603050405020304" pitchFamily="18" charset="0"/>
                              <a:cs typeface="Times New Roman" panose="02020603050405020304" pitchFamily="18" charset="0"/>
                            </a:rPr>
                            <a:t>y</a:t>
                          </a:r>
                          <a14:m>
                            <m:oMath xmlns:m="http://schemas.openxmlformats.org/officeDocument/2006/math">
                              <m:r>
                                <a:rPr lang="en-US" altLang="zh-CN" sz="19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a:t>
                          </a:r>
                          <a:r>
                            <a:rPr lang="en-US" altLang="zh-CN" sz="1900" dirty="0" smtClean="0">
                              <a:latin typeface="Times New Roman" panose="02020603050405020304" pitchFamily="18" charset="0"/>
                              <a:cs typeface="Times New Roman" panose="02020603050405020304" pitchFamily="18" charset="0"/>
                            </a:rPr>
                            <a:t>0,</a:t>
                          </a:r>
                          <a:r>
                            <a:rPr lang="en-US" altLang="zh-CN" sz="1900"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sz="19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a:t>
                          </a:r>
                          <a:r>
                            <a:rPr lang="en-US" altLang="zh-CN" sz="1900" dirty="0" smtClean="0">
                              <a:latin typeface="Times New Roman" panose="02020603050405020304" pitchFamily="18" charset="0"/>
                              <a:cs typeface="Times New Roman" panose="02020603050405020304" pitchFamily="18" charset="0"/>
                            </a:rPr>
                            <a:t>0,</a:t>
                          </a:r>
                          <a:r>
                            <a:rPr lang="en-US" altLang="zh-CN" sz="1900"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sz="19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zh-CN" altLang="en-US" sz="1900" dirty="0">
                            <a:latin typeface="Times New Roman" panose="02020603050405020304" pitchFamily="18" charset="0"/>
                            <a:cs typeface="Times New Roman" panose="02020603050405020304" pitchFamily="18" charset="0"/>
                          </a:endParaRPr>
                        </a:p>
                      </a:txBody>
                      <a:tcPr anchor="ctr"/>
                    </a:tc>
                  </a:tr>
                  <a:tr h="486143">
                    <a:tc vMerge="1">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900" dirty="0" smtClean="0">
                              <a:latin typeface="Times New Roman" panose="02020603050405020304" pitchFamily="18" charset="0"/>
                              <a:cs typeface="Times New Roman" panose="02020603050405020304" pitchFamily="18" charset="0"/>
                            </a:rPr>
                            <a:t>焦半径</a:t>
                          </a:r>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900" dirty="0" smtClean="0">
                              <a:latin typeface="Times New Roman" panose="02020603050405020304" pitchFamily="18" charset="0"/>
                              <a:cs typeface="Times New Roman" panose="02020603050405020304" pitchFamily="18" charset="0"/>
                            </a:rPr>
                            <a:t>|PF|=</a:t>
                          </a:r>
                          <a14:m>
                            <m:oMath xmlns:m="http://schemas.openxmlformats.org/officeDocument/2006/math">
                              <m:sSub>
                                <m:sSubPr>
                                  <m:ctrlPr>
                                    <a:rPr lang="en-US" altLang="zh-CN" sz="1900" i="1" smtClean="0">
                                      <a:latin typeface="Cambria Math" panose="02040503050406030204" pitchFamily="18" charset="0"/>
                                      <a:cs typeface="Times New Roman" panose="02020603050405020304" pitchFamily="18" charset="0"/>
                                    </a:rPr>
                                  </m:ctrlPr>
                                </m:sSubPr>
                                <m:e>
                                  <m:r>
                                    <a:rPr lang="en-US" altLang="zh-CN" sz="1900" b="0" i="1" smtClean="0">
                                      <a:latin typeface="Cambria Math" panose="02040503050406030204" pitchFamily="18" charset="0"/>
                                      <a:cs typeface="Times New Roman" panose="02020603050405020304" pitchFamily="18" charset="0"/>
                                    </a:rPr>
                                    <m:t>𝑥</m:t>
                                  </m:r>
                                </m:e>
                                <m:sub>
                                  <m:r>
                                    <a:rPr lang="en-US" altLang="zh-CN" sz="1900" b="0" i="1" smtClean="0">
                                      <a:latin typeface="Cambria Math" panose="02040503050406030204" pitchFamily="18" charset="0"/>
                                      <a:cs typeface="Times New Roman" panose="02020603050405020304" pitchFamily="18" charset="0"/>
                                    </a:rPr>
                                    <m:t>0</m:t>
                                  </m:r>
                                </m:sub>
                              </m:sSub>
                              <m:r>
                                <a:rPr lang="en-US" altLang="zh-CN" sz="1900" b="0" i="1"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900" dirty="0" smtClean="0">
                              <a:latin typeface="Times New Roman" panose="02020603050405020304" pitchFamily="18" charset="0"/>
                              <a:cs typeface="Times New Roman" panose="02020603050405020304" pitchFamily="18" charset="0"/>
                            </a:rPr>
                            <a:t>|PF|=</a:t>
                          </a:r>
                          <a14:m>
                            <m:oMath xmlns:m="http://schemas.openxmlformats.org/officeDocument/2006/math">
                              <m:sSub>
                                <m:sSubPr>
                                  <m:ctrlPr>
                                    <a:rPr lang="en-US" altLang="zh-CN" sz="1900" i="1" smtClean="0">
                                      <a:latin typeface="Cambria Math" panose="02040503050406030204" pitchFamily="18" charset="0"/>
                                      <a:cs typeface="Times New Roman" panose="02020603050405020304" pitchFamily="18" charset="0"/>
                                    </a:rPr>
                                  </m:ctrlPr>
                                </m:sSubPr>
                                <m:e>
                                  <m:r>
                                    <a:rPr lang="en-US" altLang="zh-CN" sz="1900" b="0" i="1" smtClean="0">
                                      <a:latin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cs typeface="Times New Roman" panose="02020603050405020304" pitchFamily="18" charset="0"/>
                                    </a:rPr>
                                    <m:t>𝑥</m:t>
                                  </m:r>
                                </m:e>
                                <m:sub>
                                  <m:r>
                                    <a:rPr lang="en-US" altLang="zh-CN" sz="1900" b="0" i="1" smtClean="0">
                                      <a:latin typeface="Cambria Math" panose="02040503050406030204" pitchFamily="18" charset="0"/>
                                      <a:cs typeface="Times New Roman" panose="02020603050405020304" pitchFamily="18" charset="0"/>
                                    </a:rPr>
                                    <m:t>0</m:t>
                                  </m:r>
                                </m:sub>
                              </m:sSub>
                              <m:r>
                                <a:rPr lang="en-US" altLang="zh-CN" sz="1900" b="0" i="1"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900" dirty="0" smtClean="0">
                              <a:latin typeface="Times New Roman" panose="02020603050405020304" pitchFamily="18" charset="0"/>
                              <a:cs typeface="Times New Roman" panose="02020603050405020304" pitchFamily="18" charset="0"/>
                            </a:rPr>
                            <a:t>|PF|=</a:t>
                          </a:r>
                          <a14:m>
                            <m:oMath xmlns:m="http://schemas.openxmlformats.org/officeDocument/2006/math">
                              <m:sSub>
                                <m:sSubPr>
                                  <m:ctrlPr>
                                    <a:rPr lang="en-US" altLang="zh-CN" sz="1900" i="1" smtClean="0">
                                      <a:latin typeface="Cambria Math" panose="02040503050406030204" pitchFamily="18" charset="0"/>
                                      <a:cs typeface="Times New Roman" panose="02020603050405020304" pitchFamily="18" charset="0"/>
                                    </a:rPr>
                                  </m:ctrlPr>
                                </m:sSubPr>
                                <m:e>
                                  <m:r>
                                    <a:rPr lang="en-US" altLang="zh-CN" sz="1900" b="0" i="1" smtClean="0">
                                      <a:latin typeface="Cambria Math" panose="02040503050406030204" pitchFamily="18" charset="0"/>
                                      <a:cs typeface="Times New Roman" panose="02020603050405020304" pitchFamily="18" charset="0"/>
                                    </a:rPr>
                                    <m:t>−</m:t>
                                  </m:r>
                                  <m:r>
                                    <a:rPr lang="en-US" altLang="zh-CN" sz="1900" b="0" i="1" smtClean="0">
                                      <a:latin typeface="Cambria Math" panose="02040503050406030204" pitchFamily="18" charset="0"/>
                                      <a:cs typeface="Times New Roman" panose="02020603050405020304" pitchFamily="18" charset="0"/>
                                    </a:rPr>
                                    <m:t>𝑦</m:t>
                                  </m:r>
                                </m:e>
                                <m:sub>
                                  <m:r>
                                    <a:rPr lang="en-US" altLang="zh-CN" sz="1900" b="0" i="1" smtClean="0">
                                      <a:latin typeface="Cambria Math" panose="02040503050406030204" pitchFamily="18" charset="0"/>
                                      <a:cs typeface="Times New Roman" panose="02020603050405020304" pitchFamily="18" charset="0"/>
                                    </a:rPr>
                                    <m:t>0</m:t>
                                  </m:r>
                                </m:sub>
                              </m:sSub>
                              <m:r>
                                <a:rPr lang="en-US" altLang="zh-CN" sz="1900" b="0" i="1"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900" dirty="0" smtClean="0">
                              <a:latin typeface="Times New Roman" panose="02020603050405020304" pitchFamily="18" charset="0"/>
                              <a:cs typeface="Times New Roman" panose="02020603050405020304" pitchFamily="18" charset="0"/>
                            </a:rPr>
                            <a:t>|PF|=</a:t>
                          </a:r>
                          <a14:m>
                            <m:oMath xmlns:m="http://schemas.openxmlformats.org/officeDocument/2006/math">
                              <m:sSub>
                                <m:sSubPr>
                                  <m:ctrlPr>
                                    <a:rPr lang="en-US" altLang="zh-CN" sz="1900" i="1" smtClean="0">
                                      <a:latin typeface="Cambria Math" panose="02040503050406030204" pitchFamily="18" charset="0"/>
                                      <a:cs typeface="Times New Roman" panose="02020603050405020304" pitchFamily="18" charset="0"/>
                                    </a:rPr>
                                  </m:ctrlPr>
                                </m:sSubPr>
                                <m:e>
                                  <m:r>
                                    <a:rPr lang="en-US" altLang="zh-CN" sz="1900" b="0" i="1" smtClean="0">
                                      <a:latin typeface="Cambria Math" panose="02040503050406030204" pitchFamily="18" charset="0"/>
                                      <a:cs typeface="Times New Roman" panose="02020603050405020304" pitchFamily="18" charset="0"/>
                                    </a:rPr>
                                    <m:t>𝑦</m:t>
                                  </m:r>
                                </m:e>
                                <m:sub>
                                  <m:r>
                                    <a:rPr lang="en-US" altLang="zh-CN" sz="1900" b="0" i="1" smtClean="0">
                                      <a:latin typeface="Cambria Math" panose="02040503050406030204" pitchFamily="18" charset="0"/>
                                      <a:cs typeface="Times New Roman" panose="02020603050405020304" pitchFamily="18" charset="0"/>
                                    </a:rPr>
                                    <m:t>0</m:t>
                                  </m:r>
                                </m:sub>
                              </m:sSub>
                              <m:r>
                                <a:rPr lang="en-US" altLang="zh-CN" sz="1900" b="0" i="1" smtClean="0">
                                  <a:latin typeface="Cambria Math" panose="02040503050406030204" pitchFamily="18" charset="0"/>
                                  <a:cs typeface="Times New Roman" panose="02020603050405020304" pitchFamily="18" charset="0"/>
                                </a:rPr>
                                <m:t>+</m:t>
                              </m:r>
                              <m:f>
                                <m:fPr>
                                  <m:ctrlPr>
                                    <a:rPr lang="en-US" altLang="zh-CN" sz="1900" i="1" smtClean="0">
                                      <a:latin typeface="Cambria Math" panose="02040503050406030204" pitchFamily="18" charset="0"/>
                                      <a:cs typeface="Times New Roman" panose="02020603050405020304" pitchFamily="18" charset="0"/>
                                    </a:rPr>
                                  </m:ctrlPr>
                                </m:fPr>
                                <m:num>
                                  <m:r>
                                    <a:rPr lang="en-US" altLang="zh-CN" sz="1900" b="0" i="1" smtClean="0">
                                      <a:latin typeface="Cambria Math" panose="02040503050406030204" pitchFamily="18" charset="0"/>
                                      <a:cs typeface="Times New Roman" panose="02020603050405020304" pitchFamily="18" charset="0"/>
                                    </a:rPr>
                                    <m:t>𝑝</m:t>
                                  </m:r>
                                </m:num>
                                <m:den>
                                  <m:r>
                                    <a:rPr lang="en-US" altLang="zh-CN" sz="1900" b="0" i="1" smtClean="0">
                                      <a:latin typeface="Cambria Math" panose="02040503050406030204" pitchFamily="18" charset="0"/>
                                      <a:cs typeface="Times New Roman" panose="02020603050405020304" pitchFamily="18" charset="0"/>
                                    </a:rPr>
                                    <m:t> 2 </m:t>
                                  </m:r>
                                </m:den>
                              </m:f>
                            </m:oMath>
                          </a14:m>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r>
                  <a:tr h="486143">
                    <a:tc vMerge="1">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900" dirty="0" smtClean="0">
                              <a:latin typeface="Times New Roman" panose="02020603050405020304" pitchFamily="18" charset="0"/>
                              <a:cs typeface="Times New Roman" panose="02020603050405020304" pitchFamily="18" charset="0"/>
                            </a:rPr>
                            <a:t>顶点坐标</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900" dirty="0" smtClean="0">
                              <a:latin typeface="Times New Roman" panose="02020603050405020304" pitchFamily="18" charset="0"/>
                              <a:cs typeface="Times New Roman" panose="02020603050405020304" pitchFamily="18" charset="0"/>
                            </a:rPr>
                            <a:t>(0,0)</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143">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a:r>
                            <a:rPr lang="zh-CN" altLang="en-US" sz="1900" dirty="0" smtClean="0">
                              <a:latin typeface="Times New Roman" panose="02020603050405020304" pitchFamily="18" charset="0"/>
                              <a:cs typeface="Times New Roman" panose="02020603050405020304" pitchFamily="18" charset="0"/>
                            </a:rPr>
                            <a:t>离心率</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gridSpan="4">
                      <a:txBody>
                        <a:bodyPr/>
                        <a:lstStyle/>
                        <a:p>
                          <a:pPr algn="ctr"/>
                          <a:r>
                            <a:rPr lang="en-US" altLang="zh-CN" sz="1900" i="1" dirty="0" smtClean="0">
                              <a:latin typeface="Times New Roman" panose="02020603050405020304" pitchFamily="18" charset="0"/>
                              <a:cs typeface="Times New Roman" panose="02020603050405020304" pitchFamily="18" charset="0"/>
                            </a:rPr>
                            <a:t>e</a:t>
                          </a:r>
                          <a:r>
                            <a:rPr lang="en-US" altLang="zh-CN" sz="1900" dirty="0" smtClean="0">
                              <a:latin typeface="Times New Roman" panose="02020603050405020304" pitchFamily="18" charset="0"/>
                              <a:cs typeface="Times New Roman" panose="02020603050405020304" pitchFamily="18" charset="0"/>
                            </a:rPr>
                            <a:t>=1</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hMerge="1">
                      <a:txBody>
                        <a:bodyPr/>
                        <a:lstStyle/>
                        <a:p>
                          <a:endParaRPr lang="zh-CN" altLang="en-US">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338492446"/>
                  </p:ext>
                </p:extLst>
              </p:nvPr>
            </p:nvGraphicFramePr>
            <p:xfrm>
              <a:off x="204716" y="69968"/>
              <a:ext cx="11791666" cy="6631083"/>
            </p:xfrm>
            <a:graphic>
              <a:graphicData uri="http://schemas.openxmlformats.org/drawingml/2006/table">
                <a:tbl>
                  <a:tblPr firstRow="1" bandRow="1">
                    <a:tableStyleId>{5940675A-B579-460E-94D1-54222C63F5DA}</a:tableStyleId>
                  </a:tblPr>
                  <a:tblGrid>
                    <a:gridCol w="1059461"/>
                    <a:gridCol w="1252091"/>
                    <a:gridCol w="2339070"/>
                    <a:gridCol w="2366589"/>
                    <a:gridCol w="2394108"/>
                    <a:gridCol w="2380347"/>
                  </a:tblGrid>
                  <a:tr h="440545">
                    <a:tc gridSpan="2">
                      <a:txBody>
                        <a:bodyPr/>
                        <a:lstStyle/>
                        <a:p>
                          <a:pPr algn="ctr"/>
                          <a:r>
                            <a:rPr lang="zh-CN" altLang="en-US" sz="1900" dirty="0" smtClean="0">
                              <a:latin typeface="Times New Roman" panose="02020603050405020304" pitchFamily="18" charset="0"/>
                              <a:cs typeface="Times New Roman" panose="02020603050405020304" pitchFamily="18" charset="0"/>
                            </a:rPr>
                            <a:t>标准方程</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a:txBody>
                        <a:bodyPr/>
                        <a:lstStyle/>
                        <a:p>
                          <a:endParaRPr lang="zh-CN"/>
                        </a:p>
                      </a:txBody>
                      <a:tcPr anchor="ctr">
                        <a:blipFill rotWithShape="0">
                          <a:blip r:embed="rId3"/>
                          <a:stretch>
                            <a:fillRect l="-98958" t="-2778" r="-305729" b="-1423611"/>
                          </a:stretch>
                        </a:blipFill>
                      </a:tcPr>
                    </a:tc>
                    <a:tc>
                      <a:txBody>
                        <a:bodyPr/>
                        <a:lstStyle/>
                        <a:p>
                          <a:endParaRPr lang="zh-CN"/>
                        </a:p>
                      </a:txBody>
                      <a:tcPr anchor="ctr">
                        <a:blipFill rotWithShape="0">
                          <a:blip r:embed="rId3"/>
                          <a:stretch>
                            <a:fillRect l="-196401" t="-2778" r="-201799" b="-1423611"/>
                          </a:stretch>
                        </a:blipFill>
                      </a:tcPr>
                    </a:tc>
                    <a:tc>
                      <a:txBody>
                        <a:bodyPr/>
                        <a:lstStyle/>
                        <a:p>
                          <a:endParaRPr lang="zh-CN"/>
                        </a:p>
                      </a:txBody>
                      <a:tcPr anchor="ctr">
                        <a:blipFill rotWithShape="0">
                          <a:blip r:embed="rId3"/>
                          <a:stretch>
                            <a:fillRect l="-294133" t="-2778" r="-100255" b="-1423611"/>
                          </a:stretch>
                        </a:blipFill>
                      </a:tcPr>
                    </a:tc>
                    <a:tc>
                      <a:txBody>
                        <a:bodyPr/>
                        <a:lstStyle/>
                        <a:p>
                          <a:endParaRPr lang="zh-CN"/>
                        </a:p>
                      </a:txBody>
                      <a:tcPr anchor="ctr">
                        <a:blipFill rotWithShape="0">
                          <a:blip r:embed="rId3"/>
                          <a:stretch>
                            <a:fillRect l="-395141" t="-2778" r="-512" b="-1423611"/>
                          </a:stretch>
                        </a:blipFill>
                      </a:tcPr>
                    </a:tc>
                  </a:tr>
                  <a:tr h="492894">
                    <a:tc gridSpan="2">
                      <a:txBody>
                        <a:bodyPr/>
                        <a:lstStyle/>
                        <a:p>
                          <a:pPr algn="ctr"/>
                          <a:r>
                            <a:rPr lang="zh-CN" altLang="en-US" sz="1900" dirty="0" smtClean="0">
                              <a:latin typeface="Times New Roman" panose="02020603050405020304" pitchFamily="18" charset="0"/>
                              <a:cs typeface="Times New Roman" panose="02020603050405020304" pitchFamily="18" charset="0"/>
                            </a:rPr>
                            <a:t>统一方程</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gridSpan="2">
                      <a:txBody>
                        <a:bodyPr/>
                        <a:lstStyle/>
                        <a:p>
                          <a:endParaRPr lang="zh-CN"/>
                        </a:p>
                      </a:txBody>
                      <a:tcPr anchor="ctr">
                        <a:blipFill rotWithShape="0">
                          <a:blip r:embed="rId3"/>
                          <a:stretch>
                            <a:fillRect l="-49159" t="-91358" r="-101552" b="-1165432"/>
                          </a:stretch>
                        </a:blipFill>
                      </a:tcPr>
                    </a:tc>
                    <a:tc hMerge="1">
                      <a:txBody>
                        <a:bodyPr/>
                        <a:lstStyle/>
                        <a:p>
                          <a:endParaRPr lang="zh-CN" altLang="en-US" dirty="0"/>
                        </a:p>
                      </a:txBody>
                      <a:tcPr/>
                    </a:tc>
                    <a:tc gridSpan="2">
                      <a:txBody>
                        <a:bodyPr/>
                        <a:lstStyle/>
                        <a:p>
                          <a:endParaRPr lang="zh-CN"/>
                        </a:p>
                      </a:txBody>
                      <a:tcPr anchor="ctr">
                        <a:blipFill rotWithShape="0">
                          <a:blip r:embed="rId3"/>
                          <a:stretch>
                            <a:fillRect l="-147254" t="-91358" r="-255" b="-1165432"/>
                          </a:stretch>
                        </a:blipFill>
                      </a:tcPr>
                    </a:tc>
                    <a:tc hMerge="1">
                      <a:txBody>
                        <a:bodyPr/>
                        <a:lstStyle/>
                        <a:p>
                          <a:endParaRPr lang="zh-CN" altLang="en-US" dirty="0"/>
                        </a:p>
                      </a:txBody>
                      <a:tcPr/>
                    </a:tc>
                  </a:tr>
                  <a:tr h="2267639">
                    <a:tc gridSpan="2">
                      <a:txBody>
                        <a:bodyPr/>
                        <a:lstStyle/>
                        <a:p>
                          <a:pPr algn="ctr"/>
                          <a:r>
                            <a:rPr lang="zh-CN" altLang="en-US" sz="1900" dirty="0" smtClean="0">
                              <a:latin typeface="Times New Roman" panose="02020603050405020304" pitchFamily="18" charset="0"/>
                              <a:cs typeface="Times New Roman" panose="02020603050405020304" pitchFamily="18" charset="0"/>
                            </a:rPr>
                            <a:t>图形</a:t>
                          </a:r>
                          <a:endParaRPr lang="zh-CN" altLang="en-US" sz="19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a:p>
                      </a:txBody>
                      <a:tcPr/>
                    </a:tc>
                    <a:tc>
                      <a:txBody>
                        <a:bodyPr/>
                        <a:lstStyle/>
                        <a:p>
                          <a:pPr algn="ct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a:latin typeface="Times New Roman" panose="02020603050405020304" pitchFamily="18" charset="0"/>
                            <a:cs typeface="Times New Roman" panose="02020603050405020304" pitchFamily="18" charset="0"/>
                          </a:endParaRPr>
                        </a:p>
                      </a:txBody>
                      <a:tcPr anchor="ctr"/>
                    </a:tc>
                    <a:tc>
                      <a:txBody>
                        <a:bodyPr/>
                        <a:lstStyle/>
                        <a:p>
                          <a:pPr algn="ctr"/>
                          <a:endParaRPr lang="zh-CN" altLang="en-US" sz="1900">
                            <a:latin typeface="Times New Roman" panose="02020603050405020304" pitchFamily="18" charset="0"/>
                            <a:cs typeface="Times New Roman" panose="02020603050405020304" pitchFamily="18" charset="0"/>
                          </a:endParaRPr>
                        </a:p>
                      </a:txBody>
                      <a:tcPr anchor="ctr"/>
                    </a:tc>
                  </a:tr>
                  <a:tr h="492894">
                    <a:tc rowSpan="7">
                      <a:txBody>
                        <a:bodyPr/>
                        <a:lstStyle/>
                        <a:p>
                          <a:pPr algn="ctr"/>
                          <a:r>
                            <a:rPr lang="zh-CN" altLang="en-US" sz="1900" dirty="0" smtClean="0">
                              <a:latin typeface="Times New Roman" panose="02020603050405020304" pitchFamily="18" charset="0"/>
                              <a:cs typeface="Times New Roman" panose="02020603050405020304" pitchFamily="18" charset="0"/>
                            </a:rPr>
                            <a:t>性质</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900" dirty="0" smtClean="0">
                              <a:latin typeface="Times New Roman" panose="02020603050405020304" pitchFamily="18" charset="0"/>
                              <a:cs typeface="Times New Roman" panose="02020603050405020304" pitchFamily="18" charset="0"/>
                            </a:rPr>
                            <a:t>焦点坐标</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98958" t="-651852" r="-305729" b="-604938"/>
                          </a:stretch>
                        </a:blipFill>
                      </a:tcPr>
                    </a:tc>
                    <a:tc>
                      <a:txBody>
                        <a:bodyPr/>
                        <a:lstStyle/>
                        <a:p>
                          <a:endParaRPr lang="zh-CN"/>
                        </a:p>
                      </a:txBody>
                      <a:tcPr anchor="ctr">
                        <a:blipFill rotWithShape="0">
                          <a:blip r:embed="rId3"/>
                          <a:stretch>
                            <a:fillRect l="-196401" t="-651852" r="-201799" b="-604938"/>
                          </a:stretch>
                        </a:blipFill>
                      </a:tcPr>
                    </a:tc>
                    <a:tc>
                      <a:txBody>
                        <a:bodyPr/>
                        <a:lstStyle/>
                        <a:p>
                          <a:endParaRPr lang="zh-CN"/>
                        </a:p>
                      </a:txBody>
                      <a:tcPr anchor="ctr">
                        <a:blipFill rotWithShape="0">
                          <a:blip r:embed="rId3"/>
                          <a:stretch>
                            <a:fillRect l="-294133" t="-651852" r="-100255" b="-604938"/>
                          </a:stretch>
                        </a:blipFill>
                      </a:tcPr>
                    </a:tc>
                    <a:tc>
                      <a:txBody>
                        <a:bodyPr/>
                        <a:lstStyle/>
                        <a:p>
                          <a:endParaRPr lang="zh-CN"/>
                        </a:p>
                      </a:txBody>
                      <a:tcPr anchor="ctr">
                        <a:blipFill rotWithShape="0">
                          <a:blip r:embed="rId3"/>
                          <a:stretch>
                            <a:fillRect l="-395141" t="-651852" r="-512" b="-604938"/>
                          </a:stretch>
                        </a:blipFill>
                      </a:tcPr>
                    </a:tc>
                  </a:tr>
                  <a:tr h="492894">
                    <a:tc vMerge="1">
                      <a:txBody>
                        <a:bodyPr/>
                        <a:lstStyle/>
                        <a:p>
                          <a:endParaRPr lang="zh-CN" altLang="en-US"/>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准线方程</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98958" t="-751852" r="-305729" b="-504938"/>
                          </a:stretch>
                        </a:blipFill>
                      </a:tcPr>
                    </a:tc>
                    <a:tc>
                      <a:txBody>
                        <a:bodyPr/>
                        <a:lstStyle/>
                        <a:p>
                          <a:endParaRPr lang="zh-CN"/>
                        </a:p>
                      </a:txBody>
                      <a:tcPr anchor="ctr">
                        <a:blipFill rotWithShape="0">
                          <a:blip r:embed="rId3"/>
                          <a:stretch>
                            <a:fillRect l="-196401" t="-751852" r="-201799" b="-504938"/>
                          </a:stretch>
                        </a:blipFill>
                      </a:tcPr>
                    </a:tc>
                    <a:tc>
                      <a:txBody>
                        <a:bodyPr/>
                        <a:lstStyle/>
                        <a:p>
                          <a:endParaRPr lang="zh-CN"/>
                        </a:p>
                      </a:txBody>
                      <a:tcPr anchor="ctr">
                        <a:blipFill rotWithShape="0">
                          <a:blip r:embed="rId3"/>
                          <a:stretch>
                            <a:fillRect l="-294133" t="-751852" r="-100255" b="-504938"/>
                          </a:stretch>
                        </a:blipFill>
                      </a:tcPr>
                    </a:tc>
                    <a:tc>
                      <a:txBody>
                        <a:bodyPr/>
                        <a:lstStyle/>
                        <a:p>
                          <a:endParaRPr lang="zh-CN"/>
                        </a:p>
                      </a:txBody>
                      <a:tcPr anchor="ctr">
                        <a:blipFill rotWithShape="0">
                          <a:blip r:embed="rId3"/>
                          <a:stretch>
                            <a:fillRect l="-395141" t="-751852" r="-512" b="-504938"/>
                          </a:stretch>
                        </a:blipFill>
                      </a:tcPr>
                    </a:tc>
                  </a:tr>
                  <a:tr h="492894">
                    <a:tc vMerge="1">
                      <a:txBody>
                        <a:bodyPr/>
                        <a:lstStyle/>
                        <a:p>
                          <a:endParaRPr lang="zh-CN" altLang="en-US"/>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对称轴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x</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900" i="1" dirty="0" smtClean="0">
                              <a:latin typeface="Times New Roman" panose="02020603050405020304" pitchFamily="18" charset="0"/>
                              <a:cs typeface="Times New Roman" panose="02020603050405020304" pitchFamily="18" charset="0"/>
                            </a:rPr>
                            <a:t>y</a:t>
                          </a:r>
                          <a:r>
                            <a:rPr lang="zh-CN" altLang="en-US" sz="1900" dirty="0" smtClean="0">
                              <a:latin typeface="Times New Roman" panose="02020603050405020304" pitchFamily="18" charset="0"/>
                              <a:cs typeface="Times New Roman" panose="02020603050405020304" pitchFamily="18" charset="0"/>
                            </a:rPr>
                            <a:t>轴</a:t>
                          </a:r>
                          <a:endParaRPr lang="zh-CN" altLang="en-US" sz="1900" dirty="0">
                            <a:latin typeface="Times New Roman" panose="02020603050405020304" pitchFamily="18" charset="0"/>
                            <a:cs typeface="Times New Roman" panose="02020603050405020304" pitchFamily="18" charset="0"/>
                          </a:endParaRPr>
                        </a:p>
                      </a:txBody>
                      <a:tcPr anchor="ctr"/>
                    </a:tc>
                  </a:tr>
                  <a:tr h="492894">
                    <a:tc vMerge="1">
                      <a:txBody>
                        <a:bodyPr/>
                        <a:lstStyle/>
                        <a:p>
                          <a:endParaRPr lang="zh-CN" altLang="en-US" dirty="0"/>
                        </a:p>
                      </a:txBody>
                      <a:tcPr/>
                    </a:tc>
                    <a:tc>
                      <a:txBody>
                        <a:bodyPr/>
                        <a:lstStyle/>
                        <a:p>
                          <a:pPr algn="ctr"/>
                          <a:r>
                            <a:rPr lang="zh-CN" altLang="en-US" sz="1900" dirty="0" smtClean="0">
                              <a:latin typeface="Times New Roman" panose="02020603050405020304" pitchFamily="18" charset="0"/>
                              <a:cs typeface="Times New Roman" panose="02020603050405020304" pitchFamily="18" charset="0"/>
                            </a:rPr>
                            <a:t>范围</a:t>
                          </a:r>
                          <a:endParaRPr lang="zh-CN" altLang="en-US" sz="19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98958" t="-963750" r="-305729" b="-310000"/>
                          </a:stretch>
                        </a:blipFill>
                      </a:tcPr>
                    </a:tc>
                    <a:tc>
                      <a:txBody>
                        <a:bodyPr/>
                        <a:lstStyle/>
                        <a:p>
                          <a:endParaRPr lang="zh-CN"/>
                        </a:p>
                      </a:txBody>
                      <a:tcPr anchor="ctr">
                        <a:blipFill rotWithShape="0">
                          <a:blip r:embed="rId3"/>
                          <a:stretch>
                            <a:fillRect l="-196401" t="-963750" r="-201799" b="-310000"/>
                          </a:stretch>
                        </a:blipFill>
                      </a:tcPr>
                    </a:tc>
                    <a:tc>
                      <a:txBody>
                        <a:bodyPr/>
                        <a:lstStyle/>
                        <a:p>
                          <a:endParaRPr lang="zh-CN"/>
                        </a:p>
                      </a:txBody>
                      <a:tcPr anchor="ctr">
                        <a:blipFill rotWithShape="0">
                          <a:blip r:embed="rId3"/>
                          <a:stretch>
                            <a:fillRect l="-294133" t="-963750" r="-100255" b="-310000"/>
                          </a:stretch>
                        </a:blipFill>
                      </a:tcPr>
                    </a:tc>
                    <a:tc>
                      <a:txBody>
                        <a:bodyPr/>
                        <a:lstStyle/>
                        <a:p>
                          <a:endParaRPr lang="zh-CN"/>
                        </a:p>
                      </a:txBody>
                      <a:tcPr anchor="ctr">
                        <a:blipFill rotWithShape="0">
                          <a:blip r:embed="rId3"/>
                          <a:stretch>
                            <a:fillRect l="-395141" t="-963750" r="-512" b="-310000"/>
                          </a:stretch>
                        </a:blipFill>
                      </a:tcPr>
                    </a:tc>
                  </a:tr>
                  <a:tr h="486143">
                    <a:tc vMerge="1">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zh-CN" altLang="en-US" sz="1900" dirty="0" smtClean="0">
                              <a:latin typeface="Times New Roman" panose="02020603050405020304" pitchFamily="18" charset="0"/>
                              <a:cs typeface="Times New Roman" panose="02020603050405020304" pitchFamily="18" charset="0"/>
                            </a:rPr>
                            <a:t>焦半径</a:t>
                          </a:r>
                          <a:endParaRPr lang="zh-CN" altLang="en-US" sz="19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98958" t="-1063750" r="-305729" b="-210000"/>
                          </a:stretch>
                        </a:blipFill>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196401" t="-1063750" r="-201799" b="-210000"/>
                          </a:stretch>
                        </a:blipFill>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294133" t="-1063750" r="-100255" b="-210000"/>
                          </a:stretch>
                        </a:blipFill>
                      </a:tcPr>
                    </a:tc>
                    <a:tc>
                      <a:txBody>
                        <a:bodyPr/>
                        <a:lstStyle/>
                        <a:p>
                          <a:endParaRPr lang="zh-CN"/>
                        </a:p>
                      </a:txBody>
                      <a:tcPr anchor="ctr">
                        <a:lnB w="12700" cap="flat" cmpd="sng" algn="ctr">
                          <a:solidFill>
                            <a:schemeClr val="tx1"/>
                          </a:solidFill>
                          <a:prstDash val="solid"/>
                          <a:round/>
                          <a:headEnd type="none" w="med" len="med"/>
                          <a:tailEnd type="none" w="med" len="med"/>
                        </a:lnB>
                        <a:blipFill rotWithShape="0">
                          <a:blip r:embed="rId3"/>
                          <a:stretch>
                            <a:fillRect l="-395141" t="-1063750" r="-512" b="-210000"/>
                          </a:stretch>
                        </a:blipFill>
                      </a:tcPr>
                    </a:tc>
                  </a:tr>
                  <a:tr h="486143">
                    <a:tc vMerge="1">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900" dirty="0" smtClean="0">
                              <a:latin typeface="Times New Roman" panose="02020603050405020304" pitchFamily="18" charset="0"/>
                              <a:cs typeface="Times New Roman" panose="02020603050405020304" pitchFamily="18" charset="0"/>
                            </a:rPr>
                            <a:t>顶点坐标</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altLang="zh-CN" sz="1900" dirty="0" smtClean="0">
                              <a:latin typeface="Times New Roman" panose="02020603050405020304" pitchFamily="18" charset="0"/>
                              <a:cs typeface="Times New Roman" panose="02020603050405020304" pitchFamily="18" charset="0"/>
                            </a:rPr>
                            <a:t>(0,0)</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143">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a:r>
                            <a:rPr lang="zh-CN" altLang="en-US" sz="1900" dirty="0" smtClean="0">
                              <a:latin typeface="Times New Roman" panose="02020603050405020304" pitchFamily="18" charset="0"/>
                              <a:cs typeface="Times New Roman" panose="02020603050405020304" pitchFamily="18" charset="0"/>
                            </a:rPr>
                            <a:t>离心率</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gridSpan="4">
                      <a:txBody>
                        <a:bodyPr/>
                        <a:lstStyle/>
                        <a:p>
                          <a:pPr algn="ctr"/>
                          <a:r>
                            <a:rPr lang="en-US" altLang="zh-CN" sz="1900" i="1" dirty="0" smtClean="0">
                              <a:latin typeface="Times New Roman" panose="02020603050405020304" pitchFamily="18" charset="0"/>
                              <a:cs typeface="Times New Roman" panose="02020603050405020304" pitchFamily="18" charset="0"/>
                            </a:rPr>
                            <a:t>e</a:t>
                          </a:r>
                          <a:r>
                            <a:rPr lang="en-US" altLang="zh-CN" sz="1900" dirty="0" smtClean="0">
                              <a:latin typeface="Times New Roman" panose="02020603050405020304" pitchFamily="18" charset="0"/>
                              <a:cs typeface="Times New Roman" panose="02020603050405020304" pitchFamily="18" charset="0"/>
                            </a:rPr>
                            <a:t>=1</a:t>
                          </a:r>
                          <a:endParaRPr lang="zh-CN" altLang="en-US" sz="190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hMerge="1">
                      <a:txBody>
                        <a:bodyPr/>
                        <a:lstStyle/>
                        <a:p>
                          <a:endParaRPr lang="zh-CN" altLang="en-US">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mc:Fallback>
      </mc:AlternateContent>
      <p:pic>
        <p:nvPicPr>
          <p:cNvPr id="11" name="图片 10"/>
          <p:cNvPicPr>
            <a:picLocks noChangeAspect="1"/>
          </p:cNvPicPr>
          <p:nvPr/>
        </p:nvPicPr>
        <p:blipFill>
          <a:blip r:embed="rId4"/>
          <a:stretch>
            <a:fillRect/>
          </a:stretch>
        </p:blipFill>
        <p:spPr>
          <a:xfrm>
            <a:off x="2497075" y="1215778"/>
            <a:ext cx="2198891" cy="1718484"/>
          </a:xfrm>
          <a:prstGeom prst="rect">
            <a:avLst/>
          </a:prstGeom>
        </p:spPr>
      </p:pic>
      <p:pic>
        <p:nvPicPr>
          <p:cNvPr id="12" name="图片 11"/>
          <p:cNvPicPr>
            <a:picLocks noChangeAspect="1"/>
          </p:cNvPicPr>
          <p:nvPr/>
        </p:nvPicPr>
        <p:blipFill>
          <a:blip r:embed="rId5"/>
          <a:stretch>
            <a:fillRect/>
          </a:stretch>
        </p:blipFill>
        <p:spPr>
          <a:xfrm>
            <a:off x="4987254" y="1132626"/>
            <a:ext cx="2198891" cy="1801636"/>
          </a:xfrm>
          <a:prstGeom prst="rect">
            <a:avLst/>
          </a:prstGeom>
        </p:spPr>
      </p:pic>
      <p:pic>
        <p:nvPicPr>
          <p:cNvPr id="13" name="图片 12"/>
          <p:cNvPicPr>
            <a:picLocks noChangeAspect="1"/>
          </p:cNvPicPr>
          <p:nvPr/>
        </p:nvPicPr>
        <p:blipFill>
          <a:blip r:embed="rId6"/>
          <a:stretch>
            <a:fillRect/>
          </a:stretch>
        </p:blipFill>
        <p:spPr>
          <a:xfrm>
            <a:off x="7231553" y="1318744"/>
            <a:ext cx="2447541" cy="1833882"/>
          </a:xfrm>
          <a:prstGeom prst="rect">
            <a:avLst/>
          </a:prstGeom>
        </p:spPr>
      </p:pic>
      <p:pic>
        <p:nvPicPr>
          <p:cNvPr id="14" name="图片 13"/>
          <p:cNvPicPr>
            <a:picLocks noChangeAspect="1"/>
          </p:cNvPicPr>
          <p:nvPr/>
        </p:nvPicPr>
        <p:blipFill>
          <a:blip r:embed="rId7"/>
          <a:stretch>
            <a:fillRect/>
          </a:stretch>
        </p:blipFill>
        <p:spPr>
          <a:xfrm>
            <a:off x="9610854" y="935621"/>
            <a:ext cx="2447541" cy="1798388"/>
          </a:xfrm>
          <a:prstGeom prst="rect">
            <a:avLst/>
          </a:prstGeom>
        </p:spPr>
      </p:pic>
    </p:spTree>
    <p:extLst>
      <p:ext uri="{BB962C8B-B14F-4D97-AF65-F5344CB8AC3E}">
        <p14:creationId xmlns:p14="http://schemas.microsoft.com/office/powerpoint/2010/main" val="265585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mc:AlternateContent xmlns:mc="http://schemas.openxmlformats.org/markup-compatibility/2006" xmlns:a14="http://schemas.microsoft.com/office/drawing/2010/main">
        <mc:Choice Requires="a14">
          <p:sp>
            <p:nvSpPr>
              <p:cNvPr id="10" name="副标题 2"/>
              <p:cNvSpPr>
                <a:spLocks noGrp="1"/>
              </p:cNvSpPr>
              <p:nvPr>
                <p:ph type="subTitle" idx="1"/>
              </p:nvPr>
            </p:nvSpPr>
            <p:spPr>
              <a:xfrm>
                <a:off x="559557" y="941695"/>
                <a:ext cx="11051871"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焦点弦的性质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以抛物线</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𝑝𝑥</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&gt;0)</m:t>
                    </m:r>
                  </m:oMath>
                </a14:m>
                <a:r>
                  <a:rPr lang="zh-CN" altLang="en-US" dirty="0" smtClean="0">
                    <a:latin typeface="Times New Roman" panose="02020603050405020304" pitchFamily="18" charset="0"/>
                    <a:cs typeface="Times New Roman" panose="02020603050405020304" pitchFamily="18" charset="0"/>
                  </a:rPr>
                  <a:t>为例，设</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是抛物线的过焦点的一条弦（焦点弦）</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是抛物线的焦点，</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B(</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在准线上的射影为</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，则有以下结论</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副标题 2"/>
              <p:cNvSpPr>
                <a:spLocks noGrp="1" noRot="1" noChangeAspect="1" noMove="1" noResize="1" noEditPoints="1" noAdjustHandles="1" noChangeArrowheads="1" noChangeShapeType="1" noTextEdit="1"/>
              </p:cNvSpPr>
              <p:nvPr>
                <p:ph type="subTitle" idx="1"/>
              </p:nvPr>
            </p:nvSpPr>
            <p:spPr>
              <a:xfrm>
                <a:off x="559557" y="941695"/>
                <a:ext cx="11051871" cy="1719617"/>
              </a:xfrm>
              <a:blipFill rotWithShape="0">
                <a:blip r:embed="rId3"/>
                <a:stretch>
                  <a:fillRect l="-883" t="-6007" r="-221" b="-35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副标题 2"/>
              <p:cNvSpPr txBox="1">
                <a:spLocks/>
              </p:cNvSpPr>
              <p:nvPr/>
            </p:nvSpPr>
            <p:spPr>
              <a:xfrm>
                <a:off x="559556" y="2661312"/>
                <a:ext cx="11327644" cy="2047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smtClean="0">
                            <a:latin typeface="Cambria Math" panose="02040503050406030204" pitchFamily="18" charset="0"/>
                            <a:cs typeface="Times New Roman" panose="02020603050405020304" pitchFamily="18" charset="0"/>
                          </a:rPr>
                        </m:ctrlPr>
                      </m:fPr>
                      <m:num>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𝑝</m:t>
                            </m:r>
                          </m:e>
                          <m:sup>
                            <m:r>
                              <a:rPr lang="en-US" altLang="zh-CN" b="0" i="1" dirty="0" smtClean="0">
                                <a:latin typeface="Cambria Math" panose="02040503050406030204" pitchFamily="18" charset="0"/>
                                <a:cs typeface="Times New Roman" panose="02020603050405020304" pitchFamily="18" charset="0"/>
                              </a:rPr>
                              <m:t>2</m:t>
                            </m:r>
                          </m:sup>
                        </m:sSup>
                      </m:num>
                      <m:den>
                        <m:r>
                          <a:rPr lang="en-US" altLang="zh-CN" b="0" i="1" dirty="0" smtClean="0">
                            <a:latin typeface="Cambria Math" panose="02040503050406030204" pitchFamily="18" charset="0"/>
                            <a:cs typeface="Times New Roman" panose="02020603050405020304" pitchFamily="18" charset="0"/>
                          </a:rPr>
                          <m:t>4</m:t>
                        </m:r>
                      </m:den>
                    </m:f>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𝑝</m:t>
                        </m:r>
                      </m:e>
                      <m:sup>
                        <m:r>
                          <a:rPr lang="en-US" altLang="zh-CN" i="1" dirty="0">
                            <a:latin typeface="Cambria Math" panose="02040503050406030204" pitchFamily="18" charset="0"/>
                            <a:cs typeface="Times New Roman" panose="02020603050405020304" pitchFamily="18" charset="0"/>
                          </a:rPr>
                          <m:t>2</m:t>
                        </m:r>
                      </m:sup>
                    </m:sSup>
                  </m:oMath>
                </a14:m>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）若直线</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的倾斜角为</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𝜃</m:t>
                    </m:r>
                  </m:oMath>
                </a14:m>
                <a:r>
                  <a:rPr lang="zh-CN" altLang="en-US" dirty="0" smtClean="0">
                    <a:latin typeface="Times New Roman" panose="02020603050405020304" pitchFamily="18" charset="0"/>
                    <a:cs typeface="Times New Roman" panose="02020603050405020304" pitchFamily="18" charset="0"/>
                  </a:rPr>
                  <a:t>，且</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位于</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轴上方，</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位于</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轴下方，则</a:t>
                </a:r>
                <a:r>
                  <a:rPr lang="en-US" altLang="zh-CN" dirty="0" smtClean="0">
                    <a:latin typeface="Times New Roman" panose="02020603050405020304" pitchFamily="18" charset="0"/>
                    <a:cs typeface="Times New Roman" panose="02020603050405020304" pitchFamily="18" charset="0"/>
                  </a:rPr>
                  <a:t>| AF |=</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𝑝</m:t>
                        </m:r>
                      </m:num>
                      <m:den>
                        <m:r>
                          <a:rPr lang="en-US" altLang="zh-CN" b="0" i="1" smtClean="0">
                            <a:latin typeface="Cambria Math" panose="02040503050406030204" pitchFamily="18" charset="0"/>
                            <a:cs typeface="Times New Roman" panose="02020603050405020304" pitchFamily="18" charset="0"/>
                          </a:rPr>
                          <m:t>1−</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cos</m:t>
                            </m:r>
                          </m:fName>
                          <m:e>
                            <m:r>
                              <a:rPr lang="zh-CN" altLang="en-US" b="0" i="1" smtClean="0">
                                <a:latin typeface="Cambria Math" panose="02040503050406030204" pitchFamily="18" charset="0"/>
                                <a:cs typeface="Times New Roman" panose="02020603050405020304" pitchFamily="18" charset="0"/>
                              </a:rPr>
                              <m:t>𝜃</m:t>
                            </m:r>
                          </m:e>
                        </m:func>
                      </m:den>
                    </m:f>
                  </m:oMath>
                </a14:m>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BF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𝑝</m:t>
                        </m:r>
                      </m:num>
                      <m:den>
                        <m:r>
                          <a:rPr lang="en-US" altLang="zh-CN" i="1">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m:t>
                        </m:r>
                        <m:func>
                          <m:funcPr>
                            <m:ctrlPr>
                              <a:rPr lang="en-US" altLang="zh-CN"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cos</m:t>
                            </m:r>
                          </m:fName>
                          <m:e>
                            <m:r>
                              <a:rPr lang="zh-CN" altLang="en-US" i="1">
                                <a:latin typeface="Cambria Math" panose="02040503050406030204" pitchFamily="18" charset="0"/>
                                <a:cs typeface="Times New Roman" panose="02020603050405020304" pitchFamily="18" charset="0"/>
                              </a:rPr>
                              <m:t>𝜃</m:t>
                            </m:r>
                          </m:e>
                        </m:func>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559556" y="2661312"/>
                <a:ext cx="11327644" cy="2047166"/>
              </a:xfrm>
              <a:prstGeom prst="rect">
                <a:avLst/>
              </a:prstGeom>
              <a:blipFill rotWithShape="0">
                <a:blip r:embed="rId4"/>
                <a:stretch>
                  <a:fillRect l="-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副标题 2"/>
              <p:cNvSpPr txBox="1">
                <a:spLocks/>
              </p:cNvSpPr>
              <p:nvPr/>
            </p:nvSpPr>
            <p:spPr>
              <a:xfrm>
                <a:off x="559556" y="4380928"/>
                <a:ext cx="11327644" cy="2047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|AB|=</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2</m:t>
                        </m:r>
                      </m:sub>
                    </m:sSub>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𝑝</m:t>
                        </m:r>
                      </m:num>
                      <m:den>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𝑠𝑖𝑛</m:t>
                            </m:r>
                          </m:e>
                          <m:sup>
                            <m:r>
                              <a:rPr lang="en-US" altLang="zh-CN" b="0" i="1" smtClean="0">
                                <a:latin typeface="Cambria Math" panose="02040503050406030204" pitchFamily="18" charset="0"/>
                                <a:cs typeface="Times New Roman" panose="02020603050405020304" pitchFamily="18" charset="0"/>
                              </a:rPr>
                              <m:t>2</m:t>
                            </m:r>
                          </m:sup>
                        </m:sSup>
                        <m:r>
                          <a:rPr lang="zh-CN" altLang="en-US" b="0" i="1" smtClean="0">
                            <a:latin typeface="Cambria Math" panose="02040503050406030204" pitchFamily="18" charset="0"/>
                            <a:cs typeface="Times New Roman" panose="02020603050405020304" pitchFamily="18" charset="0"/>
                          </a:rPr>
                          <m:t>𝜃</m:t>
                        </m:r>
                      </m:den>
                    </m:f>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i="1">
                        <a:latin typeface="Cambria Math" panose="02040503050406030204" pitchFamily="18" charset="0"/>
                        <a:cs typeface="Times New Roman" panose="02020603050405020304" pitchFamily="18" charset="0"/>
                      </a:rPr>
                      <m:t>𝜃</m:t>
                    </m:r>
                  </m:oMath>
                </a14:m>
                <a:r>
                  <a:rPr lang="zh-CN" altLang="en-US" dirty="0" smtClean="0">
                    <a:latin typeface="Times New Roman" panose="02020603050405020304" pitchFamily="18" charset="0"/>
                    <a:cs typeface="Times New Roman" panose="02020603050405020304" pitchFamily="18" charset="0"/>
                  </a:rPr>
                  <a:t>为直线</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的倾斜角</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，抛物线的通径长为</a:t>
                </a:r>
                <a:r>
                  <a:rPr lang="en-US" altLang="zh-CN" dirty="0" smtClean="0">
                    <a:latin typeface="Times New Roman" panose="02020603050405020304" pitchFamily="18" charset="0"/>
                    <a:cs typeface="Times New Roman" panose="02020603050405020304" pitchFamily="18" charset="0"/>
                  </a:rPr>
                  <a:t>2p</a:t>
                </a:r>
                <a:r>
                  <a:rPr lang="zh-CN" altLang="en-US" dirty="0" smtClean="0">
                    <a:latin typeface="Times New Roman" panose="02020603050405020304" pitchFamily="18" charset="0"/>
                    <a:cs typeface="Times New Roman" panose="02020603050405020304" pitchFamily="18" charset="0"/>
                  </a:rPr>
                  <a:t>，通径是最短的焦点弦</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𝑆</m:t>
                        </m:r>
                      </m:e>
                      <m:sub>
                        <m:r>
                          <a:rPr lang="zh-CN" altLang="en-US" i="1">
                            <a:latin typeface="Cambria Math" panose="02040503050406030204" pitchFamily="18" charset="0"/>
                            <a:cs typeface="Times New Roman" panose="02020603050405020304" pitchFamily="18" charset="0"/>
                          </a:rPr>
                          <m:t>△</m:t>
                        </m:r>
                        <m:r>
                          <m:rPr>
                            <m:sty m:val="p"/>
                          </m:rPr>
                          <a:rPr lang="en-US" altLang="zh-CN" i="1" smtClean="0">
                            <a:latin typeface="Cambria Math" panose="02040503050406030204" pitchFamily="18" charset="0"/>
                            <a:cs typeface="Times New Roman" panose="02020603050405020304" pitchFamily="18" charset="0"/>
                          </a:rPr>
                          <m:t>AOB</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smtClean="0">
                            <a:latin typeface="Cambria Math" panose="02040503050406030204" pitchFamily="18" charset="0"/>
                            <a:cs typeface="Times New Roman" panose="02020603050405020304" pitchFamily="18" charset="0"/>
                          </a:rPr>
                        </m:ctrlPr>
                      </m:fPr>
                      <m:num>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𝑝</m:t>
                            </m:r>
                          </m:e>
                          <m:sup>
                            <m:r>
                              <a:rPr lang="en-US" altLang="zh-CN" b="0" i="1" dirty="0" smtClean="0">
                                <a:latin typeface="Cambria Math" panose="02040503050406030204" pitchFamily="18" charset="0"/>
                                <a:cs typeface="Times New Roman" panose="02020603050405020304" pitchFamily="18" charset="0"/>
                              </a:rPr>
                              <m:t>2</m:t>
                            </m:r>
                          </m:sup>
                        </m:sSup>
                      </m:num>
                      <m:den>
                        <m:r>
                          <a:rPr lang="en-US" altLang="zh-CN" b="0" i="1" dirty="0" smtClean="0">
                            <a:latin typeface="Cambria Math" panose="02040503050406030204" pitchFamily="18" charset="0"/>
                            <a:cs typeface="Times New Roman" panose="02020603050405020304" pitchFamily="18" charset="0"/>
                          </a:rPr>
                          <m:t>2</m:t>
                        </m:r>
                        <m:func>
                          <m:funcPr>
                            <m:ctrlPr>
                              <a:rPr lang="en-US" altLang="zh-CN" b="0" i="1" dirty="0" smtClean="0">
                                <a:latin typeface="Cambria Math" panose="02040503050406030204" pitchFamily="18" charset="0"/>
                                <a:cs typeface="Times New Roman" panose="02020603050405020304" pitchFamily="18" charset="0"/>
                              </a:rPr>
                            </m:ctrlPr>
                          </m:funcPr>
                          <m:fName>
                            <m:r>
                              <m:rPr>
                                <m:sty m:val="p"/>
                              </m:rPr>
                              <a:rPr lang="en-US" altLang="zh-CN" b="0" i="0" dirty="0" smtClean="0">
                                <a:latin typeface="Cambria Math" panose="02040503050406030204" pitchFamily="18" charset="0"/>
                                <a:cs typeface="Times New Roman" panose="02020603050405020304" pitchFamily="18" charset="0"/>
                              </a:rPr>
                              <m:t>sin</m:t>
                            </m:r>
                          </m:fName>
                          <m:e>
                            <m:r>
                              <a:rPr lang="zh-CN" altLang="en-US" b="0" i="1" dirty="0" smtClean="0">
                                <a:latin typeface="Cambria Math" panose="02040503050406030204" pitchFamily="18" charset="0"/>
                                <a:cs typeface="Times New Roman" panose="02020603050405020304" pitchFamily="18" charset="0"/>
                              </a:rPr>
                              <m:t>𝜃</m:t>
                            </m:r>
                          </m:e>
                        </m:func>
                      </m:den>
                    </m:f>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𝜃</m:t>
                    </m:r>
                  </m:oMath>
                </a14:m>
                <a:r>
                  <a:rPr lang="zh-CN" altLang="en-US" dirty="0">
                    <a:latin typeface="Times New Roman" panose="02020603050405020304" pitchFamily="18" charset="0"/>
                    <a:cs typeface="Times New Roman" panose="02020603050405020304" pitchFamily="18" charset="0"/>
                  </a:rPr>
                  <a:t>为直线</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的倾斜角</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559556" y="4380928"/>
                <a:ext cx="11327644" cy="2047166"/>
              </a:xfrm>
              <a:prstGeom prst="rect">
                <a:avLst/>
              </a:prstGeom>
              <a:blipFill rotWithShape="0">
                <a:blip r:embed="rId5"/>
                <a:stretch>
                  <a:fillRect l="-861" t="-2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8800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p:sp>
        <p:nvSpPr>
          <p:cNvPr id="10" name="副标题 2"/>
          <p:cNvSpPr>
            <a:spLocks noGrp="1"/>
          </p:cNvSpPr>
          <p:nvPr>
            <p:ph type="subTitle" idx="1"/>
          </p:nvPr>
        </p:nvSpPr>
        <p:spPr>
          <a:xfrm>
            <a:off x="559557" y="941695"/>
            <a:ext cx="11051871"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焦点弦的性质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p:cNvSpPr txBox="1">
                <a:spLocks/>
              </p:cNvSpPr>
              <p:nvPr/>
            </p:nvSpPr>
            <p:spPr>
              <a:xfrm>
                <a:off x="559556" y="1365912"/>
                <a:ext cx="11327644" cy="2047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smtClean="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1</m:t>
                        </m:r>
                      </m:num>
                      <m:den>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𝐴𝐹</m:t>
                        </m:r>
                        <m:r>
                          <a:rPr lang="en-US" altLang="zh-CN" b="0" i="1" dirty="0" smtClean="0">
                            <a:latin typeface="Cambria Math" panose="02040503050406030204" pitchFamily="18" charset="0"/>
                            <a:cs typeface="Times New Roman" panose="02020603050405020304" pitchFamily="18" charset="0"/>
                          </a:rPr>
                          <m:t>|</m:t>
                        </m:r>
                      </m:den>
                    </m:f>
                    <m:r>
                      <a:rPr lang="en-US" altLang="zh-CN" b="0" i="1" dirty="0" smtClean="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1</m:t>
                        </m:r>
                      </m:num>
                      <m:den>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𝐵</m:t>
                        </m:r>
                        <m:r>
                          <a:rPr lang="en-US" altLang="zh-CN" i="1" dirty="0">
                            <a:latin typeface="Cambria Math" panose="02040503050406030204" pitchFamily="18" charset="0"/>
                            <a:cs typeface="Times New Roman" panose="02020603050405020304" pitchFamily="18" charset="0"/>
                          </a:rPr>
                          <m:t>𝐹</m:t>
                        </m:r>
                        <m:r>
                          <a:rPr lang="en-US" altLang="zh-CN" i="1" dirty="0">
                            <a:latin typeface="Cambria Math" panose="02040503050406030204" pitchFamily="18" charset="0"/>
                            <a:cs typeface="Times New Roman" panose="02020603050405020304" pitchFamily="18" charset="0"/>
                          </a:rPr>
                          <m:t>|</m:t>
                        </m:r>
                      </m:den>
                    </m:f>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2</m:t>
                        </m:r>
                      </m:num>
                      <m:den>
                        <m:r>
                          <a:rPr lang="en-US" altLang="zh-CN" b="0" i="1" dirty="0" smtClean="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𝑝</m:t>
                        </m:r>
                        <m:r>
                          <a:rPr lang="en-US" altLang="zh-CN" b="0" i="1" dirty="0" smtClean="0">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为定值</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）以</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为直径的圆与抛物线的准线相切</a:t>
                </a:r>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559556" y="1365912"/>
                <a:ext cx="11327644" cy="2047166"/>
              </a:xfrm>
              <a:prstGeom prst="rect">
                <a:avLst/>
              </a:prstGeom>
              <a:blipFill rotWithShape="0">
                <a:blip r:embed="rId3"/>
                <a:stretch>
                  <a:fillRect l="-861" t="-20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副标题 2"/>
              <p:cNvSpPr txBox="1">
                <a:spLocks/>
              </p:cNvSpPr>
              <p:nvPr/>
            </p:nvSpPr>
            <p:spPr>
              <a:xfrm>
                <a:off x="559555" y="2563558"/>
                <a:ext cx="11327644" cy="2047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）以</a:t>
                </a:r>
                <a:r>
                  <a:rPr lang="en-US" altLang="zh-CN" dirty="0" smtClean="0">
                    <a:latin typeface="Times New Roman" panose="02020603050405020304" pitchFamily="18" charset="0"/>
                    <a:cs typeface="Times New Roman" panose="02020603050405020304" pitchFamily="18" charset="0"/>
                  </a:rPr>
                  <a:t>AF</a:t>
                </a:r>
                <a:r>
                  <a:rPr lang="zh-CN" altLang="en-US" dirty="0" smtClean="0">
                    <a:latin typeface="Times New Roman" panose="02020603050405020304" pitchFamily="18" charset="0"/>
                    <a:cs typeface="Times New Roman" panose="02020603050405020304" pitchFamily="18" charset="0"/>
                  </a:rPr>
                  <a:t>（或</a:t>
                </a:r>
                <a:r>
                  <a:rPr lang="en-US" altLang="zh-CN" dirty="0" smtClean="0">
                    <a:latin typeface="Times New Roman" panose="02020603050405020304" pitchFamily="18" charset="0"/>
                    <a:cs typeface="Times New Roman" panose="02020603050405020304" pitchFamily="18" charset="0"/>
                  </a:rPr>
                  <a:t>BF</a:t>
                </a:r>
                <a:r>
                  <a:rPr lang="zh-CN" altLang="en-US" dirty="0" smtClean="0">
                    <a:latin typeface="Times New Roman" panose="02020603050405020304" pitchFamily="18" charset="0"/>
                    <a:cs typeface="Times New Roman" panose="02020603050405020304" pitchFamily="18" charset="0"/>
                  </a:rPr>
                  <a:t>）为直径的圆与</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轴相切</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8</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为直径的圆与直线</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相切，切点为</a:t>
                </a:r>
                <a:r>
                  <a:rPr lang="en-US" altLang="zh-CN" dirty="0" smtClean="0">
                    <a:latin typeface="Times New Roman" panose="02020603050405020304" pitchFamily="18" charset="0"/>
                    <a:cs typeface="Times New Roman" panose="02020603050405020304" pitchFamily="18" charset="0"/>
                  </a:rPr>
                  <a:t>F</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m:t>
                        </m:r>
                      </m:e>
                      <m:sub>
                        <m:r>
                          <a:rPr lang="en-US" altLang="zh-CN" i="1">
                            <a:latin typeface="Cambria Math" panose="02040503050406030204" pitchFamily="18" charset="0"/>
                            <a:cs typeface="Times New Roman" panose="02020603050405020304" pitchFamily="18" charset="0"/>
                          </a:rPr>
                          <m:t>1</m:t>
                        </m:r>
                      </m:sub>
                    </m:sSub>
                    <m:r>
                      <m:rPr>
                        <m:nor/>
                      </m:rPr>
                      <a:rPr lang="en-US" altLang="zh-CN" b="0" i="0" dirty="0" smtClean="0">
                        <a:latin typeface="Times New Roman" panose="02020603050405020304" pitchFamily="18" charset="0"/>
                        <a:cs typeface="Times New Roman" panose="02020603050405020304" pitchFamily="18" charset="0"/>
                      </a:rPr>
                      <m:t>F</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=90</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559555" y="2563558"/>
                <a:ext cx="11327644" cy="2047166"/>
              </a:xfrm>
              <a:prstGeom prst="rect">
                <a:avLst/>
              </a:prstGeom>
              <a:blipFill rotWithShape="0">
                <a:blip r:embed="rId4"/>
                <a:stretch>
                  <a:fillRect l="-861" t="-50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9555" y="3587141"/>
                <a:ext cx="11327644" cy="20471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 O,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𝐵</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三点共线，</a:t>
                </a:r>
                <a:r>
                  <a:rPr lang="en-US" altLang="zh-CN" dirty="0" smtClean="0">
                    <a:latin typeface="Times New Roman" panose="02020603050405020304" pitchFamily="18" charset="0"/>
                    <a:cs typeface="Times New Roman" panose="02020603050405020304" pitchFamily="18" charset="0"/>
                  </a:rPr>
                  <a:t>B, O,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三点也共线</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559555" y="3587141"/>
                <a:ext cx="11327644" cy="2047166"/>
              </a:xfrm>
              <a:prstGeom prst="rect">
                <a:avLst/>
              </a:prstGeom>
              <a:blipFill rotWithShape="0">
                <a:blip r:embed="rId5"/>
                <a:stretch>
                  <a:fillRect l="-861" t="-50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247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p:sp>
        <p:nvSpPr>
          <p:cNvPr id="10" name="副标题 2"/>
          <p:cNvSpPr>
            <a:spLocks noGrp="1"/>
          </p:cNvSpPr>
          <p:nvPr>
            <p:ph type="subTitle" idx="1"/>
          </p:nvPr>
        </p:nvSpPr>
        <p:spPr>
          <a:xfrm>
            <a:off x="559557" y="941695"/>
            <a:ext cx="11051871"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抛物线常用结论</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副标题 2"/>
              <p:cNvSpPr txBox="1">
                <a:spLocks/>
              </p:cNvSpPr>
              <p:nvPr/>
            </p:nvSpPr>
            <p:spPr>
              <a:xfrm>
                <a:off x="559556" y="1365911"/>
                <a:ext cx="11327644" cy="41614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如图所示，</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是抛物线</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𝑝𝑦</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&gt;0)</m:t>
                    </m:r>
                  </m:oMath>
                </a14:m>
                <a:r>
                  <a:rPr lang="zh-CN" altLang="en-US" dirty="0" smtClean="0">
                    <a:latin typeface="Times New Roman" panose="02020603050405020304" pitchFamily="18" charset="0"/>
                    <a:cs typeface="Times New Roman" panose="02020603050405020304" pitchFamily="18" charset="0"/>
                  </a:rPr>
                  <a:t>的过焦点</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的一条弦（焦点弦），分别过</a:t>
                </a:r>
                <a:r>
                  <a:rPr lang="en-US" altLang="zh-CN" dirty="0" smtClean="0">
                    <a:latin typeface="Times New Roman" panose="02020603050405020304" pitchFamily="18" charset="0"/>
                    <a:cs typeface="Times New Roman" panose="02020603050405020304" pitchFamily="18" charset="0"/>
                  </a:rPr>
                  <a:t>A, B</a:t>
                </a:r>
                <a:r>
                  <a:rPr lang="zh-CN" altLang="en-US" dirty="0" smtClean="0">
                    <a:latin typeface="Times New Roman" panose="02020603050405020304" pitchFamily="18" charset="0"/>
                    <a:cs typeface="Times New Roman" panose="02020603050405020304" pitchFamily="18" charset="0"/>
                  </a:rPr>
                  <a:t>作抛物线的切线，</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交于点</a:t>
                </a:r>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，连接</a:t>
                </a:r>
                <a:r>
                  <a:rPr lang="en-US" altLang="zh-CN" dirty="0" smtClean="0">
                    <a:latin typeface="Times New Roman" panose="02020603050405020304" pitchFamily="18" charset="0"/>
                    <a:cs typeface="Times New Roman" panose="02020603050405020304" pitchFamily="18" charset="0"/>
                  </a:rPr>
                  <a:t>PF</a:t>
                </a:r>
                <a:r>
                  <a:rPr lang="zh-CN" altLang="en-US" dirty="0" smtClean="0">
                    <a:latin typeface="Times New Roman" panose="02020603050405020304" pitchFamily="18" charset="0"/>
                    <a:cs typeface="Times New Roman" panose="02020603050405020304" pitchFamily="18" charset="0"/>
                  </a:rPr>
                  <a:t>，则有以下结论：</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）点</a:t>
                </a:r>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的轨迹是一条直线，即抛物线的准线</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l:y=</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b="0" i="1" dirty="0" smtClean="0">
                            <a:latin typeface="Cambria Math" panose="02040503050406030204" pitchFamily="18" charset="0"/>
                            <a:cs typeface="Times New Roman" panose="02020603050405020304" pitchFamily="18" charset="0"/>
                          </a:rPr>
                          <m:t>𝑝</m:t>
                        </m:r>
                      </m:num>
                      <m:den>
                        <m:r>
                          <a:rPr lang="en-US" altLang="zh-CN" i="1" dirty="0">
                            <a:latin typeface="Cambria Math" panose="02040503050406030204" pitchFamily="18" charset="0"/>
                            <a:cs typeface="Times New Roman" panose="02020603050405020304" pitchFamily="18" charset="0"/>
                          </a:rPr>
                          <m:t> </m:t>
                        </m:r>
                        <m:r>
                          <a:rPr lang="en-US" altLang="zh-CN" b="0" i="1" dirty="0" smtClean="0">
                            <a:latin typeface="Cambria Math" panose="02040503050406030204" pitchFamily="18" charset="0"/>
                            <a:cs typeface="Times New Roman" panose="02020603050405020304" pitchFamily="18" charset="0"/>
                          </a:rPr>
                          <m:t>2</m:t>
                        </m:r>
                        <m:r>
                          <a:rPr lang="en-US" altLang="zh-CN" i="1" dirty="0">
                            <a:latin typeface="Cambria Math" panose="02040503050406030204" pitchFamily="18" charset="0"/>
                            <a:cs typeface="Times New Roman" panose="02020603050405020304" pitchFamily="18" charset="0"/>
                          </a:rPr>
                          <m:t> </m:t>
                        </m:r>
                      </m:den>
                    </m:f>
                  </m:oMath>
                </a14:m>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）两切线互相垂直，即</a:t>
                </a:r>
                <a:r>
                  <a:rPr lang="en-US" altLang="zh-CN" dirty="0" smtClean="0">
                    <a:latin typeface="Times New Roman" panose="02020603050405020304" pitchFamily="18" charset="0"/>
                    <a:cs typeface="Times New Roman" panose="02020603050405020304" pitchFamily="18" charset="0"/>
                  </a:rPr>
                  <a:t>PA</a:t>
                </a:r>
                <a:r>
                  <a:rPr lang="zh-CN" altLang="en-US" dirty="0"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PB</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PF</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AB</a:t>
                </a: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）点</a:t>
                </a:r>
                <a:r>
                  <a:rPr lang="en-US" altLang="zh-CN" dirty="0" smtClean="0">
                    <a:latin typeface="Times New Roman" panose="02020603050405020304" pitchFamily="18" charset="0"/>
                    <a:cs typeface="Times New Roman" panose="02020603050405020304" pitchFamily="18" charset="0"/>
                  </a:rPr>
                  <a:t>P</a:t>
                </a:r>
                <a:r>
                  <a:rPr lang="zh-CN" altLang="en-US" dirty="0" smtClean="0">
                    <a:latin typeface="Times New Roman" panose="02020603050405020304" pitchFamily="18" charset="0"/>
                    <a:cs typeface="Times New Roman" panose="02020603050405020304" pitchFamily="18" charset="0"/>
                  </a:rPr>
                  <a:t>坐标为</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dirty="0">
                            <a:latin typeface="Cambria Math" panose="02040503050406030204" pitchFamily="18" charset="0"/>
                            <a:cs typeface="Times New Roman" panose="02020603050405020304" pitchFamily="18" charset="0"/>
                          </a:rPr>
                        </m:ctrlPr>
                      </m:fPr>
                      <m:num>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𝐴</m:t>
                            </m:r>
                          </m:sub>
                        </m:sSub>
                        <m:r>
                          <a:rPr lang="en-US" altLang="zh-CN" b="0" i="1" dirty="0" smtClean="0">
                            <a:latin typeface="Cambria Math" panose="02040503050406030204" pitchFamily="18" charset="0"/>
                            <a:cs typeface="Times New Roman" panose="02020603050405020304" pitchFamily="18" charset="0"/>
                          </a:rPr>
                          <m:t>+</m:t>
                        </m:r>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𝐵</m:t>
                            </m:r>
                          </m:sub>
                        </m:sSub>
                      </m:num>
                      <m:den>
                        <m:r>
                          <a:rPr lang="en-US" altLang="zh-CN" i="1" dirty="0">
                            <a:latin typeface="Cambria Math" panose="02040503050406030204" pitchFamily="18" charset="0"/>
                            <a:cs typeface="Times New Roman" panose="02020603050405020304" pitchFamily="18" charset="0"/>
                          </a:rPr>
                          <m:t> 2 </m:t>
                        </m:r>
                      </m:den>
                    </m:f>
                    <m:r>
                      <a:rPr lang="en-US" altLang="zh-CN" b="0" i="1" dirty="0" smtClean="0">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r>
                      <a:rPr lang="en-US" altLang="zh-CN" dirty="0">
                        <a:latin typeface="Cambria Math" panose="02040503050406030204" pitchFamily="18" charset="0"/>
                        <a:cs typeface="Times New Roman" panose="02020603050405020304" pitchFamily="18" charset="0"/>
                      </a:rPr>
                      <m:t>−</m:t>
                    </m:r>
                    <m:f>
                      <m:fPr>
                        <m:ctrlPr>
                          <a:rPr lang="en-US" altLang="zh-CN" i="1" dirty="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𝑝</m:t>
                        </m:r>
                      </m:num>
                      <m:den>
                        <m:r>
                          <a:rPr lang="en-US" altLang="zh-CN" i="1" dirty="0">
                            <a:latin typeface="Cambria Math" panose="02040503050406030204" pitchFamily="18" charset="0"/>
                            <a:cs typeface="Times New Roman" panose="02020603050405020304" pitchFamily="18" charset="0"/>
                          </a:rPr>
                          <m:t> 2 </m:t>
                        </m:r>
                      </m:den>
                    </m:f>
                  </m:oMath>
                </a14:m>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4" name="副标题 2"/>
              <p:cNvSpPr txBox="1">
                <a:spLocks noRot="1" noChangeAspect="1" noMove="1" noResize="1" noEditPoints="1" noAdjustHandles="1" noChangeArrowheads="1" noChangeShapeType="1" noTextEdit="1"/>
              </p:cNvSpPr>
              <p:nvPr/>
            </p:nvSpPr>
            <p:spPr>
              <a:xfrm>
                <a:off x="559556" y="1365911"/>
                <a:ext cx="11327644" cy="4161432"/>
              </a:xfrm>
              <a:prstGeom prst="rect">
                <a:avLst/>
              </a:prstGeom>
              <a:blipFill rotWithShape="0">
                <a:blip r:embed="rId3"/>
                <a:stretch>
                  <a:fillRect l="-861" t="-2489"/>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7383530" y="1365911"/>
            <a:ext cx="3848490" cy="2939389"/>
          </a:xfrm>
          <a:prstGeom prst="rect">
            <a:avLst/>
          </a:prstGeom>
        </p:spPr>
      </p:pic>
    </p:spTree>
    <p:extLst>
      <p:ext uri="{BB962C8B-B14F-4D97-AF65-F5344CB8AC3E}">
        <p14:creationId xmlns:p14="http://schemas.microsoft.com/office/powerpoint/2010/main" val="2654281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p:sp>
        <p:nvSpPr>
          <p:cNvPr id="10" name="副标题 2"/>
          <p:cNvSpPr>
            <a:spLocks noGrp="1"/>
          </p:cNvSpPr>
          <p:nvPr>
            <p:ph type="subTitle" idx="1"/>
          </p:nvPr>
        </p:nvSpPr>
        <p:spPr>
          <a:xfrm>
            <a:off x="559557" y="941695"/>
            <a:ext cx="11051871"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非焦点弦的性质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p:cNvSpPr txBox="1">
                <a:spLocks/>
              </p:cNvSpPr>
              <p:nvPr/>
            </p:nvSpPr>
            <p:spPr>
              <a:xfrm>
                <a:off x="559556" y="1365911"/>
                <a:ext cx="11327644" cy="22281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）已知直线</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与抛物线</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𝑝𝑥</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&gt;0)</m:t>
                    </m:r>
                  </m:oMath>
                </a14:m>
                <a:r>
                  <a:rPr lang="zh-CN" altLang="en-US" dirty="0" smtClean="0">
                    <a:latin typeface="Times New Roman" panose="02020603050405020304" pitchFamily="18" charset="0"/>
                    <a:cs typeface="Times New Roman" panose="02020603050405020304" pitchFamily="18" charset="0"/>
                  </a:rPr>
                  <a:t>交于</a:t>
                </a:r>
                <a:r>
                  <a:rPr lang="en-US" altLang="zh-CN" dirty="0" smtClean="0">
                    <a:latin typeface="Times New Roman" panose="02020603050405020304" pitchFamily="18" charset="0"/>
                    <a:cs typeface="Times New Roman" panose="02020603050405020304" pitchFamily="18" charset="0"/>
                  </a:rPr>
                  <a:t>A, B</a:t>
                </a:r>
                <a:r>
                  <a:rPr lang="zh-CN" altLang="en-US" dirty="0" smtClean="0">
                    <a:latin typeface="Times New Roman" panose="02020603050405020304" pitchFamily="18" charset="0"/>
                    <a:cs typeface="Times New Roman" panose="02020603050405020304" pitchFamily="18" charset="0"/>
                  </a:rPr>
                  <a:t>两点，若</a:t>
                </a:r>
                <a:r>
                  <a:rPr lang="en-US" altLang="zh-CN" dirty="0" smtClean="0">
                    <a:latin typeface="Times New Roman" panose="02020603050405020304" pitchFamily="18" charset="0"/>
                    <a:cs typeface="Times New Roman" panose="02020603050405020304" pitchFamily="18" charset="0"/>
                  </a:rPr>
                  <a:t>OA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OB</a:t>
                </a:r>
                <a:r>
                  <a:rPr lang="zh-CN" altLang="en-US" dirty="0" smtClean="0">
                    <a:latin typeface="Times New Roman" panose="02020603050405020304" pitchFamily="18" charset="0"/>
                    <a:cs typeface="Times New Roman" panose="02020603050405020304" pitchFamily="18" charset="0"/>
                  </a:rPr>
                  <a:t>，则直线过定点</a:t>
                </a:r>
                <a:r>
                  <a:rPr lang="en-US" altLang="zh-CN" dirty="0" smtClean="0">
                    <a:latin typeface="Times New Roman" panose="02020603050405020304" pitchFamily="18" charset="0"/>
                    <a:cs typeface="Times New Roman" panose="02020603050405020304" pitchFamily="18" charset="0"/>
                  </a:rPr>
                  <a:t>(2p,0)</a:t>
                </a:r>
                <a:r>
                  <a:rPr lang="zh-CN" altLang="en-US" dirty="0" smtClean="0">
                    <a:latin typeface="Times New Roman" panose="02020603050405020304" pitchFamily="18" charset="0"/>
                    <a:cs typeface="Times New Roman" panose="02020603050405020304" pitchFamily="18" charset="0"/>
                  </a:rPr>
                  <a:t>，反之亦成立。</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）已知点</a:t>
                </a:r>
                <a:r>
                  <a:rPr lang="en-US" altLang="zh-CN" dirty="0" smtClean="0">
                    <a:latin typeface="Times New Roman" panose="02020603050405020304" pitchFamily="18" charset="0"/>
                    <a:cs typeface="Times New Roman" panose="02020603050405020304" pitchFamily="18" charset="0"/>
                  </a:rPr>
                  <a:t>M(</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是抛物线</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𝑝𝑥</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&gt;0)</m:t>
                    </m:r>
                  </m:oMath>
                </a14:m>
                <a:r>
                  <a:rPr lang="zh-CN" altLang="en-US" dirty="0" smtClean="0">
                    <a:latin typeface="Times New Roman" panose="02020603050405020304" pitchFamily="18" charset="0"/>
                    <a:cs typeface="Times New Roman" panose="02020603050405020304" pitchFamily="18" charset="0"/>
                  </a:rPr>
                  <a:t>上任意一点，点</a:t>
                </a:r>
                <a:r>
                  <a:rPr lang="en-US" altLang="zh-CN" dirty="0" smtClean="0">
                    <a:latin typeface="Times New Roman" panose="02020603050405020304" pitchFamily="18" charset="0"/>
                    <a:cs typeface="Times New Roman" panose="02020603050405020304" pitchFamily="18" charset="0"/>
                  </a:rPr>
                  <a:t>N(a,0)</a:t>
                </a:r>
                <a:r>
                  <a:rPr lang="zh-CN" altLang="en-US" dirty="0" smtClean="0">
                    <a:latin typeface="Times New Roman" panose="02020603050405020304" pitchFamily="18" charset="0"/>
                    <a:cs typeface="Times New Roman" panose="02020603050405020304" pitchFamily="18" charset="0"/>
                  </a:rPr>
                  <a:t>是抛物线对称轴上的一点，则</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MN|</a:t>
                </a:r>
                <a:r>
                  <a:rPr lang="en-US" altLang="zh-CN" sz="1600" dirty="0" err="1" smtClean="0">
                    <a:latin typeface="Times New Roman" panose="02020603050405020304" pitchFamily="18" charset="0"/>
                    <a:cs typeface="Times New Roman" panose="02020603050405020304" pitchFamily="18" charset="0"/>
                  </a:rPr>
                  <a:t>min</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e>
                          <m:e>
                            <m:rad>
                              <m:radPr>
                                <m:degHide m:val="on"/>
                                <m:ctrlPr>
                                  <a:rPr lang="en-US" altLang="zh-CN" i="1" smtClean="0">
                                    <a:latin typeface="Cambria Math" panose="02040503050406030204" pitchFamily="18" charset="0"/>
                                    <a:cs typeface="Times New Roman" panose="02020603050405020304" pitchFamily="18" charset="0"/>
                                  </a:rPr>
                                </m:ctrlPr>
                              </m:radPr>
                              <m:deg/>
                              <m:e>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𝑝𝑎</m:t>
                                </m:r>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𝑝</m:t>
                                    </m:r>
                                  </m:e>
                                  <m:sup>
                                    <m:r>
                                      <a:rPr lang="en-US" altLang="zh-CN" b="0" i="1" smtClean="0">
                                        <a:latin typeface="Cambria Math" panose="02040503050406030204" pitchFamily="18" charset="0"/>
                                        <a:cs typeface="Times New Roman" panose="02020603050405020304" pitchFamily="18" charset="0"/>
                                      </a:rPr>
                                      <m:t>2</m:t>
                                    </m:r>
                                  </m:sup>
                                </m:sSup>
                              </m:e>
                            </m:ra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&gt;</m:t>
                            </m:r>
                            <m:r>
                              <a:rPr lang="en-US" altLang="zh-CN" b="0" i="1" smtClean="0">
                                <a:latin typeface="Cambria Math" panose="02040503050406030204" pitchFamily="18" charset="0"/>
                                <a:cs typeface="Times New Roman" panose="02020603050405020304" pitchFamily="18" charset="0"/>
                              </a:rPr>
                              <m:t>𝑝</m:t>
                            </m:r>
                            <m:r>
                              <a:rPr lang="en-US" altLang="zh-CN" b="0" i="1" smtClean="0">
                                <a:latin typeface="Cambria Math" panose="02040503050406030204" pitchFamily="18" charset="0"/>
                                <a:cs typeface="Times New Roman" panose="02020603050405020304" pitchFamily="18" charset="0"/>
                              </a:rPr>
                              <m:t>)</m:t>
                            </m:r>
                          </m:e>
                        </m:eqArr>
                      </m:e>
                    </m:d>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 name="副标题 2"/>
              <p:cNvSpPr txBox="1">
                <a:spLocks noRot="1" noChangeAspect="1" noMove="1" noResize="1" noEditPoints="1" noAdjustHandles="1" noChangeArrowheads="1" noChangeShapeType="1" noTextEdit="1"/>
              </p:cNvSpPr>
              <p:nvPr/>
            </p:nvSpPr>
            <p:spPr>
              <a:xfrm>
                <a:off x="559556" y="1365911"/>
                <a:ext cx="11327644" cy="2228189"/>
              </a:xfrm>
              <a:prstGeom prst="rect">
                <a:avLst/>
              </a:prstGeom>
              <a:blipFill rotWithShape="0">
                <a:blip r:embed="rId3"/>
                <a:stretch>
                  <a:fillRect l="-861" t="-4645" r="-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一、抛物线及其性质</a:t>
            </a:r>
            <a:endParaRPr lang="en-US" altLang="zh-CN" sz="4800" dirty="0" smtClean="0"/>
          </a:p>
        </p:txBody>
      </p:sp>
      <p:sp>
        <p:nvSpPr>
          <p:cNvPr id="10" name="副标题 2"/>
          <p:cNvSpPr>
            <a:spLocks noGrp="1"/>
          </p:cNvSpPr>
          <p:nvPr>
            <p:ph type="subTitle" idx="1"/>
          </p:nvPr>
        </p:nvSpPr>
        <p:spPr>
          <a:xfrm>
            <a:off x="559557" y="941695"/>
            <a:ext cx="11051871" cy="1719617"/>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抛物线问题求解方法</a:t>
            </a:r>
            <a:endParaRPr lang="en-US" altLang="zh-CN"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a:xfrm>
            <a:off x="559556" y="1365911"/>
            <a:ext cx="11327644" cy="22281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）抛物线定义的应用</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抛物线的离心率</a:t>
            </a:r>
            <a:r>
              <a:rPr lang="en-US" altLang="zh-CN" dirty="0" smtClean="0">
                <a:latin typeface="Times New Roman" panose="02020603050405020304" pitchFamily="18" charset="0"/>
                <a:cs typeface="Times New Roman" panose="02020603050405020304" pitchFamily="18" charset="0"/>
              </a:rPr>
              <a:t>e=1</a:t>
            </a:r>
            <a:r>
              <a:rPr lang="zh-CN" altLang="en-US" dirty="0" smtClean="0">
                <a:latin typeface="Times New Roman" panose="02020603050405020304" pitchFamily="18" charset="0"/>
                <a:cs typeface="Times New Roman" panose="02020603050405020304" pitchFamily="18" charset="0"/>
              </a:rPr>
              <a:t>，体现了抛物线上点到焦点的距离等于它们到准线的距离，因此涉及抛物线的焦半径、焦点弦的问题，可以优先考虑利用抛物线定义将点到焦点的距离转化为点到准线的距离，使问题简化，反之，点到准线的距离也可以转化为点到焦点的问题。</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副标题 2"/>
              <p:cNvSpPr txBox="1">
                <a:spLocks/>
              </p:cNvSpPr>
              <p:nvPr/>
            </p:nvSpPr>
            <p:spPr>
              <a:xfrm>
                <a:off x="559556" y="3372132"/>
                <a:ext cx="11491414" cy="22281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）抛物线焦点弦问题</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当直线与抛物线相交且过焦点时，要充分考虑抛物线的定义，将抛物线上的点到焦点的距离与点到准线的距离进行转化，利用数形结合法或将交点坐标</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p>
              <a:p>
                <a:pPr algn="l"/>
                <a:r>
                  <a:rPr lang="zh-CN" altLang="en-US" dirty="0" smtClean="0">
                    <a:latin typeface="Times New Roman" panose="02020603050405020304" pitchFamily="18" charset="0"/>
                    <a:cs typeface="Times New Roman" panose="02020603050405020304" pitchFamily="18" charset="0"/>
                  </a:rPr>
                  <a:t>进行整体运算（如用根与系数的关系对</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2</m:t>
                        </m:r>
                      </m:sub>
                    </m:sSub>
                  </m:oMath>
                </a14:m>
                <a:r>
                  <a:rPr lang="zh-CN" altLang="en-US" dirty="0">
                    <a:latin typeface="Times New Roman" panose="02020603050405020304" pitchFamily="18" charset="0"/>
                    <a:cs typeface="Times New Roman" panose="02020603050405020304" pitchFamily="18" charset="0"/>
                  </a:rPr>
                  <a:t>进行整体</a:t>
                </a:r>
                <a:r>
                  <a:rPr lang="zh-CN" altLang="en-US" dirty="0" smtClean="0">
                    <a:latin typeface="Times New Roman" panose="02020603050405020304" pitchFamily="18" charset="0"/>
                    <a:cs typeface="Times New Roman" panose="02020603050405020304" pitchFamily="18" charset="0"/>
                  </a:rPr>
                  <a:t>运算）求解。</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副标题 2"/>
              <p:cNvSpPr txBox="1">
                <a:spLocks noRot="1" noChangeAspect="1" noMove="1" noResize="1" noEditPoints="1" noAdjustHandles="1" noChangeArrowheads="1" noChangeShapeType="1" noTextEdit="1"/>
              </p:cNvSpPr>
              <p:nvPr/>
            </p:nvSpPr>
            <p:spPr>
              <a:xfrm>
                <a:off x="559556" y="3372132"/>
                <a:ext cx="11491414" cy="2228189"/>
              </a:xfrm>
              <a:prstGeom prst="rect">
                <a:avLst/>
              </a:prstGeom>
              <a:blipFill rotWithShape="0">
                <a:blip r:embed="rId3"/>
                <a:stretch>
                  <a:fillRect l="-849" t="-4645" r="-5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223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10344</TotalTime>
  <Words>820</Words>
  <Application>Microsoft Office PowerPoint</Application>
  <PresentationFormat>宽屏</PresentationFormat>
  <Paragraphs>181</Paragraphs>
  <Slides>20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宋体</vt:lpstr>
      <vt:lpstr>Arial</vt:lpstr>
      <vt:lpstr>Calibri</vt:lpstr>
      <vt:lpstr>Calibri Light</vt:lpstr>
      <vt:lpstr>Cambria Math</vt:lpstr>
      <vt:lpstr>Times New Roman</vt:lpstr>
      <vt:lpstr>Office 主题</vt:lpstr>
      <vt:lpstr>圆锥曲线（二）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函数（一）简单函数与应用</dc:title>
  <dc:creator>Marsmarcin</dc:creator>
  <cp:lastModifiedBy>Marsmarcin</cp:lastModifiedBy>
  <cp:revision>975</cp:revision>
  <dcterms:created xsi:type="dcterms:W3CDTF">2020-04-02T11:20:58Z</dcterms:created>
  <dcterms:modified xsi:type="dcterms:W3CDTF">2020-04-19T07:29:42Z</dcterms:modified>
</cp:coreProperties>
</file>