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453" r:id="rId5"/>
    <p:sldId id="454" r:id="rId6"/>
    <p:sldId id="455" r:id="rId7"/>
    <p:sldId id="456" r:id="rId8"/>
    <p:sldId id="457" r:id="rId9"/>
    <p:sldId id="458" r:id="rId10"/>
    <p:sldId id="452" r:id="rId11"/>
    <p:sldId id="459" r:id="rId12"/>
    <p:sldId id="460" r:id="rId13"/>
    <p:sldId id="461" r:id="rId14"/>
    <p:sldId id="462" r:id="rId15"/>
    <p:sldId id="463" r:id="rId16"/>
    <p:sldId id="464" r:id="rId17"/>
    <p:sldId id="465" r:id="rId18"/>
    <p:sldId id="466" r:id="rId19"/>
    <p:sldId id="467" r:id="rId20"/>
    <p:sldId id="468" r:id="rId21"/>
    <p:sldId id="469" r:id="rId22"/>
    <p:sldId id="470" r:id="rId23"/>
    <p:sldId id="471" r:id="rId24"/>
    <p:sldId id="474" r:id="rId25"/>
    <p:sldId id="472" r:id="rId26"/>
    <p:sldId id="473" r:id="rId27"/>
    <p:sldId id="309"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9" autoAdjust="0"/>
    <p:restoredTop sz="94660"/>
  </p:normalViewPr>
  <p:slideViewPr>
    <p:cSldViewPr snapToGrid="0">
      <p:cViewPr varScale="1">
        <p:scale>
          <a:sx n="70" d="100"/>
          <a:sy n="70" d="100"/>
        </p:scale>
        <p:origin x="912" y="72"/>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301114-57A6-4C59-B7E6-15D41C8AF2DE}" type="datetimeFigureOut">
              <a:rPr lang="zh-CN" altLang="en-US" smtClean="0"/>
              <a:t>2020/4/21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C2453-4517-4E04-A722-0EDC080D730C}" type="slidenum">
              <a:rPr lang="zh-CN" altLang="en-US" smtClean="0"/>
              <a:t>‹#›</a:t>
            </a:fld>
            <a:endParaRPr lang="zh-CN" altLang="en-US"/>
          </a:p>
        </p:txBody>
      </p:sp>
    </p:spTree>
    <p:extLst>
      <p:ext uri="{BB962C8B-B14F-4D97-AF65-F5344CB8AC3E}">
        <p14:creationId xmlns:p14="http://schemas.microsoft.com/office/powerpoint/2010/main" val="3210074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3</a:t>
            </a:fld>
            <a:endParaRPr lang="zh-CN" altLang="en-US"/>
          </a:p>
        </p:txBody>
      </p:sp>
    </p:spTree>
    <p:extLst>
      <p:ext uri="{BB962C8B-B14F-4D97-AF65-F5344CB8AC3E}">
        <p14:creationId xmlns:p14="http://schemas.microsoft.com/office/powerpoint/2010/main" val="1040564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12</a:t>
            </a:fld>
            <a:endParaRPr lang="zh-CN" altLang="en-US"/>
          </a:p>
        </p:txBody>
      </p:sp>
    </p:spTree>
    <p:extLst>
      <p:ext uri="{BB962C8B-B14F-4D97-AF65-F5344CB8AC3E}">
        <p14:creationId xmlns:p14="http://schemas.microsoft.com/office/powerpoint/2010/main" val="1414515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13</a:t>
            </a:fld>
            <a:endParaRPr lang="zh-CN" altLang="en-US"/>
          </a:p>
        </p:txBody>
      </p:sp>
    </p:spTree>
    <p:extLst>
      <p:ext uri="{BB962C8B-B14F-4D97-AF65-F5344CB8AC3E}">
        <p14:creationId xmlns:p14="http://schemas.microsoft.com/office/powerpoint/2010/main" val="1652415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14</a:t>
            </a:fld>
            <a:endParaRPr lang="zh-CN" altLang="en-US"/>
          </a:p>
        </p:txBody>
      </p:sp>
    </p:spTree>
    <p:extLst>
      <p:ext uri="{BB962C8B-B14F-4D97-AF65-F5344CB8AC3E}">
        <p14:creationId xmlns:p14="http://schemas.microsoft.com/office/powerpoint/2010/main" val="654350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15</a:t>
            </a:fld>
            <a:endParaRPr lang="zh-CN" altLang="en-US"/>
          </a:p>
        </p:txBody>
      </p:sp>
    </p:spTree>
    <p:extLst>
      <p:ext uri="{BB962C8B-B14F-4D97-AF65-F5344CB8AC3E}">
        <p14:creationId xmlns:p14="http://schemas.microsoft.com/office/powerpoint/2010/main" val="3188354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16</a:t>
            </a:fld>
            <a:endParaRPr lang="zh-CN" altLang="en-US"/>
          </a:p>
        </p:txBody>
      </p:sp>
    </p:spTree>
    <p:extLst>
      <p:ext uri="{BB962C8B-B14F-4D97-AF65-F5344CB8AC3E}">
        <p14:creationId xmlns:p14="http://schemas.microsoft.com/office/powerpoint/2010/main" val="2553597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17</a:t>
            </a:fld>
            <a:endParaRPr lang="zh-CN" altLang="en-US"/>
          </a:p>
        </p:txBody>
      </p:sp>
    </p:spTree>
    <p:extLst>
      <p:ext uri="{BB962C8B-B14F-4D97-AF65-F5344CB8AC3E}">
        <p14:creationId xmlns:p14="http://schemas.microsoft.com/office/powerpoint/2010/main" val="760564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18</a:t>
            </a:fld>
            <a:endParaRPr lang="zh-CN" altLang="en-US"/>
          </a:p>
        </p:txBody>
      </p:sp>
    </p:spTree>
    <p:extLst>
      <p:ext uri="{BB962C8B-B14F-4D97-AF65-F5344CB8AC3E}">
        <p14:creationId xmlns:p14="http://schemas.microsoft.com/office/powerpoint/2010/main" val="2960604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19</a:t>
            </a:fld>
            <a:endParaRPr lang="zh-CN" altLang="en-US"/>
          </a:p>
        </p:txBody>
      </p:sp>
    </p:spTree>
    <p:extLst>
      <p:ext uri="{BB962C8B-B14F-4D97-AF65-F5344CB8AC3E}">
        <p14:creationId xmlns:p14="http://schemas.microsoft.com/office/powerpoint/2010/main" val="3530322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20</a:t>
            </a:fld>
            <a:endParaRPr lang="zh-CN" altLang="en-US"/>
          </a:p>
        </p:txBody>
      </p:sp>
    </p:spTree>
    <p:extLst>
      <p:ext uri="{BB962C8B-B14F-4D97-AF65-F5344CB8AC3E}">
        <p14:creationId xmlns:p14="http://schemas.microsoft.com/office/powerpoint/2010/main" val="1740146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21</a:t>
            </a:fld>
            <a:endParaRPr lang="zh-CN" altLang="en-US"/>
          </a:p>
        </p:txBody>
      </p:sp>
    </p:spTree>
    <p:extLst>
      <p:ext uri="{BB962C8B-B14F-4D97-AF65-F5344CB8AC3E}">
        <p14:creationId xmlns:p14="http://schemas.microsoft.com/office/powerpoint/2010/main" val="1992450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4</a:t>
            </a:fld>
            <a:endParaRPr lang="zh-CN" altLang="en-US"/>
          </a:p>
        </p:txBody>
      </p:sp>
    </p:spTree>
    <p:extLst>
      <p:ext uri="{BB962C8B-B14F-4D97-AF65-F5344CB8AC3E}">
        <p14:creationId xmlns:p14="http://schemas.microsoft.com/office/powerpoint/2010/main" val="1993862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22</a:t>
            </a:fld>
            <a:endParaRPr lang="zh-CN" altLang="en-US"/>
          </a:p>
        </p:txBody>
      </p:sp>
    </p:spTree>
    <p:extLst>
      <p:ext uri="{BB962C8B-B14F-4D97-AF65-F5344CB8AC3E}">
        <p14:creationId xmlns:p14="http://schemas.microsoft.com/office/powerpoint/2010/main" val="3063036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23</a:t>
            </a:fld>
            <a:endParaRPr lang="zh-CN" altLang="en-US"/>
          </a:p>
        </p:txBody>
      </p:sp>
    </p:spTree>
    <p:extLst>
      <p:ext uri="{BB962C8B-B14F-4D97-AF65-F5344CB8AC3E}">
        <p14:creationId xmlns:p14="http://schemas.microsoft.com/office/powerpoint/2010/main" val="4122578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24</a:t>
            </a:fld>
            <a:endParaRPr lang="zh-CN" altLang="en-US"/>
          </a:p>
        </p:txBody>
      </p:sp>
    </p:spTree>
    <p:extLst>
      <p:ext uri="{BB962C8B-B14F-4D97-AF65-F5344CB8AC3E}">
        <p14:creationId xmlns:p14="http://schemas.microsoft.com/office/powerpoint/2010/main" val="3852190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25</a:t>
            </a:fld>
            <a:endParaRPr lang="zh-CN" altLang="en-US"/>
          </a:p>
        </p:txBody>
      </p:sp>
    </p:spTree>
    <p:extLst>
      <p:ext uri="{BB962C8B-B14F-4D97-AF65-F5344CB8AC3E}">
        <p14:creationId xmlns:p14="http://schemas.microsoft.com/office/powerpoint/2010/main" val="9612342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26</a:t>
            </a:fld>
            <a:endParaRPr lang="zh-CN" altLang="en-US"/>
          </a:p>
        </p:txBody>
      </p:sp>
    </p:spTree>
    <p:extLst>
      <p:ext uri="{BB962C8B-B14F-4D97-AF65-F5344CB8AC3E}">
        <p14:creationId xmlns:p14="http://schemas.microsoft.com/office/powerpoint/2010/main" val="1556685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27</a:t>
            </a:fld>
            <a:endParaRPr lang="zh-CN" altLang="en-US"/>
          </a:p>
        </p:txBody>
      </p:sp>
    </p:spTree>
    <p:extLst>
      <p:ext uri="{BB962C8B-B14F-4D97-AF65-F5344CB8AC3E}">
        <p14:creationId xmlns:p14="http://schemas.microsoft.com/office/powerpoint/2010/main" val="3613252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5</a:t>
            </a:fld>
            <a:endParaRPr lang="zh-CN" altLang="en-US"/>
          </a:p>
        </p:txBody>
      </p:sp>
    </p:spTree>
    <p:extLst>
      <p:ext uri="{BB962C8B-B14F-4D97-AF65-F5344CB8AC3E}">
        <p14:creationId xmlns:p14="http://schemas.microsoft.com/office/powerpoint/2010/main" val="1184317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6</a:t>
            </a:fld>
            <a:endParaRPr lang="zh-CN" altLang="en-US"/>
          </a:p>
        </p:txBody>
      </p:sp>
    </p:spTree>
    <p:extLst>
      <p:ext uri="{BB962C8B-B14F-4D97-AF65-F5344CB8AC3E}">
        <p14:creationId xmlns:p14="http://schemas.microsoft.com/office/powerpoint/2010/main" val="2245075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7</a:t>
            </a:fld>
            <a:endParaRPr lang="zh-CN" altLang="en-US"/>
          </a:p>
        </p:txBody>
      </p:sp>
    </p:spTree>
    <p:extLst>
      <p:ext uri="{BB962C8B-B14F-4D97-AF65-F5344CB8AC3E}">
        <p14:creationId xmlns:p14="http://schemas.microsoft.com/office/powerpoint/2010/main" val="2691476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8</a:t>
            </a:fld>
            <a:endParaRPr lang="zh-CN" altLang="en-US"/>
          </a:p>
        </p:txBody>
      </p:sp>
    </p:spTree>
    <p:extLst>
      <p:ext uri="{BB962C8B-B14F-4D97-AF65-F5344CB8AC3E}">
        <p14:creationId xmlns:p14="http://schemas.microsoft.com/office/powerpoint/2010/main" val="3185182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9</a:t>
            </a:fld>
            <a:endParaRPr lang="zh-CN" altLang="en-US"/>
          </a:p>
        </p:txBody>
      </p:sp>
    </p:spTree>
    <p:extLst>
      <p:ext uri="{BB962C8B-B14F-4D97-AF65-F5344CB8AC3E}">
        <p14:creationId xmlns:p14="http://schemas.microsoft.com/office/powerpoint/2010/main" val="1128451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10</a:t>
            </a:fld>
            <a:endParaRPr lang="zh-CN" altLang="en-US"/>
          </a:p>
        </p:txBody>
      </p:sp>
    </p:spTree>
    <p:extLst>
      <p:ext uri="{BB962C8B-B14F-4D97-AF65-F5344CB8AC3E}">
        <p14:creationId xmlns:p14="http://schemas.microsoft.com/office/powerpoint/2010/main" val="2841313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1C2453-4517-4E04-A722-0EDC080D730C}" type="slidenum">
              <a:rPr lang="zh-CN" altLang="en-US" smtClean="0"/>
              <a:t>11</a:t>
            </a:fld>
            <a:endParaRPr lang="zh-CN" altLang="en-US"/>
          </a:p>
        </p:txBody>
      </p:sp>
    </p:spTree>
    <p:extLst>
      <p:ext uri="{BB962C8B-B14F-4D97-AF65-F5344CB8AC3E}">
        <p14:creationId xmlns:p14="http://schemas.microsoft.com/office/powerpoint/2010/main" val="3085330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3AB44F3-2FA2-4D43-91AD-B517C3743230}"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2182118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AB44F3-2FA2-4D43-91AD-B517C3743230}"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78173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AB44F3-2FA2-4D43-91AD-B517C3743230}"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2798815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AB44F3-2FA2-4D43-91AD-B517C3743230}"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446503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3AB44F3-2FA2-4D43-91AD-B517C3743230}" type="datetimeFigureOut">
              <a:rPr lang="zh-CN" altLang="en-US" smtClean="0"/>
              <a:t>2020/4/21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217388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3AB44F3-2FA2-4D43-91AD-B517C3743230}" type="datetimeFigureOut">
              <a:rPr lang="zh-CN" altLang="en-US" smtClean="0"/>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7163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3AB44F3-2FA2-4D43-91AD-B517C3743230}" type="datetimeFigureOut">
              <a:rPr lang="zh-CN" altLang="en-US" smtClean="0"/>
              <a:t>2020/4/21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648348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3AB44F3-2FA2-4D43-91AD-B517C3743230}" type="datetimeFigureOut">
              <a:rPr lang="zh-CN" altLang="en-US" smtClean="0"/>
              <a:t>2020/4/21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2632447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B44F3-2FA2-4D43-91AD-B517C3743230}" type="datetimeFigureOut">
              <a:rPr lang="zh-CN" altLang="en-US" smtClean="0"/>
              <a:t>2020/4/21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15132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AB44F3-2FA2-4D43-91AD-B517C3743230}" type="datetimeFigureOut">
              <a:rPr lang="zh-CN" altLang="en-US" smtClean="0"/>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242266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3AB44F3-2FA2-4D43-91AD-B517C3743230}" type="datetimeFigureOut">
              <a:rPr lang="zh-CN" altLang="en-US" smtClean="0"/>
              <a:t>2020/4/21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321899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B44F3-2FA2-4D43-91AD-B517C3743230}" type="datetimeFigureOut">
              <a:rPr lang="zh-CN" altLang="en-US" smtClean="0"/>
              <a:t>2020/4/21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18401-7716-4082-8D9A-837D508FE938}" type="slidenum">
              <a:rPr lang="zh-CN" altLang="en-US" smtClean="0"/>
              <a:t>‹#›</a:t>
            </a:fld>
            <a:endParaRPr lang="zh-CN" altLang="en-US"/>
          </a:p>
        </p:txBody>
      </p:sp>
    </p:spTree>
    <p:extLst>
      <p:ext uri="{BB962C8B-B14F-4D97-AF65-F5344CB8AC3E}">
        <p14:creationId xmlns:p14="http://schemas.microsoft.com/office/powerpoint/2010/main" val="165820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23833" y="1214438"/>
            <a:ext cx="9544334" cy="2387600"/>
          </a:xfrm>
        </p:spPr>
        <p:txBody>
          <a:bodyPr>
            <a:normAutofit/>
          </a:bodyPr>
          <a:lstStyle/>
          <a:p>
            <a:r>
              <a:rPr lang="zh-CN" altLang="en-US" sz="5400" dirty="0" smtClean="0"/>
              <a:t>计数原理</a:t>
            </a:r>
            <a:endParaRPr lang="zh-CN" altLang="en-US" sz="5400" dirty="0"/>
          </a:p>
        </p:txBody>
      </p:sp>
    </p:spTree>
    <p:extLst>
      <p:ext uri="{BB962C8B-B14F-4D97-AF65-F5344CB8AC3E}">
        <p14:creationId xmlns:p14="http://schemas.microsoft.com/office/powerpoint/2010/main" val="2541340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en-US" altLang="zh-CN" sz="3200" dirty="0" smtClean="0"/>
              <a:t>——</a:t>
            </a:r>
            <a:r>
              <a:rPr lang="zh-CN" altLang="en-US" sz="3200" dirty="0" smtClean="0"/>
              <a:t>排列组合问题</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3691" y="692086"/>
            <a:ext cx="11869003" cy="1200329"/>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2017</a:t>
            </a:r>
            <a:r>
              <a:rPr lang="zh-CN" altLang="en-US" sz="2400" dirty="0" smtClean="0">
                <a:latin typeface="Times New Roman" panose="02020603050405020304" pitchFamily="18" charset="0"/>
                <a:cs typeface="Times New Roman" panose="02020603050405020304" pitchFamily="18" charset="0"/>
              </a:rPr>
              <a:t>课标</a:t>
            </a:r>
            <a:r>
              <a:rPr lang="en-US" altLang="zh-CN" sz="2400" dirty="0" smtClean="0">
                <a:latin typeface="Times New Roman" panose="02020603050405020304" pitchFamily="18" charset="0"/>
                <a:cs typeface="Times New Roman" panose="02020603050405020304" pitchFamily="18" charset="0"/>
              </a:rPr>
              <a:t>Ⅱ</a:t>
            </a:r>
            <a:r>
              <a:rPr lang="zh-CN" altLang="en-US"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6</a:t>
            </a:r>
            <a:r>
              <a:rPr lang="zh-CN" altLang="en-US" sz="2400" dirty="0" smtClean="0">
                <a:latin typeface="Times New Roman" panose="02020603050405020304" pitchFamily="18" charset="0"/>
                <a:cs typeface="Times New Roman" panose="02020603050405020304" pitchFamily="18" charset="0"/>
              </a:rPr>
              <a:t>）安排</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名志愿者完成</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项工作，每人至少完成一项，每项工作由</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人完成，则不同的安排方式共有</a:t>
            </a:r>
            <a:r>
              <a:rPr lang="en-US" altLang="zh-CN"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63690" y="3117964"/>
                <a:ext cx="12458510" cy="2894382"/>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解：第一步：将</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项工作分成</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组，共有</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4</m:t>
                        </m:r>
                      </m:sub>
                      <m:sup>
                        <m:r>
                          <a:rPr lang="en-US" altLang="zh-CN" sz="2400" b="0" i="1" smtClean="0">
                            <a:latin typeface="Cambria Math" panose="02040503050406030204" pitchFamily="18" charset="0"/>
                            <a:cs typeface="Times New Roman" panose="02020603050405020304" pitchFamily="18" charset="0"/>
                          </a:rPr>
                          <m:t>2</m:t>
                        </m:r>
                      </m:sup>
                    </m:sSubSup>
                  </m:oMath>
                </a14:m>
                <a:r>
                  <a:rPr lang="zh-CN" altLang="en-US" sz="2400" dirty="0" smtClean="0">
                    <a:latin typeface="Times New Roman" panose="02020603050405020304" pitchFamily="18" charset="0"/>
                    <a:cs typeface="Times New Roman" panose="02020603050405020304" pitchFamily="18" charset="0"/>
                  </a:rPr>
                  <a:t>种</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第二步：将</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组工作分给</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个志愿者，共有</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smtClean="0">
                            <a:latin typeface="Cambria Math" panose="02040503050406030204" pitchFamily="18" charset="0"/>
                            <a:cs typeface="Times New Roman" panose="02020603050405020304" pitchFamily="18" charset="0"/>
                          </a:rPr>
                          <m:t>A</m:t>
                        </m:r>
                      </m:e>
                      <m:sub>
                        <m:r>
                          <a:rPr lang="en-US" altLang="zh-CN" sz="2400" b="0" i="1" smtClean="0">
                            <a:latin typeface="Cambria Math" panose="02040503050406030204" pitchFamily="18" charset="0"/>
                            <a:cs typeface="Times New Roman" panose="02020603050405020304" pitchFamily="18" charset="0"/>
                          </a:rPr>
                          <m:t>3</m:t>
                        </m:r>
                      </m:sub>
                      <m:sup>
                        <m:r>
                          <a:rPr lang="en-US" altLang="zh-CN" sz="2400" b="0" i="1" smtClean="0">
                            <a:latin typeface="Cambria Math" panose="02040503050406030204" pitchFamily="18" charset="0"/>
                            <a:cs typeface="Times New Roman" panose="02020603050405020304" pitchFamily="18" charset="0"/>
                          </a:rPr>
                          <m:t>3</m:t>
                        </m:r>
                      </m:sup>
                    </m:sSubSup>
                  </m:oMath>
                </a14:m>
                <a:r>
                  <a:rPr lang="zh-CN" altLang="en-US" sz="2400" dirty="0" smtClean="0">
                    <a:latin typeface="Times New Roman" panose="02020603050405020304" pitchFamily="18" charset="0"/>
                    <a:cs typeface="Times New Roman" panose="02020603050405020304" pitchFamily="18" charset="0"/>
                  </a:rPr>
                  <a:t>种</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上述问题为分步乘法计数所以完成这项任务共有</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4</m:t>
                        </m:r>
                      </m:sub>
                      <m:sup>
                        <m:r>
                          <a:rPr lang="en-US" altLang="zh-CN" sz="2400" i="1">
                            <a:latin typeface="Cambria Math" panose="02040503050406030204" pitchFamily="18" charset="0"/>
                            <a:cs typeface="Times New Roman" panose="02020603050405020304" pitchFamily="18" charset="0"/>
                          </a:rPr>
                          <m:t>2</m:t>
                        </m:r>
                      </m:sup>
                    </m:sSubSup>
                    <m:r>
                      <a:rPr lang="en-US" altLang="zh-CN" sz="2400" i="1" smtClean="0">
                        <a:latin typeface="Cambria Math" panose="02040503050406030204" pitchFamily="18" charset="0"/>
                        <a:cs typeface="Times New Roman" panose="02020603050405020304" pitchFamily="18" charset="0"/>
                      </a:rPr>
                      <m:t>·</m:t>
                    </m:r>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A</m:t>
                        </m:r>
                      </m:e>
                      <m:sub>
                        <m:r>
                          <a:rPr lang="en-US" altLang="zh-CN" sz="2400" i="1">
                            <a:latin typeface="Cambria Math" panose="02040503050406030204" pitchFamily="18" charset="0"/>
                            <a:cs typeface="Times New Roman" panose="02020603050405020304" pitchFamily="18" charset="0"/>
                          </a:rPr>
                          <m:t>3</m:t>
                        </m:r>
                      </m:sub>
                      <m:sup>
                        <m:r>
                          <a:rPr lang="en-US" altLang="zh-CN" sz="2400" i="1">
                            <a:latin typeface="Cambria Math" panose="02040503050406030204" pitchFamily="18" charset="0"/>
                            <a:cs typeface="Times New Roman" panose="02020603050405020304" pitchFamily="18" charset="0"/>
                          </a:rPr>
                          <m:t>3</m:t>
                        </m:r>
                      </m:sup>
                    </m:sSubSup>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=36</a:t>
                </a:r>
                <a:r>
                  <a:rPr lang="zh-CN" altLang="en-US" sz="2400" dirty="0" smtClean="0">
                    <a:latin typeface="Times New Roman" panose="02020603050405020304" pitchFamily="18" charset="0"/>
                    <a:cs typeface="Times New Roman" panose="02020603050405020304" pitchFamily="18" charset="0"/>
                  </a:rPr>
                  <a:t>种</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选</a:t>
                </a:r>
                <a:r>
                  <a:rPr lang="en-US" altLang="zh-CN" sz="2400" dirty="0" smtClean="0">
                    <a:latin typeface="Times New Roman" panose="02020603050405020304" pitchFamily="18" charset="0"/>
                    <a:cs typeface="Times New Roman" panose="02020603050405020304" pitchFamily="18" charset="0"/>
                  </a:rPr>
                  <a:t>D</a:t>
                </a:r>
                <a:endParaRPr lang="en-US" altLang="zh-CN" sz="2400" dirty="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3690" y="3117964"/>
                <a:ext cx="12458510" cy="2894382"/>
              </a:xfrm>
              <a:prstGeom prst="rect">
                <a:avLst/>
              </a:prstGeom>
              <a:blipFill rotWithShape="0">
                <a:blip r:embed="rId3"/>
                <a:stretch>
                  <a:fillRect l="-734" b="-1684"/>
                </a:stretch>
              </a:blipFill>
            </p:spPr>
            <p:txBody>
              <a:bodyPr/>
              <a:lstStyle/>
              <a:p>
                <a:r>
                  <a:rPr lang="zh-CN" altLang="en-US">
                    <a:noFill/>
                  </a:rPr>
                  <a:t> </a:t>
                </a:r>
              </a:p>
            </p:txBody>
          </p:sp>
        </mc:Fallback>
      </mc:AlternateContent>
      <p:sp>
        <p:nvSpPr>
          <p:cNvPr id="5" name="文本框 4"/>
          <p:cNvSpPr txBox="1"/>
          <p:nvPr/>
        </p:nvSpPr>
        <p:spPr>
          <a:xfrm>
            <a:off x="63690" y="1926434"/>
            <a:ext cx="11869003" cy="646331"/>
          </a:xfrm>
          <a:prstGeom prst="rect">
            <a:avLst/>
          </a:prstGeom>
          <a:noFill/>
        </p:spPr>
        <p:txBody>
          <a:bodyPr wrap="square" rtlCol="0">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A. </a:t>
            </a:r>
            <a:r>
              <a:rPr lang="en-US" altLang="zh-CN" sz="2400" dirty="0" smtClean="0">
                <a:latin typeface="Times New Roman" panose="02020603050405020304" pitchFamily="18" charset="0"/>
                <a:cs typeface="Times New Roman" panose="02020603050405020304" pitchFamily="18" charset="0"/>
              </a:rPr>
              <a:t>12</a:t>
            </a:r>
            <a:r>
              <a:rPr lang="zh-CN" altLang="en-US" sz="2400" dirty="0" smtClean="0">
                <a:latin typeface="Times New Roman" panose="02020603050405020304" pitchFamily="18" charset="0"/>
                <a:cs typeface="Times New Roman" panose="02020603050405020304" pitchFamily="18" charset="0"/>
              </a:rPr>
              <a:t>种</a:t>
            </a:r>
            <a:r>
              <a:rPr lang="en-US" altLang="zh-CN" sz="2400" dirty="0" smtClean="0">
                <a:latin typeface="Times New Roman" panose="02020603050405020304" pitchFamily="18" charset="0"/>
                <a:cs typeface="Times New Roman" panose="02020603050405020304" pitchFamily="18" charset="0"/>
              </a:rPr>
              <a:t>		B. </a:t>
            </a:r>
            <a:r>
              <a:rPr lang="en-US" altLang="zh-CN" sz="2400" dirty="0" smtClean="0">
                <a:latin typeface="Times New Roman" panose="02020603050405020304" pitchFamily="18" charset="0"/>
                <a:cs typeface="Times New Roman" panose="02020603050405020304" pitchFamily="18" charset="0"/>
              </a:rPr>
              <a:t>18</a:t>
            </a:r>
            <a:r>
              <a:rPr lang="zh-CN" altLang="en-US" sz="2400" dirty="0" smtClean="0">
                <a:latin typeface="Times New Roman" panose="02020603050405020304" pitchFamily="18" charset="0"/>
                <a:cs typeface="Times New Roman" panose="02020603050405020304" pitchFamily="18" charset="0"/>
              </a:rPr>
              <a:t>种</a:t>
            </a:r>
            <a:r>
              <a:rPr lang="en-US" altLang="zh-CN" sz="2400" dirty="0" smtClean="0">
                <a:latin typeface="Times New Roman" panose="02020603050405020304" pitchFamily="18" charset="0"/>
                <a:cs typeface="Times New Roman" panose="02020603050405020304" pitchFamily="18" charset="0"/>
              </a:rPr>
              <a:t>		C. </a:t>
            </a:r>
            <a:r>
              <a:rPr lang="en-US" altLang="zh-CN" sz="2400" dirty="0" smtClean="0">
                <a:latin typeface="Times New Roman" panose="02020603050405020304" pitchFamily="18" charset="0"/>
                <a:cs typeface="Times New Roman" panose="02020603050405020304" pitchFamily="18" charset="0"/>
              </a:rPr>
              <a:t>24</a:t>
            </a:r>
            <a:r>
              <a:rPr lang="zh-CN" altLang="en-US" sz="2400" dirty="0" smtClean="0">
                <a:latin typeface="Times New Roman" panose="02020603050405020304" pitchFamily="18" charset="0"/>
                <a:cs typeface="Times New Roman" panose="02020603050405020304" pitchFamily="18" charset="0"/>
              </a:rPr>
              <a:t>种</a:t>
            </a:r>
            <a:r>
              <a:rPr lang="en-US" altLang="zh-CN" sz="2400" dirty="0" smtClean="0">
                <a:latin typeface="Times New Roman" panose="02020603050405020304" pitchFamily="18" charset="0"/>
                <a:cs typeface="Times New Roman" panose="02020603050405020304" pitchFamily="18" charset="0"/>
              </a:rPr>
              <a:t>		D. </a:t>
            </a:r>
            <a:r>
              <a:rPr lang="en-US" altLang="zh-CN" sz="2400" dirty="0" smtClean="0">
                <a:latin typeface="Times New Roman" panose="02020603050405020304" pitchFamily="18" charset="0"/>
                <a:cs typeface="Times New Roman" panose="02020603050405020304" pitchFamily="18" charset="0"/>
              </a:rPr>
              <a:t>36</a:t>
            </a:r>
            <a:r>
              <a:rPr lang="zh-CN" altLang="en-US" sz="2400" dirty="0" smtClean="0">
                <a:latin typeface="Times New Roman" panose="02020603050405020304" pitchFamily="18" charset="0"/>
                <a:cs typeface="Times New Roman" panose="02020603050405020304" pitchFamily="18" charset="0"/>
              </a:rPr>
              <a:t>种</a:t>
            </a:r>
            <a:endParaRPr lang="zh-CN" altLang="en-US" sz="24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4"/>
          <a:stretch>
            <a:fillRect/>
          </a:stretch>
        </p:blipFill>
        <p:spPr>
          <a:xfrm>
            <a:off x="8697888" y="2975780"/>
            <a:ext cx="2356798" cy="3447397"/>
          </a:xfrm>
          <a:prstGeom prst="rect">
            <a:avLst/>
          </a:prstGeom>
        </p:spPr>
      </p:pic>
    </p:spTree>
    <p:extLst>
      <p:ext uri="{BB962C8B-B14F-4D97-AF65-F5344CB8AC3E}">
        <p14:creationId xmlns:p14="http://schemas.microsoft.com/office/powerpoint/2010/main" val="105520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en-US" altLang="zh-CN" sz="3200" dirty="0" smtClean="0"/>
              <a:t>——</a:t>
            </a:r>
            <a:r>
              <a:rPr lang="zh-CN" altLang="en-US" sz="3200" dirty="0" smtClean="0"/>
              <a:t>排列组合问题</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3691" y="692086"/>
            <a:ext cx="11869003" cy="1200329"/>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2016</a:t>
            </a:r>
            <a:r>
              <a:rPr lang="zh-CN" altLang="en-US" sz="2400" dirty="0" smtClean="0">
                <a:latin typeface="Times New Roman" panose="02020603050405020304" pitchFamily="18" charset="0"/>
                <a:cs typeface="Times New Roman" panose="02020603050405020304" pitchFamily="18" charset="0"/>
              </a:rPr>
              <a:t>课标</a:t>
            </a:r>
            <a:r>
              <a:rPr lang="en-US" altLang="zh-CN" sz="2400" dirty="0" smtClean="0">
                <a:latin typeface="Times New Roman" panose="02020603050405020304" pitchFamily="18" charset="0"/>
                <a:cs typeface="Times New Roman" panose="02020603050405020304" pitchFamily="18" charset="0"/>
              </a:rPr>
              <a:t>Ⅱ</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）如图，小明从街道的</a:t>
            </a:r>
            <a:r>
              <a:rPr lang="en-US" altLang="zh-CN" sz="2400" dirty="0" smtClean="0">
                <a:latin typeface="Times New Roman" panose="02020603050405020304" pitchFamily="18" charset="0"/>
                <a:cs typeface="Times New Roman" panose="02020603050405020304" pitchFamily="18" charset="0"/>
              </a:rPr>
              <a:t>E</a:t>
            </a:r>
            <a:r>
              <a:rPr lang="zh-CN" altLang="en-US" sz="2400" dirty="0" smtClean="0">
                <a:latin typeface="Times New Roman" panose="02020603050405020304" pitchFamily="18" charset="0"/>
                <a:cs typeface="Times New Roman" panose="02020603050405020304" pitchFamily="18" charset="0"/>
              </a:rPr>
              <a:t>处出发，先到</a:t>
            </a:r>
            <a:r>
              <a:rPr lang="en-US" altLang="zh-CN" sz="2400" dirty="0" smtClean="0">
                <a:latin typeface="Times New Roman" panose="02020603050405020304" pitchFamily="18" charset="0"/>
                <a:cs typeface="Times New Roman" panose="02020603050405020304" pitchFamily="18" charset="0"/>
              </a:rPr>
              <a:t>F</a:t>
            </a:r>
            <a:r>
              <a:rPr lang="zh-CN" altLang="en-US" sz="2400" dirty="0" smtClean="0">
                <a:latin typeface="Times New Roman" panose="02020603050405020304" pitchFamily="18" charset="0"/>
                <a:cs typeface="Times New Roman" panose="02020603050405020304" pitchFamily="18" charset="0"/>
              </a:rPr>
              <a:t>处和小红会合，再一起到位于</a:t>
            </a:r>
            <a:r>
              <a:rPr lang="en-US" altLang="zh-CN" sz="2400" dirty="0" smtClean="0">
                <a:latin typeface="Times New Roman" panose="02020603050405020304" pitchFamily="18" charset="0"/>
                <a:cs typeface="Times New Roman" panose="02020603050405020304" pitchFamily="18" charset="0"/>
              </a:rPr>
              <a:t>G</a:t>
            </a:r>
            <a:r>
              <a:rPr lang="zh-CN" altLang="en-US" sz="2400" dirty="0" smtClean="0">
                <a:latin typeface="Times New Roman" panose="02020603050405020304" pitchFamily="18" charset="0"/>
                <a:cs typeface="Times New Roman" panose="02020603050405020304" pitchFamily="18" charset="0"/>
              </a:rPr>
              <a:t>处的老年公寓参加志愿活动，则小明到老年公寓可以选择的最短路径条数为</a:t>
            </a:r>
            <a:endParaRPr lang="zh-CN" altLang="en-US" sz="24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63690" y="2707443"/>
            <a:ext cx="11294388" cy="2862322"/>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解：分两步，第一步，从</a:t>
            </a:r>
            <a:r>
              <a:rPr lang="en-US" altLang="zh-CN" sz="2400" dirty="0" smtClean="0">
                <a:latin typeface="Times New Roman" panose="02020603050405020304" pitchFamily="18" charset="0"/>
                <a:cs typeface="Times New Roman" panose="02020603050405020304" pitchFamily="18" charset="0"/>
              </a:rPr>
              <a:t>E</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F,</a:t>
            </a:r>
            <a:r>
              <a:rPr lang="zh-CN" altLang="en-US" sz="2400" dirty="0" smtClean="0">
                <a:latin typeface="Times New Roman" panose="02020603050405020304" pitchFamily="18" charset="0"/>
                <a:cs typeface="Times New Roman" panose="02020603050405020304" pitchFamily="18" charset="0"/>
              </a:rPr>
              <a:t>有</a:t>
            </a:r>
            <a:r>
              <a:rPr lang="en-US" altLang="zh-CN" sz="2400" dirty="0" smtClean="0">
                <a:latin typeface="Times New Roman" panose="02020603050405020304" pitchFamily="18" charset="0"/>
                <a:cs typeface="Times New Roman" panose="02020603050405020304" pitchFamily="18" charset="0"/>
              </a:rPr>
              <a:t>6</a:t>
            </a:r>
            <a:r>
              <a:rPr lang="zh-CN" altLang="en-US" sz="2400" dirty="0" smtClean="0">
                <a:latin typeface="Times New Roman" panose="02020603050405020304" pitchFamily="18" charset="0"/>
                <a:cs typeface="Times New Roman" panose="02020603050405020304" pitchFamily="18" charset="0"/>
              </a:rPr>
              <a:t>条</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可以选择的最短路径；第二步，从</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F</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G</a:t>
            </a:r>
            <a:r>
              <a:rPr lang="zh-CN" altLang="en-US" sz="2400" dirty="0" smtClean="0">
                <a:latin typeface="Times New Roman" panose="02020603050405020304" pitchFamily="18" charset="0"/>
                <a:cs typeface="Times New Roman" panose="02020603050405020304" pitchFamily="18" charset="0"/>
              </a:rPr>
              <a:t>有</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条路径可以选择，由分步乘</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法计数原理知有</a:t>
            </a:r>
            <a:r>
              <a:rPr lang="en-US" altLang="zh-CN" sz="2400" dirty="0" smtClean="0">
                <a:latin typeface="Times New Roman" panose="02020603050405020304" pitchFamily="18" charset="0"/>
                <a:cs typeface="Times New Roman" panose="02020603050405020304" pitchFamily="18" charset="0"/>
              </a:rPr>
              <a:t>3×6=18</a:t>
            </a:r>
            <a:r>
              <a:rPr lang="zh-CN" altLang="en-US" sz="2400" dirty="0" smtClean="0">
                <a:latin typeface="Times New Roman" panose="02020603050405020304" pitchFamily="18" charset="0"/>
                <a:cs typeface="Times New Roman" panose="02020603050405020304" pitchFamily="18" charset="0"/>
              </a:rPr>
              <a:t>条最短路径</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可以选择</a:t>
            </a:r>
            <a:endParaRPr lang="en-US" altLang="zh-CN"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3690" y="1926434"/>
            <a:ext cx="11869003" cy="646331"/>
          </a:xfrm>
          <a:prstGeom prst="rect">
            <a:avLst/>
          </a:prstGeom>
          <a:noFill/>
        </p:spPr>
        <p:txBody>
          <a:bodyPr wrap="square" rtlCol="0">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A. </a:t>
            </a:r>
            <a:r>
              <a:rPr lang="en-US" altLang="zh-CN" sz="2400" dirty="0" smtClean="0">
                <a:latin typeface="Times New Roman" panose="02020603050405020304" pitchFamily="18" charset="0"/>
                <a:cs typeface="Times New Roman" panose="02020603050405020304" pitchFamily="18" charset="0"/>
              </a:rPr>
              <a:t>24</a:t>
            </a:r>
            <a:r>
              <a:rPr lang="en-US" altLang="zh-CN" sz="2400" dirty="0" smtClean="0">
                <a:latin typeface="Times New Roman" panose="02020603050405020304" pitchFamily="18" charset="0"/>
                <a:cs typeface="Times New Roman" panose="02020603050405020304" pitchFamily="18" charset="0"/>
              </a:rPr>
              <a:t>		B. </a:t>
            </a:r>
            <a:r>
              <a:rPr lang="en-US" altLang="zh-CN" sz="2400" dirty="0" smtClean="0">
                <a:latin typeface="Times New Roman" panose="02020603050405020304" pitchFamily="18" charset="0"/>
                <a:cs typeface="Times New Roman" panose="02020603050405020304" pitchFamily="18" charset="0"/>
              </a:rPr>
              <a:t>18</a:t>
            </a:r>
            <a:r>
              <a:rPr lang="en-US" altLang="zh-CN" sz="2400" dirty="0" smtClean="0">
                <a:latin typeface="Times New Roman" panose="02020603050405020304" pitchFamily="18" charset="0"/>
                <a:cs typeface="Times New Roman" panose="02020603050405020304" pitchFamily="18" charset="0"/>
              </a:rPr>
              <a:t>		C. </a:t>
            </a:r>
            <a:r>
              <a:rPr lang="en-US" altLang="zh-CN" sz="2400" dirty="0" smtClean="0">
                <a:latin typeface="Times New Roman" panose="02020603050405020304" pitchFamily="18" charset="0"/>
                <a:cs typeface="Times New Roman" panose="02020603050405020304" pitchFamily="18" charset="0"/>
              </a:rPr>
              <a:t>12</a:t>
            </a:r>
            <a:r>
              <a:rPr lang="en-US" altLang="zh-CN" sz="2400" dirty="0" smtClean="0">
                <a:latin typeface="Times New Roman" panose="02020603050405020304" pitchFamily="18" charset="0"/>
                <a:cs typeface="Times New Roman" panose="02020603050405020304" pitchFamily="18" charset="0"/>
              </a:rPr>
              <a:t>		D. </a:t>
            </a:r>
            <a:r>
              <a:rPr lang="en-US" altLang="zh-CN" sz="2400" dirty="0" smtClean="0">
                <a:latin typeface="Times New Roman" panose="02020603050405020304" pitchFamily="18" charset="0"/>
                <a:cs typeface="Times New Roman" panose="02020603050405020304" pitchFamily="18" charset="0"/>
              </a:rPr>
              <a:t>9</a:t>
            </a:r>
            <a:endParaRPr lang="zh-CN" altLang="en-US" sz="2400" dirty="0">
              <a:latin typeface="Times New Roman" panose="02020603050405020304" pitchFamily="18" charset="0"/>
              <a:cs typeface="Times New Roman" panose="02020603050405020304" pitchFamily="18" charset="0"/>
            </a:endParaRPr>
          </a:p>
        </p:txBody>
      </p:sp>
      <p:grpSp>
        <p:nvGrpSpPr>
          <p:cNvPr id="18" name="组合 17"/>
          <p:cNvGrpSpPr/>
          <p:nvPr/>
        </p:nvGrpSpPr>
        <p:grpSpPr>
          <a:xfrm>
            <a:off x="5155368" y="2726574"/>
            <a:ext cx="6888424" cy="2272248"/>
            <a:chOff x="5155368" y="2726574"/>
            <a:chExt cx="6888424" cy="2272248"/>
          </a:xfrm>
        </p:grpSpPr>
        <p:pic>
          <p:nvPicPr>
            <p:cNvPr id="10" name="图片 9"/>
            <p:cNvPicPr>
              <a:picLocks noChangeAspect="1"/>
            </p:cNvPicPr>
            <p:nvPr/>
          </p:nvPicPr>
          <p:blipFill>
            <a:blip r:embed="rId3"/>
            <a:stretch>
              <a:fillRect/>
            </a:stretch>
          </p:blipFill>
          <p:spPr>
            <a:xfrm>
              <a:off x="5155368" y="4281819"/>
              <a:ext cx="372013" cy="708025"/>
            </a:xfrm>
            <a:prstGeom prst="rect">
              <a:avLst/>
            </a:prstGeom>
          </p:spPr>
        </p:pic>
        <p:pic>
          <p:nvPicPr>
            <p:cNvPr id="17" name="图片 16"/>
            <p:cNvPicPr>
              <a:picLocks noChangeAspect="1"/>
            </p:cNvPicPr>
            <p:nvPr/>
          </p:nvPicPr>
          <p:blipFill>
            <a:blip r:embed="rId4"/>
            <a:stretch>
              <a:fillRect/>
            </a:stretch>
          </p:blipFill>
          <p:spPr>
            <a:xfrm>
              <a:off x="5527381" y="2826406"/>
              <a:ext cx="5830697" cy="2172416"/>
            </a:xfrm>
            <a:prstGeom prst="rect">
              <a:avLst/>
            </a:prstGeom>
          </p:spPr>
        </p:pic>
        <p:pic>
          <p:nvPicPr>
            <p:cNvPr id="11" name="图片 10"/>
            <p:cNvPicPr>
              <a:picLocks noChangeAspect="1"/>
            </p:cNvPicPr>
            <p:nvPr/>
          </p:nvPicPr>
          <p:blipFill>
            <a:blip r:embed="rId5"/>
            <a:stretch>
              <a:fillRect/>
            </a:stretch>
          </p:blipFill>
          <p:spPr>
            <a:xfrm flipH="1">
              <a:off x="9397248" y="3069431"/>
              <a:ext cx="271463" cy="462822"/>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58078" y="2726574"/>
              <a:ext cx="685714" cy="685714"/>
            </a:xfrm>
            <a:prstGeom prst="rect">
              <a:avLst/>
            </a:prstGeom>
          </p:spPr>
        </p:pic>
      </p:grpSp>
      <p:cxnSp>
        <p:nvCxnSpPr>
          <p:cNvPr id="24" name="肘形连接符 23"/>
          <p:cNvCxnSpPr/>
          <p:nvPr/>
        </p:nvCxnSpPr>
        <p:spPr>
          <a:xfrm flipV="1">
            <a:off x="5686425" y="3594100"/>
            <a:ext cx="3495675" cy="1231900"/>
          </a:xfrm>
          <a:prstGeom prst="bentConnector3">
            <a:avLst>
              <a:gd name="adj1" fmla="val 45"/>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41" name="组合 40"/>
          <p:cNvGrpSpPr/>
          <p:nvPr/>
        </p:nvGrpSpPr>
        <p:grpSpPr>
          <a:xfrm>
            <a:off x="5686425" y="3566761"/>
            <a:ext cx="3495675" cy="1257984"/>
            <a:chOff x="5686425" y="3594101"/>
            <a:chExt cx="3495675" cy="1231899"/>
          </a:xfrm>
        </p:grpSpPr>
        <p:cxnSp>
          <p:nvCxnSpPr>
            <p:cNvPr id="34" name="肘形连接符 33"/>
            <p:cNvCxnSpPr/>
            <p:nvPr/>
          </p:nvCxnSpPr>
          <p:spPr>
            <a:xfrm flipV="1">
              <a:off x="5686425" y="4233863"/>
              <a:ext cx="1619250" cy="592137"/>
            </a:xfrm>
            <a:prstGeom prst="bentConnector3">
              <a:avLst>
                <a:gd name="adj1" fmla="val 2059"/>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37" name="肘形连接符 36"/>
            <p:cNvCxnSpPr/>
            <p:nvPr/>
          </p:nvCxnSpPr>
          <p:spPr>
            <a:xfrm flipV="1">
              <a:off x="7305675" y="3594101"/>
              <a:ext cx="1876425" cy="639762"/>
            </a:xfrm>
            <a:prstGeom prst="bentConnector3">
              <a:avLst>
                <a:gd name="adj1" fmla="val 38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grpSp>
      <p:grpSp>
        <p:nvGrpSpPr>
          <p:cNvPr id="49" name="组合 48"/>
          <p:cNvGrpSpPr/>
          <p:nvPr/>
        </p:nvGrpSpPr>
        <p:grpSpPr>
          <a:xfrm>
            <a:off x="5650294" y="3684919"/>
            <a:ext cx="3653250" cy="1139825"/>
            <a:chOff x="5648325" y="3686175"/>
            <a:chExt cx="3629025" cy="1139825"/>
          </a:xfrm>
        </p:grpSpPr>
        <p:cxnSp>
          <p:nvCxnSpPr>
            <p:cNvPr id="45" name="肘形连接符 44"/>
            <p:cNvCxnSpPr/>
            <p:nvPr/>
          </p:nvCxnSpPr>
          <p:spPr>
            <a:xfrm flipV="1">
              <a:off x="5648325" y="4233863"/>
              <a:ext cx="3629025" cy="592137"/>
            </a:xfrm>
            <a:prstGeom prst="bentConnector3">
              <a:avLst>
                <a:gd name="adj1" fmla="val -131"/>
              </a:avLst>
            </a:prstGeom>
            <a:ln>
              <a:solidFill>
                <a:srgbClr val="FFC000"/>
              </a:solidFill>
            </a:ln>
          </p:spPr>
          <p:style>
            <a:lnRef idx="3">
              <a:schemeClr val="dk1"/>
            </a:lnRef>
            <a:fillRef idx="0">
              <a:schemeClr val="dk1"/>
            </a:fillRef>
            <a:effectRef idx="2">
              <a:schemeClr val="dk1"/>
            </a:effectRef>
            <a:fontRef idx="minor">
              <a:schemeClr val="tx1"/>
            </a:fontRef>
          </p:style>
        </p:cxnSp>
        <p:cxnSp>
          <p:nvCxnSpPr>
            <p:cNvPr id="48" name="直接箭头连接符 47"/>
            <p:cNvCxnSpPr/>
            <p:nvPr/>
          </p:nvCxnSpPr>
          <p:spPr>
            <a:xfrm flipV="1">
              <a:off x="9267825" y="3686175"/>
              <a:ext cx="0" cy="547688"/>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grpSp>
      <p:cxnSp>
        <p:nvCxnSpPr>
          <p:cNvPr id="53" name="肘形连接符 52"/>
          <p:cNvCxnSpPr/>
          <p:nvPr/>
        </p:nvCxnSpPr>
        <p:spPr>
          <a:xfrm flipV="1">
            <a:off x="5781675" y="3622675"/>
            <a:ext cx="3417181" cy="1262396"/>
          </a:xfrm>
          <a:prstGeom prst="bentConnector3">
            <a:avLst>
              <a:gd name="adj1" fmla="val 46432"/>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grpSp>
        <p:nvGrpSpPr>
          <p:cNvPr id="60" name="组合 59"/>
          <p:cNvGrpSpPr/>
          <p:nvPr/>
        </p:nvGrpSpPr>
        <p:grpSpPr>
          <a:xfrm>
            <a:off x="5774119" y="3674161"/>
            <a:ext cx="3462337" cy="1238250"/>
            <a:chOff x="5781675" y="3686175"/>
            <a:chExt cx="3495675" cy="1238250"/>
          </a:xfrm>
        </p:grpSpPr>
        <p:cxnSp>
          <p:nvCxnSpPr>
            <p:cNvPr id="56" name="肘形连接符 55"/>
            <p:cNvCxnSpPr/>
            <p:nvPr/>
          </p:nvCxnSpPr>
          <p:spPr>
            <a:xfrm flipV="1">
              <a:off x="5781675" y="4233863"/>
              <a:ext cx="3495675" cy="690562"/>
            </a:xfrm>
            <a:prstGeom prst="bentConnector3">
              <a:avLst>
                <a:gd name="adj1" fmla="val 44414"/>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59" name="直接箭头连接符 58"/>
            <p:cNvCxnSpPr/>
            <p:nvPr/>
          </p:nvCxnSpPr>
          <p:spPr>
            <a:xfrm flipV="1">
              <a:off x="9277350" y="3686175"/>
              <a:ext cx="0" cy="547688"/>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grpSp>
      <p:cxnSp>
        <p:nvCxnSpPr>
          <p:cNvPr id="62" name="肘形连接符 61"/>
          <p:cNvCxnSpPr/>
          <p:nvPr/>
        </p:nvCxnSpPr>
        <p:spPr>
          <a:xfrm flipV="1">
            <a:off x="5740781" y="3718943"/>
            <a:ext cx="3600363" cy="1205386"/>
          </a:xfrm>
          <a:prstGeom prst="bentConnector3">
            <a:avLst>
              <a:gd name="adj1" fmla="val 99913"/>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65" name="肘形连接符 64"/>
          <p:cNvCxnSpPr/>
          <p:nvPr/>
        </p:nvCxnSpPr>
        <p:spPr>
          <a:xfrm flipV="1">
            <a:off x="9279319" y="2959100"/>
            <a:ext cx="1814131" cy="520700"/>
          </a:xfrm>
          <a:prstGeom prst="bentConnector3">
            <a:avLst>
              <a:gd name="adj1" fmla="val -754"/>
            </a:avLst>
          </a:prstGeom>
          <a:ln>
            <a:solidFill>
              <a:srgbClr val="00FFFF"/>
            </a:solidFill>
            <a:tailEnd type="triangle"/>
          </a:ln>
        </p:spPr>
        <p:style>
          <a:lnRef idx="3">
            <a:schemeClr val="dk1"/>
          </a:lnRef>
          <a:fillRef idx="0">
            <a:schemeClr val="dk1"/>
          </a:fillRef>
          <a:effectRef idx="2">
            <a:schemeClr val="dk1"/>
          </a:effectRef>
          <a:fontRef idx="minor">
            <a:schemeClr val="tx1"/>
          </a:fontRef>
        </p:style>
      </p:cxnSp>
      <p:cxnSp>
        <p:nvCxnSpPr>
          <p:cNvPr id="68" name="肘形连接符 67"/>
          <p:cNvCxnSpPr/>
          <p:nvPr/>
        </p:nvCxnSpPr>
        <p:spPr>
          <a:xfrm flipV="1">
            <a:off x="9397248" y="2895353"/>
            <a:ext cx="1696202" cy="686918"/>
          </a:xfrm>
          <a:prstGeom prst="bentConnector3">
            <a:avLst>
              <a:gd name="adj1" fmla="val 55241"/>
            </a:avLst>
          </a:prstGeom>
          <a:ln>
            <a:solidFill>
              <a:srgbClr val="FFFF00"/>
            </a:solidFill>
            <a:tailEnd type="triangle"/>
          </a:ln>
        </p:spPr>
        <p:style>
          <a:lnRef idx="3">
            <a:schemeClr val="dk1"/>
          </a:lnRef>
          <a:fillRef idx="0">
            <a:schemeClr val="dk1"/>
          </a:fillRef>
          <a:effectRef idx="2">
            <a:schemeClr val="dk1"/>
          </a:effectRef>
          <a:fontRef idx="minor">
            <a:schemeClr val="tx1"/>
          </a:fontRef>
        </p:style>
      </p:cxnSp>
      <p:cxnSp>
        <p:nvCxnSpPr>
          <p:cNvPr id="71" name="肘形连接符 70"/>
          <p:cNvCxnSpPr/>
          <p:nvPr/>
        </p:nvCxnSpPr>
        <p:spPr>
          <a:xfrm flipV="1">
            <a:off x="9397248" y="3069431"/>
            <a:ext cx="1816852" cy="523414"/>
          </a:xfrm>
          <a:prstGeom prst="bentConnector3">
            <a:avLst>
              <a:gd name="adj1" fmla="val 100329"/>
            </a:avLst>
          </a:prstGeom>
          <a:ln>
            <a:solidFill>
              <a:srgbClr val="FF66FF"/>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1893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down)">
                                      <p:cBhvr>
                                        <p:cTn id="16" dur="5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down)">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wipe(down)">
                                      <p:cBhvr>
                                        <p:cTn id="26" dur="500"/>
                                        <p:tgtEl>
                                          <p:spTgt spid="6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wipe(down)">
                                      <p:cBhvr>
                                        <p:cTn id="31" dur="500"/>
                                        <p:tgtEl>
                                          <p:spTgt spid="6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wipe(down)">
                                      <p:cBhvr>
                                        <p:cTn id="36" dur="500"/>
                                        <p:tgtEl>
                                          <p:spTgt spid="5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wipe(down)">
                                      <p:cBhvr>
                                        <p:cTn id="41" dur="500"/>
                                        <p:tgtEl>
                                          <p:spTgt spid="6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wipe(down)">
                                      <p:cBhvr>
                                        <p:cTn id="46" dur="500"/>
                                        <p:tgtEl>
                                          <p:spTgt spid="6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down)">
                                      <p:cBhvr>
                                        <p:cTn id="5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en-US" altLang="zh-CN" sz="3200" dirty="0" smtClean="0"/>
              <a:t>——</a:t>
            </a:r>
            <a:r>
              <a:rPr lang="zh-CN" altLang="en-US" sz="3200" dirty="0" smtClean="0"/>
              <a:t>排列组合问题</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3691" y="692086"/>
            <a:ext cx="11869003" cy="1200329"/>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2016</a:t>
            </a:r>
            <a:r>
              <a:rPr lang="zh-CN" altLang="en-US" sz="2400" dirty="0" smtClean="0">
                <a:latin typeface="Times New Roman" panose="02020603050405020304" pitchFamily="18" charset="0"/>
                <a:cs typeface="Times New Roman" panose="02020603050405020304" pitchFamily="18" charset="0"/>
              </a:rPr>
              <a:t>课标</a:t>
            </a:r>
            <a:r>
              <a:rPr lang="en-US" altLang="zh-CN" sz="2400" dirty="0" smtClean="0">
                <a:latin typeface="Times New Roman" panose="02020603050405020304" pitchFamily="18" charset="0"/>
                <a:cs typeface="Times New Roman" panose="02020603050405020304" pitchFamily="18" charset="0"/>
              </a:rPr>
              <a:t>Ⅱ</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）如图，小明从街道的</a:t>
            </a:r>
            <a:r>
              <a:rPr lang="en-US" altLang="zh-CN" sz="2400" dirty="0" smtClean="0">
                <a:latin typeface="Times New Roman" panose="02020603050405020304" pitchFamily="18" charset="0"/>
                <a:cs typeface="Times New Roman" panose="02020603050405020304" pitchFamily="18" charset="0"/>
              </a:rPr>
              <a:t>E</a:t>
            </a:r>
            <a:r>
              <a:rPr lang="zh-CN" altLang="en-US" sz="2400" dirty="0" smtClean="0">
                <a:latin typeface="Times New Roman" panose="02020603050405020304" pitchFamily="18" charset="0"/>
                <a:cs typeface="Times New Roman" panose="02020603050405020304" pitchFamily="18" charset="0"/>
              </a:rPr>
              <a:t>处出发，先到</a:t>
            </a:r>
            <a:r>
              <a:rPr lang="en-US" altLang="zh-CN" sz="2400" dirty="0" smtClean="0">
                <a:latin typeface="Times New Roman" panose="02020603050405020304" pitchFamily="18" charset="0"/>
                <a:cs typeface="Times New Roman" panose="02020603050405020304" pitchFamily="18" charset="0"/>
              </a:rPr>
              <a:t>F</a:t>
            </a:r>
            <a:r>
              <a:rPr lang="zh-CN" altLang="en-US" sz="2400" dirty="0" smtClean="0">
                <a:latin typeface="Times New Roman" panose="02020603050405020304" pitchFamily="18" charset="0"/>
                <a:cs typeface="Times New Roman" panose="02020603050405020304" pitchFamily="18" charset="0"/>
              </a:rPr>
              <a:t>处和小红会合，再一起到位于</a:t>
            </a:r>
            <a:r>
              <a:rPr lang="en-US" altLang="zh-CN" sz="2400" dirty="0" smtClean="0">
                <a:latin typeface="Times New Roman" panose="02020603050405020304" pitchFamily="18" charset="0"/>
                <a:cs typeface="Times New Roman" panose="02020603050405020304" pitchFamily="18" charset="0"/>
              </a:rPr>
              <a:t>G</a:t>
            </a:r>
            <a:r>
              <a:rPr lang="zh-CN" altLang="en-US" sz="2400" dirty="0" smtClean="0">
                <a:latin typeface="Times New Roman" panose="02020603050405020304" pitchFamily="18" charset="0"/>
                <a:cs typeface="Times New Roman" panose="02020603050405020304" pitchFamily="18" charset="0"/>
              </a:rPr>
              <a:t>处的老年公寓参加志愿活动，则小明到老年公寓可以选择的最短路径条数为</a:t>
            </a:r>
            <a:endParaRPr lang="zh-CN" altLang="en-US" sz="24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63690" y="2707443"/>
            <a:ext cx="11294388" cy="2862322"/>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解：分两步，第一步，从</a:t>
            </a:r>
            <a:r>
              <a:rPr lang="en-US" altLang="zh-CN" sz="2400" dirty="0" smtClean="0">
                <a:latin typeface="Times New Roman" panose="02020603050405020304" pitchFamily="18" charset="0"/>
                <a:cs typeface="Times New Roman" panose="02020603050405020304" pitchFamily="18" charset="0"/>
              </a:rPr>
              <a:t>E</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F,</a:t>
            </a:r>
            <a:r>
              <a:rPr lang="zh-CN" altLang="en-US" sz="2400" dirty="0" smtClean="0">
                <a:latin typeface="Times New Roman" panose="02020603050405020304" pitchFamily="18" charset="0"/>
                <a:cs typeface="Times New Roman" panose="02020603050405020304" pitchFamily="18" charset="0"/>
              </a:rPr>
              <a:t>有</a:t>
            </a:r>
            <a:r>
              <a:rPr lang="en-US" altLang="zh-CN" sz="2400" dirty="0" smtClean="0">
                <a:latin typeface="Times New Roman" panose="02020603050405020304" pitchFamily="18" charset="0"/>
                <a:cs typeface="Times New Roman" panose="02020603050405020304" pitchFamily="18" charset="0"/>
              </a:rPr>
              <a:t>6</a:t>
            </a:r>
            <a:r>
              <a:rPr lang="zh-CN" altLang="en-US" sz="2400" dirty="0" smtClean="0">
                <a:latin typeface="Times New Roman" panose="02020603050405020304" pitchFamily="18" charset="0"/>
                <a:cs typeface="Times New Roman" panose="02020603050405020304" pitchFamily="18" charset="0"/>
              </a:rPr>
              <a:t>条</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可以选择的最短路径；第二步，从</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en-US" altLang="zh-CN" sz="2400" dirty="0" smtClean="0">
                <a:latin typeface="Times New Roman" panose="02020603050405020304" pitchFamily="18" charset="0"/>
                <a:cs typeface="Times New Roman" panose="02020603050405020304" pitchFamily="18" charset="0"/>
              </a:rPr>
              <a:t>F</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G</a:t>
            </a:r>
            <a:r>
              <a:rPr lang="zh-CN" altLang="en-US" sz="2400" dirty="0" smtClean="0">
                <a:latin typeface="Times New Roman" panose="02020603050405020304" pitchFamily="18" charset="0"/>
                <a:cs typeface="Times New Roman" panose="02020603050405020304" pitchFamily="18" charset="0"/>
              </a:rPr>
              <a:t>有</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条路径可以选择，由分步乘</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法计数原理知有</a:t>
            </a:r>
            <a:r>
              <a:rPr lang="en-US" altLang="zh-CN" sz="2400" dirty="0" smtClean="0">
                <a:latin typeface="Times New Roman" panose="02020603050405020304" pitchFamily="18" charset="0"/>
                <a:cs typeface="Times New Roman" panose="02020603050405020304" pitchFamily="18" charset="0"/>
              </a:rPr>
              <a:t>3×6=18</a:t>
            </a:r>
            <a:r>
              <a:rPr lang="zh-CN" altLang="en-US" sz="2400" dirty="0" smtClean="0">
                <a:latin typeface="Times New Roman" panose="02020603050405020304" pitchFamily="18" charset="0"/>
                <a:cs typeface="Times New Roman" panose="02020603050405020304" pitchFamily="18" charset="0"/>
              </a:rPr>
              <a:t>条最短路径</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可以选择</a:t>
            </a:r>
            <a:endParaRPr lang="en-US" altLang="zh-CN" sz="240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3690" y="1926434"/>
            <a:ext cx="11869003" cy="646331"/>
          </a:xfrm>
          <a:prstGeom prst="rect">
            <a:avLst/>
          </a:prstGeom>
          <a:noFill/>
        </p:spPr>
        <p:txBody>
          <a:bodyPr wrap="square" rtlCol="0">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A. </a:t>
            </a:r>
            <a:r>
              <a:rPr lang="en-US" altLang="zh-CN" sz="2400" dirty="0" smtClean="0">
                <a:latin typeface="Times New Roman" panose="02020603050405020304" pitchFamily="18" charset="0"/>
                <a:cs typeface="Times New Roman" panose="02020603050405020304" pitchFamily="18" charset="0"/>
              </a:rPr>
              <a:t>24</a:t>
            </a:r>
            <a:r>
              <a:rPr lang="en-US" altLang="zh-CN" sz="2400" dirty="0" smtClean="0">
                <a:latin typeface="Times New Roman" panose="02020603050405020304" pitchFamily="18" charset="0"/>
                <a:cs typeface="Times New Roman" panose="02020603050405020304" pitchFamily="18" charset="0"/>
              </a:rPr>
              <a:t>		B. </a:t>
            </a:r>
            <a:r>
              <a:rPr lang="en-US" altLang="zh-CN" sz="2400" dirty="0" smtClean="0">
                <a:latin typeface="Times New Roman" panose="02020603050405020304" pitchFamily="18" charset="0"/>
                <a:cs typeface="Times New Roman" panose="02020603050405020304" pitchFamily="18" charset="0"/>
              </a:rPr>
              <a:t>18</a:t>
            </a:r>
            <a:r>
              <a:rPr lang="en-US" altLang="zh-CN" sz="2400" dirty="0" smtClean="0">
                <a:latin typeface="Times New Roman" panose="02020603050405020304" pitchFamily="18" charset="0"/>
                <a:cs typeface="Times New Roman" panose="02020603050405020304" pitchFamily="18" charset="0"/>
              </a:rPr>
              <a:t>		C. </a:t>
            </a:r>
            <a:r>
              <a:rPr lang="en-US" altLang="zh-CN" sz="2400" dirty="0" smtClean="0">
                <a:latin typeface="Times New Roman" panose="02020603050405020304" pitchFamily="18" charset="0"/>
                <a:cs typeface="Times New Roman" panose="02020603050405020304" pitchFamily="18" charset="0"/>
              </a:rPr>
              <a:t>12</a:t>
            </a:r>
            <a:r>
              <a:rPr lang="en-US" altLang="zh-CN" sz="2400" dirty="0" smtClean="0">
                <a:latin typeface="Times New Roman" panose="02020603050405020304" pitchFamily="18" charset="0"/>
                <a:cs typeface="Times New Roman" panose="02020603050405020304" pitchFamily="18" charset="0"/>
              </a:rPr>
              <a:t>		D. </a:t>
            </a:r>
            <a:r>
              <a:rPr lang="en-US" altLang="zh-CN" sz="2400" dirty="0" smtClean="0">
                <a:latin typeface="Times New Roman" panose="02020603050405020304" pitchFamily="18" charset="0"/>
                <a:cs typeface="Times New Roman" panose="02020603050405020304" pitchFamily="18" charset="0"/>
              </a:rPr>
              <a:t>9</a:t>
            </a:r>
            <a:endParaRPr lang="zh-CN" altLang="en-US" sz="24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5625226" y="3022430"/>
            <a:ext cx="6307467" cy="2105855"/>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36402" y="4450991"/>
            <a:ext cx="677294" cy="677294"/>
          </a:xfrm>
          <a:prstGeom prst="rect">
            <a:avLst/>
          </a:prstGeom>
        </p:spPr>
      </p:pic>
      <p:cxnSp>
        <p:nvCxnSpPr>
          <p:cNvPr id="13" name="直接箭头连接符 12"/>
          <p:cNvCxnSpPr/>
          <p:nvPr/>
        </p:nvCxnSpPr>
        <p:spPr>
          <a:xfrm flipV="1">
            <a:off x="5791200" y="3248168"/>
            <a:ext cx="4990531" cy="177341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grpSp>
        <p:nvGrpSpPr>
          <p:cNvPr id="23" name="组合 22"/>
          <p:cNvGrpSpPr/>
          <p:nvPr/>
        </p:nvGrpSpPr>
        <p:grpSpPr>
          <a:xfrm>
            <a:off x="2243137" y="4550571"/>
            <a:ext cx="1176760" cy="316704"/>
            <a:chOff x="2243137" y="4550571"/>
            <a:chExt cx="1176760" cy="316704"/>
          </a:xfrm>
        </p:grpSpPr>
        <p:cxnSp>
          <p:nvCxnSpPr>
            <p:cNvPr id="36" name="直接连接符 35"/>
            <p:cNvCxnSpPr/>
            <p:nvPr/>
          </p:nvCxnSpPr>
          <p:spPr>
            <a:xfrm flipV="1">
              <a:off x="2819400" y="4567239"/>
              <a:ext cx="576263" cy="30003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0" name="直接连接符 39"/>
            <p:cNvCxnSpPr/>
            <p:nvPr/>
          </p:nvCxnSpPr>
          <p:spPr>
            <a:xfrm flipV="1">
              <a:off x="2556327" y="4567239"/>
              <a:ext cx="576263" cy="30003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2" name="直接连接符 41"/>
            <p:cNvCxnSpPr/>
            <p:nvPr/>
          </p:nvCxnSpPr>
          <p:spPr>
            <a:xfrm flipV="1">
              <a:off x="2307541" y="4550571"/>
              <a:ext cx="576263" cy="30003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3" name="直接连接符 42"/>
            <p:cNvCxnSpPr/>
            <p:nvPr/>
          </p:nvCxnSpPr>
          <p:spPr>
            <a:xfrm flipH="1" flipV="1">
              <a:off x="2243137" y="4566049"/>
              <a:ext cx="576263" cy="30003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4" name="直接连接符 43"/>
            <p:cNvCxnSpPr/>
            <p:nvPr/>
          </p:nvCxnSpPr>
          <p:spPr>
            <a:xfrm flipH="1" flipV="1">
              <a:off x="2506210" y="4558310"/>
              <a:ext cx="576263" cy="30003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46" name="直接连接符 45"/>
            <p:cNvCxnSpPr/>
            <p:nvPr/>
          </p:nvCxnSpPr>
          <p:spPr>
            <a:xfrm flipH="1" flipV="1">
              <a:off x="2843634" y="4553549"/>
              <a:ext cx="576263" cy="300036"/>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grpSp>
      <p:sp>
        <p:nvSpPr>
          <p:cNvPr id="25" name="文本框 24"/>
          <p:cNvSpPr txBox="1"/>
          <p:nvPr/>
        </p:nvSpPr>
        <p:spPr>
          <a:xfrm>
            <a:off x="2617104" y="5013960"/>
            <a:ext cx="743372" cy="584775"/>
          </a:xfrm>
          <a:prstGeom prst="rect">
            <a:avLst/>
          </a:prstGeom>
          <a:noFill/>
        </p:spPr>
        <p:txBody>
          <a:bodyPr wrap="square" rtlCol="0">
            <a:spAutoFit/>
          </a:bodyPr>
          <a:lstStyle/>
          <a:p>
            <a:r>
              <a:rPr lang="en-US" altLang="zh-CN" sz="3200" dirty="0" smtClean="0">
                <a:solidFill>
                  <a:srgbClr val="FF0000"/>
                </a:solidFill>
                <a:latin typeface="Times New Roman" panose="02020603050405020304" pitchFamily="18" charset="0"/>
                <a:cs typeface="Times New Roman" panose="02020603050405020304" pitchFamily="18" charset="0"/>
              </a:rPr>
              <a:t>1</a:t>
            </a:r>
            <a:endParaRPr lang="zh-CN" altLang="en-US" sz="3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4782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down)">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en-US" altLang="zh-CN" sz="3200" dirty="0" smtClean="0"/>
              <a:t>——</a:t>
            </a:r>
            <a:r>
              <a:rPr lang="zh-CN" altLang="en-US" sz="3200" dirty="0" smtClean="0"/>
              <a:t>排列组合问题</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p:cNvSpPr txBox="1"/>
              <p:nvPr/>
            </p:nvSpPr>
            <p:spPr>
              <a:xfrm>
                <a:off x="63691" y="692086"/>
                <a:ext cx="11869003" cy="1754326"/>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2016</a:t>
                </a:r>
                <a:r>
                  <a:rPr lang="zh-CN" altLang="en-US" sz="2400" dirty="0" smtClean="0">
                    <a:latin typeface="Times New Roman" panose="02020603050405020304" pitchFamily="18" charset="0"/>
                    <a:cs typeface="Times New Roman" panose="02020603050405020304" pitchFamily="18" charset="0"/>
                  </a:rPr>
                  <a:t>课标</a:t>
                </a:r>
                <a:r>
                  <a:rPr lang="en-US" altLang="zh-CN" sz="2400" dirty="0" smtClean="0">
                    <a:latin typeface="Times New Roman" panose="02020603050405020304" pitchFamily="18" charset="0"/>
                    <a:cs typeface="Times New Roman" panose="02020603050405020304" pitchFamily="18" charset="0"/>
                  </a:rPr>
                  <a:t>Ⅲ</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12</a:t>
                </a:r>
                <a:r>
                  <a:rPr lang="zh-CN" altLang="en-US" sz="2400" dirty="0" smtClean="0">
                    <a:latin typeface="Times New Roman" panose="02020603050405020304" pitchFamily="18" charset="0"/>
                    <a:cs typeface="Times New Roman" panose="02020603050405020304" pitchFamily="18" charset="0"/>
                  </a:rPr>
                  <a:t>）定义“规范</a:t>
                </a:r>
                <a:r>
                  <a:rPr lang="en-US" altLang="zh-CN" sz="2400" dirty="0" smtClean="0">
                    <a:latin typeface="Times New Roman" panose="02020603050405020304" pitchFamily="18" charset="0"/>
                    <a:cs typeface="Times New Roman" panose="02020603050405020304" pitchFamily="18" charset="0"/>
                  </a:rPr>
                  <a:t>01</a:t>
                </a:r>
                <a:r>
                  <a:rPr lang="zh-CN" altLang="en-US" sz="2400" dirty="0" smtClean="0">
                    <a:latin typeface="Times New Roman" panose="02020603050405020304" pitchFamily="18" charset="0"/>
                    <a:cs typeface="Times New Roman" panose="02020603050405020304" pitchFamily="18" charset="0"/>
                  </a:rPr>
                  <a:t>数列”</a:t>
                </a:r>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𝑛</m:t>
                        </m:r>
                      </m:sub>
                    </m:sSub>
                  </m:oMath>
                </a14:m>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如下：</a:t>
                </a:r>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𝑛</m:t>
                        </m:r>
                      </m:sub>
                    </m:sSub>
                  </m:oMath>
                </a14:m>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共有</a:t>
                </a:r>
                <a:r>
                  <a:rPr lang="en-US" altLang="zh-CN" sz="2400" dirty="0" smtClean="0">
                    <a:latin typeface="Times New Roman" panose="02020603050405020304" pitchFamily="18" charset="0"/>
                    <a:cs typeface="Times New Roman" panose="02020603050405020304" pitchFamily="18" charset="0"/>
                  </a:rPr>
                  <a:t>2m</a:t>
                </a:r>
                <a:r>
                  <a:rPr lang="zh-CN" altLang="en-US" sz="2400" dirty="0" smtClean="0">
                    <a:latin typeface="Times New Roman" panose="02020603050405020304" pitchFamily="18" charset="0"/>
                    <a:cs typeface="Times New Roman" panose="02020603050405020304" pitchFamily="18" charset="0"/>
                  </a:rPr>
                  <a:t>项，其中</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项为</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项为</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，且对任意</a:t>
                </a:r>
                <a:r>
                  <a:rPr lang="en-US" altLang="zh-CN" sz="2400" dirty="0" smtClean="0">
                    <a:latin typeface="Times New Roman" panose="02020603050405020304" pitchFamily="18" charset="0"/>
                    <a:cs typeface="Times New Roman" panose="02020603050405020304" pitchFamily="18" charset="0"/>
                  </a:rPr>
                  <a:t>k</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2m</a:t>
                </a:r>
                <a:r>
                  <a:rPr lang="zh-CN" altLang="en-US"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2</m:t>
                        </m:r>
                      </m:sub>
                    </m:sSub>
                    <m:r>
                      <a:rPr lang="en-US" altLang="zh-CN" sz="2400" b="0" i="1" smtClean="0">
                        <a:latin typeface="Cambria Math" panose="02040503050406030204" pitchFamily="18" charset="0"/>
                        <a:cs typeface="Times New Roman" panose="02020603050405020304" pitchFamily="18" charset="0"/>
                      </a:rPr>
                      <m:t>,</m:t>
                    </m:r>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𝑘</m:t>
                        </m:r>
                      </m:sub>
                    </m:sSub>
                  </m:oMath>
                </a14:m>
                <a:r>
                  <a:rPr lang="zh-CN" altLang="en-US" sz="2400" dirty="0" smtClean="0">
                    <a:latin typeface="Times New Roman" panose="02020603050405020304" pitchFamily="18" charset="0"/>
                    <a:cs typeface="Times New Roman" panose="02020603050405020304" pitchFamily="18" charset="0"/>
                  </a:rPr>
                  <a:t>中</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的个数不少于</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的个数，若</a:t>
                </a:r>
                <a:r>
                  <a:rPr lang="en-US" altLang="zh-CN" sz="2400" dirty="0" smtClean="0">
                    <a:latin typeface="Times New Roman" panose="02020603050405020304" pitchFamily="18" charset="0"/>
                    <a:cs typeface="Times New Roman" panose="02020603050405020304" pitchFamily="18" charset="0"/>
                  </a:rPr>
                  <a:t>m=4</a:t>
                </a:r>
                <a:r>
                  <a:rPr lang="zh-CN" altLang="en-US" sz="2400" dirty="0" smtClean="0">
                    <a:latin typeface="Times New Roman" panose="02020603050405020304" pitchFamily="18" charset="0"/>
                    <a:cs typeface="Times New Roman" panose="02020603050405020304" pitchFamily="18" charset="0"/>
                  </a:rPr>
                  <a:t>，则</a:t>
                </a:r>
                <a:r>
                  <a:rPr lang="zh-CN" altLang="en-US" sz="2400" dirty="0">
                    <a:latin typeface="Times New Roman" panose="02020603050405020304" pitchFamily="18" charset="0"/>
                    <a:cs typeface="Times New Roman" panose="02020603050405020304" pitchFamily="18" charset="0"/>
                  </a:rPr>
                  <a:t>不同的“规范</a:t>
                </a:r>
                <a:r>
                  <a:rPr lang="en-US" altLang="zh-CN" sz="2400" dirty="0">
                    <a:latin typeface="Times New Roman" panose="02020603050405020304" pitchFamily="18" charset="0"/>
                    <a:cs typeface="Times New Roman" panose="02020603050405020304" pitchFamily="18" charset="0"/>
                  </a:rPr>
                  <a:t>01</a:t>
                </a:r>
                <a:r>
                  <a:rPr lang="zh-CN" altLang="en-US" sz="2400" dirty="0">
                    <a:latin typeface="Times New Roman" panose="02020603050405020304" pitchFamily="18" charset="0"/>
                    <a:cs typeface="Times New Roman" panose="02020603050405020304" pitchFamily="18" charset="0"/>
                  </a:rPr>
                  <a:t>数列</a:t>
                </a:r>
                <a:r>
                  <a:rPr lang="zh-CN" altLang="en-US" sz="2400" dirty="0" smtClean="0">
                    <a:latin typeface="Times New Roman" panose="02020603050405020304" pitchFamily="18" charset="0"/>
                    <a:cs typeface="Times New Roman" panose="02020603050405020304" pitchFamily="18" charset="0"/>
                  </a:rPr>
                  <a:t>”共有</a:t>
                </a:r>
                <a:r>
                  <a:rPr lang="en-US" altLang="zh-CN"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63691" y="692086"/>
                <a:ext cx="11869003" cy="1754326"/>
              </a:xfrm>
              <a:prstGeom prst="rect">
                <a:avLst/>
              </a:prstGeom>
              <a:blipFill rotWithShape="0">
                <a:blip r:embed="rId3"/>
                <a:stretch>
                  <a:fillRect l="-770" b="-38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63690" y="3117964"/>
                <a:ext cx="11869004" cy="3985835"/>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解：当</a:t>
                </a:r>
                <a:r>
                  <a:rPr lang="en-US" altLang="zh-CN" sz="2400" dirty="0" smtClean="0">
                    <a:latin typeface="Times New Roman" panose="02020603050405020304" pitchFamily="18" charset="0"/>
                    <a:cs typeface="Times New Roman" panose="02020603050405020304" pitchFamily="18" charset="0"/>
                  </a:rPr>
                  <a:t>m=4</a:t>
                </a:r>
                <a:r>
                  <a:rPr lang="zh-CN" altLang="en-US" sz="2400" dirty="0" smtClean="0">
                    <a:latin typeface="Times New Roman" panose="02020603050405020304" pitchFamily="18" charset="0"/>
                    <a:cs typeface="Times New Roman" panose="02020603050405020304" pitchFamily="18" charset="0"/>
                  </a:rPr>
                  <a:t>时，数列</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𝑛</m:t>
                        </m:r>
                      </m:sub>
                    </m:sSub>
                  </m:oMath>
                </a14:m>
                <a:r>
                  <a:rPr lang="zh-CN" altLang="en-US" sz="2400" dirty="0" smtClean="0">
                    <a:latin typeface="Times New Roman" panose="02020603050405020304" pitchFamily="18" charset="0"/>
                    <a:cs typeface="Times New Roman" panose="02020603050405020304" pitchFamily="18" charset="0"/>
                  </a:rPr>
                  <a:t>共有</a:t>
                </a:r>
                <a:r>
                  <a:rPr lang="en-US" altLang="zh-CN" sz="2400" dirty="0" smtClean="0">
                    <a:latin typeface="Times New Roman" panose="02020603050405020304" pitchFamily="18" charset="0"/>
                    <a:cs typeface="Times New Roman" panose="02020603050405020304" pitchFamily="18" charset="0"/>
                  </a:rPr>
                  <a:t>8</a:t>
                </a:r>
                <a:r>
                  <a:rPr lang="zh-CN" altLang="en-US" sz="2400" dirty="0" smtClean="0">
                    <a:latin typeface="Times New Roman" panose="02020603050405020304" pitchFamily="18" charset="0"/>
                    <a:cs typeface="Times New Roman" panose="02020603050405020304" pitchFamily="18" charset="0"/>
                  </a:rPr>
                  <a:t>项，</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项为</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项为</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，要满足</a:t>
                </a:r>
                <a:r>
                  <a:rPr lang="en-US" altLang="zh-CN" sz="2400" dirty="0" smtClean="0">
                    <a:latin typeface="Times New Roman" panose="02020603050405020304" pitchFamily="18" charset="0"/>
                    <a:cs typeface="Times New Roman" panose="02020603050405020304" pitchFamily="18" charset="0"/>
                  </a:rPr>
                  <a:t>k</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8</a:t>
                </a:r>
                <a:r>
                  <a:rPr lang="zh-CN" altLang="en-US"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1</m:t>
                        </m:r>
                      </m:sub>
                    </m:sSub>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2</m:t>
                        </m:r>
                      </m:sub>
                    </m:sSub>
                    <m:r>
                      <a:rPr lang="en-US" altLang="zh-CN" sz="2400" i="1">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𝑘</m:t>
                        </m:r>
                      </m:sub>
                    </m:sSub>
                  </m:oMath>
                </a14:m>
                <a:r>
                  <a:rPr lang="zh-CN" altLang="en-US" sz="2400" dirty="0">
                    <a:latin typeface="Times New Roman" panose="02020603050405020304" pitchFamily="18" charset="0"/>
                    <a:cs typeface="Times New Roman" panose="02020603050405020304" pitchFamily="18" charset="0"/>
                  </a:rPr>
                  <a:t>中</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的个数不少于</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的</a:t>
                </a:r>
                <a:r>
                  <a:rPr lang="zh-CN" altLang="en-US" sz="2400" dirty="0" smtClean="0">
                    <a:latin typeface="Times New Roman" panose="02020603050405020304" pitchFamily="18" charset="0"/>
                    <a:cs typeface="Times New Roman" panose="02020603050405020304" pitchFamily="18" charset="0"/>
                  </a:rPr>
                  <a:t>个数，则必有</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1</m:t>
                        </m:r>
                      </m:sub>
                    </m:sSub>
                  </m:oMath>
                </a14:m>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8</m:t>
                        </m:r>
                      </m:sub>
                    </m:sSub>
                  </m:oMath>
                </a14:m>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2</m:t>
                        </m:r>
                      </m:sub>
                    </m:sSub>
                  </m:oMath>
                </a14:m>
                <a:r>
                  <a:rPr lang="zh-CN" altLang="en-US" sz="2400" dirty="0" smtClean="0">
                    <a:latin typeface="Times New Roman" panose="02020603050405020304" pitchFamily="18" charset="0"/>
                    <a:cs typeface="Times New Roman" panose="02020603050405020304" pitchFamily="18" charset="0"/>
                  </a:rPr>
                  <a:t>可为</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也可为</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，可以进行讨论</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）当</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2</m:t>
                        </m:r>
                      </m:sub>
                    </m:sSub>
                  </m:oMath>
                </a14:m>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时，分以下</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种情况：①若</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3</m:t>
                        </m:r>
                      </m:sub>
                    </m:sSub>
                  </m:oMath>
                </a14:m>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，则</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4</m:t>
                        </m:r>
                      </m:sub>
                    </m:sSub>
                    <m:r>
                      <a:rPr lang="en-US" altLang="zh-CN" sz="2400" b="0" i="0"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5</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6</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7</m:t>
                        </m:r>
                      </m:sub>
                    </m:sSub>
                  </m:oMath>
                </a14:m>
                <a:r>
                  <a:rPr lang="zh-CN" altLang="en-US" sz="2400" dirty="0" smtClean="0">
                    <a:latin typeface="Times New Roman" panose="02020603050405020304" pitchFamily="18" charset="0"/>
                    <a:cs typeface="Times New Roman" panose="02020603050405020304" pitchFamily="18" charset="0"/>
                  </a:rPr>
                  <a:t>中任意一个为</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均可，则有</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4</m:t>
                        </m:r>
                      </m:sub>
                      <m:sup>
                        <m:r>
                          <a:rPr lang="en-US" altLang="zh-CN" sz="2400" b="0" i="1" smtClean="0">
                            <a:latin typeface="Cambria Math" panose="02040503050406030204" pitchFamily="18" charset="0"/>
                            <a:cs typeface="Times New Roman" panose="02020603050405020304" pitchFamily="18" charset="0"/>
                          </a:rPr>
                          <m:t>1</m:t>
                        </m:r>
                      </m:sup>
                    </m:sSubSup>
                  </m:oMath>
                </a14:m>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种情况；②若</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3</m:t>
                        </m:r>
                      </m:sub>
                    </m:sSub>
                  </m:oMath>
                </a14:m>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4</m:t>
                        </m:r>
                      </m:sub>
                    </m:sSub>
                  </m:oMath>
                </a14:m>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，则</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5</m:t>
                        </m:r>
                      </m:sub>
                    </m:sSub>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6</m:t>
                        </m:r>
                      </m:sub>
                    </m:sSub>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7</m:t>
                        </m:r>
                      </m:sub>
                    </m:sSub>
                  </m:oMath>
                </a14:m>
                <a:r>
                  <a:rPr lang="zh-CN" altLang="en-US" sz="2400" dirty="0">
                    <a:latin typeface="Times New Roman" panose="02020603050405020304" pitchFamily="18" charset="0"/>
                    <a:cs typeface="Times New Roman" panose="02020603050405020304" pitchFamily="18" charset="0"/>
                  </a:rPr>
                  <a:t>中任意一个为</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均</a:t>
                </a:r>
                <a:r>
                  <a:rPr lang="zh-CN" altLang="en-US" sz="2400" dirty="0" smtClean="0">
                    <a:latin typeface="Times New Roman" panose="02020603050405020304" pitchFamily="18" charset="0"/>
                    <a:cs typeface="Times New Roman" panose="02020603050405020304" pitchFamily="18" charset="0"/>
                  </a:rPr>
                  <a:t>可，有</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3</m:t>
                        </m:r>
                      </m:sub>
                      <m:sup>
                        <m:r>
                          <a:rPr lang="en-US" altLang="zh-CN" sz="2400" i="1">
                            <a:latin typeface="Cambria Math" panose="02040503050406030204" pitchFamily="18" charset="0"/>
                            <a:cs typeface="Times New Roman" panose="02020603050405020304" pitchFamily="18" charset="0"/>
                          </a:rPr>
                          <m:t>1</m:t>
                        </m:r>
                      </m:sup>
                    </m:sSubSup>
                  </m:oMath>
                </a14:m>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种情况；</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③</a:t>
                </a:r>
                <a:r>
                  <a:rPr lang="zh-CN" altLang="en-US" sz="2400" dirty="0">
                    <a:latin typeface="Times New Roman" panose="02020603050405020304" pitchFamily="18" charset="0"/>
                    <a:cs typeface="Times New Roman" panose="02020603050405020304" pitchFamily="18" charset="0"/>
                  </a:rPr>
                  <a:t>若</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3</m:t>
                        </m:r>
                      </m:sub>
                    </m:sSub>
                  </m:oMath>
                </a14:m>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4</m:t>
                        </m:r>
                      </m:sub>
                    </m:sSub>
                  </m:oMath>
                </a14:m>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则</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5</m:t>
                        </m:r>
                      </m:sub>
                    </m:sSub>
                  </m:oMath>
                </a14:m>
                <a:r>
                  <a:rPr lang="zh-CN" altLang="en-US" sz="2400" dirty="0" smtClean="0">
                    <a:latin typeface="Times New Roman" panose="02020603050405020304" pitchFamily="18" charset="0"/>
                    <a:cs typeface="Times New Roman" panose="02020603050405020304" pitchFamily="18" charset="0"/>
                  </a:rPr>
                  <a:t>必为</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6</m:t>
                        </m:r>
                      </m:sub>
                    </m:sSub>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7</m:t>
                        </m:r>
                      </m:sub>
                    </m:sSub>
                  </m:oMath>
                </a14:m>
                <a:r>
                  <a:rPr lang="zh-CN" altLang="en-US" sz="2400" dirty="0">
                    <a:latin typeface="Times New Roman" panose="02020603050405020304" pitchFamily="18" charset="0"/>
                    <a:cs typeface="Times New Roman" panose="02020603050405020304" pitchFamily="18" charset="0"/>
                  </a:rPr>
                  <a:t>中任意一个为</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均</a:t>
                </a:r>
                <a:r>
                  <a:rPr lang="zh-CN" altLang="en-US" sz="2400" dirty="0">
                    <a:latin typeface="Times New Roman" panose="02020603050405020304" pitchFamily="18" charset="0"/>
                    <a:cs typeface="Times New Roman" panose="02020603050405020304" pitchFamily="18" charset="0"/>
                  </a:rPr>
                  <a:t>可，有</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2</m:t>
                        </m:r>
                      </m:sub>
                      <m:sup>
                        <m:r>
                          <a:rPr lang="en-US" altLang="zh-CN" sz="2400" i="1">
                            <a:latin typeface="Cambria Math" panose="02040503050406030204" pitchFamily="18" charset="0"/>
                            <a:cs typeface="Times New Roman" panose="02020603050405020304" pitchFamily="18" charset="0"/>
                          </a:rPr>
                          <m:t>1</m:t>
                        </m:r>
                      </m:sup>
                    </m:sSubSup>
                  </m:oMath>
                </a14:m>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种</a:t>
                </a:r>
                <a:r>
                  <a:rPr lang="zh-CN" altLang="en-US" sz="2400" dirty="0">
                    <a:latin typeface="Times New Roman" panose="02020603050405020304" pitchFamily="18" charset="0"/>
                    <a:cs typeface="Times New Roman" panose="02020603050405020304" pitchFamily="18" charset="0"/>
                  </a:rPr>
                  <a:t>情况</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下页</a:t>
                </a:r>
                <a:r>
                  <a:rPr lang="en-US" altLang="zh-CN" sz="24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nSpc>
                    <a:spcPct val="150000"/>
                  </a:lnSpc>
                </a:pPr>
                <a:endParaRPr lang="en-US" altLang="zh-CN" sz="2400" dirty="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3690" y="3117964"/>
                <a:ext cx="11869004" cy="3985835"/>
              </a:xfrm>
              <a:prstGeom prst="rect">
                <a:avLst/>
              </a:prstGeom>
              <a:blipFill rotWithShape="0">
                <a:blip r:embed="rId4"/>
                <a:stretch>
                  <a:fillRect l="-770"/>
                </a:stretch>
              </a:blipFill>
            </p:spPr>
            <p:txBody>
              <a:bodyPr/>
              <a:lstStyle/>
              <a:p>
                <a:r>
                  <a:rPr lang="zh-CN" altLang="en-US">
                    <a:noFill/>
                  </a:rPr>
                  <a:t> </a:t>
                </a:r>
              </a:p>
            </p:txBody>
          </p:sp>
        </mc:Fallback>
      </mc:AlternateContent>
      <p:sp>
        <p:nvSpPr>
          <p:cNvPr id="5" name="文本框 4"/>
          <p:cNvSpPr txBox="1"/>
          <p:nvPr/>
        </p:nvSpPr>
        <p:spPr>
          <a:xfrm>
            <a:off x="63691" y="2272203"/>
            <a:ext cx="11869003" cy="646331"/>
          </a:xfrm>
          <a:prstGeom prst="rect">
            <a:avLst/>
          </a:prstGeom>
          <a:noFill/>
        </p:spPr>
        <p:txBody>
          <a:bodyPr wrap="square" rtlCol="0">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A. </a:t>
            </a:r>
            <a:r>
              <a:rPr lang="en-US" altLang="zh-CN" sz="2400" dirty="0" smtClean="0">
                <a:latin typeface="Times New Roman" panose="02020603050405020304" pitchFamily="18" charset="0"/>
                <a:cs typeface="Times New Roman" panose="02020603050405020304" pitchFamily="18" charset="0"/>
              </a:rPr>
              <a:t>18</a:t>
            </a:r>
            <a:r>
              <a:rPr lang="zh-CN" altLang="en-US" sz="2400" dirty="0" smtClean="0">
                <a:latin typeface="Times New Roman" panose="02020603050405020304" pitchFamily="18" charset="0"/>
                <a:cs typeface="Times New Roman" panose="02020603050405020304" pitchFamily="18" charset="0"/>
              </a:rPr>
              <a:t>个</a:t>
            </a:r>
            <a:r>
              <a:rPr lang="en-US" altLang="zh-CN" sz="2400" dirty="0" smtClean="0">
                <a:latin typeface="Times New Roman" panose="02020603050405020304" pitchFamily="18" charset="0"/>
                <a:cs typeface="Times New Roman" panose="02020603050405020304" pitchFamily="18" charset="0"/>
              </a:rPr>
              <a:t>		B. </a:t>
            </a:r>
            <a:r>
              <a:rPr lang="en-US" altLang="zh-CN" sz="2400" dirty="0" smtClean="0">
                <a:latin typeface="Times New Roman" panose="02020603050405020304" pitchFamily="18" charset="0"/>
                <a:cs typeface="Times New Roman" panose="02020603050405020304" pitchFamily="18" charset="0"/>
              </a:rPr>
              <a:t>16</a:t>
            </a:r>
            <a:r>
              <a:rPr lang="zh-CN" altLang="en-US" sz="2400" dirty="0" smtClean="0">
                <a:latin typeface="Times New Roman" panose="02020603050405020304" pitchFamily="18" charset="0"/>
                <a:cs typeface="Times New Roman" panose="02020603050405020304" pitchFamily="18" charset="0"/>
              </a:rPr>
              <a:t>个</a:t>
            </a:r>
            <a:r>
              <a:rPr lang="en-US" altLang="zh-CN" sz="2400" dirty="0" smtClean="0">
                <a:latin typeface="Times New Roman" panose="02020603050405020304" pitchFamily="18" charset="0"/>
                <a:cs typeface="Times New Roman" panose="02020603050405020304" pitchFamily="18" charset="0"/>
              </a:rPr>
              <a:t>		C. </a:t>
            </a:r>
            <a:r>
              <a:rPr lang="en-US" altLang="zh-CN" sz="24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个</a:t>
            </a:r>
            <a:r>
              <a:rPr lang="en-US" altLang="zh-CN" sz="2400" dirty="0" smtClean="0">
                <a:latin typeface="Times New Roman" panose="02020603050405020304" pitchFamily="18" charset="0"/>
                <a:cs typeface="Times New Roman" panose="02020603050405020304" pitchFamily="18" charset="0"/>
              </a:rPr>
              <a:t>		D. </a:t>
            </a:r>
            <a:r>
              <a:rPr lang="en-US" altLang="zh-CN" sz="2400" dirty="0" smtClean="0">
                <a:latin typeface="Times New Roman" panose="02020603050405020304" pitchFamily="18" charset="0"/>
                <a:cs typeface="Times New Roman" panose="02020603050405020304" pitchFamily="18" charset="0"/>
              </a:rPr>
              <a:t>12</a:t>
            </a:r>
            <a:r>
              <a:rPr lang="zh-CN" altLang="en-US" sz="2400" dirty="0" smtClean="0">
                <a:latin typeface="Times New Roman" panose="02020603050405020304" pitchFamily="18" charset="0"/>
                <a:cs typeface="Times New Roman" panose="02020603050405020304" pitchFamily="18" charset="0"/>
              </a:rPr>
              <a:t>个</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869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en-US" altLang="zh-CN" sz="3200" dirty="0" smtClean="0"/>
              <a:t>——</a:t>
            </a:r>
            <a:r>
              <a:rPr lang="zh-CN" altLang="en-US" sz="3200" dirty="0" smtClean="0"/>
              <a:t>排列组合问题</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31845" y="700885"/>
                <a:ext cx="11869004" cy="3431837"/>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）当</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2</m:t>
                        </m:r>
                      </m:sub>
                    </m:sSub>
                  </m:oMath>
                </a14:m>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，必有</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3</m:t>
                        </m:r>
                      </m:sub>
                    </m:sSub>
                  </m:oMath>
                </a14:m>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时</a:t>
                </a:r>
                <a:r>
                  <a:rPr lang="zh-CN" altLang="en-US" sz="2400" dirty="0">
                    <a:latin typeface="Times New Roman" panose="02020603050405020304" pitchFamily="18" charset="0"/>
                    <a:cs typeface="Times New Roman" panose="02020603050405020304" pitchFamily="18" charset="0"/>
                  </a:rPr>
                  <a:t>，分</a:t>
                </a:r>
                <a:r>
                  <a:rPr lang="zh-CN" altLang="en-US" sz="2400" dirty="0" smtClean="0">
                    <a:latin typeface="Times New Roman" panose="02020603050405020304" pitchFamily="18" charset="0"/>
                    <a:cs typeface="Times New Roman" panose="02020603050405020304" pitchFamily="18" charset="0"/>
                  </a:rPr>
                  <a:t>以下</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种</a:t>
                </a:r>
                <a:r>
                  <a:rPr lang="zh-CN" altLang="en-US" sz="2400" dirty="0">
                    <a:latin typeface="Times New Roman" panose="02020603050405020304" pitchFamily="18" charset="0"/>
                    <a:cs typeface="Times New Roman" panose="02020603050405020304" pitchFamily="18" charset="0"/>
                  </a:rPr>
                  <a:t>情况</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①若</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4</m:t>
                        </m:r>
                      </m:sub>
                    </m:sSub>
                  </m:oMath>
                </a14:m>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，则</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5</m:t>
                        </m:r>
                      </m:sub>
                    </m:sSub>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6</m:t>
                        </m:r>
                      </m:sub>
                    </m:sSub>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7</m:t>
                        </m:r>
                      </m:sub>
                    </m:sSub>
                  </m:oMath>
                </a14:m>
                <a:r>
                  <a:rPr lang="zh-CN" altLang="en-US" sz="2400" dirty="0">
                    <a:latin typeface="Times New Roman" panose="02020603050405020304" pitchFamily="18" charset="0"/>
                    <a:cs typeface="Times New Roman" panose="02020603050405020304" pitchFamily="18" charset="0"/>
                  </a:rPr>
                  <a:t>中任意一个为</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均</a:t>
                </a:r>
                <a:r>
                  <a:rPr lang="zh-CN" altLang="en-US" sz="2400" dirty="0" smtClean="0">
                    <a:latin typeface="Times New Roman" panose="02020603050405020304" pitchFamily="18" charset="0"/>
                    <a:cs typeface="Times New Roman" panose="02020603050405020304" pitchFamily="18" charset="0"/>
                  </a:rPr>
                  <a:t>可，</a:t>
                </a:r>
                <a:r>
                  <a:rPr lang="zh-CN" altLang="en-US" sz="2400" dirty="0">
                    <a:latin typeface="Times New Roman" panose="02020603050405020304" pitchFamily="18" charset="0"/>
                    <a:cs typeface="Times New Roman" panose="02020603050405020304" pitchFamily="18" charset="0"/>
                  </a:rPr>
                  <a:t>有</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3</m:t>
                        </m:r>
                      </m:sub>
                      <m:sup>
                        <m:r>
                          <a:rPr lang="en-US" altLang="zh-CN" sz="2400" i="1">
                            <a:latin typeface="Cambria Math" panose="02040503050406030204" pitchFamily="18" charset="0"/>
                            <a:cs typeface="Times New Roman" panose="02020603050405020304" pitchFamily="18" charset="0"/>
                          </a:rPr>
                          <m:t>1</m:t>
                        </m:r>
                      </m:sup>
                    </m:sSubSup>
                  </m:oMath>
                </a14:m>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种情况；</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②</a:t>
                </a:r>
                <a:r>
                  <a:rPr lang="zh-CN" altLang="en-US" sz="2400" dirty="0">
                    <a:latin typeface="Times New Roman" panose="02020603050405020304" pitchFamily="18" charset="0"/>
                    <a:cs typeface="Times New Roman" panose="02020603050405020304" pitchFamily="18" charset="0"/>
                  </a:rPr>
                  <a:t>若</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4</m:t>
                        </m:r>
                      </m:sub>
                    </m:sSub>
                  </m:oMath>
                </a14:m>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，则</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5</m:t>
                        </m:r>
                      </m:sub>
                    </m:sSub>
                  </m:oMath>
                </a14:m>
                <a:r>
                  <a:rPr lang="zh-CN" altLang="en-US" sz="2400" dirty="0" smtClean="0">
                    <a:latin typeface="Times New Roman" panose="02020603050405020304" pitchFamily="18" charset="0"/>
                    <a:cs typeface="Times New Roman" panose="02020603050405020304" pitchFamily="18" charset="0"/>
                  </a:rPr>
                  <a:t>必为</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6</m:t>
                        </m:r>
                      </m:sub>
                    </m:sSub>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7</m:t>
                        </m:r>
                      </m:sub>
                    </m:sSub>
                  </m:oMath>
                </a14:m>
                <a:r>
                  <a:rPr lang="zh-CN" altLang="en-US" sz="2400" dirty="0">
                    <a:latin typeface="Times New Roman" panose="02020603050405020304" pitchFamily="18" charset="0"/>
                    <a:cs typeface="Times New Roman" panose="02020603050405020304" pitchFamily="18" charset="0"/>
                  </a:rPr>
                  <a:t>中任意一个为</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均</a:t>
                </a:r>
                <a:r>
                  <a:rPr lang="zh-CN" altLang="en-US" sz="2400" dirty="0">
                    <a:latin typeface="Times New Roman" panose="02020603050405020304" pitchFamily="18" charset="0"/>
                    <a:cs typeface="Times New Roman" panose="02020603050405020304" pitchFamily="18" charset="0"/>
                  </a:rPr>
                  <a:t>可，有</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2</m:t>
                        </m:r>
                      </m:sub>
                      <m:sup>
                        <m:r>
                          <a:rPr lang="en-US" altLang="zh-CN" sz="2400" i="1">
                            <a:latin typeface="Cambria Math" panose="02040503050406030204" pitchFamily="18" charset="0"/>
                            <a:cs typeface="Times New Roman" panose="02020603050405020304" pitchFamily="18" charset="0"/>
                          </a:rPr>
                          <m:t>1</m:t>
                        </m:r>
                      </m:sup>
                    </m:sSubSup>
                  </m:oMath>
                </a14:m>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种</a:t>
                </a:r>
                <a:r>
                  <a:rPr lang="zh-CN" altLang="en-US" sz="2400" dirty="0">
                    <a:latin typeface="Times New Roman" panose="02020603050405020304" pitchFamily="18" charset="0"/>
                    <a:cs typeface="Times New Roman" panose="02020603050405020304" pitchFamily="18" charset="0"/>
                  </a:rPr>
                  <a:t>情况</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综上所述，不同的</a:t>
                </a:r>
                <a:r>
                  <a:rPr lang="zh-CN" altLang="en-US" sz="2400" dirty="0">
                    <a:latin typeface="Times New Roman" panose="02020603050405020304" pitchFamily="18" charset="0"/>
                    <a:cs typeface="Times New Roman" panose="02020603050405020304" pitchFamily="18" charset="0"/>
                  </a:rPr>
                  <a:t>“规范</a:t>
                </a:r>
                <a:r>
                  <a:rPr lang="en-US" altLang="zh-CN" sz="2400" dirty="0">
                    <a:latin typeface="Times New Roman" panose="02020603050405020304" pitchFamily="18" charset="0"/>
                    <a:cs typeface="Times New Roman" panose="02020603050405020304" pitchFamily="18" charset="0"/>
                  </a:rPr>
                  <a:t>01</a:t>
                </a:r>
                <a:r>
                  <a:rPr lang="zh-CN" altLang="en-US" sz="2400" dirty="0">
                    <a:latin typeface="Times New Roman" panose="02020603050405020304" pitchFamily="18" charset="0"/>
                    <a:cs typeface="Times New Roman" panose="02020603050405020304" pitchFamily="18" charset="0"/>
                  </a:rPr>
                  <a:t>数列”</a:t>
                </a:r>
                <a:r>
                  <a:rPr lang="zh-CN" altLang="en-US" sz="2400" dirty="0" smtClean="0">
                    <a:latin typeface="Times New Roman" panose="02020603050405020304" pitchFamily="18" charset="0"/>
                    <a:cs typeface="Times New Roman" panose="02020603050405020304" pitchFamily="18" charset="0"/>
                  </a:rPr>
                  <a:t>共有</a:t>
                </a:r>
                <a:r>
                  <a:rPr lang="en-US" altLang="zh-CN" sz="2400" dirty="0" smtClean="0">
                    <a:latin typeface="Times New Roman" panose="02020603050405020304" pitchFamily="18" charset="0"/>
                    <a:cs typeface="Times New Roman" panose="02020603050405020304" pitchFamily="18" charset="0"/>
                  </a:rPr>
                  <a:t>4+3+2+3+2=14</a:t>
                </a:r>
              </a:p>
              <a:p>
                <a:pPr>
                  <a:lnSpc>
                    <a:spcPct val="150000"/>
                  </a:lnSpc>
                </a:pPr>
                <a:r>
                  <a:rPr lang="zh-CN" altLang="en-US" sz="2400" dirty="0" smtClean="0">
                    <a:latin typeface="Times New Roman" panose="02020603050405020304" pitchFamily="18" charset="0"/>
                    <a:cs typeface="Times New Roman" panose="02020603050405020304" pitchFamily="18" charset="0"/>
                  </a:rPr>
                  <a:t>选</a:t>
                </a:r>
                <a:r>
                  <a:rPr lang="en-US" altLang="zh-CN" sz="2400" dirty="0" smtClean="0">
                    <a:latin typeface="Times New Roman" panose="02020603050405020304" pitchFamily="18" charset="0"/>
                    <a:cs typeface="Times New Roman" panose="02020603050405020304" pitchFamily="18" charset="0"/>
                  </a:rPr>
                  <a:t>C</a:t>
                </a:r>
                <a:endParaRPr lang="en-US" altLang="zh-CN" sz="2400" dirty="0">
                  <a:latin typeface="Times New Roman" panose="02020603050405020304" pitchFamily="18" charset="0"/>
                  <a:cs typeface="Times New Roman" panose="02020603050405020304" pitchFamily="18" charset="0"/>
                </a:endParaRPr>
              </a:p>
              <a:p>
                <a:pPr>
                  <a:lnSpc>
                    <a:spcPct val="150000"/>
                  </a:lnSpc>
                </a:pPr>
                <a:endParaRPr lang="en-US" altLang="zh-CN" sz="2400" dirty="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31845" y="700885"/>
                <a:ext cx="11869004" cy="3431837"/>
              </a:xfrm>
              <a:prstGeom prst="rect">
                <a:avLst/>
              </a:prstGeom>
              <a:blipFill rotWithShape="0">
                <a:blip r:embed="rId3"/>
                <a:stretch>
                  <a:fillRect l="-7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3446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en-US" altLang="zh-CN" sz="3200" dirty="0" smtClean="0"/>
              <a:t>——</a:t>
            </a:r>
            <a:r>
              <a:rPr lang="zh-CN" altLang="en-US" sz="3200" dirty="0" smtClean="0"/>
              <a:t>排列组合问题</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3691" y="692086"/>
            <a:ext cx="11869003" cy="1200329"/>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2018</a:t>
            </a:r>
            <a:r>
              <a:rPr lang="zh-CN" altLang="en-US" sz="2400" dirty="0" smtClean="0">
                <a:latin typeface="Times New Roman" panose="02020603050405020304" pitchFamily="18" charset="0"/>
                <a:cs typeface="Times New Roman" panose="02020603050405020304" pitchFamily="18" charset="0"/>
              </a:rPr>
              <a:t>课标</a:t>
            </a:r>
            <a:r>
              <a:rPr lang="en-US" altLang="zh-CN" sz="2400" dirty="0" smtClean="0">
                <a:latin typeface="Times New Roman" panose="02020603050405020304" pitchFamily="18" charset="0"/>
                <a:cs typeface="Times New Roman" panose="02020603050405020304" pitchFamily="18" charset="0"/>
              </a:rPr>
              <a:t>Ⅰ</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15</a:t>
            </a:r>
            <a:r>
              <a:rPr lang="zh-CN" altLang="en-US" sz="2400" dirty="0" smtClean="0">
                <a:latin typeface="Times New Roman" panose="02020603050405020304" pitchFamily="18" charset="0"/>
                <a:cs typeface="Times New Roman" panose="02020603050405020304" pitchFamily="18" charset="0"/>
              </a:rPr>
              <a:t>）从</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位女生，</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位男生中选</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人参加科技比赛，且至少有</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位女生入选，则不同的选法共有</a:t>
            </a:r>
            <a:r>
              <a:rPr lang="en-US" altLang="zh-CN" sz="2400" dirty="0" smtClean="0">
                <a:latin typeface="Times New Roman" panose="02020603050405020304" pitchFamily="18" charset="0"/>
                <a:cs typeface="Times New Roman" panose="02020603050405020304" pitchFamily="18" charset="0"/>
              </a:rPr>
              <a:t>_______</a:t>
            </a:r>
            <a:r>
              <a:rPr lang="zh-CN" altLang="en-US" sz="2400" dirty="0" smtClean="0">
                <a:latin typeface="Times New Roman" panose="02020603050405020304" pitchFamily="18" charset="0"/>
                <a:cs typeface="Times New Roman" panose="02020603050405020304" pitchFamily="18" charset="0"/>
              </a:rPr>
              <a:t>种。（用数字填写答案）</a:t>
            </a: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63690" y="3117964"/>
                <a:ext cx="11869004" cy="2322174"/>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解：从</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位女生，</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位男生中选</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人，且至少有</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位女生入选的情况有以下</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种：</a:t>
                </a:r>
                <a:r>
                  <a:rPr lang="en-US" altLang="zh-CN" sz="2400" dirty="0" smtClean="0">
                    <a:latin typeface="Times New Roman" panose="02020603050405020304" pitchFamily="18" charset="0"/>
                    <a:cs typeface="Times New Roman" panose="02020603050405020304" pitchFamily="18" charset="0"/>
                  </a:rPr>
                  <a:t/>
                </a:r>
                <a:br>
                  <a:rPr lang="en-US" altLang="zh-CN" sz="2400" dirty="0" smtClean="0">
                    <a:latin typeface="Times New Roman" panose="02020603050405020304" pitchFamily="18" charset="0"/>
                    <a:cs typeface="Times New Roman" panose="02020603050405020304" pitchFamily="18" charset="0"/>
                  </a:rPr>
                </a:br>
                <a:r>
                  <a:rPr lang="zh-CN" altLang="en-US" sz="2400" dirty="0" smtClean="0">
                    <a:latin typeface="Times New Roman" panose="02020603050405020304" pitchFamily="18" charset="0"/>
                    <a:cs typeface="Times New Roman" panose="02020603050405020304" pitchFamily="18" charset="0"/>
                  </a:rPr>
                  <a:t>①</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女</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男：有</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2</m:t>
                        </m:r>
                      </m:sub>
                      <m:sup>
                        <m:r>
                          <a:rPr lang="en-US" altLang="zh-CN" sz="2400" b="0" i="1" smtClean="0">
                            <a:latin typeface="Cambria Math" panose="02040503050406030204" pitchFamily="18" charset="0"/>
                            <a:cs typeface="Times New Roman" panose="02020603050405020304" pitchFamily="18" charset="0"/>
                          </a:rPr>
                          <m:t>2</m:t>
                        </m:r>
                      </m:sup>
                    </m:sSubSup>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4</m:t>
                        </m:r>
                      </m:sub>
                      <m:sup>
                        <m:r>
                          <a:rPr lang="en-US" altLang="zh-CN" sz="2400" i="1">
                            <a:latin typeface="Cambria Math" panose="02040503050406030204" pitchFamily="18" charset="0"/>
                            <a:cs typeface="Times New Roman" panose="02020603050405020304" pitchFamily="18" charset="0"/>
                          </a:rPr>
                          <m:t>1</m:t>
                        </m:r>
                      </m:sup>
                    </m:sSubSup>
                  </m:oMath>
                </a14:m>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种</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②</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女</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男：有</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2</m:t>
                        </m:r>
                      </m:sub>
                      <m:sup>
                        <m:r>
                          <a:rPr lang="en-US" altLang="zh-CN" sz="2400" i="1">
                            <a:latin typeface="Cambria Math" panose="02040503050406030204" pitchFamily="18" charset="0"/>
                            <a:cs typeface="Times New Roman" panose="02020603050405020304" pitchFamily="18" charset="0"/>
                          </a:rPr>
                          <m:t>1</m:t>
                        </m:r>
                      </m:sup>
                    </m:sSubSup>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4</m:t>
                        </m:r>
                      </m:sub>
                      <m:sup>
                        <m:r>
                          <a:rPr lang="en-US" altLang="zh-CN" sz="2400" b="0" i="1" smtClean="0">
                            <a:latin typeface="Cambria Math" panose="02040503050406030204" pitchFamily="18" charset="0"/>
                            <a:cs typeface="Times New Roman" panose="02020603050405020304" pitchFamily="18" charset="0"/>
                          </a:rPr>
                          <m:t>2</m:t>
                        </m:r>
                      </m:sup>
                    </m:sSubSup>
                  </m:oMath>
                </a14:m>
                <a:r>
                  <a:rPr lang="en-US" altLang="zh-CN" sz="2400" dirty="0" smtClean="0">
                    <a:latin typeface="Times New Roman" panose="02020603050405020304" pitchFamily="18" charset="0"/>
                    <a:cs typeface="Times New Roman" panose="02020603050405020304" pitchFamily="18" charset="0"/>
                  </a:rPr>
                  <a:t>=12</a:t>
                </a:r>
                <a:r>
                  <a:rPr lang="zh-CN" altLang="en-US" sz="2400" dirty="0" smtClean="0">
                    <a:latin typeface="Times New Roman" panose="02020603050405020304" pitchFamily="18" charset="0"/>
                    <a:cs typeface="Times New Roman" panose="02020603050405020304" pitchFamily="18" charset="0"/>
                  </a:rPr>
                  <a:t>种，</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故由</a:t>
                </a:r>
                <a:r>
                  <a:rPr lang="en-US" altLang="zh-CN" sz="2400" dirty="0" smtClean="0">
                    <a:latin typeface="Times New Roman" panose="02020603050405020304" pitchFamily="18" charset="0"/>
                    <a:cs typeface="Times New Roman" panose="02020603050405020304" pitchFamily="18" charset="0"/>
                  </a:rPr>
                  <a:t>4+12=16</a:t>
                </a:r>
                <a:r>
                  <a:rPr lang="zh-CN" altLang="en-US" sz="2400" dirty="0" smtClean="0">
                    <a:latin typeface="Times New Roman" panose="02020603050405020304" pitchFamily="18" charset="0"/>
                    <a:cs typeface="Times New Roman" panose="02020603050405020304" pitchFamily="18" charset="0"/>
                  </a:rPr>
                  <a:t>种选法</a:t>
                </a:r>
                <a:endParaRPr lang="en-US" altLang="zh-CN" sz="2400" dirty="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3690" y="3117964"/>
                <a:ext cx="11869004" cy="2322174"/>
              </a:xfrm>
              <a:prstGeom prst="rect">
                <a:avLst/>
              </a:prstGeom>
              <a:blipFill rotWithShape="0">
                <a:blip r:embed="rId3"/>
                <a:stretch>
                  <a:fillRect l="-770" b="-23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193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en-US" altLang="zh-CN" sz="3200" dirty="0" smtClean="0"/>
              <a:t>——</a:t>
            </a:r>
            <a:r>
              <a:rPr lang="zh-CN" altLang="en-US" sz="3200" dirty="0" smtClean="0"/>
              <a:t>排列组合问题</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0" y="920675"/>
                <a:ext cx="11869004" cy="3438121"/>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解法</a:t>
                </a:r>
                <a:r>
                  <a:rPr lang="zh-CN" altLang="en-US" sz="2400" dirty="0">
                    <a:latin typeface="Times New Roman" panose="02020603050405020304" pitchFamily="18" charset="0"/>
                    <a:cs typeface="Times New Roman" panose="02020603050405020304" pitchFamily="18" charset="0"/>
                  </a:rPr>
                  <a:t>二：从</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位女生，</a:t>
                </a: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位男生中选</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人，且至少有</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位女生</a:t>
                </a:r>
                <a:r>
                  <a:rPr lang="zh-CN" altLang="en-US" sz="2400" dirty="0" smtClean="0">
                    <a:latin typeface="Times New Roman" panose="02020603050405020304" pitchFamily="18" charset="0"/>
                    <a:cs typeface="Times New Roman" panose="02020603050405020304" pitchFamily="18" charset="0"/>
                  </a:rPr>
                  <a:t>入选</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那么我们不考虑女生限制的问题，就直接从那</a:t>
                </a:r>
                <a:r>
                  <a:rPr lang="en-US" altLang="zh-CN" sz="2400" dirty="0" smtClean="0">
                    <a:latin typeface="Times New Roman" panose="02020603050405020304" pitchFamily="18" charset="0"/>
                    <a:cs typeface="Times New Roman" panose="02020603050405020304" pitchFamily="18" charset="0"/>
                  </a:rPr>
                  <a:t>6</a:t>
                </a:r>
                <a:r>
                  <a:rPr lang="zh-CN" altLang="en-US" sz="2400" dirty="0" smtClean="0">
                    <a:latin typeface="Times New Roman" panose="02020603050405020304" pitchFamily="18" charset="0"/>
                    <a:cs typeface="Times New Roman" panose="02020603050405020304" pitchFamily="18" charset="0"/>
                  </a:rPr>
                  <a:t>人中选</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人</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共有</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6</m:t>
                        </m:r>
                      </m:sub>
                      <m:sup>
                        <m:r>
                          <a:rPr lang="en-US" altLang="zh-CN" sz="2400" b="0" i="1" smtClean="0">
                            <a:latin typeface="Cambria Math" panose="02040503050406030204" pitchFamily="18" charset="0"/>
                            <a:cs typeface="Times New Roman" panose="02020603050405020304" pitchFamily="18" charset="0"/>
                          </a:rPr>
                          <m:t>3</m:t>
                        </m:r>
                      </m:sup>
                    </m:sSubSup>
                  </m:oMath>
                </a14:m>
                <a:r>
                  <a:rPr lang="en-US" altLang="zh-CN" sz="2400" dirty="0" smtClean="0">
                    <a:latin typeface="Times New Roman" panose="02020603050405020304" pitchFamily="18" charset="0"/>
                    <a:cs typeface="Times New Roman" panose="02020603050405020304" pitchFamily="18" charset="0"/>
                  </a:rPr>
                  <a:t>=20</a:t>
                </a:r>
                <a:r>
                  <a:rPr lang="zh-CN" altLang="en-US" sz="2400" dirty="0" smtClean="0">
                    <a:latin typeface="Times New Roman" panose="02020603050405020304" pitchFamily="18" charset="0"/>
                    <a:cs typeface="Times New Roman" panose="02020603050405020304" pitchFamily="18" charset="0"/>
                  </a:rPr>
                  <a:t>种选法</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其中把选出</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个全部都是男生（没有女生的情况）有</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4</m:t>
                        </m:r>
                      </m:sub>
                      <m:sup>
                        <m:r>
                          <a:rPr lang="en-US" altLang="zh-CN" sz="2400" b="0" i="1" smtClean="0">
                            <a:latin typeface="Cambria Math" panose="02040503050406030204" pitchFamily="18" charset="0"/>
                            <a:cs typeface="Times New Roman" panose="02020603050405020304" pitchFamily="18" charset="0"/>
                          </a:rPr>
                          <m:t>3</m:t>
                        </m:r>
                      </m:sup>
                    </m:sSubSup>
                  </m:oMath>
                </a14:m>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种</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所以满足条件的情况有</a:t>
                </a:r>
                <a:r>
                  <a:rPr lang="en-US" altLang="zh-CN" sz="2400" dirty="0" smtClean="0">
                    <a:latin typeface="Times New Roman" panose="02020603050405020304" pitchFamily="18" charset="0"/>
                    <a:cs typeface="Times New Roman" panose="02020603050405020304" pitchFamily="18" charset="0"/>
                  </a:rPr>
                  <a:t>20-4=16</a:t>
                </a:r>
                <a:r>
                  <a:rPr lang="zh-CN" altLang="en-US" sz="2400" dirty="0" smtClean="0">
                    <a:latin typeface="Times New Roman" panose="02020603050405020304" pitchFamily="18" charset="0"/>
                    <a:cs typeface="Times New Roman" panose="02020603050405020304" pitchFamily="18" charset="0"/>
                  </a:rPr>
                  <a:t>种</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endParaRPr lang="en-US" altLang="zh-CN" sz="2400" dirty="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0" y="920675"/>
                <a:ext cx="11869004" cy="3438121"/>
              </a:xfrm>
              <a:prstGeom prst="rect">
                <a:avLst/>
              </a:prstGeom>
              <a:blipFill rotWithShape="0">
                <a:blip r:embed="rId3"/>
                <a:stretch>
                  <a:fillRect l="-7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49351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en-US" altLang="zh-CN" sz="3200" dirty="0" smtClean="0"/>
              <a:t>——</a:t>
            </a:r>
            <a:r>
              <a:rPr lang="zh-CN" altLang="en-US" sz="3200" dirty="0" smtClean="0"/>
              <a:t>排列组合问题</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3691" y="692086"/>
            <a:ext cx="11869003" cy="1200329"/>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2015</a:t>
            </a:r>
            <a:r>
              <a:rPr lang="zh-CN" altLang="en-US" sz="2400" dirty="0" smtClean="0">
                <a:latin typeface="Times New Roman" panose="02020603050405020304" pitchFamily="18" charset="0"/>
                <a:cs typeface="Times New Roman" panose="02020603050405020304" pitchFamily="18" charset="0"/>
              </a:rPr>
              <a:t>四川 </a:t>
            </a:r>
            <a:r>
              <a:rPr lang="en-US" altLang="zh-CN" sz="2400" dirty="0">
                <a:latin typeface="Times New Roman" panose="02020603050405020304" pitchFamily="18" charset="0"/>
                <a:cs typeface="Times New Roman" panose="02020603050405020304" pitchFamily="18" charset="0"/>
              </a:rPr>
              <a:t>6</a:t>
            </a:r>
            <a:r>
              <a:rPr lang="zh-CN" altLang="en-US" sz="2400" dirty="0" smtClean="0">
                <a:latin typeface="Times New Roman" panose="02020603050405020304" pitchFamily="18" charset="0"/>
                <a:cs typeface="Times New Roman" panose="02020603050405020304" pitchFamily="18" charset="0"/>
              </a:rPr>
              <a:t>）用数字</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组成没有重复数字的五位数，其中比</a:t>
            </a:r>
            <a:r>
              <a:rPr lang="en-US" altLang="zh-CN" sz="2400" dirty="0" smtClean="0">
                <a:latin typeface="Times New Roman" panose="02020603050405020304" pitchFamily="18" charset="0"/>
                <a:cs typeface="Times New Roman" panose="02020603050405020304" pitchFamily="18" charset="0"/>
              </a:rPr>
              <a:t>40000</a:t>
            </a:r>
            <a:r>
              <a:rPr lang="zh-CN" altLang="en-US" sz="2400" dirty="0" smtClean="0">
                <a:latin typeface="Times New Roman" panose="02020603050405020304" pitchFamily="18" charset="0"/>
                <a:cs typeface="Times New Roman" panose="02020603050405020304" pitchFamily="18" charset="0"/>
              </a:rPr>
              <a:t>大的偶数共有</a:t>
            </a:r>
            <a:r>
              <a:rPr lang="en-US" altLang="zh-CN"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63690" y="3117964"/>
                <a:ext cx="11869004" cy="2878352"/>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解：数字</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中仅有</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三个偶数，比</a:t>
                </a:r>
                <a:r>
                  <a:rPr lang="en-US" altLang="zh-CN" sz="2400" dirty="0" smtClean="0">
                    <a:latin typeface="Times New Roman" panose="02020603050405020304" pitchFamily="18" charset="0"/>
                    <a:cs typeface="Times New Roman" panose="02020603050405020304" pitchFamily="18" charset="0"/>
                  </a:rPr>
                  <a:t>40000</a:t>
                </a:r>
                <a:r>
                  <a:rPr lang="zh-CN" altLang="en-US" sz="2400" dirty="0" smtClean="0">
                    <a:latin typeface="Times New Roman" panose="02020603050405020304" pitchFamily="18" charset="0"/>
                    <a:cs typeface="Times New Roman" panose="02020603050405020304" pitchFamily="18" charset="0"/>
                  </a:rPr>
                  <a:t>大的偶数是以</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或</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开头的偶数，其中以</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开头的偶数分成以</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结尾和以</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结尾，有</a:t>
                </a:r>
                <a:r>
                  <a:rPr lang="en-US" altLang="zh-CN" sz="2400" dirty="0" smtClean="0">
                    <a:latin typeface="Times New Roman" panose="02020603050405020304" pitchFamily="18" charset="0"/>
                    <a:cs typeface="Times New Roman" panose="02020603050405020304" pitchFamily="18" charset="0"/>
                  </a:rPr>
                  <a:t>2</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smtClean="0">
                            <a:latin typeface="Cambria Math" panose="02040503050406030204" pitchFamily="18" charset="0"/>
                            <a:cs typeface="Times New Roman" panose="02020603050405020304" pitchFamily="18" charset="0"/>
                          </a:rPr>
                          <m:t>A</m:t>
                        </m:r>
                      </m:e>
                      <m:sub>
                        <m:r>
                          <a:rPr lang="en-US" altLang="zh-CN" sz="2400" b="0" i="1" smtClean="0">
                            <a:latin typeface="Cambria Math" panose="02040503050406030204" pitchFamily="18" charset="0"/>
                            <a:cs typeface="Times New Roman" panose="02020603050405020304" pitchFamily="18" charset="0"/>
                          </a:rPr>
                          <m:t>4</m:t>
                        </m:r>
                      </m:sub>
                      <m:sup>
                        <m:r>
                          <a:rPr lang="en-US" altLang="zh-CN" sz="2400" i="1">
                            <a:latin typeface="Cambria Math" panose="02040503050406030204" pitchFamily="18" charset="0"/>
                            <a:cs typeface="Times New Roman" panose="02020603050405020304" pitchFamily="18" charset="0"/>
                          </a:rPr>
                          <m:t>3</m:t>
                        </m:r>
                      </m:sup>
                    </m:sSubSup>
                  </m:oMath>
                </a14:m>
                <a:r>
                  <a:rPr lang="en-US" altLang="zh-CN" sz="2400" dirty="0" smtClean="0">
                    <a:latin typeface="Times New Roman" panose="02020603050405020304" pitchFamily="18" charset="0"/>
                    <a:cs typeface="Times New Roman" panose="02020603050405020304" pitchFamily="18" charset="0"/>
                  </a:rPr>
                  <a:t>=48</a:t>
                </a:r>
                <a:r>
                  <a:rPr lang="zh-CN" altLang="en-US" sz="2400" dirty="0" smtClean="0">
                    <a:latin typeface="Times New Roman" panose="02020603050405020304" pitchFamily="18" charset="0"/>
                    <a:cs typeface="Times New Roman" panose="02020603050405020304" pitchFamily="18" charset="0"/>
                  </a:rPr>
                  <a:t>个；</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同理，以</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开头的偶数分成以</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结尾三种情况，有</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a:rPr lang="en-US" altLang="zh-CN" sz="2400" b="0" i="1" smtClean="0">
                            <a:latin typeface="Cambria Math" panose="02040503050406030204" pitchFamily="18" charset="0"/>
                            <a:cs typeface="Times New Roman" panose="02020603050405020304" pitchFamily="18" charset="0"/>
                          </a:rPr>
                          <m:t>3</m:t>
                        </m:r>
                        <m:r>
                          <m:rPr>
                            <m:sty m:val="p"/>
                          </m:rPr>
                          <a:rPr lang="en-US" altLang="zh-CN" sz="2400" i="1">
                            <a:latin typeface="Cambria Math" panose="02040503050406030204" pitchFamily="18" charset="0"/>
                            <a:cs typeface="Times New Roman" panose="02020603050405020304" pitchFamily="18" charset="0"/>
                          </a:rPr>
                          <m:t>A</m:t>
                        </m:r>
                      </m:e>
                      <m:sub>
                        <m:r>
                          <a:rPr lang="en-US" altLang="zh-CN" sz="2400" i="1">
                            <a:latin typeface="Cambria Math" panose="02040503050406030204" pitchFamily="18" charset="0"/>
                            <a:cs typeface="Times New Roman" panose="02020603050405020304" pitchFamily="18" charset="0"/>
                          </a:rPr>
                          <m:t>4</m:t>
                        </m:r>
                      </m:sub>
                      <m:sup>
                        <m:r>
                          <a:rPr lang="en-US" altLang="zh-CN" sz="2400" i="1">
                            <a:latin typeface="Cambria Math" panose="02040503050406030204" pitchFamily="18" charset="0"/>
                            <a:cs typeface="Times New Roman" panose="02020603050405020304" pitchFamily="18" charset="0"/>
                          </a:rPr>
                          <m:t>3</m:t>
                        </m:r>
                      </m:sup>
                    </m:sSubSup>
                  </m:oMath>
                </a14:m>
                <a:r>
                  <a:rPr lang="en-US" altLang="zh-CN" sz="2400" dirty="0" smtClean="0">
                    <a:latin typeface="Times New Roman" panose="02020603050405020304" pitchFamily="18" charset="0"/>
                    <a:cs typeface="Times New Roman" panose="02020603050405020304" pitchFamily="18" charset="0"/>
                  </a:rPr>
                  <a:t>=72</a:t>
                </a:r>
                <a:r>
                  <a:rPr lang="zh-CN" altLang="en-US" sz="2400" dirty="0" smtClean="0">
                    <a:latin typeface="Times New Roman" panose="02020603050405020304" pitchFamily="18" charset="0"/>
                    <a:cs typeface="Times New Roman" panose="02020603050405020304" pitchFamily="18" charset="0"/>
                  </a:rPr>
                  <a:t>个；</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于是共有</a:t>
                </a:r>
                <a:r>
                  <a:rPr lang="en-US" altLang="zh-CN" sz="2400" dirty="0" smtClean="0">
                    <a:latin typeface="Times New Roman" panose="02020603050405020304" pitchFamily="18" charset="0"/>
                    <a:cs typeface="Times New Roman" panose="02020603050405020304" pitchFamily="18" charset="0"/>
                  </a:rPr>
                  <a:t>48+72=120</a:t>
                </a:r>
                <a:r>
                  <a:rPr lang="zh-CN" altLang="en-US" sz="2400" dirty="0" smtClean="0">
                    <a:latin typeface="Times New Roman" panose="02020603050405020304" pitchFamily="18" charset="0"/>
                    <a:cs typeface="Times New Roman" panose="02020603050405020304" pitchFamily="18" charset="0"/>
                  </a:rPr>
                  <a:t>个</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选</a:t>
                </a:r>
                <a:r>
                  <a:rPr lang="en-US" altLang="zh-CN" sz="2400" dirty="0" smtClean="0">
                    <a:latin typeface="Times New Roman" panose="02020603050405020304" pitchFamily="18" charset="0"/>
                    <a:cs typeface="Times New Roman" panose="02020603050405020304" pitchFamily="18" charset="0"/>
                  </a:rPr>
                  <a:t>B</a:t>
                </a:r>
                <a:endParaRPr lang="en-US" altLang="zh-CN" sz="2400" dirty="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3690" y="3117964"/>
                <a:ext cx="11869004" cy="2878352"/>
              </a:xfrm>
              <a:prstGeom prst="rect">
                <a:avLst/>
              </a:prstGeom>
              <a:blipFill rotWithShape="0">
                <a:blip r:embed="rId3"/>
                <a:stretch>
                  <a:fillRect l="-770" b="-1480"/>
                </a:stretch>
              </a:blipFill>
            </p:spPr>
            <p:txBody>
              <a:bodyPr/>
              <a:lstStyle/>
              <a:p>
                <a:r>
                  <a:rPr lang="zh-CN" altLang="en-US">
                    <a:noFill/>
                  </a:rPr>
                  <a:t> </a:t>
                </a:r>
              </a:p>
            </p:txBody>
          </p:sp>
        </mc:Fallback>
      </mc:AlternateContent>
      <p:sp>
        <p:nvSpPr>
          <p:cNvPr id="5" name="文本框 4"/>
          <p:cNvSpPr txBox="1"/>
          <p:nvPr/>
        </p:nvSpPr>
        <p:spPr>
          <a:xfrm>
            <a:off x="63691" y="2272203"/>
            <a:ext cx="11869003" cy="646331"/>
          </a:xfrm>
          <a:prstGeom prst="rect">
            <a:avLst/>
          </a:prstGeom>
          <a:noFill/>
        </p:spPr>
        <p:txBody>
          <a:bodyPr wrap="square" rtlCol="0">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A. </a:t>
            </a:r>
            <a:r>
              <a:rPr lang="en-US" altLang="zh-CN" sz="2400" dirty="0" smtClean="0">
                <a:latin typeface="Times New Roman" panose="02020603050405020304" pitchFamily="18" charset="0"/>
                <a:cs typeface="Times New Roman" panose="02020603050405020304" pitchFamily="18" charset="0"/>
              </a:rPr>
              <a:t>144</a:t>
            </a:r>
            <a:r>
              <a:rPr lang="zh-CN" altLang="en-US" sz="2400" dirty="0" smtClean="0">
                <a:latin typeface="Times New Roman" panose="02020603050405020304" pitchFamily="18" charset="0"/>
                <a:cs typeface="Times New Roman" panose="02020603050405020304" pitchFamily="18" charset="0"/>
              </a:rPr>
              <a:t>个</a:t>
            </a:r>
            <a:r>
              <a:rPr lang="en-US" altLang="zh-CN" sz="2400" dirty="0" smtClean="0">
                <a:latin typeface="Times New Roman" panose="02020603050405020304" pitchFamily="18" charset="0"/>
                <a:cs typeface="Times New Roman" panose="02020603050405020304" pitchFamily="18" charset="0"/>
              </a:rPr>
              <a:t>		B. </a:t>
            </a:r>
            <a:r>
              <a:rPr lang="en-US" altLang="zh-CN" sz="2400" dirty="0" smtClean="0">
                <a:latin typeface="Times New Roman" panose="02020603050405020304" pitchFamily="18" charset="0"/>
                <a:cs typeface="Times New Roman" panose="02020603050405020304" pitchFamily="18" charset="0"/>
              </a:rPr>
              <a:t>120</a:t>
            </a:r>
            <a:r>
              <a:rPr lang="zh-CN" altLang="en-US" sz="2400" dirty="0" smtClean="0">
                <a:latin typeface="Times New Roman" panose="02020603050405020304" pitchFamily="18" charset="0"/>
                <a:cs typeface="Times New Roman" panose="02020603050405020304" pitchFamily="18" charset="0"/>
              </a:rPr>
              <a:t>个</a:t>
            </a:r>
            <a:r>
              <a:rPr lang="en-US" altLang="zh-CN" sz="2400" dirty="0" smtClean="0">
                <a:latin typeface="Times New Roman" panose="02020603050405020304" pitchFamily="18" charset="0"/>
                <a:cs typeface="Times New Roman" panose="02020603050405020304" pitchFamily="18" charset="0"/>
              </a:rPr>
              <a:t>		C. </a:t>
            </a:r>
            <a:r>
              <a:rPr lang="en-US" altLang="zh-CN" sz="2400" dirty="0" smtClean="0">
                <a:latin typeface="Times New Roman" panose="02020603050405020304" pitchFamily="18" charset="0"/>
                <a:cs typeface="Times New Roman" panose="02020603050405020304" pitchFamily="18" charset="0"/>
              </a:rPr>
              <a:t>96</a:t>
            </a:r>
            <a:r>
              <a:rPr lang="zh-CN" altLang="en-US" sz="2400" dirty="0" smtClean="0">
                <a:latin typeface="Times New Roman" panose="02020603050405020304" pitchFamily="18" charset="0"/>
                <a:cs typeface="Times New Roman" panose="02020603050405020304" pitchFamily="18" charset="0"/>
              </a:rPr>
              <a:t>个</a:t>
            </a:r>
            <a:r>
              <a:rPr lang="en-US" altLang="zh-CN" sz="2400" dirty="0" smtClean="0">
                <a:latin typeface="Times New Roman" panose="02020603050405020304" pitchFamily="18" charset="0"/>
                <a:cs typeface="Times New Roman" panose="02020603050405020304" pitchFamily="18" charset="0"/>
              </a:rPr>
              <a:t>		D. </a:t>
            </a:r>
            <a:r>
              <a:rPr lang="en-US" altLang="zh-CN" sz="2400" dirty="0" smtClean="0">
                <a:latin typeface="Times New Roman" panose="02020603050405020304" pitchFamily="18" charset="0"/>
                <a:cs typeface="Times New Roman" panose="02020603050405020304" pitchFamily="18" charset="0"/>
              </a:rPr>
              <a:t>72</a:t>
            </a:r>
            <a:r>
              <a:rPr lang="zh-CN" altLang="en-US" sz="2400" dirty="0" smtClean="0">
                <a:latin typeface="Times New Roman" panose="02020603050405020304" pitchFamily="18" charset="0"/>
                <a:cs typeface="Times New Roman" panose="02020603050405020304" pitchFamily="18" charset="0"/>
              </a:rPr>
              <a:t>个</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935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en-US" altLang="zh-CN" sz="3200" dirty="0" smtClean="0"/>
              <a:t>——</a:t>
            </a:r>
            <a:r>
              <a:rPr lang="zh-CN" altLang="en-US" sz="3200" dirty="0" smtClean="0"/>
              <a:t>排列组合问题</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3691" y="692086"/>
            <a:ext cx="11869003" cy="1687963"/>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2018</a:t>
            </a:r>
            <a:r>
              <a:rPr lang="zh-CN" altLang="en-US" sz="2400" dirty="0" smtClean="0">
                <a:latin typeface="Times New Roman" panose="02020603050405020304" pitchFamily="18" charset="0"/>
                <a:cs typeface="Times New Roman" panose="02020603050405020304" pitchFamily="18" charset="0"/>
              </a:rPr>
              <a:t>浙江 </a:t>
            </a:r>
            <a:r>
              <a:rPr lang="en-US" altLang="zh-CN" sz="24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6</a:t>
            </a:r>
            <a:r>
              <a:rPr lang="zh-CN" altLang="en-US" sz="2400" dirty="0" smtClean="0">
                <a:latin typeface="Times New Roman" panose="02020603050405020304" pitchFamily="18" charset="0"/>
                <a:cs typeface="Times New Roman" panose="02020603050405020304" pitchFamily="18" charset="0"/>
              </a:rPr>
              <a:t>）从</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7</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9</a:t>
            </a:r>
            <a:r>
              <a:rPr lang="zh-CN" altLang="en-US" sz="2400" dirty="0" smtClean="0">
                <a:latin typeface="Times New Roman" panose="02020603050405020304" pitchFamily="18" charset="0"/>
                <a:cs typeface="Times New Roman" panose="02020603050405020304" pitchFamily="18" charset="0"/>
              </a:rPr>
              <a:t>中任取</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个数字，从</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6</a:t>
            </a:r>
            <a:r>
              <a:rPr lang="zh-CN" altLang="en-US" sz="2400" dirty="0" smtClean="0">
                <a:latin typeface="Times New Roman" panose="02020603050405020304" pitchFamily="18" charset="0"/>
                <a:cs typeface="Times New Roman" panose="02020603050405020304" pitchFamily="18" charset="0"/>
              </a:rPr>
              <a:t>中任取</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个数字，一共可以组成</a:t>
            </a:r>
            <a:r>
              <a:rPr lang="en-US" altLang="zh-CN" sz="2400" dirty="0" smtClean="0">
                <a:latin typeface="Times New Roman" panose="02020603050405020304" pitchFamily="18" charset="0"/>
                <a:cs typeface="Times New Roman" panose="02020603050405020304" pitchFamily="18" charset="0"/>
              </a:rPr>
              <a:t>_____</a:t>
            </a:r>
            <a:r>
              <a:rPr lang="zh-CN" altLang="en-US" sz="2400" dirty="0" smtClean="0">
                <a:latin typeface="Times New Roman" panose="02020603050405020304" pitchFamily="18" charset="0"/>
                <a:cs typeface="Times New Roman" panose="02020603050405020304" pitchFamily="18" charset="0"/>
              </a:rPr>
              <a:t>个没有重复数字的</a:t>
            </a:r>
            <a:r>
              <a:rPr lang="zh-CN" altLang="en-US" sz="2400" dirty="0">
                <a:latin typeface="Times New Roman" panose="02020603050405020304" pitchFamily="18" charset="0"/>
                <a:cs typeface="Times New Roman" panose="02020603050405020304" pitchFamily="18" charset="0"/>
              </a:rPr>
              <a:t>四位数。（用数字填写答案）</a:t>
            </a:r>
          </a:p>
          <a:p>
            <a:pPr>
              <a:lnSpc>
                <a:spcPct val="150000"/>
              </a:lnSpc>
            </a:pP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63690" y="3105264"/>
                <a:ext cx="11869004" cy="1792029"/>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解：含有数字</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的没有重复数字的</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位数共有</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5</m:t>
                        </m:r>
                      </m:sub>
                      <m:sup>
                        <m:r>
                          <a:rPr lang="en-US" altLang="zh-CN" sz="2400" b="0" i="1" smtClean="0">
                            <a:latin typeface="Cambria Math" panose="02040503050406030204" pitchFamily="18" charset="0"/>
                            <a:cs typeface="Times New Roman" panose="02020603050405020304" pitchFamily="18" charset="0"/>
                          </a:rPr>
                          <m:t>2</m:t>
                        </m:r>
                      </m:sup>
                    </m:sSubSup>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3</m:t>
                        </m:r>
                      </m:sub>
                      <m:sup>
                        <m:r>
                          <a:rPr lang="en-US" altLang="zh-CN" sz="2400" b="0" i="1" smtClean="0">
                            <a:latin typeface="Cambria Math" panose="02040503050406030204" pitchFamily="18" charset="0"/>
                            <a:cs typeface="Times New Roman" panose="02020603050405020304" pitchFamily="18" charset="0"/>
                          </a:rPr>
                          <m:t>1</m:t>
                        </m:r>
                      </m:sup>
                    </m:sSubSup>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smtClean="0">
                            <a:latin typeface="Cambria Math" panose="02040503050406030204" pitchFamily="18" charset="0"/>
                            <a:cs typeface="Times New Roman" panose="02020603050405020304" pitchFamily="18" charset="0"/>
                          </a:rPr>
                          <m:t>A</m:t>
                        </m:r>
                      </m:e>
                      <m:sub>
                        <m:r>
                          <a:rPr lang="en-US" altLang="zh-CN" sz="2400" b="0" i="1" smtClean="0">
                            <a:latin typeface="Cambria Math" panose="02040503050406030204" pitchFamily="18" charset="0"/>
                            <a:cs typeface="Times New Roman" panose="02020603050405020304" pitchFamily="18" charset="0"/>
                          </a:rPr>
                          <m:t>3</m:t>
                        </m:r>
                      </m:sub>
                      <m:sup>
                        <m:r>
                          <a:rPr lang="en-US" altLang="zh-CN" sz="2400" b="0" i="1" smtClean="0">
                            <a:latin typeface="Cambria Math" panose="02040503050406030204" pitchFamily="18" charset="0"/>
                            <a:cs typeface="Times New Roman" panose="02020603050405020304" pitchFamily="18" charset="0"/>
                          </a:rPr>
                          <m:t>1</m:t>
                        </m:r>
                      </m:sup>
                    </m:sSubSup>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A</m:t>
                        </m:r>
                      </m:e>
                      <m:sub>
                        <m:r>
                          <a:rPr lang="en-US" altLang="zh-CN" sz="2400" i="1">
                            <a:latin typeface="Cambria Math" panose="02040503050406030204" pitchFamily="18" charset="0"/>
                            <a:cs typeface="Times New Roman" panose="02020603050405020304" pitchFamily="18" charset="0"/>
                          </a:rPr>
                          <m:t>3</m:t>
                        </m:r>
                      </m:sub>
                      <m:sup>
                        <m:r>
                          <a:rPr lang="en-US" altLang="zh-CN" sz="2400" b="0" i="1" smtClean="0">
                            <a:latin typeface="Cambria Math" panose="02040503050406030204" pitchFamily="18" charset="0"/>
                            <a:cs typeface="Times New Roman" panose="02020603050405020304" pitchFamily="18" charset="0"/>
                          </a:rPr>
                          <m:t>3</m:t>
                        </m:r>
                      </m:sup>
                    </m:sSubSup>
                  </m:oMath>
                </a14:m>
                <a:r>
                  <a:rPr lang="en-US" altLang="zh-CN" sz="2400" dirty="0" smtClean="0">
                    <a:latin typeface="Times New Roman" panose="02020603050405020304" pitchFamily="18" charset="0"/>
                    <a:cs typeface="Times New Roman" panose="02020603050405020304" pitchFamily="18" charset="0"/>
                  </a:rPr>
                  <a:t>=540</a:t>
                </a:r>
                <a:r>
                  <a:rPr lang="zh-CN" altLang="en-US" sz="2400" dirty="0" smtClean="0">
                    <a:latin typeface="Times New Roman" panose="02020603050405020304" pitchFamily="18" charset="0"/>
                    <a:cs typeface="Times New Roman" panose="02020603050405020304" pitchFamily="18" charset="0"/>
                  </a:rPr>
                  <a:t>个</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不含数字</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的</a:t>
                </a:r>
                <a:r>
                  <a:rPr lang="zh-CN" altLang="en-US" sz="2400" dirty="0">
                    <a:latin typeface="Times New Roman" panose="02020603050405020304" pitchFamily="18" charset="0"/>
                    <a:cs typeface="Times New Roman" panose="02020603050405020304" pitchFamily="18" charset="0"/>
                  </a:rPr>
                  <a:t>没有重复数字的</a:t>
                </a: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位数共有</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5</m:t>
                        </m:r>
                      </m:sub>
                      <m:sup>
                        <m:r>
                          <a:rPr lang="en-US" altLang="zh-CN" sz="2400" i="1">
                            <a:latin typeface="Cambria Math" panose="02040503050406030204" pitchFamily="18" charset="0"/>
                            <a:cs typeface="Times New Roman" panose="02020603050405020304" pitchFamily="18" charset="0"/>
                          </a:rPr>
                          <m:t>2</m:t>
                        </m:r>
                      </m:sup>
                    </m:sSubSup>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3</m:t>
                        </m:r>
                      </m:sub>
                      <m:sup>
                        <m:r>
                          <a:rPr lang="en-US" altLang="zh-CN" sz="2400" b="0" i="1" smtClean="0">
                            <a:latin typeface="Cambria Math" panose="02040503050406030204" pitchFamily="18" charset="0"/>
                            <a:cs typeface="Times New Roman" panose="02020603050405020304" pitchFamily="18" charset="0"/>
                          </a:rPr>
                          <m:t>2</m:t>
                        </m:r>
                      </m:sup>
                    </m:sSubSup>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A</m:t>
                        </m:r>
                      </m:e>
                      <m:sub>
                        <m:r>
                          <a:rPr lang="en-US" altLang="zh-CN" sz="2400" b="0" i="1" smtClean="0">
                            <a:latin typeface="Cambria Math" panose="02040503050406030204" pitchFamily="18" charset="0"/>
                            <a:cs typeface="Times New Roman" panose="02020603050405020304" pitchFamily="18" charset="0"/>
                          </a:rPr>
                          <m:t>4</m:t>
                        </m:r>
                      </m:sub>
                      <m:sup>
                        <m:r>
                          <a:rPr lang="en-US" altLang="zh-CN" sz="2400" b="0" i="1" smtClean="0">
                            <a:latin typeface="Cambria Math" panose="02040503050406030204" pitchFamily="18" charset="0"/>
                            <a:cs typeface="Times New Roman" panose="02020603050405020304" pitchFamily="18" charset="0"/>
                          </a:rPr>
                          <m:t>4</m:t>
                        </m:r>
                      </m:sup>
                    </m:sSubSup>
                  </m:oMath>
                </a14:m>
                <a:r>
                  <a:rPr lang="en-US" altLang="zh-CN" sz="2400" dirty="0" smtClean="0">
                    <a:latin typeface="Times New Roman" panose="02020603050405020304" pitchFamily="18" charset="0"/>
                    <a:cs typeface="Times New Roman" panose="02020603050405020304" pitchFamily="18" charset="0"/>
                  </a:rPr>
                  <a:t>=720</a:t>
                </a:r>
                <a:r>
                  <a:rPr lang="zh-CN" altLang="en-US" sz="2400" dirty="0" smtClean="0">
                    <a:latin typeface="Times New Roman" panose="02020603050405020304" pitchFamily="18" charset="0"/>
                    <a:cs typeface="Times New Roman" panose="02020603050405020304" pitchFamily="18" charset="0"/>
                  </a:rPr>
                  <a:t>个</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故</a:t>
                </a:r>
                <a:r>
                  <a:rPr lang="zh-CN" altLang="en-US" sz="2400" dirty="0">
                    <a:latin typeface="Times New Roman" panose="02020603050405020304" pitchFamily="18" charset="0"/>
                    <a:cs typeface="Times New Roman" panose="02020603050405020304" pitchFamily="18" charset="0"/>
                  </a:rPr>
                  <a:t>一共可以</a:t>
                </a:r>
                <a:r>
                  <a:rPr lang="zh-CN" altLang="en-US" sz="2400" dirty="0" smtClean="0">
                    <a:latin typeface="Times New Roman" panose="02020603050405020304" pitchFamily="18" charset="0"/>
                    <a:cs typeface="Times New Roman" panose="02020603050405020304" pitchFamily="18" charset="0"/>
                  </a:rPr>
                  <a:t>组成</a:t>
                </a:r>
                <a:r>
                  <a:rPr lang="en-US" altLang="zh-CN" sz="2400" dirty="0" smtClean="0">
                    <a:latin typeface="Times New Roman" panose="02020603050405020304" pitchFamily="18" charset="0"/>
                    <a:cs typeface="Times New Roman" panose="02020603050405020304" pitchFamily="18" charset="0"/>
                  </a:rPr>
                  <a:t>540+720=1260</a:t>
                </a:r>
                <a:r>
                  <a:rPr lang="zh-CN" altLang="en-US" sz="2400" dirty="0">
                    <a:latin typeface="Times New Roman" panose="02020603050405020304" pitchFamily="18" charset="0"/>
                    <a:cs typeface="Times New Roman" panose="02020603050405020304" pitchFamily="18" charset="0"/>
                  </a:rPr>
                  <a:t>个没有重复数字的四位数。</a:t>
                </a:r>
                <a:endParaRPr lang="en-US" altLang="zh-CN" sz="2400" dirty="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3690" y="3105264"/>
                <a:ext cx="11869004" cy="1792029"/>
              </a:xfrm>
              <a:prstGeom prst="rect">
                <a:avLst/>
              </a:prstGeom>
              <a:blipFill rotWithShape="0">
                <a:blip r:embed="rId3"/>
                <a:stretch>
                  <a:fillRect l="-770" b="-3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498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en-US" altLang="zh-CN" sz="3200" dirty="0" smtClean="0"/>
              <a:t>——</a:t>
            </a:r>
            <a:r>
              <a:rPr lang="zh-CN" altLang="en-US" sz="3200" dirty="0" smtClean="0"/>
              <a:t>排列组合问题</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3691" y="692086"/>
            <a:ext cx="11869003" cy="1687963"/>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2017</a:t>
            </a:r>
            <a:r>
              <a:rPr lang="zh-CN" altLang="en-US" sz="2400" dirty="0" smtClean="0">
                <a:latin typeface="Times New Roman" panose="02020603050405020304" pitchFamily="18" charset="0"/>
                <a:cs typeface="Times New Roman" panose="02020603050405020304" pitchFamily="18" charset="0"/>
              </a:rPr>
              <a:t>天津 </a:t>
            </a:r>
            <a:r>
              <a:rPr lang="en-US" altLang="zh-CN" sz="2400" dirty="0" smtClean="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）用</a:t>
            </a:r>
            <a:r>
              <a:rPr lang="zh-CN" altLang="en-US" sz="2400" dirty="0" smtClean="0">
                <a:latin typeface="Times New Roman" panose="02020603050405020304" pitchFamily="18" charset="0"/>
                <a:cs typeface="Times New Roman" panose="02020603050405020304" pitchFamily="18" charset="0"/>
              </a:rPr>
              <a:t>数字</a:t>
            </a:r>
            <a:r>
              <a:rPr lang="en-US" altLang="zh-CN" sz="2400" dirty="0" smtClean="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6</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7</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8</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9</a:t>
            </a:r>
            <a:r>
              <a:rPr lang="zh-CN" altLang="en-US" sz="2400" dirty="0" smtClean="0">
                <a:latin typeface="Times New Roman" panose="02020603050405020304" pitchFamily="18" charset="0"/>
                <a:cs typeface="Times New Roman" panose="02020603050405020304" pitchFamily="18" charset="0"/>
              </a:rPr>
              <a:t>组成</a:t>
            </a:r>
            <a:r>
              <a:rPr lang="zh-CN" altLang="en-US" sz="2400" dirty="0">
                <a:latin typeface="Times New Roman" panose="02020603050405020304" pitchFamily="18" charset="0"/>
                <a:cs typeface="Times New Roman" panose="02020603050405020304" pitchFamily="18" charset="0"/>
              </a:rPr>
              <a:t>没有重复</a:t>
            </a:r>
            <a:r>
              <a:rPr lang="zh-CN" altLang="en-US" sz="2400" dirty="0" smtClean="0">
                <a:latin typeface="Times New Roman" panose="02020603050405020304" pitchFamily="18" charset="0"/>
                <a:cs typeface="Times New Roman" panose="02020603050405020304" pitchFamily="18" charset="0"/>
              </a:rPr>
              <a:t>数字，且至多有一个数字是偶数的四位数，这样的四位数一共有</a:t>
            </a:r>
            <a:r>
              <a:rPr lang="en-US" altLang="zh-CN" sz="2400" dirty="0" smtClean="0">
                <a:latin typeface="Times New Roman" panose="02020603050405020304" pitchFamily="18" charset="0"/>
                <a:cs typeface="Times New Roman" panose="02020603050405020304" pitchFamily="18" charset="0"/>
              </a:rPr>
              <a:t>_____</a:t>
            </a:r>
            <a:r>
              <a:rPr lang="zh-CN" altLang="en-US" sz="2400" dirty="0" smtClean="0">
                <a:latin typeface="Times New Roman" panose="02020603050405020304" pitchFamily="18" charset="0"/>
                <a:cs typeface="Times New Roman" panose="02020603050405020304" pitchFamily="18" charset="0"/>
              </a:rPr>
              <a:t>个。</a:t>
            </a:r>
            <a:r>
              <a:rPr lang="zh-CN" altLang="en-US" sz="2400" dirty="0">
                <a:latin typeface="Times New Roman" panose="02020603050405020304" pitchFamily="18" charset="0"/>
                <a:cs typeface="Times New Roman" panose="02020603050405020304" pitchFamily="18" charset="0"/>
              </a:rPr>
              <a:t>（用数字填写答案）</a:t>
            </a:r>
          </a:p>
          <a:p>
            <a:pPr>
              <a:lnSpc>
                <a:spcPct val="150000"/>
              </a:lnSpc>
            </a:pP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63691" y="2749664"/>
                <a:ext cx="11869004" cy="2346540"/>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有一个数字是偶数的四位数有</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4</m:t>
                        </m:r>
                      </m:sub>
                      <m:sup>
                        <m:r>
                          <a:rPr lang="en-US" altLang="zh-CN" sz="2400" b="0" i="1" smtClean="0">
                            <a:latin typeface="Cambria Math" panose="02040503050406030204" pitchFamily="18" charset="0"/>
                            <a:cs typeface="Times New Roman" panose="02020603050405020304" pitchFamily="18" charset="0"/>
                          </a:rPr>
                          <m:t>1</m:t>
                        </m:r>
                      </m:sup>
                    </m:sSubSup>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5</m:t>
                        </m:r>
                      </m:sub>
                      <m:sup>
                        <m:r>
                          <a:rPr lang="en-US" altLang="zh-CN" sz="2400" b="0" i="1" smtClean="0">
                            <a:latin typeface="Cambria Math" panose="02040503050406030204" pitchFamily="18" charset="0"/>
                            <a:cs typeface="Times New Roman" panose="02020603050405020304" pitchFamily="18" charset="0"/>
                          </a:rPr>
                          <m:t>3</m:t>
                        </m:r>
                      </m:sup>
                    </m:sSubSup>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A</m:t>
                        </m:r>
                      </m:e>
                      <m:sub>
                        <m:r>
                          <a:rPr lang="en-US" altLang="zh-CN" sz="2400" b="0" i="1" smtClean="0">
                            <a:latin typeface="Cambria Math" panose="02040503050406030204" pitchFamily="18" charset="0"/>
                            <a:cs typeface="Times New Roman" panose="02020603050405020304" pitchFamily="18" charset="0"/>
                          </a:rPr>
                          <m:t>4</m:t>
                        </m:r>
                      </m:sub>
                      <m:sup>
                        <m:r>
                          <a:rPr lang="en-US" altLang="zh-CN" sz="2400" b="0" i="1" smtClean="0">
                            <a:latin typeface="Cambria Math" panose="02040503050406030204" pitchFamily="18" charset="0"/>
                            <a:cs typeface="Times New Roman" panose="02020603050405020304" pitchFamily="18" charset="0"/>
                          </a:rPr>
                          <m:t>4</m:t>
                        </m:r>
                      </m:sup>
                    </m:sSubSup>
                  </m:oMath>
                </a14:m>
                <a:r>
                  <a:rPr lang="en-US" altLang="zh-CN" sz="2400" dirty="0" smtClean="0">
                    <a:latin typeface="Times New Roman" panose="02020603050405020304" pitchFamily="18" charset="0"/>
                    <a:cs typeface="Times New Roman" panose="02020603050405020304" pitchFamily="18" charset="0"/>
                  </a:rPr>
                  <a:t>=960</a:t>
                </a:r>
                <a:r>
                  <a:rPr lang="zh-CN" altLang="en-US" sz="2400" dirty="0" smtClean="0">
                    <a:latin typeface="Times New Roman" panose="02020603050405020304" pitchFamily="18" charset="0"/>
                    <a:cs typeface="Times New Roman" panose="02020603050405020304" pitchFamily="18" charset="0"/>
                  </a:rPr>
                  <a:t>个</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没有数字是偶数的四位数有</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A</m:t>
                        </m:r>
                      </m:e>
                      <m:sub>
                        <m:r>
                          <a:rPr lang="en-US" altLang="zh-CN" sz="2400" b="0" i="1" smtClean="0">
                            <a:latin typeface="Cambria Math" panose="02040503050406030204" pitchFamily="18" charset="0"/>
                            <a:cs typeface="Times New Roman" panose="02020603050405020304" pitchFamily="18" charset="0"/>
                          </a:rPr>
                          <m:t>5</m:t>
                        </m:r>
                      </m:sub>
                      <m:sup>
                        <m:r>
                          <a:rPr lang="en-US" altLang="zh-CN" sz="2400" i="1">
                            <a:latin typeface="Cambria Math" panose="02040503050406030204" pitchFamily="18" charset="0"/>
                            <a:cs typeface="Times New Roman" panose="02020603050405020304" pitchFamily="18" charset="0"/>
                          </a:rPr>
                          <m:t>4</m:t>
                        </m:r>
                      </m:sup>
                    </m:sSubSup>
                  </m:oMath>
                </a14:m>
                <a:r>
                  <a:rPr lang="en-US" altLang="zh-CN" sz="2400" dirty="0" smtClean="0">
                    <a:latin typeface="Times New Roman" panose="02020603050405020304" pitchFamily="18" charset="0"/>
                    <a:cs typeface="Times New Roman" panose="02020603050405020304" pitchFamily="18" charset="0"/>
                  </a:rPr>
                  <a:t>=120</a:t>
                </a:r>
                <a:r>
                  <a:rPr lang="zh-CN" altLang="en-US" sz="2400" dirty="0" smtClean="0">
                    <a:latin typeface="Times New Roman" panose="02020603050405020304" pitchFamily="18" charset="0"/>
                    <a:cs typeface="Times New Roman" panose="02020603050405020304" pitchFamily="18" charset="0"/>
                  </a:rPr>
                  <a:t>个</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a:latin typeface="Times New Roman" panose="02020603050405020304" pitchFamily="18" charset="0"/>
                    <a:cs typeface="Times New Roman" panose="02020603050405020304" pitchFamily="18" charset="0"/>
                  </a:rPr>
                  <a:t>所以这样的四位数一共</a:t>
                </a:r>
                <a:r>
                  <a:rPr lang="zh-CN" altLang="en-US" sz="2400" dirty="0" smtClean="0">
                    <a:latin typeface="Times New Roman" panose="02020603050405020304" pitchFamily="18" charset="0"/>
                    <a:cs typeface="Times New Roman" panose="02020603050405020304" pitchFamily="18" charset="0"/>
                  </a:rPr>
                  <a:t>有</a:t>
                </a:r>
                <a:r>
                  <a:rPr lang="en-US" altLang="zh-CN" sz="2400" dirty="0" smtClean="0">
                    <a:latin typeface="Times New Roman" panose="02020603050405020304" pitchFamily="18" charset="0"/>
                    <a:cs typeface="Times New Roman" panose="02020603050405020304" pitchFamily="18" charset="0"/>
                  </a:rPr>
                  <a:t>120+960=1080</a:t>
                </a:r>
                <a:r>
                  <a:rPr lang="zh-CN" altLang="en-US" sz="2400" dirty="0" smtClean="0">
                    <a:latin typeface="Times New Roman" panose="02020603050405020304" pitchFamily="18" charset="0"/>
                    <a:cs typeface="Times New Roman" panose="02020603050405020304" pitchFamily="18" charset="0"/>
                  </a:rPr>
                  <a:t>个</a:t>
                </a:r>
                <a:endParaRPr lang="en-US" altLang="zh-CN" sz="2400" dirty="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3691" y="2749664"/>
                <a:ext cx="11869004" cy="2346540"/>
              </a:xfrm>
              <a:prstGeom prst="rect">
                <a:avLst/>
              </a:prstGeom>
              <a:blipFill rotWithShape="0">
                <a:blip r:embed="rId3"/>
                <a:stretch>
                  <a:fillRect l="-770" b="-23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412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975079" y="1414463"/>
            <a:ext cx="9144000" cy="5159824"/>
          </a:xfrm>
        </p:spPr>
        <p:txBody>
          <a:bodyPr>
            <a:normAutofit/>
          </a:bodyPr>
          <a:lstStyle/>
          <a:p>
            <a:pPr algn="l"/>
            <a:r>
              <a:rPr lang="zh-CN" altLang="en-US" dirty="0" smtClean="0">
                <a:latin typeface="Times New Roman" panose="02020603050405020304" pitchFamily="18" charset="0"/>
                <a:cs typeface="Times New Roman" panose="02020603050405020304" pitchFamily="18" charset="0"/>
              </a:rPr>
              <a:t>一</a:t>
            </a:r>
            <a:r>
              <a:rPr lang="zh-CN" altLang="en-US" dirty="0" smtClean="0">
                <a:latin typeface="Times New Roman" panose="02020603050405020304" pitchFamily="18" charset="0"/>
                <a:cs typeface="Times New Roman" panose="02020603050405020304" pitchFamily="18" charset="0"/>
              </a:rPr>
              <a:t>、排列组合</a:t>
            </a:r>
            <a:endParaRPr lang="en-US" altLang="zh-CN" dirty="0" smtClean="0">
              <a:latin typeface="Times New Roman" panose="02020603050405020304" pitchFamily="18" charset="0"/>
              <a:cs typeface="Times New Roman" panose="02020603050405020304" pitchFamily="18" charset="0"/>
            </a:endParaRPr>
          </a:p>
          <a:p>
            <a:pPr algn="l"/>
            <a:r>
              <a:rPr lang="en-US" altLang="zh-CN"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计数原理</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排列与组合</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二、二项式定理</a:t>
            </a:r>
            <a:endParaRPr lang="en-US" altLang="zh-CN" dirty="0" smtClean="0">
              <a:latin typeface="Times New Roman" panose="02020603050405020304" pitchFamily="18" charset="0"/>
              <a:cs typeface="Times New Roman" panose="02020603050405020304" pitchFamily="18" charset="0"/>
            </a:endParaRPr>
          </a:p>
          <a:p>
            <a:pPr algn="l"/>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二项式定理</a:t>
            </a:r>
            <a:endParaRPr lang="en-US" altLang="zh-CN" dirty="0" smtClean="0">
              <a:latin typeface="Times New Roman" panose="02020603050405020304" pitchFamily="18" charset="0"/>
              <a:cs typeface="Times New Roman" panose="02020603050405020304" pitchFamily="18" charset="0"/>
            </a:endParaRPr>
          </a:p>
          <a:p>
            <a:pPr algn="l"/>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二项式系数的性质</a:t>
            </a:r>
            <a:endParaRPr lang="en-US" altLang="zh-CN" dirty="0" smtClean="0">
              <a:latin typeface="Times New Roman" panose="02020603050405020304" pitchFamily="18" charset="0"/>
              <a:cs typeface="Times New Roman" panose="02020603050405020304" pitchFamily="18" charset="0"/>
            </a:endParaRPr>
          </a:p>
        </p:txBody>
      </p:sp>
      <p:sp>
        <p:nvSpPr>
          <p:cNvPr id="5" name="标题 1"/>
          <p:cNvSpPr txBox="1">
            <a:spLocks/>
          </p:cNvSpPr>
          <p:nvPr/>
        </p:nvSpPr>
        <p:spPr>
          <a:xfrm>
            <a:off x="259307" y="0"/>
            <a:ext cx="5159406"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dirty="0" smtClean="0"/>
              <a:t>目录</a:t>
            </a:r>
            <a:endParaRPr lang="zh-CN" altLang="en-US" dirty="0"/>
          </a:p>
        </p:txBody>
      </p:sp>
    </p:spTree>
    <p:extLst>
      <p:ext uri="{BB962C8B-B14F-4D97-AF65-F5344CB8AC3E}">
        <p14:creationId xmlns:p14="http://schemas.microsoft.com/office/powerpoint/2010/main" val="623991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en-US" altLang="zh-CN" sz="3200" dirty="0" smtClean="0"/>
              <a:t>——</a:t>
            </a:r>
            <a:r>
              <a:rPr lang="zh-CN" altLang="en-US" sz="3200" dirty="0" smtClean="0"/>
              <a:t>排列组合问题</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3691" y="692086"/>
            <a:ext cx="11869003" cy="1754326"/>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2015</a:t>
            </a:r>
            <a:r>
              <a:rPr lang="zh-CN" altLang="en-US" sz="2400" dirty="0" smtClean="0">
                <a:latin typeface="Times New Roman" panose="02020603050405020304" pitchFamily="18" charset="0"/>
                <a:cs typeface="Times New Roman" panose="02020603050405020304" pitchFamily="18" charset="0"/>
              </a:rPr>
              <a:t>广东 </a:t>
            </a:r>
            <a:r>
              <a:rPr lang="en-US" altLang="zh-CN" sz="24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）某高三毕业班级有</a:t>
            </a:r>
            <a:r>
              <a:rPr lang="en-US" altLang="zh-CN" sz="2400" dirty="0" smtClean="0">
                <a:latin typeface="Times New Roman" panose="02020603050405020304" pitchFamily="18" charset="0"/>
                <a:cs typeface="Times New Roman" panose="02020603050405020304" pitchFamily="18" charset="0"/>
              </a:rPr>
              <a:t>40</a:t>
            </a:r>
            <a:r>
              <a:rPr lang="zh-CN" altLang="en-US" sz="2400" dirty="0" smtClean="0">
                <a:latin typeface="Times New Roman" panose="02020603050405020304" pitchFamily="18" charset="0"/>
                <a:cs typeface="Times New Roman" panose="02020603050405020304" pitchFamily="18" charset="0"/>
              </a:rPr>
              <a:t>人，同学之间两两彼此给对方仅写一条毕业留言，那么全班共写了</a:t>
            </a:r>
            <a:r>
              <a:rPr lang="en-US" altLang="zh-CN" sz="2400" dirty="0" smtClean="0">
                <a:latin typeface="Times New Roman" panose="02020603050405020304" pitchFamily="18" charset="0"/>
                <a:cs typeface="Times New Roman" panose="02020603050405020304" pitchFamily="18" charset="0"/>
              </a:rPr>
              <a:t>_____</a:t>
            </a:r>
            <a:r>
              <a:rPr lang="zh-CN" altLang="en-US" sz="2400" dirty="0" smtClean="0">
                <a:latin typeface="Times New Roman" panose="02020603050405020304" pitchFamily="18" charset="0"/>
                <a:cs typeface="Times New Roman" panose="02020603050405020304" pitchFamily="18" charset="0"/>
              </a:rPr>
              <a:t>条毕业留言。（</a:t>
            </a:r>
            <a:r>
              <a:rPr lang="zh-CN" altLang="en-US" sz="2400" dirty="0">
                <a:latin typeface="Times New Roman" panose="02020603050405020304" pitchFamily="18" charset="0"/>
                <a:cs typeface="Times New Roman" panose="02020603050405020304" pitchFamily="18" charset="0"/>
              </a:rPr>
              <a:t>用数字填写答案）</a:t>
            </a:r>
          </a:p>
          <a:p>
            <a:pPr>
              <a:lnSpc>
                <a:spcPct val="150000"/>
              </a:lnSpc>
            </a:pP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63691" y="2749664"/>
                <a:ext cx="11869004" cy="2308324"/>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a:latin typeface="Times New Roman" panose="02020603050405020304" pitchFamily="18" charset="0"/>
                    <a:cs typeface="Times New Roman" panose="02020603050405020304" pitchFamily="18" charset="0"/>
                  </a:rPr>
                  <a:t>同学之间两两彼此给对方仅写一条毕业</a:t>
                </a:r>
                <a:r>
                  <a:rPr lang="zh-CN" altLang="en-US" sz="2400" dirty="0" smtClean="0">
                    <a:latin typeface="Times New Roman" panose="02020603050405020304" pitchFamily="18" charset="0"/>
                    <a:cs typeface="Times New Roman" panose="02020603050405020304" pitchFamily="18" charset="0"/>
                  </a:rPr>
                  <a:t>留言</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全班有</a:t>
                </a:r>
                <a:r>
                  <a:rPr lang="en-US" altLang="zh-CN" sz="2400" dirty="0" smtClean="0">
                    <a:latin typeface="Times New Roman" panose="02020603050405020304" pitchFamily="18" charset="0"/>
                    <a:cs typeface="Times New Roman" panose="02020603050405020304" pitchFamily="18" charset="0"/>
                  </a:rPr>
                  <a:t>40</a:t>
                </a:r>
                <a:r>
                  <a:rPr lang="zh-CN" altLang="en-US" sz="2400" dirty="0" smtClean="0">
                    <a:latin typeface="Times New Roman" panose="02020603050405020304" pitchFamily="18" charset="0"/>
                    <a:cs typeface="Times New Roman" panose="02020603050405020304" pitchFamily="18" charset="0"/>
                  </a:rPr>
                  <a:t>人</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所以全班共写</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A</m:t>
                        </m:r>
                      </m:e>
                      <m:sub>
                        <m:r>
                          <a:rPr lang="en-US" altLang="zh-CN" sz="2400" b="0" i="1" smtClean="0">
                            <a:latin typeface="Cambria Math" panose="02040503050406030204" pitchFamily="18" charset="0"/>
                            <a:cs typeface="Times New Roman" panose="02020603050405020304" pitchFamily="18" charset="0"/>
                          </a:rPr>
                          <m:t>40</m:t>
                        </m:r>
                      </m:sub>
                      <m:sup>
                        <m:r>
                          <a:rPr lang="en-US" altLang="zh-CN" sz="2400" b="0" i="1" smtClean="0">
                            <a:latin typeface="Cambria Math" panose="02040503050406030204" pitchFamily="18" charset="0"/>
                            <a:cs typeface="Times New Roman" panose="02020603050405020304" pitchFamily="18" charset="0"/>
                          </a:rPr>
                          <m:t>2</m:t>
                        </m:r>
                      </m:sup>
                    </m:sSubSup>
                  </m:oMath>
                </a14:m>
                <a:r>
                  <a:rPr lang="en-US" altLang="zh-CN" sz="2400" dirty="0" smtClean="0">
                    <a:latin typeface="Times New Roman" panose="02020603050405020304" pitchFamily="18" charset="0"/>
                    <a:cs typeface="Times New Roman" panose="02020603050405020304" pitchFamily="18" charset="0"/>
                  </a:rPr>
                  <a:t>=1560</a:t>
                </a:r>
                <a:r>
                  <a:rPr lang="zh-CN" altLang="en-US" sz="2400" dirty="0" smtClean="0">
                    <a:latin typeface="Times New Roman" panose="02020603050405020304" pitchFamily="18" charset="0"/>
                    <a:cs typeface="Times New Roman" panose="02020603050405020304" pitchFamily="18" charset="0"/>
                  </a:rPr>
                  <a:t>条</a:t>
                </a:r>
                <a:endParaRPr lang="en-US" altLang="zh-CN" sz="2400" dirty="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3691" y="2749664"/>
                <a:ext cx="11869004" cy="2308324"/>
              </a:xfrm>
              <a:prstGeom prst="rect">
                <a:avLst/>
              </a:prstGeom>
              <a:blipFill rotWithShape="0">
                <a:blip r:embed="rId3"/>
                <a:stretch>
                  <a:fillRect l="-770" b="-26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22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1</a:t>
            </a:r>
            <a:r>
              <a:rPr lang="en-US" altLang="zh-CN" sz="3200" dirty="0" smtClean="0"/>
              <a:t>——</a:t>
            </a:r>
            <a:r>
              <a:rPr lang="zh-CN" altLang="en-US" sz="3200" dirty="0" smtClean="0"/>
              <a:t>排列组合问题</a:t>
            </a:r>
            <a:endParaRPr lang="en-US" altLang="zh-CN"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63691" y="692086"/>
            <a:ext cx="11869003" cy="1754326"/>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2017</a:t>
            </a:r>
            <a:r>
              <a:rPr lang="zh-CN" altLang="en-US" sz="2400" dirty="0" smtClean="0">
                <a:latin typeface="Times New Roman" panose="02020603050405020304" pitchFamily="18" charset="0"/>
                <a:cs typeface="Times New Roman" panose="02020603050405020304" pitchFamily="18" charset="0"/>
              </a:rPr>
              <a:t>浙江 </a:t>
            </a:r>
            <a:r>
              <a:rPr lang="en-US" altLang="zh-CN" sz="2400" dirty="0" smtClean="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6</a:t>
            </a:r>
            <a:r>
              <a:rPr lang="zh-CN" altLang="en-US" sz="2400" dirty="0" smtClean="0">
                <a:latin typeface="Times New Roman" panose="02020603050405020304" pitchFamily="18" charset="0"/>
                <a:cs typeface="Times New Roman" panose="02020603050405020304" pitchFamily="18" charset="0"/>
              </a:rPr>
              <a:t>）从</a:t>
            </a:r>
            <a:r>
              <a:rPr lang="en-US" altLang="zh-CN" sz="2400" dirty="0" smtClean="0">
                <a:latin typeface="Times New Roman" panose="02020603050405020304" pitchFamily="18" charset="0"/>
                <a:cs typeface="Times New Roman" panose="02020603050405020304" pitchFamily="18" charset="0"/>
              </a:rPr>
              <a:t>6</a:t>
            </a:r>
            <a:r>
              <a:rPr lang="zh-CN" altLang="en-US" sz="2400" dirty="0" smtClean="0">
                <a:latin typeface="Times New Roman" panose="02020603050405020304" pitchFamily="18" charset="0"/>
                <a:cs typeface="Times New Roman" panose="02020603050405020304" pitchFamily="18" charset="0"/>
              </a:rPr>
              <a:t>男</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女共</a:t>
            </a:r>
            <a:r>
              <a:rPr lang="en-US" altLang="zh-CN" sz="2400" dirty="0" smtClean="0">
                <a:latin typeface="Times New Roman" panose="02020603050405020304" pitchFamily="18" charset="0"/>
                <a:cs typeface="Times New Roman" panose="02020603050405020304" pitchFamily="18" charset="0"/>
              </a:rPr>
              <a:t>8</a:t>
            </a:r>
            <a:r>
              <a:rPr lang="zh-CN" altLang="en-US" sz="2400" dirty="0" smtClean="0">
                <a:latin typeface="Times New Roman" panose="02020603050405020304" pitchFamily="18" charset="0"/>
                <a:cs typeface="Times New Roman" panose="02020603050405020304" pitchFamily="18" charset="0"/>
              </a:rPr>
              <a:t>名学生中选出队长</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人，副队长</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人，普通队员</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人组成</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人服务队，要求服务队至少</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名女生，共有</a:t>
            </a:r>
            <a:r>
              <a:rPr lang="en-US" altLang="zh-CN" sz="2400" dirty="0" smtClean="0">
                <a:latin typeface="Times New Roman" panose="02020603050405020304" pitchFamily="18" charset="0"/>
                <a:cs typeface="Times New Roman" panose="02020603050405020304" pitchFamily="18" charset="0"/>
              </a:rPr>
              <a:t>_____</a:t>
            </a:r>
            <a:r>
              <a:rPr lang="zh-CN" altLang="en-US" sz="2400" dirty="0" smtClean="0">
                <a:latin typeface="Times New Roman" panose="02020603050405020304" pitchFamily="18" charset="0"/>
                <a:cs typeface="Times New Roman" panose="02020603050405020304" pitchFamily="18" charset="0"/>
              </a:rPr>
              <a:t>种不同的选法。（</a:t>
            </a:r>
            <a:r>
              <a:rPr lang="zh-CN" altLang="en-US" sz="2400" dirty="0">
                <a:latin typeface="Times New Roman" panose="02020603050405020304" pitchFamily="18" charset="0"/>
                <a:cs typeface="Times New Roman" panose="02020603050405020304" pitchFamily="18" charset="0"/>
              </a:rPr>
              <a:t>用数字填写答案）</a:t>
            </a:r>
          </a:p>
          <a:p>
            <a:pPr>
              <a:lnSpc>
                <a:spcPct val="150000"/>
              </a:lnSpc>
            </a:pP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p:cNvSpPr txBox="1"/>
              <p:nvPr/>
            </p:nvSpPr>
            <p:spPr>
              <a:xfrm>
                <a:off x="63691" y="2749664"/>
                <a:ext cx="11869004" cy="2877198"/>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从</a:t>
                </a:r>
                <a:r>
                  <a:rPr lang="en-US" altLang="zh-CN" sz="2400" dirty="0" smtClean="0">
                    <a:latin typeface="Times New Roman" panose="02020603050405020304" pitchFamily="18" charset="0"/>
                    <a:cs typeface="Times New Roman" panose="02020603050405020304" pitchFamily="18" charset="0"/>
                  </a:rPr>
                  <a:t>8</a:t>
                </a:r>
                <a:r>
                  <a:rPr lang="zh-CN" altLang="en-US" sz="2400" dirty="0" smtClean="0">
                    <a:latin typeface="Times New Roman" panose="02020603050405020304" pitchFamily="18" charset="0"/>
                    <a:cs typeface="Times New Roman" panose="02020603050405020304" pitchFamily="18" charset="0"/>
                  </a:rPr>
                  <a:t>人中选出</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人且至少一人为女生有</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a:rPr lang="en-US" altLang="zh-CN" sz="2400" b="0" i="1" smtClean="0">
                            <a:latin typeface="Cambria Math" panose="02040503050406030204" pitchFamily="18" charset="0"/>
                            <a:cs typeface="Times New Roman" panose="02020603050405020304" pitchFamily="18" charset="0"/>
                          </a:rPr>
                          <m:t>𝐶</m:t>
                        </m:r>
                      </m:e>
                      <m:sub>
                        <m:r>
                          <a:rPr lang="en-US" altLang="zh-CN" sz="2400" b="0" i="1" smtClean="0">
                            <a:latin typeface="Cambria Math" panose="02040503050406030204" pitchFamily="18" charset="0"/>
                            <a:cs typeface="Times New Roman" panose="02020603050405020304" pitchFamily="18" charset="0"/>
                          </a:rPr>
                          <m:t>8</m:t>
                        </m:r>
                      </m:sub>
                      <m:sup>
                        <m:r>
                          <a:rPr lang="en-US" altLang="zh-CN" sz="2400" b="0" i="1" smtClean="0">
                            <a:latin typeface="Cambria Math" panose="02040503050406030204" pitchFamily="18" charset="0"/>
                            <a:cs typeface="Times New Roman" panose="02020603050405020304" pitchFamily="18" charset="0"/>
                          </a:rPr>
                          <m:t>4</m:t>
                        </m:r>
                      </m:sup>
                    </m:sSubSup>
                    <m:r>
                      <a:rPr lang="en-US" altLang="zh-CN" sz="2400" b="0" i="1" smtClean="0">
                        <a:latin typeface="Cambria Math" panose="02040503050406030204" pitchFamily="18" charset="0"/>
                        <a:cs typeface="Times New Roman" panose="02020603050405020304" pitchFamily="18" charset="0"/>
                      </a:rPr>
                      <m:t>−</m:t>
                    </m:r>
                    <m:sSubSup>
                      <m:sSubSupPr>
                        <m:ctrlPr>
                          <a:rPr lang="pt-BR" altLang="zh-CN" sz="2400" i="1">
                            <a:latin typeface="Cambria Math" panose="02040503050406030204" pitchFamily="18" charset="0"/>
                            <a:cs typeface="Times New Roman" panose="02020603050405020304" pitchFamily="18" charset="0"/>
                          </a:rPr>
                        </m:ctrlPr>
                      </m:sSubSupPr>
                      <m:e>
                        <m:r>
                          <a:rPr lang="en-US" altLang="zh-CN" sz="2400" i="1">
                            <a:latin typeface="Cambria Math" panose="02040503050406030204" pitchFamily="18" charset="0"/>
                            <a:cs typeface="Times New Roman" panose="02020603050405020304" pitchFamily="18" charset="0"/>
                          </a:rPr>
                          <m:t>𝐶</m:t>
                        </m:r>
                      </m:e>
                      <m:sub>
                        <m:r>
                          <a:rPr lang="en-US" altLang="zh-CN" sz="2400" b="0" i="1" smtClean="0">
                            <a:latin typeface="Cambria Math" panose="02040503050406030204" pitchFamily="18" charset="0"/>
                            <a:cs typeface="Times New Roman" panose="02020603050405020304" pitchFamily="18" charset="0"/>
                          </a:rPr>
                          <m:t>6</m:t>
                        </m:r>
                      </m:sub>
                      <m:sup>
                        <m:r>
                          <a:rPr lang="en-US" altLang="zh-CN" sz="2400" i="1">
                            <a:latin typeface="Cambria Math" panose="02040503050406030204" pitchFamily="18" charset="0"/>
                            <a:cs typeface="Times New Roman" panose="02020603050405020304" pitchFamily="18" charset="0"/>
                          </a:rPr>
                          <m:t>4</m:t>
                        </m:r>
                      </m:sup>
                    </m:sSubSup>
                  </m:oMath>
                </a14:m>
                <a:r>
                  <a:rPr lang="en-US" altLang="zh-CN" sz="2400" dirty="0" smtClean="0">
                    <a:latin typeface="Times New Roman" panose="02020603050405020304" pitchFamily="18" charset="0"/>
                    <a:cs typeface="Times New Roman" panose="02020603050405020304" pitchFamily="18" charset="0"/>
                  </a:rPr>
                  <a:t>=55</a:t>
                </a:r>
                <a:r>
                  <a:rPr lang="zh-CN" altLang="en-US" sz="2400" dirty="0" smtClean="0">
                    <a:latin typeface="Times New Roman" panose="02020603050405020304" pitchFamily="18" charset="0"/>
                    <a:cs typeface="Times New Roman" panose="02020603050405020304" pitchFamily="18" charset="0"/>
                  </a:rPr>
                  <a:t>种</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从</a:t>
                </a:r>
                <a:r>
                  <a:rPr lang="en-US" altLang="zh-CN" sz="2400" dirty="0" smtClean="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人中选队长</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人，副队长</a:t>
                </a:r>
                <a:r>
                  <a:rPr lang="en-US" altLang="zh-CN" sz="2400" dirty="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人选法有</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A</m:t>
                        </m:r>
                      </m:e>
                      <m:sub>
                        <m:r>
                          <a:rPr lang="en-US" altLang="zh-CN" sz="2400" i="1">
                            <a:latin typeface="Cambria Math" panose="02040503050406030204" pitchFamily="18" charset="0"/>
                            <a:cs typeface="Times New Roman" panose="02020603050405020304" pitchFamily="18" charset="0"/>
                          </a:rPr>
                          <m:t>4</m:t>
                        </m:r>
                      </m:sub>
                      <m:sup>
                        <m:r>
                          <a:rPr lang="en-US" altLang="zh-CN" sz="2400" i="1">
                            <a:latin typeface="Cambria Math" panose="02040503050406030204" pitchFamily="18" charset="0"/>
                            <a:cs typeface="Times New Roman" panose="02020603050405020304" pitchFamily="18" charset="0"/>
                          </a:rPr>
                          <m:t>2</m:t>
                        </m:r>
                      </m:sup>
                    </m:sSubSup>
                  </m:oMath>
                </a14:m>
                <a:r>
                  <a:rPr lang="en-US" altLang="zh-CN" sz="2400" dirty="0" smtClean="0">
                    <a:latin typeface="Times New Roman" panose="02020603050405020304" pitchFamily="18" charset="0"/>
                    <a:cs typeface="Times New Roman" panose="02020603050405020304" pitchFamily="18" charset="0"/>
                  </a:rPr>
                  <a:t>=12</a:t>
                </a:r>
                <a:r>
                  <a:rPr lang="zh-CN" altLang="en-US" sz="2400" dirty="0" smtClean="0">
                    <a:latin typeface="Times New Roman" panose="02020603050405020304" pitchFamily="18" charset="0"/>
                    <a:cs typeface="Times New Roman" panose="02020603050405020304" pitchFamily="18" charset="0"/>
                  </a:rPr>
                  <a:t>种</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故共有</a:t>
                </a:r>
                <a:r>
                  <a:rPr lang="en-US" altLang="zh-CN" sz="2400" dirty="0" smtClean="0">
                    <a:latin typeface="Times New Roman" panose="02020603050405020304" pitchFamily="18" charset="0"/>
                    <a:cs typeface="Times New Roman" panose="02020603050405020304" pitchFamily="18" charset="0"/>
                  </a:rPr>
                  <a:t>55×12=660</a:t>
                </a:r>
                <a:r>
                  <a:rPr lang="zh-CN" altLang="en-US" sz="2400" dirty="0" smtClean="0">
                    <a:latin typeface="Times New Roman" panose="02020603050405020304" pitchFamily="18" charset="0"/>
                    <a:cs typeface="Times New Roman" panose="02020603050405020304" pitchFamily="18" charset="0"/>
                  </a:rPr>
                  <a:t>种选法</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endParaRPr lang="en-US" altLang="zh-CN" sz="2400" dirty="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3691" y="2749664"/>
                <a:ext cx="11869004" cy="2877198"/>
              </a:xfrm>
              <a:prstGeom prst="rect">
                <a:avLst/>
              </a:prstGeom>
              <a:blipFill rotWithShape="0">
                <a:blip r:embed="rId3"/>
                <a:stretch>
                  <a:fillRect l="-7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967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2——</a:t>
            </a:r>
            <a:r>
              <a:rPr lang="zh-CN" altLang="en-US" sz="3200" dirty="0" smtClean="0"/>
              <a:t>二项式定理</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p:cNvSpPr txBox="1"/>
              <p:nvPr/>
            </p:nvSpPr>
            <p:spPr>
              <a:xfrm>
                <a:off x="63691" y="692086"/>
                <a:ext cx="11869003" cy="646331"/>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2019</a:t>
                </a:r>
                <a:r>
                  <a:rPr lang="zh-CN" altLang="en-US" sz="2400" dirty="0" smtClean="0">
                    <a:latin typeface="Times New Roman" panose="02020603050405020304" pitchFamily="18" charset="0"/>
                    <a:cs typeface="Times New Roman" panose="02020603050405020304" pitchFamily="18" charset="0"/>
                  </a:rPr>
                  <a:t>课标</a:t>
                </a:r>
                <a:r>
                  <a:rPr lang="en-US" altLang="zh-CN" sz="2400" dirty="0" smtClean="0">
                    <a:latin typeface="Times New Roman" panose="02020603050405020304" pitchFamily="18" charset="0"/>
                    <a:cs typeface="Times New Roman" panose="02020603050405020304" pitchFamily="18" charset="0"/>
                  </a:rPr>
                  <a:t>Ⅲ</a:t>
                </a:r>
                <a:r>
                  <a:rPr lang="zh-CN" altLang="en-US"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(1+2</a:t>
                </a:r>
                <a14:m>
                  <m:oMath xmlns:m="http://schemas.openxmlformats.org/officeDocument/2006/math">
                    <m:sSup>
                      <m:sSupPr>
                        <m:ctrlPr>
                          <a:rPr lang="en-US" altLang="zh-CN" sz="240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𝑥</m:t>
                        </m:r>
                      </m:e>
                      <m:sup>
                        <m:r>
                          <a:rPr lang="en-US" altLang="zh-CN" sz="2400" i="1" smtClean="0">
                            <a:latin typeface="Cambria Math" panose="02040503050406030204" pitchFamily="18" charset="0"/>
                            <a:cs typeface="Times New Roman" panose="02020603050405020304" pitchFamily="18" charset="0"/>
                          </a:rPr>
                          <m:t>2</m:t>
                        </m:r>
                      </m:sup>
                    </m:sSup>
                  </m:oMath>
                </a14:m>
                <a:r>
                  <a:rPr lang="en-US" altLang="zh-CN" sz="2400" dirty="0" smtClean="0">
                    <a:latin typeface="Times New Roman" panose="02020603050405020304" pitchFamily="18" charset="0"/>
                    <a:cs typeface="Times New Roman" panose="02020603050405020304" pitchFamily="18" charset="0"/>
                  </a:rPr>
                  <a:t>)</a:t>
                </a:r>
                <a:r>
                  <a:rPr lang="en-US" altLang="zh-CN" sz="2400" dirty="0">
                    <a:cs typeface="Times New Roman" panose="02020603050405020304" pitchFamily="18" charset="0"/>
                  </a:rPr>
                  <a:t> </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(1+</m:t>
                        </m:r>
                        <m:r>
                          <a:rPr lang="en-US" altLang="zh-CN" sz="2400" b="0" i="1" smtClean="0">
                            <a:latin typeface="Cambria Math" panose="02040503050406030204" pitchFamily="18" charset="0"/>
                            <a:cs typeface="Times New Roman" panose="02020603050405020304" pitchFamily="18" charset="0"/>
                          </a:rPr>
                          <m:t>𝑥</m:t>
                        </m:r>
                        <m:r>
                          <a:rPr lang="en-US" altLang="zh-CN" sz="2400" b="0" i="1" smtClean="0">
                            <a:latin typeface="Cambria Math" panose="02040503050406030204" pitchFamily="18" charset="0"/>
                            <a:cs typeface="Times New Roman" panose="02020603050405020304" pitchFamily="18" charset="0"/>
                          </a:rPr>
                          <m:t>)</m:t>
                        </m:r>
                      </m:e>
                      <m:sup>
                        <m:r>
                          <a:rPr lang="en-US" altLang="zh-CN" sz="2400" b="0" i="1" smtClean="0">
                            <a:latin typeface="Cambria Math" panose="02040503050406030204" pitchFamily="18" charset="0"/>
                            <a:cs typeface="Times New Roman" panose="02020603050405020304" pitchFamily="18" charset="0"/>
                          </a:rPr>
                          <m:t>4</m:t>
                        </m:r>
                      </m:sup>
                    </m:sSup>
                  </m:oMath>
                </a14:m>
                <a:r>
                  <a:rPr lang="zh-CN" altLang="en-US" sz="2400" dirty="0" smtClean="0">
                    <a:latin typeface="Times New Roman" panose="02020603050405020304" pitchFamily="18" charset="0"/>
                    <a:cs typeface="Times New Roman" panose="02020603050405020304" pitchFamily="18" charset="0"/>
                  </a:rPr>
                  <a:t>的展开式中</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𝑥</m:t>
                        </m:r>
                      </m:e>
                      <m:sup>
                        <m:r>
                          <a:rPr lang="en-US" altLang="zh-CN" sz="2400" b="0" i="1" smtClean="0">
                            <a:latin typeface="Cambria Math" panose="02040503050406030204" pitchFamily="18" charset="0"/>
                            <a:cs typeface="Times New Roman" panose="02020603050405020304" pitchFamily="18" charset="0"/>
                          </a:rPr>
                          <m:t>3</m:t>
                        </m:r>
                      </m:sup>
                    </m:sSup>
                  </m:oMath>
                </a14:m>
                <a:r>
                  <a:rPr lang="zh-CN" altLang="en-US" sz="2400" dirty="0" smtClean="0">
                    <a:latin typeface="Times New Roman" panose="02020603050405020304" pitchFamily="18" charset="0"/>
                    <a:cs typeface="Times New Roman" panose="02020603050405020304" pitchFamily="18" charset="0"/>
                  </a:rPr>
                  <a:t>的系数为</a:t>
                </a:r>
                <a:r>
                  <a:rPr lang="en-US" altLang="zh-CN" sz="2400" dirty="0" smtClean="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63691" y="692086"/>
                <a:ext cx="11869003" cy="646331"/>
              </a:xfrm>
              <a:prstGeom prst="rect">
                <a:avLst/>
              </a:prstGeom>
              <a:blipFill rotWithShape="0">
                <a:blip r:embed="rId3"/>
                <a:stretch>
                  <a:fillRect l="-770" b="-113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63691" y="2449414"/>
                <a:ext cx="11869004" cy="3443956"/>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(1+</m:t>
                        </m:r>
                        <m:r>
                          <a:rPr lang="en-US" altLang="zh-CN" sz="2400" i="1">
                            <a:latin typeface="Cambria Math" panose="02040503050406030204" pitchFamily="18" charset="0"/>
                            <a:cs typeface="Times New Roman" panose="02020603050405020304" pitchFamily="18" charset="0"/>
                          </a:rPr>
                          <m:t>𝑥</m:t>
                        </m:r>
                        <m:r>
                          <a:rPr lang="en-US" altLang="zh-CN" sz="2400" i="1">
                            <a:latin typeface="Cambria Math" panose="02040503050406030204" pitchFamily="18" charset="0"/>
                            <a:cs typeface="Times New Roman" panose="02020603050405020304" pitchFamily="18" charset="0"/>
                          </a:rPr>
                          <m:t>)</m:t>
                        </m:r>
                      </m:e>
                      <m:sup>
                        <m:r>
                          <a:rPr lang="en-US" altLang="zh-CN" sz="2400" i="1">
                            <a:latin typeface="Cambria Math" panose="02040503050406030204" pitchFamily="18" charset="0"/>
                            <a:cs typeface="Times New Roman" panose="02020603050405020304" pitchFamily="18" charset="0"/>
                          </a:rPr>
                          <m:t>4</m:t>
                        </m:r>
                      </m:sup>
                    </m:sSup>
                  </m:oMath>
                </a14:m>
                <a:r>
                  <a:rPr lang="zh-CN" altLang="en-US" sz="2400" dirty="0" smtClean="0">
                    <a:latin typeface="Times New Roman" panose="02020603050405020304" pitchFamily="18" charset="0"/>
                    <a:cs typeface="Times New Roman" panose="02020603050405020304" pitchFamily="18" charset="0"/>
                  </a:rPr>
                  <a:t>的二项展开式的通项为</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𝑇</m:t>
                        </m:r>
                      </m:e>
                      <m:sub>
                        <m:r>
                          <a:rPr lang="en-US" altLang="zh-CN" sz="2400" i="1">
                            <a:latin typeface="Cambria Math" panose="02040503050406030204" pitchFamily="18" charset="0"/>
                            <a:cs typeface="Times New Roman" panose="02020603050405020304" pitchFamily="18" charset="0"/>
                          </a:rPr>
                          <m:t>𝑘</m:t>
                        </m:r>
                        <m:r>
                          <a:rPr lang="en-US" altLang="zh-CN" sz="2400" i="1">
                            <a:latin typeface="Cambria Math" panose="02040503050406030204" pitchFamily="18" charset="0"/>
                            <a:cs typeface="Times New Roman" panose="02020603050405020304" pitchFamily="18" charset="0"/>
                          </a:rPr>
                          <m:t>+1</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4</m:t>
                        </m:r>
                      </m:sub>
                      <m:sup>
                        <m:r>
                          <a:rPr lang="en-US" altLang="zh-CN" sz="2400" i="1">
                            <a:latin typeface="Cambria Math" panose="02040503050406030204" pitchFamily="18" charset="0"/>
                            <a:cs typeface="Times New Roman" panose="02020603050405020304" pitchFamily="18" charset="0"/>
                          </a:rPr>
                          <m:t>𝑘</m:t>
                        </m:r>
                      </m:sup>
                    </m:sSubSup>
                    <m:sSup>
                      <m:sSupPr>
                        <m:ctrlPr>
                          <a:rPr lang="pt-BR"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𝑥</m:t>
                        </m:r>
                      </m:e>
                      <m:sup>
                        <m:r>
                          <a:rPr lang="en-US" altLang="zh-CN" sz="2400" i="1">
                            <a:latin typeface="Cambria Math" panose="02040503050406030204" pitchFamily="18" charset="0"/>
                            <a:cs typeface="Times New Roman" panose="02020603050405020304" pitchFamily="18" charset="0"/>
                          </a:rPr>
                          <m:t>𝑘</m:t>
                        </m:r>
                      </m:sup>
                    </m:sSup>
                  </m:oMath>
                </a14:m>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k=0,1,2,3,4</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a:latin typeface="Times New Roman" panose="02020603050405020304" pitchFamily="18" charset="0"/>
                    <a:cs typeface="Times New Roman" panose="02020603050405020304" pitchFamily="18" charset="0"/>
                  </a:rPr>
                  <a:t>故展开式中</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𝑥</m:t>
                        </m:r>
                      </m:e>
                      <m:sup>
                        <m:r>
                          <a:rPr lang="en-US" altLang="zh-CN" sz="2400" i="1">
                            <a:latin typeface="Cambria Math" panose="02040503050406030204" pitchFamily="18" charset="0"/>
                            <a:cs typeface="Times New Roman" panose="02020603050405020304" pitchFamily="18" charset="0"/>
                          </a:rPr>
                          <m:t>3</m:t>
                        </m:r>
                      </m:sup>
                    </m:sSup>
                  </m:oMath>
                </a14:m>
                <a:r>
                  <a:rPr lang="zh-CN" altLang="en-US" sz="2400" dirty="0">
                    <a:latin typeface="Times New Roman" panose="02020603050405020304" pitchFamily="18" charset="0"/>
                    <a:cs typeface="Times New Roman" panose="02020603050405020304" pitchFamily="18" charset="0"/>
                  </a:rPr>
                  <a:t>的系数为</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4</m:t>
                        </m:r>
                      </m:sub>
                      <m:sup>
                        <m:r>
                          <a:rPr lang="en-US" altLang="zh-CN" sz="2400" b="0" i="1" smtClean="0">
                            <a:latin typeface="Cambria Math" panose="02040503050406030204" pitchFamily="18" charset="0"/>
                            <a:cs typeface="Times New Roman" panose="02020603050405020304" pitchFamily="18" charset="0"/>
                          </a:rPr>
                          <m:t>3</m:t>
                        </m:r>
                      </m:sup>
                    </m:sSubSup>
                  </m:oMath>
                </a14:m>
                <a:r>
                  <a:rPr lang="en-US" altLang="zh-CN" sz="2400" dirty="0" smtClean="0">
                    <a:latin typeface="Times New Roman" panose="02020603050405020304" pitchFamily="18" charset="0"/>
                    <a:cs typeface="Times New Roman" panose="02020603050405020304" pitchFamily="18" charset="0"/>
                  </a:rPr>
                  <a:t>+2</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4</m:t>
                        </m:r>
                      </m:sub>
                      <m:sup>
                        <m:r>
                          <a:rPr lang="en-US" altLang="zh-CN" sz="2400" b="0" i="1" smtClean="0">
                            <a:latin typeface="Cambria Math" panose="02040503050406030204" pitchFamily="18" charset="0"/>
                            <a:cs typeface="Times New Roman" panose="02020603050405020304" pitchFamily="18" charset="0"/>
                          </a:rPr>
                          <m:t>1</m:t>
                        </m:r>
                      </m:sup>
                    </m:sSubSup>
                  </m:oMath>
                </a14:m>
                <a:r>
                  <a:rPr lang="en-US" altLang="zh-CN" sz="2400" dirty="0" smtClean="0">
                    <a:latin typeface="Times New Roman" panose="02020603050405020304" pitchFamily="18" charset="0"/>
                    <a:cs typeface="Times New Roman" panose="02020603050405020304" pitchFamily="18" charset="0"/>
                  </a:rPr>
                  <a:t>=12</a:t>
                </a:r>
              </a:p>
              <a:p>
                <a:pPr>
                  <a:lnSpc>
                    <a:spcPct val="150000"/>
                  </a:lnSpc>
                </a:pPr>
                <a:r>
                  <a:rPr lang="zh-CN" altLang="en-US" sz="2400" dirty="0" smtClean="0">
                    <a:latin typeface="Times New Roman" panose="02020603050405020304" pitchFamily="18" charset="0"/>
                    <a:cs typeface="Times New Roman" panose="02020603050405020304" pitchFamily="18" charset="0"/>
                  </a:rPr>
                  <a:t>（因为前一项是</a:t>
                </a:r>
                <a:r>
                  <a:rPr lang="en-US" altLang="zh-CN" sz="2400" dirty="0">
                    <a:latin typeface="Times New Roman" panose="02020603050405020304" pitchFamily="18" charset="0"/>
                    <a:cs typeface="Times New Roman" panose="02020603050405020304" pitchFamily="18" charset="0"/>
                  </a:rPr>
                  <a:t>(1+2</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𝑥</m:t>
                        </m:r>
                      </m:e>
                      <m:sup>
                        <m:r>
                          <a:rPr lang="en-US" altLang="zh-CN" sz="2400" i="1">
                            <a:latin typeface="Cambria Math" panose="02040503050406030204" pitchFamily="18" charset="0"/>
                            <a:cs typeface="Times New Roman" panose="02020603050405020304" pitchFamily="18" charset="0"/>
                          </a:rPr>
                          <m:t>2</m:t>
                        </m:r>
                      </m:sup>
                    </m:sSup>
                  </m:oMath>
                </a14:m>
                <a:r>
                  <a:rPr lang="en-US" altLang="zh-CN" sz="2400" dirty="0">
                    <a:latin typeface="Times New Roman" panose="02020603050405020304" pitchFamily="18" charset="0"/>
                    <a:cs typeface="Times New Roman" panose="02020603050405020304" pitchFamily="18" charset="0"/>
                  </a:rPr>
                  <a:t>)</a:t>
                </a:r>
                <a:r>
                  <a:rPr lang="en-US" altLang="zh-CN" sz="2400" dirty="0">
                    <a:cs typeface="Times New Roman" panose="02020603050405020304" pitchFamily="18" charset="0"/>
                  </a:rPr>
                  <a:t> </a:t>
                </a:r>
                <a:r>
                  <a:rPr lang="zh-CN" altLang="en-US" sz="2400" dirty="0" smtClean="0">
                    <a:cs typeface="Times New Roman" panose="02020603050405020304" pitchFamily="18" charset="0"/>
                  </a:rPr>
                  <a:t>所以当前一项的</a:t>
                </a:r>
                <a:r>
                  <a:rPr lang="en-US" altLang="zh-CN" sz="2400" dirty="0" smtClean="0">
                    <a:cs typeface="Times New Roman" panose="02020603050405020304" pitchFamily="18" charset="0"/>
                  </a:rPr>
                  <a:t>1</a:t>
                </a:r>
                <a:r>
                  <a:rPr lang="zh-CN" altLang="en-US" sz="2400" dirty="0" smtClean="0">
                    <a:cs typeface="Times New Roman" panose="02020603050405020304" pitchFamily="18" charset="0"/>
                  </a:rPr>
                  <a:t>乘的时候后一项</a:t>
                </a:r>
                <a:r>
                  <a:rPr lang="en-US" altLang="zh-CN" sz="2400" dirty="0" smtClean="0">
                    <a:cs typeface="Times New Roman" panose="02020603050405020304" pitchFamily="18" charset="0"/>
                  </a:rPr>
                  <a:t>k</a:t>
                </a:r>
                <a:r>
                  <a:rPr lang="zh-CN" altLang="en-US" sz="2400" dirty="0" smtClean="0">
                    <a:cs typeface="Times New Roman" panose="02020603050405020304" pitchFamily="18" charset="0"/>
                  </a:rPr>
                  <a:t>取</a:t>
                </a:r>
                <a:r>
                  <a:rPr lang="en-US" altLang="zh-CN" sz="2400" dirty="0" smtClean="0">
                    <a:cs typeface="Times New Roman" panose="02020603050405020304" pitchFamily="18" charset="0"/>
                  </a:rPr>
                  <a:t>3</a:t>
                </a:r>
              </a:p>
              <a:p>
                <a:pPr>
                  <a:lnSpc>
                    <a:spcPct val="150000"/>
                  </a:lnSpc>
                </a:pPr>
                <a:r>
                  <a:rPr lang="zh-CN" altLang="en-US" sz="2400" dirty="0" smtClean="0">
                    <a:latin typeface="Times New Roman" panose="02020603050405020304" pitchFamily="18" charset="0"/>
                    <a:cs typeface="Times New Roman" panose="02020603050405020304" pitchFamily="18" charset="0"/>
                  </a:rPr>
                  <a:t>当前一项</a:t>
                </a:r>
                <a:r>
                  <a:rPr lang="en-US" altLang="zh-CN" sz="2400" dirty="0" smtClean="0">
                    <a:latin typeface="Times New Roman" panose="02020603050405020304" pitchFamily="18" charset="0"/>
                    <a:cs typeface="Times New Roman" panose="02020603050405020304" pitchFamily="18" charset="0"/>
                  </a:rPr>
                  <a:t>2</a:t>
                </a: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𝑥</m:t>
                        </m:r>
                      </m:e>
                      <m:sup>
                        <m:r>
                          <a:rPr lang="en-US" altLang="zh-CN" sz="2400" i="1">
                            <a:latin typeface="Cambria Math" panose="02040503050406030204" pitchFamily="18" charset="0"/>
                            <a:cs typeface="Times New Roman" panose="02020603050405020304" pitchFamily="18" charset="0"/>
                          </a:rPr>
                          <m:t>2</m:t>
                        </m:r>
                      </m:sup>
                    </m:sSup>
                  </m:oMath>
                </a14:m>
                <a:r>
                  <a:rPr lang="zh-CN" altLang="en-US" sz="2400" dirty="0" smtClean="0">
                    <a:latin typeface="Times New Roman" panose="02020603050405020304" pitchFamily="18" charset="0"/>
                    <a:cs typeface="Times New Roman" panose="02020603050405020304" pitchFamily="18" charset="0"/>
                  </a:rPr>
                  <a:t>乘的时候，后一项的</a:t>
                </a:r>
                <a:r>
                  <a:rPr lang="en-US" altLang="zh-CN" sz="2400" dirty="0" smtClean="0">
                    <a:latin typeface="Times New Roman" panose="02020603050405020304" pitchFamily="18" charset="0"/>
                    <a:cs typeface="Times New Roman" panose="02020603050405020304" pitchFamily="18" charset="0"/>
                  </a:rPr>
                  <a:t>k</a:t>
                </a:r>
                <a:r>
                  <a:rPr lang="zh-CN" altLang="en-US" sz="2400" dirty="0" smtClean="0">
                    <a:latin typeface="Times New Roman" panose="02020603050405020304" pitchFamily="18" charset="0"/>
                    <a:cs typeface="Times New Roman" panose="02020603050405020304" pitchFamily="18" charset="0"/>
                  </a:rPr>
                  <a:t>取</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，不要忘记前项的系数</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也要乘进来</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选</a:t>
                </a:r>
                <a:r>
                  <a:rPr lang="en-US" altLang="zh-CN" sz="2400" dirty="0" smtClean="0">
                    <a:latin typeface="Times New Roman" panose="02020603050405020304" pitchFamily="18" charset="0"/>
                    <a:cs typeface="Times New Roman" panose="02020603050405020304" pitchFamily="18" charset="0"/>
                  </a:rPr>
                  <a:t>A</a:t>
                </a:r>
                <a:endParaRPr lang="en-US" altLang="zh-CN" sz="2400" dirty="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3691" y="2449414"/>
                <a:ext cx="11869004" cy="3443956"/>
              </a:xfrm>
              <a:prstGeom prst="rect">
                <a:avLst/>
              </a:prstGeom>
              <a:blipFill rotWithShape="0">
                <a:blip r:embed="rId4"/>
                <a:stretch>
                  <a:fillRect l="-770" b="-1239"/>
                </a:stretch>
              </a:blipFill>
            </p:spPr>
            <p:txBody>
              <a:bodyPr/>
              <a:lstStyle/>
              <a:p>
                <a:r>
                  <a:rPr lang="zh-CN" altLang="en-US">
                    <a:noFill/>
                  </a:rPr>
                  <a:t> </a:t>
                </a:r>
              </a:p>
            </p:txBody>
          </p:sp>
        </mc:Fallback>
      </mc:AlternateContent>
      <p:sp>
        <p:nvSpPr>
          <p:cNvPr id="5" name="文本框 4"/>
          <p:cNvSpPr txBox="1"/>
          <p:nvPr/>
        </p:nvSpPr>
        <p:spPr>
          <a:xfrm>
            <a:off x="63691" y="1465801"/>
            <a:ext cx="11869003" cy="646331"/>
          </a:xfrm>
          <a:prstGeom prst="rect">
            <a:avLst/>
          </a:prstGeom>
          <a:noFill/>
        </p:spPr>
        <p:txBody>
          <a:bodyPr wrap="square" rtlCol="0">
            <a:spAutoFit/>
          </a:bodyPr>
          <a:lstStyle/>
          <a:p>
            <a:pPr>
              <a:lnSpc>
                <a:spcPct val="150000"/>
              </a:lnSpc>
            </a:pPr>
            <a:r>
              <a:rPr lang="en-US" altLang="zh-CN" sz="2400" dirty="0" smtClean="0">
                <a:latin typeface="Times New Roman" panose="02020603050405020304" pitchFamily="18" charset="0"/>
                <a:cs typeface="Times New Roman" panose="02020603050405020304" pitchFamily="18" charset="0"/>
              </a:rPr>
              <a:t>A. </a:t>
            </a:r>
            <a:r>
              <a:rPr lang="en-US" altLang="zh-CN" sz="2400" dirty="0" smtClean="0">
                <a:latin typeface="Times New Roman" panose="02020603050405020304" pitchFamily="18" charset="0"/>
                <a:cs typeface="Times New Roman" panose="02020603050405020304" pitchFamily="18" charset="0"/>
              </a:rPr>
              <a:t>12</a:t>
            </a:r>
            <a:r>
              <a:rPr lang="en-US" altLang="zh-CN" sz="2400" dirty="0" smtClean="0">
                <a:latin typeface="Times New Roman" panose="02020603050405020304" pitchFamily="18" charset="0"/>
                <a:cs typeface="Times New Roman" panose="02020603050405020304" pitchFamily="18" charset="0"/>
              </a:rPr>
              <a:t>		B. </a:t>
            </a:r>
            <a:r>
              <a:rPr lang="en-US" altLang="zh-CN" sz="2400" dirty="0" smtClean="0">
                <a:latin typeface="Times New Roman" panose="02020603050405020304" pitchFamily="18" charset="0"/>
                <a:cs typeface="Times New Roman" panose="02020603050405020304" pitchFamily="18" charset="0"/>
              </a:rPr>
              <a:t>16</a:t>
            </a:r>
            <a:r>
              <a:rPr lang="en-US" altLang="zh-CN" sz="2400" dirty="0" smtClean="0">
                <a:latin typeface="Times New Roman" panose="02020603050405020304" pitchFamily="18" charset="0"/>
                <a:cs typeface="Times New Roman" panose="02020603050405020304" pitchFamily="18" charset="0"/>
              </a:rPr>
              <a:t>		C. </a:t>
            </a:r>
            <a:r>
              <a:rPr lang="en-US" altLang="zh-CN" sz="2400" dirty="0" smtClean="0">
                <a:latin typeface="Times New Roman" panose="02020603050405020304" pitchFamily="18" charset="0"/>
                <a:cs typeface="Times New Roman" panose="02020603050405020304" pitchFamily="18" charset="0"/>
              </a:rPr>
              <a:t>20</a:t>
            </a:r>
            <a:r>
              <a:rPr lang="en-US" altLang="zh-CN" sz="2400" dirty="0" smtClean="0">
                <a:latin typeface="Times New Roman" panose="02020603050405020304" pitchFamily="18" charset="0"/>
                <a:cs typeface="Times New Roman" panose="02020603050405020304" pitchFamily="18" charset="0"/>
              </a:rPr>
              <a:t>		D. </a:t>
            </a:r>
            <a:r>
              <a:rPr lang="en-US" altLang="zh-CN" sz="2400" dirty="0" smtClean="0">
                <a:latin typeface="Times New Roman" panose="02020603050405020304" pitchFamily="18" charset="0"/>
                <a:cs typeface="Times New Roman" panose="02020603050405020304" pitchFamily="18" charset="0"/>
              </a:rPr>
              <a:t>24</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81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2——</a:t>
            </a:r>
            <a:r>
              <a:rPr lang="zh-CN" altLang="en-US" sz="3200" dirty="0" smtClean="0"/>
              <a:t>二项式定理</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p:cNvSpPr txBox="1"/>
              <p:nvPr/>
            </p:nvSpPr>
            <p:spPr>
              <a:xfrm>
                <a:off x="63691" y="700885"/>
                <a:ext cx="11869003" cy="812979"/>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2019</a:t>
                </a:r>
                <a:r>
                  <a:rPr lang="zh-CN" altLang="en-US" sz="2400" dirty="0" smtClean="0">
                    <a:latin typeface="Times New Roman" panose="02020603050405020304" pitchFamily="18" charset="0"/>
                    <a:cs typeface="Times New Roman" panose="02020603050405020304" pitchFamily="18" charset="0"/>
                  </a:rPr>
                  <a:t>天津 </a:t>
                </a:r>
                <a:r>
                  <a:rPr lang="en-US" altLang="zh-CN" sz="2400" dirty="0" smtClean="0">
                    <a:latin typeface="Times New Roman" panose="02020603050405020304" pitchFamily="18" charset="0"/>
                    <a:cs typeface="Times New Roman" panose="02020603050405020304" pitchFamily="18" charset="0"/>
                  </a:rPr>
                  <a:t>10</a:t>
                </a:r>
                <a:r>
                  <a:rPr lang="zh-CN" altLang="en-US" sz="2400"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240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(2</m:t>
                        </m:r>
                        <m:r>
                          <a:rPr lang="en-US" altLang="zh-CN" sz="2400" b="0" i="1" smtClean="0">
                            <a:latin typeface="Cambria Math" panose="02040503050406030204" pitchFamily="18" charset="0"/>
                            <a:cs typeface="Times New Roman" panose="02020603050405020304" pitchFamily="18" charset="0"/>
                          </a:rPr>
                          <m:t>𝑥</m:t>
                        </m:r>
                        <m:r>
                          <a:rPr lang="en-US" altLang="zh-CN" sz="2400" b="0" i="1" smtClean="0">
                            <a:latin typeface="Cambria Math" panose="02040503050406030204" pitchFamily="18" charset="0"/>
                            <a:cs typeface="Times New Roman" panose="02020603050405020304" pitchFamily="18" charset="0"/>
                          </a:rPr>
                          <m:t>−</m:t>
                        </m:r>
                        <m:f>
                          <m:fPr>
                            <m:ctrlPr>
                              <a:rPr lang="en-US" altLang="zh-CN" sz="2400" b="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1</m:t>
                            </m:r>
                          </m:num>
                          <m:den>
                            <m:r>
                              <a:rPr lang="en-US" altLang="zh-CN" sz="2400" b="0" i="1" smtClean="0">
                                <a:latin typeface="Cambria Math" panose="02040503050406030204" pitchFamily="18" charset="0"/>
                                <a:cs typeface="Times New Roman" panose="02020603050405020304" pitchFamily="18" charset="0"/>
                              </a:rPr>
                              <m:t>8</m:t>
                            </m:r>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𝑥</m:t>
                                </m:r>
                              </m:e>
                              <m:sup>
                                <m:r>
                                  <a:rPr lang="en-US" altLang="zh-CN" sz="2400" b="0" i="1" smtClean="0">
                                    <a:latin typeface="Cambria Math" panose="02040503050406030204" pitchFamily="18" charset="0"/>
                                    <a:cs typeface="Times New Roman" panose="02020603050405020304" pitchFamily="18" charset="0"/>
                                  </a:rPr>
                                  <m:t>3</m:t>
                                </m:r>
                              </m:sup>
                            </m:sSup>
                          </m:den>
                        </m:f>
                        <m:r>
                          <a:rPr lang="en-US" altLang="zh-CN" sz="2400" b="0" i="1" smtClean="0">
                            <a:latin typeface="Cambria Math" panose="02040503050406030204" pitchFamily="18" charset="0"/>
                            <a:cs typeface="Times New Roman" panose="02020603050405020304" pitchFamily="18" charset="0"/>
                          </a:rPr>
                          <m:t>)</m:t>
                        </m:r>
                      </m:e>
                      <m:sup>
                        <m:r>
                          <a:rPr lang="en-US" altLang="zh-CN" sz="2400" b="0" i="1" smtClean="0">
                            <a:latin typeface="Cambria Math" panose="02040503050406030204" pitchFamily="18" charset="0"/>
                            <a:cs typeface="Times New Roman" panose="02020603050405020304" pitchFamily="18" charset="0"/>
                          </a:rPr>
                          <m:t>8</m:t>
                        </m:r>
                      </m:sup>
                    </m:sSup>
                  </m:oMath>
                </a14:m>
                <a:r>
                  <a:rPr lang="zh-CN" altLang="en-US" sz="2400" dirty="0" smtClean="0">
                    <a:latin typeface="Times New Roman" panose="02020603050405020304" pitchFamily="18" charset="0"/>
                    <a:cs typeface="Times New Roman" panose="02020603050405020304" pitchFamily="18" charset="0"/>
                  </a:rPr>
                  <a:t>的展开式中的常数项为</a:t>
                </a:r>
                <a:r>
                  <a:rPr lang="en-US" altLang="zh-CN" sz="2400" dirty="0" smtClean="0">
                    <a:latin typeface="Times New Roman" panose="02020603050405020304" pitchFamily="18" charset="0"/>
                    <a:cs typeface="Times New Roman" panose="02020603050405020304" pitchFamily="18" charset="0"/>
                  </a:rPr>
                  <a:t>_____</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63691" y="700885"/>
                <a:ext cx="11869003" cy="812979"/>
              </a:xfrm>
              <a:prstGeom prst="rect">
                <a:avLst/>
              </a:prstGeom>
              <a:blipFill rotWithShape="0">
                <a:blip r:embed="rId3"/>
                <a:stretch>
                  <a:fillRect l="-770" b="-67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63691" y="1966814"/>
                <a:ext cx="11869004" cy="3685432"/>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二项展开式的通项为</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𝑇</m:t>
                        </m:r>
                      </m:e>
                      <m:sub>
                        <m:r>
                          <a:rPr lang="en-US" altLang="zh-CN" sz="2400" i="1">
                            <a:latin typeface="Cambria Math" panose="02040503050406030204" pitchFamily="18" charset="0"/>
                            <a:cs typeface="Times New Roman" panose="02020603050405020304" pitchFamily="18" charset="0"/>
                          </a:rPr>
                          <m:t>𝑘</m:t>
                        </m:r>
                        <m:r>
                          <a:rPr lang="en-US" altLang="zh-CN" sz="2400" i="1">
                            <a:latin typeface="Cambria Math" panose="02040503050406030204" pitchFamily="18" charset="0"/>
                            <a:cs typeface="Times New Roman" panose="02020603050405020304" pitchFamily="18" charset="0"/>
                          </a:rPr>
                          <m:t>+1</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8</m:t>
                        </m:r>
                      </m:sub>
                      <m:sup>
                        <m:r>
                          <a:rPr lang="en-US" altLang="zh-CN" sz="2400" i="1">
                            <a:latin typeface="Cambria Math" panose="02040503050406030204" pitchFamily="18" charset="0"/>
                            <a:cs typeface="Times New Roman" panose="02020603050405020304" pitchFamily="18" charset="0"/>
                          </a:rPr>
                          <m:t>𝑘</m:t>
                        </m:r>
                      </m:sup>
                    </m:sSubSup>
                    <m:sSup>
                      <m:sSupPr>
                        <m:ctrlPr>
                          <a:rPr lang="pt-BR" altLang="zh-CN" sz="2400" i="1">
                            <a:latin typeface="Cambria Math" panose="02040503050406030204" pitchFamily="18" charset="0"/>
                            <a:cs typeface="Times New Roman" panose="02020603050405020304" pitchFamily="18" charset="0"/>
                          </a:rPr>
                        </m:ctrlPr>
                      </m:sSupPr>
                      <m:e>
                        <m:sSup>
                          <m:sSupPr>
                            <m:ctrlPr>
                              <a:rPr lang="pt-BR" altLang="zh-CN" sz="2400" i="1">
                                <a:latin typeface="Cambria Math" panose="02040503050406030204" pitchFamily="18" charset="0"/>
                                <a:cs typeface="Times New Roman" panose="02020603050405020304" pitchFamily="18" charset="0"/>
                              </a:rPr>
                            </m:ctrlPr>
                          </m:sSupPr>
                          <m:e>
                            <m:d>
                              <m:dPr>
                                <m:ctrlPr>
                                  <a:rPr lang="en-US" altLang="zh-CN" sz="2400" b="0" i="1" smtClean="0">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2</m:t>
                                </m:r>
                                <m:r>
                                  <a:rPr lang="en-US" altLang="zh-CN" sz="2400" i="1">
                                    <a:latin typeface="Cambria Math" panose="02040503050406030204" pitchFamily="18" charset="0"/>
                                    <a:cs typeface="Times New Roman" panose="02020603050405020304" pitchFamily="18" charset="0"/>
                                  </a:rPr>
                                  <m:t>𝑥</m:t>
                                </m:r>
                              </m:e>
                            </m:d>
                          </m:e>
                          <m:sup>
                            <m:r>
                              <a:rPr lang="en-US" altLang="zh-CN" sz="2400" b="0" i="1" smtClean="0">
                                <a:latin typeface="Cambria Math" panose="02040503050406030204" pitchFamily="18" charset="0"/>
                                <a:cs typeface="Times New Roman" panose="02020603050405020304" pitchFamily="18" charset="0"/>
                              </a:rPr>
                              <m:t>8</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𝑘</m:t>
                            </m:r>
                          </m:sup>
                        </m:sSup>
                        <m:r>
                          <a:rPr lang="en-US" altLang="zh-CN"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cs typeface="Times New Roman" panose="02020603050405020304" pitchFamily="18" charset="0"/>
                              </a:rPr>
                              <m:t>8</m:t>
                            </m:r>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𝑥</m:t>
                                </m:r>
                              </m:e>
                              <m:sup>
                                <m:r>
                                  <a:rPr lang="en-US" altLang="zh-CN" sz="2400" i="1">
                                    <a:latin typeface="Cambria Math" panose="02040503050406030204" pitchFamily="18" charset="0"/>
                                    <a:cs typeface="Times New Roman" panose="02020603050405020304" pitchFamily="18" charset="0"/>
                                  </a:rPr>
                                  <m:t>3</m:t>
                                </m:r>
                              </m:sup>
                            </m:sSup>
                          </m:den>
                        </m:f>
                        <m:r>
                          <a:rPr lang="en-US" altLang="zh-CN" sz="2400" b="0" i="1" smtClean="0">
                            <a:latin typeface="Cambria Math" panose="02040503050406030204" pitchFamily="18" charset="0"/>
                            <a:cs typeface="Times New Roman" panose="02020603050405020304" pitchFamily="18" charset="0"/>
                          </a:rPr>
                          <m:t>)</m:t>
                        </m:r>
                      </m:e>
                      <m:sup>
                        <m:r>
                          <a:rPr lang="en-US" altLang="zh-CN" sz="2400" i="1">
                            <a:latin typeface="Cambria Math" panose="02040503050406030204" pitchFamily="18" charset="0"/>
                            <a:cs typeface="Times New Roman" panose="02020603050405020304" pitchFamily="18" charset="0"/>
                          </a:rPr>
                          <m:t>𝑘</m:t>
                        </m:r>
                      </m:sup>
                    </m:s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d>
                          <m:dPr>
                            <m:ctrlPr>
                              <a:rPr lang="en-US" altLang="zh-CN" sz="2400" i="1">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−1</m:t>
                            </m:r>
                          </m:e>
                        </m:d>
                      </m:e>
                      <m:sup>
                        <m:r>
                          <a:rPr lang="en-US" altLang="zh-CN" sz="2400" i="1">
                            <a:latin typeface="Cambria Math" panose="02040503050406030204" pitchFamily="18" charset="0"/>
                            <a:cs typeface="Times New Roman" panose="02020603050405020304" pitchFamily="18" charset="0"/>
                          </a:rPr>
                          <m:t>𝑘</m:t>
                        </m:r>
                      </m:sup>
                    </m:sSup>
                    <m:sSup>
                      <m:sSupPr>
                        <m:ctrlPr>
                          <a:rPr lang="pt-BR" altLang="zh-CN" sz="2400" i="1">
                            <a:latin typeface="Cambria Math" panose="02040503050406030204" pitchFamily="18" charset="0"/>
                            <a:cs typeface="Times New Roman" panose="02020603050405020304" pitchFamily="18" charset="0"/>
                          </a:rPr>
                        </m:ctrlPr>
                      </m:sSupPr>
                      <m:e>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8</m:t>
                            </m:r>
                          </m:sub>
                          <m:sup>
                            <m:r>
                              <a:rPr lang="en-US" altLang="zh-CN" sz="2400" i="1">
                                <a:latin typeface="Cambria Math" panose="02040503050406030204" pitchFamily="18" charset="0"/>
                                <a:cs typeface="Times New Roman" panose="02020603050405020304" pitchFamily="18" charset="0"/>
                              </a:rPr>
                              <m:t>𝑘</m:t>
                            </m:r>
                          </m:sup>
                        </m:sSubSup>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2</m:t>
                            </m:r>
                          </m:e>
                        </m:d>
                      </m:e>
                      <m:sup>
                        <m:r>
                          <a:rPr lang="en-US" altLang="zh-CN" sz="2400" i="1">
                            <a:latin typeface="Cambria Math" panose="02040503050406030204" pitchFamily="18" charset="0"/>
                            <a:cs typeface="Times New Roman" panose="02020603050405020304" pitchFamily="18" charset="0"/>
                          </a:rPr>
                          <m:t>8</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𝑘</m:t>
                        </m:r>
                      </m:sup>
                    </m:s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2</m:t>
                            </m:r>
                          </m:e>
                        </m:d>
                      </m:e>
                      <m:sup>
                        <m:r>
                          <a:rPr lang="en-US" altLang="zh-CN" sz="2400" b="0" i="1" smtClean="0">
                            <a:latin typeface="Cambria Math" panose="02040503050406030204" pitchFamily="18" charset="0"/>
                            <a:cs typeface="Times New Roman" panose="02020603050405020304" pitchFamily="18" charset="0"/>
                          </a:rPr>
                          <m:t>−3</m:t>
                        </m:r>
                        <m:r>
                          <a:rPr lang="en-US" altLang="zh-CN" sz="2400" i="1">
                            <a:latin typeface="Cambria Math" panose="02040503050406030204" pitchFamily="18" charset="0"/>
                            <a:cs typeface="Times New Roman" panose="02020603050405020304" pitchFamily="18" charset="0"/>
                          </a:rPr>
                          <m:t>𝑘</m:t>
                        </m:r>
                      </m:sup>
                    </m:sSup>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𝑥</m:t>
                            </m:r>
                          </m:e>
                        </m:d>
                      </m:e>
                      <m:sup>
                        <m:r>
                          <a:rPr lang="en-US" altLang="zh-CN" sz="2400" i="1">
                            <a:latin typeface="Cambria Math" panose="02040503050406030204" pitchFamily="18" charset="0"/>
                            <a:cs typeface="Times New Roman" panose="02020603050405020304" pitchFamily="18" charset="0"/>
                          </a:rPr>
                          <m:t>8</m:t>
                        </m:r>
                        <m:r>
                          <a:rPr lang="en-US" altLang="zh-CN" sz="2400" i="1">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4</m:t>
                        </m:r>
                        <m:r>
                          <a:rPr lang="en-US" altLang="zh-CN" sz="2400" i="1">
                            <a:latin typeface="Cambria Math" panose="02040503050406030204" pitchFamily="18" charset="0"/>
                            <a:cs typeface="Times New Roman" panose="02020603050405020304" pitchFamily="18" charset="0"/>
                          </a:rPr>
                          <m:t>𝑘</m:t>
                        </m:r>
                      </m:sup>
                    </m:sSup>
                  </m:oMath>
                </a14:m>
                <a:r>
                  <a:rPr lang="en-US" altLang="zh-CN" sz="2400" dirty="0" smtClean="0">
                    <a:latin typeface="Times New Roman" panose="02020603050405020304" pitchFamily="18" charset="0"/>
                    <a:cs typeface="Times New Roman" panose="02020603050405020304" pitchFamily="18" charset="0"/>
                  </a:rPr>
                  <a:t>=</a:t>
                </a:r>
              </a:p>
              <a:p>
                <a:pPr>
                  <a:lnSpc>
                    <a:spcPct val="150000"/>
                  </a:lnSpc>
                </a:pP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−1</m:t>
                            </m:r>
                          </m:e>
                        </m:d>
                      </m:e>
                      <m:sup>
                        <m:r>
                          <a:rPr lang="en-US" altLang="zh-CN" sz="2400" i="1">
                            <a:latin typeface="Cambria Math" panose="02040503050406030204" pitchFamily="18" charset="0"/>
                            <a:cs typeface="Times New Roman" panose="02020603050405020304" pitchFamily="18" charset="0"/>
                          </a:rPr>
                          <m:t>𝑘</m:t>
                        </m:r>
                      </m:sup>
                    </m:s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8</m:t>
                        </m:r>
                      </m:sub>
                      <m:sup>
                        <m:r>
                          <a:rPr lang="en-US" altLang="zh-CN" sz="2400" i="1">
                            <a:latin typeface="Cambria Math" panose="02040503050406030204" pitchFamily="18" charset="0"/>
                            <a:cs typeface="Times New Roman" panose="02020603050405020304" pitchFamily="18" charset="0"/>
                          </a:rPr>
                          <m:t>𝑘</m:t>
                        </m:r>
                      </m:sup>
                    </m:sSub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2</m:t>
                            </m:r>
                          </m:e>
                        </m:d>
                      </m:e>
                      <m:sup>
                        <m:r>
                          <a:rPr lang="en-US" altLang="zh-CN" sz="2400" i="1">
                            <a:latin typeface="Cambria Math" panose="02040503050406030204" pitchFamily="18" charset="0"/>
                            <a:cs typeface="Times New Roman" panose="02020603050405020304" pitchFamily="18" charset="0"/>
                          </a:rPr>
                          <m:t>8−</m:t>
                        </m:r>
                        <m:r>
                          <a:rPr lang="en-US" altLang="zh-CN" sz="2400" b="0" i="1" smtClean="0">
                            <a:latin typeface="Cambria Math" panose="02040503050406030204" pitchFamily="18" charset="0"/>
                            <a:cs typeface="Times New Roman" panose="02020603050405020304" pitchFamily="18" charset="0"/>
                          </a:rPr>
                          <m:t>4</m:t>
                        </m:r>
                        <m:r>
                          <a:rPr lang="en-US" altLang="zh-CN" sz="2400" i="1">
                            <a:latin typeface="Cambria Math" panose="02040503050406030204" pitchFamily="18" charset="0"/>
                            <a:cs typeface="Times New Roman" panose="02020603050405020304" pitchFamily="18" charset="0"/>
                          </a:rPr>
                          <m:t>𝑘</m:t>
                        </m:r>
                      </m:sup>
                    </m:s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𝑥</m:t>
                            </m:r>
                          </m:e>
                        </m:d>
                      </m:e>
                      <m:sup>
                        <m:r>
                          <a:rPr lang="en-US" altLang="zh-CN" sz="2400" i="1">
                            <a:latin typeface="Cambria Math" panose="02040503050406030204" pitchFamily="18" charset="0"/>
                            <a:cs typeface="Times New Roman" panose="02020603050405020304" pitchFamily="18" charset="0"/>
                          </a:rPr>
                          <m:t>8−</m:t>
                        </m:r>
                        <m:r>
                          <a:rPr lang="en-US" altLang="zh-CN" sz="2400" i="1">
                            <a:latin typeface="Cambria Math" panose="02040503050406030204" pitchFamily="18" charset="0"/>
                            <a:cs typeface="Times New Roman" panose="02020603050405020304" pitchFamily="18" charset="0"/>
                          </a:rPr>
                          <m:t>4</m:t>
                        </m:r>
                        <m:r>
                          <a:rPr lang="en-US" altLang="zh-CN" sz="2400" i="1">
                            <a:latin typeface="Cambria Math" panose="02040503050406030204" pitchFamily="18" charset="0"/>
                            <a:cs typeface="Times New Roman" panose="02020603050405020304" pitchFamily="18" charset="0"/>
                          </a:rPr>
                          <m:t>𝑘</m:t>
                        </m:r>
                      </m:sup>
                    </m:sSup>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令</a:t>
                </a:r>
                <a14:m>
                  <m:oMath xmlns:m="http://schemas.openxmlformats.org/officeDocument/2006/math">
                    <m:r>
                      <a:rPr lang="en-US" altLang="zh-CN" sz="2400" i="1">
                        <a:latin typeface="Cambria Math" panose="02040503050406030204" pitchFamily="18" charset="0"/>
                        <a:cs typeface="Times New Roman" panose="02020603050405020304" pitchFamily="18" charset="0"/>
                      </a:rPr>
                      <m:t>8−4</m:t>
                    </m:r>
                    <m:r>
                      <a:rPr lang="en-US" altLang="zh-CN" sz="2400" i="1">
                        <a:latin typeface="Cambria Math" panose="02040503050406030204" pitchFamily="18" charset="0"/>
                        <a:cs typeface="Times New Roman" panose="02020603050405020304" pitchFamily="18" charset="0"/>
                      </a:rPr>
                      <m:t>𝑘</m:t>
                    </m:r>
                  </m:oMath>
                </a14:m>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𝑘</m:t>
                    </m:r>
                  </m:oMath>
                </a14:m>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𝑇</m:t>
                        </m:r>
                      </m:e>
                      <m:sub>
                        <m:r>
                          <a:rPr lang="en-US" altLang="zh-CN" sz="2400" b="0" i="1" smtClean="0">
                            <a:latin typeface="Cambria Math" panose="02040503050406030204" pitchFamily="18" charset="0"/>
                            <a:cs typeface="Times New Roman" panose="02020603050405020304" pitchFamily="18" charset="0"/>
                          </a:rPr>
                          <m:t>2</m:t>
                        </m:r>
                        <m:r>
                          <a:rPr lang="en-US" altLang="zh-CN" sz="2400" i="1">
                            <a:latin typeface="Cambria Math" panose="02040503050406030204" pitchFamily="18" charset="0"/>
                            <a:cs typeface="Times New Roman" panose="02020603050405020304" pitchFamily="18" charset="0"/>
                          </a:rPr>
                          <m:t>+1</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−1</m:t>
                            </m:r>
                          </m:e>
                        </m:d>
                      </m:e>
                      <m:sup>
                        <m:r>
                          <a:rPr lang="en-US" altLang="zh-CN" sz="2400" b="0" i="1" smtClean="0">
                            <a:latin typeface="Cambria Math" panose="02040503050406030204" pitchFamily="18" charset="0"/>
                            <a:cs typeface="Times New Roman" panose="02020603050405020304" pitchFamily="18" charset="0"/>
                          </a:rPr>
                          <m:t>2</m:t>
                        </m:r>
                      </m:sup>
                    </m:sSup>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8</m:t>
                        </m:r>
                      </m:sub>
                      <m:sup>
                        <m:r>
                          <a:rPr lang="en-US" altLang="zh-CN" sz="2400" b="0" i="1" smtClean="0">
                            <a:latin typeface="Cambria Math" panose="02040503050406030204" pitchFamily="18" charset="0"/>
                            <a:cs typeface="Times New Roman" panose="02020603050405020304" pitchFamily="18" charset="0"/>
                          </a:rPr>
                          <m:t>2</m:t>
                        </m:r>
                      </m:sup>
                    </m:sSubSup>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2</m:t>
                            </m:r>
                          </m:e>
                        </m:d>
                      </m:e>
                      <m:sup>
                        <m:r>
                          <a:rPr lang="en-US" altLang="zh-CN" sz="2400" b="0" i="1" smtClean="0">
                            <a:latin typeface="Cambria Math" panose="02040503050406030204" pitchFamily="18" charset="0"/>
                            <a:cs typeface="Times New Roman" panose="02020603050405020304" pitchFamily="18" charset="0"/>
                          </a:rPr>
                          <m:t>0</m:t>
                        </m:r>
                      </m:sup>
                    </m:sSup>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𝑥</m:t>
                            </m:r>
                          </m:e>
                        </m:d>
                      </m:e>
                      <m:sup>
                        <m:r>
                          <a:rPr lang="en-US" altLang="zh-CN" sz="2400" b="0" i="1" smtClean="0">
                            <a:latin typeface="Cambria Math" panose="02040503050406030204" pitchFamily="18" charset="0"/>
                            <a:cs typeface="Times New Roman" panose="02020603050405020304" pitchFamily="18" charset="0"/>
                          </a:rPr>
                          <m:t>0</m:t>
                        </m:r>
                      </m:sup>
                    </m:s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8</m:t>
                        </m:r>
                      </m:sub>
                      <m:sup>
                        <m:r>
                          <a:rPr lang="en-US" altLang="zh-CN" sz="2400" i="1">
                            <a:latin typeface="Cambria Math" panose="02040503050406030204" pitchFamily="18" charset="0"/>
                            <a:cs typeface="Times New Roman" panose="02020603050405020304" pitchFamily="18" charset="0"/>
                          </a:rPr>
                          <m:t>2</m:t>
                        </m:r>
                      </m:sup>
                    </m:sSubSup>
                  </m:oMath>
                </a14:m>
                <a:r>
                  <a:rPr lang="en-US" altLang="zh-CN" sz="2400" dirty="0" smtClean="0">
                    <a:latin typeface="Times New Roman" panose="02020603050405020304" pitchFamily="18" charset="0"/>
                    <a:cs typeface="Times New Roman" panose="02020603050405020304" pitchFamily="18" charset="0"/>
                  </a:rPr>
                  <a:t>=28</a:t>
                </a:r>
              </a:p>
              <a:p>
                <a:pPr>
                  <a:lnSpc>
                    <a:spcPct val="150000"/>
                  </a:lnSpc>
                </a:pPr>
                <a:r>
                  <a:rPr lang="zh-CN" altLang="en-US" sz="2400" dirty="0">
                    <a:latin typeface="Times New Roman" panose="02020603050405020304" pitchFamily="18" charset="0"/>
                    <a:cs typeface="Times New Roman" panose="02020603050405020304" pitchFamily="18" charset="0"/>
                  </a:rPr>
                  <a:t>故展开式中的常数项</a:t>
                </a:r>
                <a:r>
                  <a:rPr lang="zh-CN" altLang="en-US" sz="2400" dirty="0" smtClean="0">
                    <a:latin typeface="Times New Roman" panose="02020603050405020304" pitchFamily="18" charset="0"/>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28</a:t>
                </a:r>
              </a:p>
              <a:p>
                <a:pPr>
                  <a:lnSpc>
                    <a:spcPct val="150000"/>
                  </a:lnSpc>
                </a:pPr>
                <a:endParaRPr lang="en-US" altLang="zh-CN" sz="2400" dirty="0" smtClean="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3691" y="1966814"/>
                <a:ext cx="11869004" cy="3685432"/>
              </a:xfrm>
              <a:prstGeom prst="rect">
                <a:avLst/>
              </a:prstGeom>
              <a:blipFill rotWithShape="0">
                <a:blip r:embed="rId4"/>
                <a:stretch>
                  <a:fillRect l="-7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154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2——</a:t>
            </a:r>
            <a:r>
              <a:rPr lang="zh-CN" altLang="en-US" sz="3200" dirty="0" smtClean="0"/>
              <a:t>二项式定理</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p:cNvSpPr txBox="1"/>
              <p:nvPr/>
            </p:nvSpPr>
            <p:spPr>
              <a:xfrm>
                <a:off x="63691" y="700885"/>
                <a:ext cx="11869003" cy="1184235"/>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2019</a:t>
                </a:r>
                <a:r>
                  <a:rPr lang="zh-CN" altLang="en-US" sz="2400" dirty="0" smtClean="0">
                    <a:latin typeface="Times New Roman" panose="02020603050405020304" pitchFamily="18" charset="0"/>
                    <a:cs typeface="Times New Roman" panose="02020603050405020304" pitchFamily="18" charset="0"/>
                  </a:rPr>
                  <a:t>浙江 </a:t>
                </a:r>
                <a:r>
                  <a:rPr lang="en-US" altLang="zh-CN" sz="2400" dirty="0" smtClean="0">
                    <a:latin typeface="Times New Roman" panose="02020603050405020304" pitchFamily="18" charset="0"/>
                    <a:cs typeface="Times New Roman" panose="02020603050405020304" pitchFamily="18" charset="0"/>
                  </a:rPr>
                  <a:t>13</a:t>
                </a:r>
                <a:r>
                  <a:rPr lang="zh-CN" altLang="en-US" sz="2400" dirty="0" smtClean="0">
                    <a:latin typeface="Times New Roman" panose="02020603050405020304" pitchFamily="18" charset="0"/>
                    <a:cs typeface="Times New Roman" panose="02020603050405020304" pitchFamily="18" charset="0"/>
                  </a:rPr>
                  <a:t>）在二项式</a:t>
                </a:r>
                <a14:m>
                  <m:oMath xmlns:m="http://schemas.openxmlformats.org/officeDocument/2006/math">
                    <m:sSup>
                      <m:sSupPr>
                        <m:ctrlPr>
                          <a:rPr lang="en-US" altLang="zh-CN" sz="240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m:t>
                        </m:r>
                        <m:rad>
                          <m:radPr>
                            <m:degHide m:val="on"/>
                            <m:ctrlPr>
                              <a:rPr lang="en-US" altLang="zh-CN" sz="2400" b="0" i="1" smtClean="0">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2</m:t>
                            </m:r>
                          </m:e>
                        </m:rad>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𝑥</m:t>
                        </m:r>
                        <m:r>
                          <a:rPr lang="en-US" altLang="zh-CN" sz="2400" b="0" i="1" smtClean="0">
                            <a:latin typeface="Cambria Math" panose="02040503050406030204" pitchFamily="18" charset="0"/>
                            <a:cs typeface="Times New Roman" panose="02020603050405020304" pitchFamily="18" charset="0"/>
                          </a:rPr>
                          <m:t>)</m:t>
                        </m:r>
                      </m:e>
                      <m:sup>
                        <m:r>
                          <a:rPr lang="en-US" altLang="zh-CN" sz="2400" b="0" i="1" smtClean="0">
                            <a:latin typeface="Cambria Math" panose="02040503050406030204" pitchFamily="18" charset="0"/>
                            <a:cs typeface="Times New Roman" panose="02020603050405020304" pitchFamily="18" charset="0"/>
                          </a:rPr>
                          <m:t>9</m:t>
                        </m:r>
                      </m:sup>
                    </m:sSup>
                  </m:oMath>
                </a14:m>
                <a:r>
                  <a:rPr lang="en-US" altLang="zh-CN"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的展开式中，常数项是</a:t>
                </a:r>
                <a:r>
                  <a:rPr lang="en-US" altLang="zh-CN" sz="2400" dirty="0" smtClean="0">
                    <a:latin typeface="Times New Roman" panose="02020603050405020304" pitchFamily="18" charset="0"/>
                    <a:cs typeface="Times New Roman" panose="02020603050405020304" pitchFamily="18" charset="0"/>
                  </a:rPr>
                  <a:t>_____</a:t>
                </a:r>
                <a:r>
                  <a:rPr lang="zh-CN" altLang="en-US" sz="2400" dirty="0" smtClean="0">
                    <a:latin typeface="Times New Roman" panose="02020603050405020304" pitchFamily="18" charset="0"/>
                    <a:cs typeface="Times New Roman" panose="02020603050405020304" pitchFamily="18" charset="0"/>
                  </a:rPr>
                  <a:t>，系数为有理数的项的个数是</a:t>
                </a:r>
                <a:r>
                  <a:rPr lang="en-US" altLang="zh-CN" sz="2400" dirty="0" smtClean="0">
                    <a:latin typeface="Times New Roman" panose="02020603050405020304" pitchFamily="18" charset="0"/>
                    <a:cs typeface="Times New Roman" panose="02020603050405020304" pitchFamily="18" charset="0"/>
                  </a:rPr>
                  <a:t>_____</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63691" y="700885"/>
                <a:ext cx="11869003" cy="1184235"/>
              </a:xfrm>
              <a:prstGeom prst="rect">
                <a:avLst/>
              </a:prstGeom>
              <a:blipFill rotWithShape="0">
                <a:blip r:embed="rId3"/>
                <a:stretch>
                  <a:fillRect l="-770" r="-565" b="-1134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63691" y="1966814"/>
                <a:ext cx="11869004" cy="3553986"/>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14:m>
                  <m:oMath xmlns:m="http://schemas.openxmlformats.org/officeDocument/2006/math">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m:t>
                        </m:r>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2</m:t>
                            </m:r>
                          </m:e>
                        </m:rad>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𝑥</m:t>
                        </m:r>
                        <m:r>
                          <a:rPr lang="en-US" altLang="zh-CN" sz="2400" i="1">
                            <a:latin typeface="Cambria Math" panose="02040503050406030204" pitchFamily="18" charset="0"/>
                            <a:cs typeface="Times New Roman" panose="02020603050405020304" pitchFamily="18" charset="0"/>
                          </a:rPr>
                          <m:t>)</m:t>
                        </m:r>
                      </m:e>
                      <m:sup>
                        <m:r>
                          <a:rPr lang="en-US" altLang="zh-CN" sz="2400" i="1">
                            <a:latin typeface="Cambria Math" panose="02040503050406030204" pitchFamily="18" charset="0"/>
                            <a:cs typeface="Times New Roman" panose="02020603050405020304" pitchFamily="18" charset="0"/>
                          </a:rPr>
                          <m:t>9</m:t>
                        </m:r>
                      </m:sup>
                    </m:sSup>
                  </m:oMath>
                </a14:m>
                <a:r>
                  <a:rPr lang="zh-CN" altLang="en-US" sz="2400" dirty="0" smtClean="0">
                    <a:latin typeface="Times New Roman" panose="02020603050405020304" pitchFamily="18" charset="0"/>
                    <a:cs typeface="Times New Roman" panose="02020603050405020304" pitchFamily="18" charset="0"/>
                  </a:rPr>
                  <a:t>展开式的通项为</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𝑇</m:t>
                        </m:r>
                      </m:e>
                      <m:sub>
                        <m:r>
                          <a:rPr lang="en-US" altLang="zh-CN" sz="2400" i="1">
                            <a:latin typeface="Cambria Math" panose="02040503050406030204" pitchFamily="18" charset="0"/>
                            <a:cs typeface="Times New Roman" panose="02020603050405020304" pitchFamily="18" charset="0"/>
                          </a:rPr>
                          <m:t>𝑘</m:t>
                        </m:r>
                        <m:r>
                          <a:rPr lang="en-US" altLang="zh-CN" sz="2400" i="1">
                            <a:latin typeface="Cambria Math" panose="02040503050406030204" pitchFamily="18" charset="0"/>
                            <a:cs typeface="Times New Roman" panose="02020603050405020304" pitchFamily="18" charset="0"/>
                          </a:rPr>
                          <m:t>+1</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9</m:t>
                        </m:r>
                      </m:sub>
                      <m:sup>
                        <m:r>
                          <a:rPr lang="en-US" altLang="zh-CN" sz="2400" i="1">
                            <a:latin typeface="Cambria Math" panose="02040503050406030204" pitchFamily="18" charset="0"/>
                            <a:cs typeface="Times New Roman" panose="02020603050405020304" pitchFamily="18" charset="0"/>
                          </a:rPr>
                          <m:t>𝑘</m:t>
                        </m:r>
                      </m:sup>
                    </m:sSubSup>
                    <m:sSup>
                      <m:sSupPr>
                        <m:ctrlPr>
                          <a:rPr lang="pt-BR" altLang="zh-CN" sz="2400" i="1">
                            <a:latin typeface="Cambria Math" panose="02040503050406030204" pitchFamily="18" charset="0"/>
                            <a:cs typeface="Times New Roman" panose="02020603050405020304" pitchFamily="18" charset="0"/>
                          </a:rPr>
                        </m:ctrlPr>
                      </m:sSupPr>
                      <m:e>
                        <m:sSup>
                          <m:sSupPr>
                            <m:ctrlPr>
                              <a:rPr lang="pt-BR" altLang="zh-CN" sz="2400" i="1">
                                <a:latin typeface="Cambria Math" panose="02040503050406030204" pitchFamily="18" charset="0"/>
                                <a:cs typeface="Times New Roman" panose="02020603050405020304" pitchFamily="18" charset="0"/>
                              </a:rPr>
                            </m:ctrlPr>
                          </m:sSupPr>
                          <m:e>
                            <m:d>
                              <m:dPr>
                                <m:ctrlPr>
                                  <a:rPr lang="en-US" altLang="zh-CN" sz="2400" b="0" i="1" smtClean="0">
                                    <a:latin typeface="Cambria Math" panose="02040503050406030204" pitchFamily="18" charset="0"/>
                                    <a:cs typeface="Times New Roman" panose="02020603050405020304" pitchFamily="18" charset="0"/>
                                  </a:rPr>
                                </m:ctrlPr>
                              </m:dPr>
                              <m:e>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2</m:t>
                                    </m:r>
                                  </m:e>
                                </m:rad>
                              </m:e>
                            </m:d>
                          </m:e>
                          <m:sup>
                            <m:r>
                              <a:rPr lang="en-US" altLang="zh-CN" sz="2400" b="0" i="1" smtClean="0">
                                <a:latin typeface="Cambria Math" panose="02040503050406030204" pitchFamily="18" charset="0"/>
                                <a:cs typeface="Times New Roman" panose="02020603050405020304" pitchFamily="18" charset="0"/>
                              </a:rPr>
                              <m:t>9</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𝑘</m:t>
                            </m:r>
                          </m:sup>
                        </m:sSup>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𝑥</m:t>
                        </m:r>
                        <m:r>
                          <a:rPr lang="en-US" altLang="zh-CN" sz="2400" b="0" i="1" smtClean="0">
                            <a:latin typeface="Cambria Math" panose="02040503050406030204" pitchFamily="18" charset="0"/>
                            <a:cs typeface="Times New Roman" panose="02020603050405020304" pitchFamily="18" charset="0"/>
                          </a:rPr>
                          <m:t>)</m:t>
                        </m:r>
                      </m:e>
                      <m:sup>
                        <m:r>
                          <a:rPr lang="en-US" altLang="zh-CN" sz="2400" i="1">
                            <a:latin typeface="Cambria Math" panose="02040503050406030204" pitchFamily="18" charset="0"/>
                            <a:cs typeface="Times New Roman" panose="02020603050405020304" pitchFamily="18" charset="0"/>
                          </a:rPr>
                          <m:t>𝑘</m:t>
                        </m:r>
                      </m:sup>
                    </m:s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9</m:t>
                        </m:r>
                      </m:sub>
                      <m:sup>
                        <m:r>
                          <a:rPr lang="en-US" altLang="zh-CN" sz="2400" i="1">
                            <a:latin typeface="Cambria Math" panose="02040503050406030204" pitchFamily="18" charset="0"/>
                            <a:cs typeface="Times New Roman" panose="02020603050405020304" pitchFamily="18" charset="0"/>
                          </a:rPr>
                          <m:t>𝑘</m:t>
                        </m:r>
                      </m:sup>
                    </m:sSub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d>
                          <m:dPr>
                            <m:ctrlPr>
                              <a:rPr lang="en-US" altLang="zh-CN" sz="2400" i="1">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2</m:t>
                            </m:r>
                          </m:e>
                        </m:d>
                      </m:e>
                      <m:sup>
                        <m:f>
                          <m:fPr>
                            <m:ctrlPr>
                              <a:rPr lang="en-US" altLang="zh-CN" sz="2400" i="1" smtClean="0">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9</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𝑘</m:t>
                            </m:r>
                          </m:num>
                          <m:den>
                            <m:r>
                              <a:rPr lang="en-US" altLang="zh-CN" sz="2400" b="0" i="1" smtClean="0">
                                <a:latin typeface="Cambria Math" panose="02040503050406030204" pitchFamily="18" charset="0"/>
                                <a:cs typeface="Times New Roman" panose="02020603050405020304" pitchFamily="18" charset="0"/>
                              </a:rPr>
                              <m:t>2</m:t>
                            </m:r>
                          </m:den>
                        </m:f>
                      </m:sup>
                    </m:sSup>
                    <m:sSup>
                      <m:sSupPr>
                        <m:ctrlPr>
                          <a:rPr lang="pt-BR" altLang="zh-CN" sz="2400" i="1">
                            <a:latin typeface="Cambria Math" panose="02040503050406030204" pitchFamily="18" charset="0"/>
                            <a:cs typeface="Times New Roman" panose="02020603050405020304" pitchFamily="18" charset="0"/>
                          </a:rPr>
                        </m:ctrlPr>
                      </m:sSupPr>
                      <m:e>
                        <m:r>
                          <a:rPr lang="pt-BR" altLang="zh-CN" sz="2400" i="1" smtClean="0">
                            <a:latin typeface="Cambria Math" panose="02040503050406030204" pitchFamily="18" charset="0"/>
                            <a:cs typeface="Times New Roman" panose="02020603050405020304" pitchFamily="18" charset="0"/>
                          </a:rPr>
                          <m:t> </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𝑥</m:t>
                        </m:r>
                        <m:r>
                          <a:rPr lang="en-US" altLang="zh-CN" sz="2400" i="1">
                            <a:latin typeface="Cambria Math" panose="02040503050406030204" pitchFamily="18" charset="0"/>
                            <a:cs typeface="Times New Roman" panose="02020603050405020304" pitchFamily="18" charset="0"/>
                          </a:rPr>
                          <m:t>)</m:t>
                        </m:r>
                      </m:e>
                      <m:sup>
                        <m:r>
                          <a:rPr lang="en-US" altLang="zh-CN" sz="2400" i="1">
                            <a:latin typeface="Cambria Math" panose="02040503050406030204" pitchFamily="18" charset="0"/>
                            <a:cs typeface="Times New Roman" panose="02020603050405020304" pitchFamily="18" charset="0"/>
                          </a:rPr>
                          <m:t>𝑘</m:t>
                        </m:r>
                      </m:sup>
                    </m:sSup>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令</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𝑘</m:t>
                    </m:r>
                  </m:oMath>
                </a14:m>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，常数项</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𝑇</m:t>
                        </m:r>
                      </m:e>
                      <m:sub>
                        <m:r>
                          <a:rPr lang="en-US" altLang="zh-CN" sz="2400" i="1">
                            <a:latin typeface="Cambria Math" panose="02040503050406030204" pitchFamily="18" charset="0"/>
                            <a:cs typeface="Times New Roman" panose="02020603050405020304" pitchFamily="18" charset="0"/>
                          </a:rPr>
                          <m:t>1</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9</m:t>
                        </m:r>
                      </m:sub>
                      <m:sup>
                        <m:r>
                          <a:rPr lang="en-US" altLang="zh-CN" sz="2400" b="0" i="1" smtClean="0">
                            <a:latin typeface="Cambria Math" panose="02040503050406030204" pitchFamily="18" charset="0"/>
                            <a:cs typeface="Times New Roman" panose="02020603050405020304" pitchFamily="18" charset="0"/>
                          </a:rPr>
                          <m:t>0</m:t>
                        </m:r>
                      </m:sup>
                    </m:sSubSup>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2</m:t>
                            </m:r>
                          </m:e>
                        </m:d>
                      </m:e>
                      <m:sup>
                        <m:f>
                          <m:fPr>
                            <m:ctrlPr>
                              <a:rPr lang="en-US" altLang="zh-CN" sz="2400" i="1">
                                <a:latin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cs typeface="Times New Roman" panose="02020603050405020304" pitchFamily="18" charset="0"/>
                              </a:rPr>
                              <m:t>9−</m:t>
                            </m:r>
                            <m:r>
                              <a:rPr lang="en-US" altLang="zh-CN" sz="2400" b="0" i="1" smtClean="0">
                                <a:latin typeface="Cambria Math" panose="02040503050406030204" pitchFamily="18" charset="0"/>
                                <a:cs typeface="Times New Roman" panose="02020603050405020304" pitchFamily="18" charset="0"/>
                              </a:rPr>
                              <m:t>0</m:t>
                            </m:r>
                          </m:num>
                          <m:den>
                            <m:r>
                              <a:rPr lang="en-US" altLang="zh-CN" sz="2400" i="1">
                                <a:latin typeface="Cambria Math" panose="02040503050406030204" pitchFamily="18" charset="0"/>
                                <a:cs typeface="Times New Roman" panose="02020603050405020304" pitchFamily="18" charset="0"/>
                              </a:rPr>
                              <m:t>2</m:t>
                            </m:r>
                          </m:den>
                        </m:f>
                      </m:sup>
                    </m:sSup>
                    <m:sSup>
                      <m:sSupPr>
                        <m:ctrlPr>
                          <a:rPr lang="pt-BR" altLang="zh-CN" sz="2400" i="1">
                            <a:latin typeface="Cambria Math" panose="02040503050406030204" pitchFamily="18" charset="0"/>
                            <a:cs typeface="Times New Roman" panose="02020603050405020304" pitchFamily="18" charset="0"/>
                          </a:rPr>
                        </m:ctrlPr>
                      </m:sSupPr>
                      <m:e>
                        <m:r>
                          <a:rPr lang="pt-BR" altLang="zh-CN" sz="2400" i="1">
                            <a:latin typeface="Cambria Math" panose="02040503050406030204" pitchFamily="18" charset="0"/>
                            <a:cs typeface="Times New Roman" panose="02020603050405020304" pitchFamily="18" charset="0"/>
                          </a:rPr>
                          <m:t> </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𝑥</m:t>
                        </m:r>
                        <m:r>
                          <a:rPr lang="en-US" altLang="zh-CN" sz="2400" i="1">
                            <a:latin typeface="Cambria Math" panose="02040503050406030204" pitchFamily="18" charset="0"/>
                            <a:cs typeface="Times New Roman" panose="02020603050405020304" pitchFamily="18" charset="0"/>
                          </a:rPr>
                          <m:t>)</m:t>
                        </m:r>
                      </m:e>
                      <m:sup>
                        <m:r>
                          <a:rPr lang="en-US" altLang="zh-CN" sz="2400" b="0" i="1" smtClean="0">
                            <a:latin typeface="Cambria Math" panose="02040503050406030204" pitchFamily="18" charset="0"/>
                            <a:cs typeface="Times New Roman" panose="02020603050405020304" pitchFamily="18" charset="0"/>
                          </a:rPr>
                          <m:t>0</m:t>
                        </m:r>
                      </m:sup>
                    </m:sSup>
                  </m:oMath>
                </a14:m>
                <a:r>
                  <a:rPr lang="en-US" altLang="zh-CN" sz="2400" dirty="0" smtClean="0">
                    <a:latin typeface="Times New Roman" panose="02020603050405020304" pitchFamily="18" charset="0"/>
                    <a:cs typeface="Times New Roman" panose="02020603050405020304" pitchFamily="18" charset="0"/>
                  </a:rPr>
                  <a:t>=16</a:t>
                </a:r>
                <a14:m>
                  <m:oMath xmlns:m="http://schemas.openxmlformats.org/officeDocument/2006/math">
                    <m:rad>
                      <m:radPr>
                        <m:degHide m:val="on"/>
                        <m:ctrlPr>
                          <a:rPr lang="en-US"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2</m:t>
                        </m:r>
                      </m:e>
                    </m:rad>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要使系数为有理数，则需</a:t>
                </a:r>
                <a14:m>
                  <m:oMath xmlns:m="http://schemas.openxmlformats.org/officeDocument/2006/math">
                    <m:f>
                      <m:fPr>
                        <m:ctrlPr>
                          <a:rPr lang="en-US" altLang="zh-CN" sz="240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9</m:t>
                        </m:r>
                        <m:r>
                          <a:rPr lang="en-US" altLang="zh-CN" sz="2400" i="1">
                            <a:latin typeface="Cambria Math" panose="02040503050406030204" pitchFamily="18" charset="0"/>
                            <a:cs typeface="Times New Roman" panose="02020603050405020304" pitchFamily="18" charset="0"/>
                          </a:rPr>
                          <m:t>-</m:t>
                        </m:r>
                        <m:r>
                          <m:rPr>
                            <m:sty m:val="p"/>
                          </m:rPr>
                          <a:rPr lang="en-US" altLang="zh-CN" sz="2400" i="1" smtClean="0">
                            <a:latin typeface="Cambria Math" panose="02040503050406030204" pitchFamily="18" charset="0"/>
                            <a:cs typeface="Times New Roman" panose="02020603050405020304" pitchFamily="18" charset="0"/>
                          </a:rPr>
                          <m:t>k</m:t>
                        </m:r>
                      </m:num>
                      <m:den>
                        <m:r>
                          <a:rPr lang="en-US" altLang="zh-CN" sz="2400" b="0" i="1" smtClean="0">
                            <a:latin typeface="Cambria Math" panose="02040503050406030204" pitchFamily="18" charset="0"/>
                            <a:cs typeface="Times New Roman" panose="02020603050405020304" pitchFamily="18" charset="0"/>
                          </a:rPr>
                          <m:t>2</m:t>
                        </m:r>
                      </m:den>
                    </m:f>
                  </m:oMath>
                </a14:m>
                <a:r>
                  <a:rPr lang="zh-CN" altLang="en-US" sz="2400" dirty="0" smtClean="0">
                    <a:latin typeface="Times New Roman" panose="02020603050405020304" pitchFamily="18" charset="0"/>
                    <a:cs typeface="Times New Roman" panose="02020603050405020304" pitchFamily="18" charset="0"/>
                  </a:rPr>
                  <a:t>为整数即可，</a:t>
                </a:r>
                <a:r>
                  <a:rPr lang="en-US" altLang="zh-CN" sz="2400" dirty="0" smtClean="0">
                    <a:latin typeface="Times New Roman" panose="02020603050405020304" pitchFamily="18" charset="0"/>
                    <a:cs typeface="Times New Roman" panose="02020603050405020304" pitchFamily="18" charset="0"/>
                  </a:rPr>
                  <a:t>k</a:t>
                </a:r>
                <a:r>
                  <a:rPr lang="zh-CN" altLang="en-US" sz="2400" dirty="0" smtClean="0">
                    <a:latin typeface="Times New Roman" panose="02020603050405020304" pitchFamily="18" charset="0"/>
                    <a:cs typeface="Times New Roman" panose="02020603050405020304" pitchFamily="18" charset="0"/>
                  </a:rPr>
                  <a:t>取</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7</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9</a:t>
                </a:r>
              </a:p>
              <a:p>
                <a:pPr>
                  <a:lnSpc>
                    <a:spcPct val="150000"/>
                  </a:lnSpc>
                </a:pPr>
                <a:r>
                  <a:rPr lang="zh-CN" altLang="en-US" sz="2400" dirty="0" smtClean="0">
                    <a:latin typeface="Times New Roman" panose="02020603050405020304" pitchFamily="18" charset="0"/>
                    <a:cs typeface="Times New Roman" panose="02020603050405020304" pitchFamily="18" charset="0"/>
                  </a:rPr>
                  <a:t>所以个数为</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个</a:t>
                </a:r>
                <a:endParaRPr lang="en-US" altLang="zh-CN" sz="2400" dirty="0" smtClean="0">
                  <a:latin typeface="Times New Roman" panose="02020603050405020304" pitchFamily="18" charset="0"/>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3691" y="1966814"/>
                <a:ext cx="11869004" cy="3553986"/>
              </a:xfrm>
              <a:prstGeom prst="rect">
                <a:avLst/>
              </a:prstGeom>
              <a:blipFill rotWithShape="0">
                <a:blip r:embed="rId4"/>
                <a:stretch>
                  <a:fillRect l="-770" b="-12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314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2——</a:t>
            </a:r>
            <a:r>
              <a:rPr lang="zh-CN" altLang="en-US" sz="3200" dirty="0" smtClean="0"/>
              <a:t>二项式定理</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p:cNvSpPr txBox="1"/>
              <p:nvPr/>
            </p:nvSpPr>
            <p:spPr>
              <a:xfrm>
                <a:off x="63691" y="700885"/>
                <a:ext cx="11869003" cy="2495042"/>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2019</a:t>
                </a:r>
                <a:r>
                  <a:rPr lang="zh-CN" altLang="en-US" sz="2400" dirty="0" smtClean="0">
                    <a:latin typeface="Times New Roman" panose="02020603050405020304" pitchFamily="18" charset="0"/>
                    <a:cs typeface="Times New Roman" panose="02020603050405020304" pitchFamily="18" charset="0"/>
                  </a:rPr>
                  <a:t>江苏 </a:t>
                </a:r>
                <a:r>
                  <a:rPr lang="en-US" altLang="zh-CN" sz="2400" dirty="0" smtClean="0">
                    <a:latin typeface="Times New Roman" panose="02020603050405020304" pitchFamily="18" charset="0"/>
                    <a:cs typeface="Times New Roman" panose="02020603050405020304" pitchFamily="18" charset="0"/>
                  </a:rPr>
                  <a:t>22</a:t>
                </a:r>
                <a:r>
                  <a:rPr lang="zh-CN" altLang="en-US" sz="2400" dirty="0" smtClean="0">
                    <a:latin typeface="Times New Roman" panose="02020603050405020304" pitchFamily="18" charset="0"/>
                    <a:cs typeface="Times New Roman" panose="02020603050405020304" pitchFamily="18" charset="0"/>
                  </a:rPr>
                  <a:t>）设</a:t>
                </a: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d>
                          <m:dPr>
                            <m:ctrlPr>
                              <a:rPr lang="pt-BR" altLang="zh-CN" sz="2400" i="1">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1</m:t>
                            </m:r>
                            <m:r>
                              <a:rPr lang="pt-BR" altLang="zh-CN" sz="2400" i="1">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𝑥</m:t>
                            </m:r>
                          </m:e>
                        </m:d>
                      </m:e>
                      <m:sup>
                        <m:r>
                          <a:rPr lang="pt-BR" altLang="zh-CN" sz="2400" i="1">
                            <a:latin typeface="Cambria Math" panose="02040503050406030204" pitchFamily="18" charset="0"/>
                            <a:cs typeface="Times New Roman" panose="02020603050405020304" pitchFamily="18" charset="0"/>
                          </a:rPr>
                          <m:t>𝑛</m:t>
                        </m:r>
                      </m:sup>
                    </m:sSup>
                    <m:r>
                      <a:rPr lang="pt-BR" altLang="zh-CN" sz="2400" i="1">
                        <a:latin typeface="Cambria Math" panose="02040503050406030204" pitchFamily="18" charset="0"/>
                        <a:cs typeface="Times New Roman" panose="02020603050405020304" pitchFamily="18" charset="0"/>
                      </a:rPr>
                      <m:t>=</m:t>
                    </m:r>
                    <m:sSub>
                      <m:sSubPr>
                        <m:ctrlPr>
                          <a:rPr lang="pt-BR"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0</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pt-BR"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𝑥</m:t>
                    </m:r>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pt-BR"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2</m:t>
                        </m:r>
                      </m:sub>
                    </m:sSub>
                    <m:sSup>
                      <m:sSupPr>
                        <m:ctrlPr>
                          <a:rPr lang="pt-BR"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𝑥</m:t>
                        </m:r>
                      </m:e>
                      <m:sup>
                        <m:r>
                          <a:rPr lang="en-US" altLang="zh-CN" sz="2400" b="0" i="1" smtClean="0">
                            <a:latin typeface="Cambria Math" panose="02040503050406030204" pitchFamily="18" charset="0"/>
                            <a:cs typeface="Times New Roman" panose="02020603050405020304" pitchFamily="18" charset="0"/>
                          </a:rPr>
                          <m:t>2</m:t>
                        </m:r>
                      </m:sup>
                    </m:sSup>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pt-BR"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𝑛</m:t>
                        </m:r>
                      </m:sub>
                    </m:sSub>
                    <m:sSup>
                      <m:sSupPr>
                        <m:ctrlPr>
                          <a:rPr lang="pt-BR"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𝑥</m:t>
                        </m:r>
                      </m:e>
                      <m:sup>
                        <m:r>
                          <a:rPr lang="en-US" altLang="zh-CN" sz="2400" i="1">
                            <a:latin typeface="Cambria Math" panose="02040503050406030204" pitchFamily="18" charset="0"/>
                            <a:cs typeface="Times New Roman" panose="02020603050405020304" pitchFamily="18" charset="0"/>
                          </a:rPr>
                          <m:t>𝑛</m:t>
                        </m:r>
                      </m:sup>
                    </m:sSup>
                  </m:oMath>
                </a14:m>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4,n</a:t>
                </a:r>
                <a14:m>
                  <m:oMath xmlns:m="http://schemas.openxmlformats.org/officeDocument/2006/math">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m:rPr>
                            <m:nor/>
                          </m:rPr>
                          <a:rPr lang="en-US" altLang="zh-CN" sz="2400" dirty="0">
                            <a:latin typeface="Times New Roman" panose="02020603050405020304" pitchFamily="18" charset="0"/>
                            <a:cs typeface="Times New Roman" panose="02020603050405020304" pitchFamily="18" charset="0"/>
                          </a:rPr>
                          <m:t>N</m:t>
                        </m:r>
                      </m:e>
                      <m:sub>
                        <m:r>
                          <a:rPr lang="en-US" altLang="zh-CN" sz="2400" i="1" dirty="0">
                            <a:latin typeface="Cambria Math" panose="02040503050406030204" pitchFamily="18" charset="0"/>
                            <a:cs typeface="Times New Roman" panose="02020603050405020304" pitchFamily="18" charset="0"/>
                          </a:rPr>
                          <m:t>+</m:t>
                        </m:r>
                      </m:sub>
                    </m:sSub>
                  </m:oMath>
                </a14:m>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已知</a:t>
                </a: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sSub>
                          <m:sSubPr>
                            <m:ctrlPr>
                              <a:rPr lang="pt-BR"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3</m:t>
                            </m:r>
                          </m:sub>
                        </m:sSub>
                      </m:e>
                      <m:sup>
                        <m:r>
                          <a:rPr lang="en-US" altLang="zh-CN" sz="2400" i="1">
                            <a:latin typeface="Cambria Math" panose="02040503050406030204" pitchFamily="18" charset="0"/>
                            <a:cs typeface="Times New Roman" panose="02020603050405020304" pitchFamily="18" charset="0"/>
                          </a:rPr>
                          <m:t>2</m:t>
                        </m:r>
                      </m:sup>
                    </m:sSup>
                  </m:oMath>
                </a14:m>
                <a:r>
                  <a:rPr lang="en-US" altLang="zh-CN" sz="2400" dirty="0" smtClean="0">
                    <a:latin typeface="Times New Roman" panose="02020603050405020304" pitchFamily="18" charset="0"/>
                    <a:cs typeface="Times New Roman" panose="02020603050405020304" pitchFamily="18" charset="0"/>
                  </a:rPr>
                  <a:t>=2</a:t>
                </a:r>
                <a14:m>
                  <m:oMath xmlns:m="http://schemas.openxmlformats.org/officeDocument/2006/math">
                    <m:sSub>
                      <m:sSubPr>
                        <m:ctrlPr>
                          <a:rPr lang="pt-BR"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2</m:t>
                        </m:r>
                      </m:sub>
                    </m:sSub>
                    <m:sSub>
                      <m:sSubPr>
                        <m:ctrlPr>
                          <a:rPr lang="pt-BR"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4</m:t>
                        </m:r>
                      </m:sub>
                    </m:sSub>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）求</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的值</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）设</a:t>
                </a: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d>
                          <m:dPr>
                            <m:ctrlPr>
                              <a:rPr lang="pt-BR"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1</m:t>
                            </m:r>
                            <m:r>
                              <a:rPr lang="pt-BR" altLang="zh-CN" sz="2400" i="1">
                                <a:latin typeface="Cambria Math" panose="02040503050406030204" pitchFamily="18" charset="0"/>
                                <a:cs typeface="Times New Roman" panose="02020603050405020304" pitchFamily="18" charset="0"/>
                              </a:rPr>
                              <m:t>+</m:t>
                            </m:r>
                            <m:rad>
                              <m:radPr>
                                <m:degHide m:val="on"/>
                                <m:ctrlPr>
                                  <a:rPr lang="pt-BR" altLang="zh-CN" sz="2400" i="1" smtClean="0">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3</m:t>
                                </m:r>
                              </m:e>
                            </m:rad>
                          </m:e>
                        </m:d>
                      </m:e>
                      <m:sup>
                        <m:r>
                          <a:rPr lang="pt-BR" altLang="zh-CN" sz="2400" i="1">
                            <a:latin typeface="Cambria Math" panose="02040503050406030204" pitchFamily="18" charset="0"/>
                            <a:cs typeface="Times New Roman" panose="02020603050405020304" pitchFamily="18" charset="0"/>
                          </a:rPr>
                          <m:t>𝑛</m:t>
                        </m:r>
                      </m:sup>
                    </m:s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sz="2400" b="0" i="1" dirty="0" smtClean="0">
                        <a:latin typeface="Cambria Math" panose="02040503050406030204" pitchFamily="18" charset="0"/>
                        <a:cs typeface="Times New Roman" panose="02020603050405020304" pitchFamily="18" charset="0"/>
                      </a:rPr>
                      <m:t>𝑎</m:t>
                    </m:r>
                    <m:r>
                      <a:rPr lang="en-US" altLang="zh-CN" sz="2400" b="0" i="1" dirty="0" smtClean="0">
                        <a:latin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𝑏</m:t>
                    </m:r>
                    <m:rad>
                      <m:radPr>
                        <m:degHide m:val="on"/>
                        <m:ctrlPr>
                          <a:rPr lang="en-US" altLang="zh-CN" sz="2400" b="0" i="1" dirty="0" smtClean="0">
                            <a:latin typeface="Cambria Math" panose="02040503050406030204" pitchFamily="18" charset="0"/>
                            <a:cs typeface="Times New Roman" panose="02020603050405020304" pitchFamily="18" charset="0"/>
                          </a:rPr>
                        </m:ctrlPr>
                      </m:radPr>
                      <m:deg/>
                      <m:e>
                        <m:r>
                          <a:rPr lang="en-US" altLang="zh-CN" sz="2400" b="0" i="1" dirty="0" smtClean="0">
                            <a:latin typeface="Cambria Math" panose="02040503050406030204" pitchFamily="18" charset="0"/>
                            <a:cs typeface="Times New Roman" panose="02020603050405020304" pitchFamily="18" charset="0"/>
                          </a:rPr>
                          <m:t>3</m:t>
                        </m:r>
                      </m:e>
                    </m:rad>
                  </m:oMath>
                </a14:m>
                <a:r>
                  <a:rPr lang="zh-CN" altLang="en-US" sz="2400" dirty="0" smtClean="0">
                    <a:latin typeface="Times New Roman" panose="02020603050405020304" pitchFamily="18" charset="0"/>
                    <a:cs typeface="Times New Roman" panose="02020603050405020304" pitchFamily="18" charset="0"/>
                  </a:rPr>
                  <a:t>，其中</a:t>
                </a:r>
                <a14:m>
                  <m:oMath xmlns:m="http://schemas.openxmlformats.org/officeDocument/2006/math">
                    <m:r>
                      <a:rPr lang="en-US" altLang="zh-CN" sz="2400" i="1" dirty="0">
                        <a:latin typeface="Cambria Math" panose="02040503050406030204" pitchFamily="18" charset="0"/>
                        <a:cs typeface="Times New Roman" panose="02020603050405020304" pitchFamily="18" charset="0"/>
                      </a:rPr>
                      <m:t>𝑎</m:t>
                    </m:r>
                    <m:r>
                      <a:rPr lang="zh-CN" altLang="en-US" sz="2400" i="1" dirty="0" smtClean="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𝑏</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m:rPr>
                            <m:nor/>
                          </m:rPr>
                          <a:rPr lang="en-US" altLang="zh-CN" sz="2400" dirty="0">
                            <a:latin typeface="Times New Roman" panose="02020603050405020304" pitchFamily="18" charset="0"/>
                            <a:cs typeface="Times New Roman" panose="02020603050405020304" pitchFamily="18" charset="0"/>
                          </a:rPr>
                          <m:t>N</m:t>
                        </m:r>
                      </m:e>
                      <m:sub>
                        <m:r>
                          <a:rPr lang="en-US" altLang="zh-CN" sz="2400" i="1" dirty="0">
                            <a:latin typeface="Cambria Math" panose="02040503050406030204" pitchFamily="18" charset="0"/>
                            <a:cs typeface="Times New Roman" panose="02020603050405020304" pitchFamily="18" charset="0"/>
                          </a:rPr>
                          <m:t>+</m:t>
                        </m:r>
                      </m:sub>
                    </m:sSub>
                  </m:oMath>
                </a14:m>
                <a:r>
                  <a:rPr lang="zh-CN" altLang="en-US" sz="2400" dirty="0" smtClean="0">
                    <a:latin typeface="Times New Roman" panose="02020603050405020304" pitchFamily="18" charset="0"/>
                    <a:cs typeface="Times New Roman" panose="02020603050405020304" pitchFamily="18" charset="0"/>
                  </a:rPr>
                  <a:t>，求</a:t>
                </a: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𝑎</m:t>
                        </m:r>
                      </m:e>
                      <m:sup>
                        <m:r>
                          <a:rPr lang="en-US" altLang="zh-CN" sz="2400" i="1">
                            <a:latin typeface="Cambria Math" panose="02040503050406030204" pitchFamily="18" charset="0"/>
                            <a:cs typeface="Times New Roman" panose="02020603050405020304" pitchFamily="18" charset="0"/>
                          </a:rPr>
                          <m:t>2</m:t>
                        </m:r>
                      </m:sup>
                    </m:sSup>
                    <m:r>
                      <a:rPr lang="en-US" altLang="zh-CN" sz="2400" b="0" i="1" smtClean="0">
                        <a:latin typeface="Cambria Math" panose="02040503050406030204" pitchFamily="18" charset="0"/>
                        <a:cs typeface="Times New Roman" panose="02020603050405020304" pitchFamily="18" charset="0"/>
                      </a:rPr>
                      <m:t>−3</m:t>
                    </m:r>
                    <m:sSup>
                      <m:sSupPr>
                        <m:ctrlPr>
                          <a:rPr lang="pt-BR"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𝑏</m:t>
                        </m:r>
                      </m:e>
                      <m:sup>
                        <m:r>
                          <a:rPr lang="en-US" altLang="zh-CN" sz="2400" i="1">
                            <a:latin typeface="Cambria Math" panose="02040503050406030204" pitchFamily="18" charset="0"/>
                            <a:cs typeface="Times New Roman" panose="02020603050405020304" pitchFamily="18" charset="0"/>
                          </a:rPr>
                          <m:t>2</m:t>
                        </m:r>
                      </m:sup>
                    </m:sSup>
                  </m:oMath>
                </a14:m>
                <a:r>
                  <a:rPr lang="zh-CN" altLang="en-US" sz="2400" dirty="0" smtClean="0">
                    <a:latin typeface="Times New Roman" panose="02020603050405020304" pitchFamily="18" charset="0"/>
                    <a:cs typeface="Times New Roman" panose="02020603050405020304" pitchFamily="18" charset="0"/>
                  </a:rPr>
                  <a:t>的值</a:t>
                </a:r>
                <a:endParaRPr lang="en-US" altLang="zh-CN" sz="2400" dirty="0">
                  <a:latin typeface="Times New Roman" panose="02020603050405020304" pitchFamily="18" charset="0"/>
                  <a:cs typeface="Times New Roman" panose="02020603050405020304" pitchFamily="18" charset="0"/>
                </a:endParaRPr>
              </a:p>
              <a:p>
                <a:pPr>
                  <a:lnSpc>
                    <a:spcPct val="150000"/>
                  </a:lnSpc>
                </a:pPr>
                <a:endParaRPr lang="zh-CN" altLang="en-US" sz="2400"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63691" y="700885"/>
                <a:ext cx="11869003" cy="2495042"/>
              </a:xfrm>
              <a:prstGeom prst="rect">
                <a:avLst/>
              </a:prstGeom>
              <a:blipFill rotWithShape="0">
                <a:blip r:embed="rId3"/>
                <a:stretch>
                  <a:fillRect l="-77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63691" y="2652614"/>
                <a:ext cx="11869004" cy="3616055"/>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解：（</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因为</a:t>
                </a: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d>
                          <m:dPr>
                            <m:ctrlPr>
                              <a:rPr lang="pt-BR"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1</m:t>
                            </m:r>
                            <m:r>
                              <a:rPr lang="pt-BR"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𝑥</m:t>
                            </m:r>
                          </m:e>
                        </m:d>
                      </m:e>
                      <m:sup>
                        <m:r>
                          <a:rPr lang="pt-BR" altLang="zh-CN" sz="2400" i="1">
                            <a:latin typeface="Cambria Math" panose="02040503050406030204" pitchFamily="18" charset="0"/>
                            <a:cs typeface="Times New Roman" panose="02020603050405020304" pitchFamily="18" charset="0"/>
                          </a:rPr>
                          <m:t>𝑛</m:t>
                        </m:r>
                      </m:sup>
                    </m:s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𝑛</m:t>
                        </m:r>
                      </m:sub>
                      <m:sup>
                        <m:r>
                          <a:rPr lang="en-US" altLang="zh-CN" sz="2400" b="0" i="1" smtClean="0">
                            <a:latin typeface="Cambria Math" panose="02040503050406030204" pitchFamily="18" charset="0"/>
                            <a:cs typeface="Times New Roman" panose="02020603050405020304" pitchFamily="18" charset="0"/>
                          </a:rPr>
                          <m:t>0</m:t>
                        </m:r>
                      </m:sup>
                    </m:sSub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𝑛</m:t>
                        </m:r>
                      </m:sub>
                      <m:sup>
                        <m:r>
                          <a:rPr lang="en-US" altLang="zh-CN" sz="2400" b="0" i="1" smtClean="0">
                            <a:latin typeface="Cambria Math" panose="02040503050406030204" pitchFamily="18" charset="0"/>
                            <a:cs typeface="Times New Roman" panose="02020603050405020304" pitchFamily="18" charset="0"/>
                          </a:rPr>
                          <m:t>1</m:t>
                        </m:r>
                      </m:sup>
                    </m:sSubSup>
                    <m:sSup>
                      <m:sSupPr>
                        <m:ctrlPr>
                          <a:rPr lang="pt-BR"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𝑥</m:t>
                        </m:r>
                      </m:e>
                      <m:sup>
                        <m:r>
                          <a:rPr lang="en-US" altLang="zh-CN" sz="2400" b="0" i="1" smtClean="0">
                            <a:latin typeface="Cambria Math" panose="02040503050406030204" pitchFamily="18" charset="0"/>
                            <a:cs typeface="Times New Roman" panose="02020603050405020304" pitchFamily="18" charset="0"/>
                          </a:rPr>
                          <m:t>1</m:t>
                        </m:r>
                      </m:sup>
                    </m:s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𝑛</m:t>
                        </m:r>
                      </m:sub>
                      <m:sup>
                        <m:r>
                          <a:rPr lang="en-US" altLang="zh-CN" sz="2400" b="0" i="1" smtClean="0">
                            <a:latin typeface="Cambria Math" panose="02040503050406030204" pitchFamily="18" charset="0"/>
                            <a:cs typeface="Times New Roman" panose="02020603050405020304" pitchFamily="18" charset="0"/>
                          </a:rPr>
                          <m:t>2</m:t>
                        </m:r>
                      </m:sup>
                    </m:sSubSup>
                    <m:sSup>
                      <m:sSupPr>
                        <m:ctrlPr>
                          <a:rPr lang="pt-BR"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𝑥</m:t>
                        </m:r>
                      </m:e>
                      <m:sup>
                        <m:r>
                          <a:rPr lang="en-US" altLang="zh-CN" sz="2400" b="0" i="1" smtClean="0">
                            <a:latin typeface="Cambria Math" panose="02040503050406030204" pitchFamily="18" charset="0"/>
                            <a:cs typeface="Times New Roman" panose="02020603050405020304" pitchFamily="18" charset="0"/>
                          </a:rPr>
                          <m:t>2</m:t>
                        </m:r>
                      </m:sup>
                    </m:s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𝑛</m:t>
                        </m:r>
                      </m:sub>
                      <m:sup>
                        <m:r>
                          <a:rPr lang="en-US" altLang="zh-CN" sz="2400" b="0" i="1" smtClean="0">
                            <a:latin typeface="Cambria Math" panose="02040503050406030204" pitchFamily="18" charset="0"/>
                            <a:cs typeface="Times New Roman" panose="02020603050405020304" pitchFamily="18" charset="0"/>
                          </a:rPr>
                          <m:t>𝑛</m:t>
                        </m:r>
                      </m:sup>
                    </m:sSubSup>
                    <m:sSup>
                      <m:sSupPr>
                        <m:ctrlPr>
                          <a:rPr lang="pt-BR"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𝑥</m:t>
                        </m:r>
                      </m:e>
                      <m:sup>
                        <m:r>
                          <a:rPr lang="en-US" altLang="zh-CN" sz="2400" b="0" i="1" smtClean="0">
                            <a:latin typeface="Cambria Math" panose="02040503050406030204" pitchFamily="18" charset="0"/>
                            <a:cs typeface="Times New Roman" panose="02020603050405020304" pitchFamily="18" charset="0"/>
                          </a:rPr>
                          <m:t>𝑛</m:t>
                        </m:r>
                      </m:sup>
                    </m:sSup>
                  </m:oMath>
                </a14:m>
                <a:r>
                  <a:rPr lang="en-US" altLang="zh-CN" sz="2400" dirty="0" smtClean="0">
                    <a:latin typeface="Times New Roman" panose="02020603050405020304" pitchFamily="18" charset="0"/>
                    <a:cs typeface="Times New Roman" panose="02020603050405020304" pitchFamily="18" charset="0"/>
                  </a:rPr>
                  <a:t>, n</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a:t>
                </a:r>
              </a:p>
              <a:p>
                <a:pPr>
                  <a:lnSpc>
                    <a:spcPct val="150000"/>
                  </a:lnSpc>
                </a:pPr>
                <a:r>
                  <a:rPr lang="zh-CN" altLang="en-US" sz="2400" dirty="0" smtClean="0">
                    <a:latin typeface="Times New Roman" panose="02020603050405020304" pitchFamily="18" charset="0"/>
                    <a:cs typeface="Times New Roman" panose="02020603050405020304" pitchFamily="18" charset="0"/>
                  </a:rPr>
                  <a:t>所以</a:t>
                </a:r>
                <a14:m>
                  <m:oMath xmlns:m="http://schemas.openxmlformats.org/officeDocument/2006/math">
                    <m:sSub>
                      <m:sSubPr>
                        <m:ctrlPr>
                          <a:rPr lang="pt-BR"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2</m:t>
                        </m:r>
                      </m:sub>
                    </m:sSub>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𝑛</m:t>
                        </m:r>
                      </m:sub>
                      <m:sup>
                        <m:r>
                          <a:rPr lang="en-US" altLang="zh-CN" sz="2400" i="1">
                            <a:latin typeface="Cambria Math" panose="02040503050406030204" pitchFamily="18" charset="0"/>
                            <a:cs typeface="Times New Roman" panose="02020603050405020304" pitchFamily="18" charset="0"/>
                          </a:rPr>
                          <m:t>2</m:t>
                        </m:r>
                      </m:sup>
                    </m:sSub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smtClean="0">
                            <a:latin typeface="Cambria Math" panose="02040503050406030204" pitchFamily="18" charset="0"/>
                            <a:cs typeface="Times New Roman" panose="02020603050405020304" pitchFamily="18" charset="0"/>
                          </a:rPr>
                        </m:ctrlPr>
                      </m:fPr>
                      <m:num>
                        <m:r>
                          <a:rPr lang="en-US" altLang="zh-CN" sz="2400" b="0" i="1" dirty="0" smtClean="0">
                            <a:latin typeface="Cambria Math" panose="02040503050406030204" pitchFamily="18" charset="0"/>
                            <a:cs typeface="Times New Roman" panose="02020603050405020304" pitchFamily="18" charset="0"/>
                          </a:rPr>
                          <m:t>𝑛</m:t>
                        </m:r>
                        <m:r>
                          <a:rPr lang="en-US" altLang="zh-CN" sz="2400" b="0" i="1" dirty="0" smtClean="0">
                            <a:latin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𝑛</m:t>
                        </m:r>
                        <m:r>
                          <a:rPr lang="en-US" altLang="zh-CN" sz="2400" b="0" i="1" dirty="0" smtClean="0">
                            <a:latin typeface="Cambria Math" panose="02040503050406030204" pitchFamily="18" charset="0"/>
                            <a:cs typeface="Times New Roman" panose="02020603050405020304" pitchFamily="18" charset="0"/>
                          </a:rPr>
                          <m:t>−1)</m:t>
                        </m:r>
                      </m:num>
                      <m:den>
                        <m:r>
                          <a:rPr lang="en-US" altLang="zh-CN" sz="2400" b="0" i="1" dirty="0" smtClean="0">
                            <a:latin typeface="Cambria Math" panose="02040503050406030204" pitchFamily="18" charset="0"/>
                            <a:cs typeface="Times New Roman" panose="02020603050405020304" pitchFamily="18" charset="0"/>
                          </a:rPr>
                          <m:t>2</m:t>
                        </m:r>
                      </m:den>
                    </m:f>
                  </m:oMath>
                </a14:m>
                <a:r>
                  <a:rPr lang="en-US" altLang="zh-CN" sz="2400" dirty="0" smtClean="0">
                    <a:latin typeface="Times New Roman" panose="02020603050405020304" pitchFamily="18" charset="0"/>
                    <a:cs typeface="Times New Roman" panose="02020603050405020304" pitchFamily="18" charset="0"/>
                  </a:rPr>
                  <a:t>,</a:t>
                </a:r>
                <a:r>
                  <a:rPr lang="pt-BR" altLang="zh-CN" sz="2400" dirty="0">
                    <a:cs typeface="Times New Roman" panose="02020603050405020304" pitchFamily="18" charset="0"/>
                  </a:rPr>
                  <a:t> </a:t>
                </a:r>
                <a14:m>
                  <m:oMath xmlns:m="http://schemas.openxmlformats.org/officeDocument/2006/math">
                    <m:sSub>
                      <m:sSubPr>
                        <m:ctrlPr>
                          <a:rPr lang="pt-BR"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3</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𝑛</m:t>
                        </m:r>
                      </m:sub>
                      <m:sup>
                        <m:r>
                          <a:rPr lang="en-US" altLang="zh-CN" sz="2400" b="0" i="1" smtClean="0">
                            <a:latin typeface="Cambria Math" panose="02040503050406030204" pitchFamily="18" charset="0"/>
                            <a:cs typeface="Times New Roman" panose="02020603050405020304" pitchFamily="18" charset="0"/>
                          </a:rPr>
                          <m:t>3</m:t>
                        </m:r>
                      </m:sup>
                    </m:sSub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−1)(</m:t>
                        </m:r>
                        <m:r>
                          <a:rPr lang="en-US" altLang="zh-CN" sz="2400" b="0" i="1" dirty="0" smtClean="0">
                            <a:latin typeface="Cambria Math" panose="02040503050406030204" pitchFamily="18" charset="0"/>
                            <a:cs typeface="Times New Roman" panose="02020603050405020304" pitchFamily="18" charset="0"/>
                          </a:rPr>
                          <m:t>𝑛</m:t>
                        </m:r>
                        <m:r>
                          <a:rPr lang="en-US" altLang="zh-CN" sz="2400" b="0" i="1" dirty="0" smtClean="0">
                            <a:latin typeface="Cambria Math" panose="02040503050406030204" pitchFamily="18" charset="0"/>
                            <a:cs typeface="Times New Roman" panose="02020603050405020304" pitchFamily="18" charset="0"/>
                          </a:rPr>
                          <m:t>−2)</m:t>
                        </m:r>
                      </m:num>
                      <m:den>
                        <m:r>
                          <a:rPr lang="en-US" altLang="zh-CN" sz="2400" b="0" i="1" dirty="0" smtClean="0">
                            <a:latin typeface="Cambria Math" panose="02040503050406030204" pitchFamily="18" charset="0"/>
                            <a:cs typeface="Times New Roman" panose="02020603050405020304" pitchFamily="18" charset="0"/>
                          </a:rPr>
                          <m:t>6</m:t>
                        </m:r>
                      </m:den>
                    </m:f>
                  </m:oMath>
                </a14:m>
                <a:r>
                  <a:rPr lang="en-US" altLang="zh-CN" sz="2400" dirty="0" smtClean="0">
                    <a:latin typeface="Times New Roman" panose="02020603050405020304" pitchFamily="18" charset="0"/>
                    <a:cs typeface="Times New Roman" panose="02020603050405020304" pitchFamily="18" charset="0"/>
                  </a:rPr>
                  <a:t> , </a:t>
                </a:r>
                <a14:m>
                  <m:oMath xmlns:m="http://schemas.openxmlformats.org/officeDocument/2006/math">
                    <m:sSub>
                      <m:sSubPr>
                        <m:ctrlPr>
                          <a:rPr lang="pt-BR"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b="0" i="1" smtClean="0">
                            <a:latin typeface="Cambria Math" panose="02040503050406030204" pitchFamily="18" charset="0"/>
                            <a:cs typeface="Times New Roman" panose="02020603050405020304" pitchFamily="18" charset="0"/>
                          </a:rPr>
                          <m:t>4</m:t>
                        </m:r>
                      </m:sub>
                    </m:sSub>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𝑛</m:t>
                        </m:r>
                      </m:sub>
                      <m:sup>
                        <m:r>
                          <a:rPr lang="en-US" altLang="zh-CN" sz="2400" b="0" i="1" smtClean="0">
                            <a:latin typeface="Cambria Math" panose="02040503050406030204" pitchFamily="18" charset="0"/>
                            <a:cs typeface="Times New Roman" panose="02020603050405020304" pitchFamily="18" charset="0"/>
                          </a:rPr>
                          <m:t>4</m:t>
                        </m:r>
                      </m:sup>
                    </m:sSub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−1)(</m:t>
                        </m:r>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−2)(</m:t>
                        </m:r>
                        <m:r>
                          <a:rPr lang="en-US" altLang="zh-CN" sz="2400" b="0" i="1" dirty="0" smtClean="0">
                            <a:latin typeface="Cambria Math" panose="02040503050406030204" pitchFamily="18" charset="0"/>
                            <a:cs typeface="Times New Roman" panose="02020603050405020304" pitchFamily="18" charset="0"/>
                          </a:rPr>
                          <m:t>𝑛</m:t>
                        </m:r>
                        <m:r>
                          <a:rPr lang="en-US" altLang="zh-CN" sz="2400" b="0" i="1" dirty="0" smtClean="0">
                            <a:latin typeface="Cambria Math" panose="02040503050406030204" pitchFamily="18" charset="0"/>
                            <a:cs typeface="Times New Roman" panose="02020603050405020304" pitchFamily="18" charset="0"/>
                          </a:rPr>
                          <m:t>−3)</m:t>
                        </m:r>
                      </m:num>
                      <m:den>
                        <m:r>
                          <a:rPr lang="en-US" altLang="zh-CN" sz="2400" b="0" i="1" dirty="0" smtClean="0">
                            <a:latin typeface="Cambria Math" panose="02040503050406030204" pitchFamily="18" charset="0"/>
                            <a:cs typeface="Times New Roman" panose="02020603050405020304" pitchFamily="18" charset="0"/>
                          </a:rPr>
                          <m:t>24</m:t>
                        </m:r>
                      </m:den>
                    </m:f>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因为</a:t>
                </a: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sSub>
                          <m:sSubPr>
                            <m:ctrlPr>
                              <a:rPr lang="pt-BR"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3</m:t>
                            </m:r>
                          </m:sub>
                        </m:sSub>
                      </m:e>
                      <m:sup>
                        <m:r>
                          <a:rPr lang="en-US" altLang="zh-CN" sz="2400" i="1">
                            <a:latin typeface="Cambria Math" panose="02040503050406030204" pitchFamily="18" charset="0"/>
                            <a:cs typeface="Times New Roman" panose="02020603050405020304" pitchFamily="18" charset="0"/>
                          </a:rPr>
                          <m:t>2</m:t>
                        </m:r>
                      </m:sup>
                    </m:sSup>
                  </m:oMath>
                </a14:m>
                <a:r>
                  <a:rPr lang="en-US" altLang="zh-CN" sz="2400" dirty="0">
                    <a:latin typeface="Times New Roman" panose="02020603050405020304" pitchFamily="18" charset="0"/>
                    <a:cs typeface="Times New Roman" panose="02020603050405020304" pitchFamily="18" charset="0"/>
                  </a:rPr>
                  <a:t>=2</a:t>
                </a:r>
                <a14:m>
                  <m:oMath xmlns:m="http://schemas.openxmlformats.org/officeDocument/2006/math">
                    <m:sSub>
                      <m:sSubPr>
                        <m:ctrlPr>
                          <a:rPr lang="pt-BR"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2</m:t>
                        </m:r>
                      </m:sub>
                    </m:sSub>
                    <m:sSub>
                      <m:sSubPr>
                        <m:ctrlPr>
                          <a:rPr lang="pt-BR"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𝑎</m:t>
                        </m:r>
                      </m:e>
                      <m:sub>
                        <m:r>
                          <a:rPr lang="en-US" altLang="zh-CN" sz="2400" i="1">
                            <a:latin typeface="Cambria Math" panose="02040503050406030204" pitchFamily="18" charset="0"/>
                            <a:cs typeface="Times New Roman" panose="02020603050405020304" pitchFamily="18" charset="0"/>
                          </a:rPr>
                          <m:t>4</m:t>
                        </m:r>
                      </m:sub>
                    </m:sSub>
                  </m:oMath>
                </a14:m>
                <a:r>
                  <a:rPr lang="zh-CN" altLang="en-US" sz="2400" dirty="0" smtClean="0">
                    <a:latin typeface="Times New Roman" panose="02020603050405020304" pitchFamily="18" charset="0"/>
                    <a:cs typeface="Times New Roman" panose="02020603050405020304" pitchFamily="18" charset="0"/>
                  </a:rPr>
                  <a:t>，所以</a:t>
                </a: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m:t>
                        </m:r>
                        <m:f>
                          <m:fPr>
                            <m:ctrlPr>
                              <a:rPr lang="en-US" altLang="zh-CN" sz="2400" i="1" dirty="0">
                                <a:latin typeface="Cambria Math" panose="02040503050406030204" pitchFamily="18" charset="0"/>
                                <a:cs typeface="Times New Roman" panose="02020603050405020304" pitchFamily="18" charset="0"/>
                              </a:rPr>
                            </m:ctrlPr>
                          </m:fPr>
                          <m:num>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−1)(</m:t>
                            </m:r>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−2)</m:t>
                            </m:r>
                          </m:num>
                          <m:den>
                            <m:r>
                              <a:rPr lang="en-US" altLang="zh-CN" sz="2400" i="1" dirty="0">
                                <a:latin typeface="Cambria Math" panose="02040503050406030204" pitchFamily="18" charset="0"/>
                                <a:cs typeface="Times New Roman" panose="02020603050405020304" pitchFamily="18" charset="0"/>
                              </a:rPr>
                              <m:t>6</m:t>
                            </m:r>
                          </m:den>
                        </m:f>
                        <m:r>
                          <a:rPr lang="en-US" altLang="zh-CN" sz="2400" b="0" i="1" smtClean="0">
                            <a:latin typeface="Cambria Math" panose="02040503050406030204" pitchFamily="18" charset="0"/>
                            <a:cs typeface="Times New Roman" panose="02020603050405020304" pitchFamily="18" charset="0"/>
                          </a:rPr>
                          <m:t>)</m:t>
                        </m:r>
                      </m:e>
                      <m:sup>
                        <m:r>
                          <a:rPr lang="en-US" altLang="zh-CN" sz="2400" i="1">
                            <a:latin typeface="Cambria Math" panose="02040503050406030204" pitchFamily="18" charset="0"/>
                            <a:cs typeface="Times New Roman" panose="02020603050405020304" pitchFamily="18" charset="0"/>
                          </a:rPr>
                          <m:t>2</m:t>
                        </m:r>
                      </m:sup>
                    </m:sSup>
                  </m:oMath>
                </a14:m>
                <a:r>
                  <a:rPr lang="en-US" altLang="zh-CN" sz="2400" dirty="0">
                    <a:latin typeface="Times New Roman" panose="02020603050405020304" pitchFamily="18" charset="0"/>
                    <a:cs typeface="Times New Roman" panose="02020603050405020304" pitchFamily="18" charset="0"/>
                  </a:rPr>
                  <a:t>=2</a:t>
                </a:r>
                <a14:m>
                  <m:oMath xmlns:m="http://schemas.openxmlformats.org/officeDocument/2006/math">
                    <m:r>
                      <a:rPr lang="en-US" altLang="zh-CN" sz="2400" i="1" dirty="0">
                        <a:latin typeface="Cambria Math" panose="02040503050406030204" pitchFamily="18" charset="0"/>
                        <a:cs typeface="Times New Roman" panose="02020603050405020304" pitchFamily="18" charset="0"/>
                      </a:rPr>
                      <m:t>·</m:t>
                    </m:r>
                    <m:f>
                      <m:fPr>
                        <m:ctrlPr>
                          <a:rPr lang="en-US" altLang="zh-CN" sz="2400" i="1" dirty="0">
                            <a:latin typeface="Cambria Math" panose="02040503050406030204" pitchFamily="18" charset="0"/>
                            <a:cs typeface="Times New Roman" panose="02020603050405020304" pitchFamily="18" charset="0"/>
                          </a:rPr>
                        </m:ctrlPr>
                      </m:fPr>
                      <m:num>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−1)</m:t>
                        </m:r>
                      </m:num>
                      <m:den>
                        <m:r>
                          <a:rPr lang="en-US" altLang="zh-CN" sz="2400" i="1" dirty="0">
                            <a:latin typeface="Cambria Math" panose="02040503050406030204" pitchFamily="18" charset="0"/>
                            <a:cs typeface="Times New Roman" panose="02020603050405020304" pitchFamily="18" charset="0"/>
                          </a:rPr>
                          <m:t>2</m:t>
                        </m:r>
                      </m:den>
                    </m:f>
                    <m:r>
                      <a:rPr lang="en-US" altLang="zh-CN" sz="2400" i="1" dirty="0" smtClean="0">
                        <a:latin typeface="Cambria Math" panose="02040503050406030204" pitchFamily="18" charset="0"/>
                        <a:cs typeface="Times New Roman" panose="02020603050405020304" pitchFamily="18" charset="0"/>
                      </a:rPr>
                      <m:t>·</m:t>
                    </m:r>
                    <m:f>
                      <m:fPr>
                        <m:ctrlPr>
                          <a:rPr lang="en-US" altLang="zh-CN" sz="2400" i="1" dirty="0">
                            <a:latin typeface="Cambria Math" panose="02040503050406030204" pitchFamily="18" charset="0"/>
                            <a:cs typeface="Times New Roman" panose="02020603050405020304" pitchFamily="18" charset="0"/>
                          </a:rPr>
                        </m:ctrlPr>
                      </m:fPr>
                      <m:num>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−1)(</m:t>
                        </m:r>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−2)(</m:t>
                        </m:r>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−3)</m:t>
                        </m:r>
                      </m:num>
                      <m:den>
                        <m:r>
                          <a:rPr lang="en-US" altLang="zh-CN" sz="2400" i="1" dirty="0">
                            <a:latin typeface="Cambria Math" panose="02040503050406030204" pitchFamily="18" charset="0"/>
                            <a:cs typeface="Times New Roman" panose="02020603050405020304" pitchFamily="18" charset="0"/>
                          </a:rPr>
                          <m:t>24</m:t>
                        </m:r>
                      </m:den>
                    </m:f>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整理</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i="1" dirty="0">
                                <a:latin typeface="Cambria Math" panose="02040503050406030204" pitchFamily="18" charset="0"/>
                                <a:cs typeface="Times New Roman" panose="02020603050405020304" pitchFamily="18" charset="0"/>
                              </a:rPr>
                              <m:t>𝑛</m:t>
                            </m:r>
                          </m:e>
                          <m:sup>
                            <m:r>
                              <a:rPr lang="en-US" altLang="zh-CN" sz="2400" b="0" i="1" dirty="0" smtClean="0">
                                <a:latin typeface="Cambria Math" panose="02040503050406030204" pitchFamily="18" charset="0"/>
                                <a:cs typeface="Times New Roman" panose="02020603050405020304" pitchFamily="18" charset="0"/>
                              </a:rPr>
                              <m:t>2</m:t>
                            </m:r>
                          </m:sup>
                        </m:sSup>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−1)</m:t>
                            </m:r>
                          </m:e>
                          <m:sup>
                            <m:r>
                              <a:rPr lang="en-US" altLang="zh-CN" sz="2400" b="0" i="1" dirty="0" smtClean="0">
                                <a:latin typeface="Cambria Math" panose="02040503050406030204" pitchFamily="18" charset="0"/>
                                <a:cs typeface="Times New Roman" panose="02020603050405020304" pitchFamily="18" charset="0"/>
                              </a:rPr>
                              <m:t>2</m:t>
                            </m:r>
                          </m:sup>
                        </m:sSup>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−2)</m:t>
                            </m:r>
                          </m:e>
                          <m:sup>
                            <m:r>
                              <a:rPr lang="en-US" altLang="zh-CN" sz="2400" b="0" i="1" dirty="0" smtClean="0">
                                <a:latin typeface="Cambria Math" panose="02040503050406030204" pitchFamily="18" charset="0"/>
                                <a:cs typeface="Times New Roman" panose="02020603050405020304" pitchFamily="18" charset="0"/>
                              </a:rPr>
                              <m:t>2</m:t>
                            </m:r>
                          </m:sup>
                        </m:sSup>
                      </m:num>
                      <m:den>
                        <m:r>
                          <a:rPr lang="en-US" altLang="zh-CN" sz="2400" b="0" i="1" dirty="0" smtClean="0">
                            <a:latin typeface="Cambria Math" panose="02040503050406030204" pitchFamily="18" charset="0"/>
                            <a:cs typeface="Times New Roman" panose="02020603050405020304" pitchFamily="18" charset="0"/>
                          </a:rPr>
                          <m:t>3</m:t>
                        </m:r>
                        <m:r>
                          <a:rPr lang="en-US" altLang="zh-CN" sz="2400" i="1" dirty="0">
                            <a:latin typeface="Cambria Math" panose="02040503050406030204" pitchFamily="18" charset="0"/>
                            <a:cs typeface="Times New Roman" panose="02020603050405020304" pitchFamily="18" charset="0"/>
                          </a:rPr>
                          <m:t>6</m:t>
                        </m:r>
                      </m:den>
                    </m:f>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dirty="0">
                            <a:latin typeface="Cambria Math" panose="02040503050406030204" pitchFamily="18" charset="0"/>
                            <a:cs typeface="Times New Roman" panose="02020603050405020304" pitchFamily="18" charset="0"/>
                          </a:rPr>
                        </m:ctrlPr>
                      </m:fPr>
                      <m:num>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i="1" dirty="0">
                                <a:latin typeface="Cambria Math" panose="02040503050406030204" pitchFamily="18" charset="0"/>
                                <a:cs typeface="Times New Roman" panose="02020603050405020304" pitchFamily="18" charset="0"/>
                              </a:rPr>
                              <m:t>𝑛</m:t>
                            </m:r>
                          </m:e>
                          <m:sup>
                            <m:r>
                              <a:rPr lang="en-US" altLang="zh-CN" sz="2400" i="1" dirty="0">
                                <a:latin typeface="Cambria Math" panose="02040503050406030204" pitchFamily="18" charset="0"/>
                                <a:cs typeface="Times New Roman" panose="02020603050405020304" pitchFamily="18" charset="0"/>
                              </a:rPr>
                              <m:t>2</m:t>
                            </m:r>
                          </m:sup>
                        </m:sSup>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−1)</m:t>
                            </m:r>
                          </m:e>
                          <m:sup>
                            <m:r>
                              <a:rPr lang="en-US" altLang="zh-CN" sz="2400" i="1" dirty="0">
                                <a:latin typeface="Cambria Math" panose="02040503050406030204" pitchFamily="18" charset="0"/>
                                <a:cs typeface="Times New Roman" panose="02020603050405020304" pitchFamily="18" charset="0"/>
                              </a:rPr>
                              <m:t>2</m:t>
                            </m:r>
                          </m:sup>
                        </m:sSup>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−2)(</m:t>
                        </m:r>
                        <m:r>
                          <a:rPr lang="en-US" altLang="zh-CN" sz="2400" i="1" dirty="0">
                            <a:latin typeface="Cambria Math" panose="02040503050406030204" pitchFamily="18" charset="0"/>
                            <a:cs typeface="Times New Roman" panose="02020603050405020304" pitchFamily="18" charset="0"/>
                          </a:rPr>
                          <m:t>𝑛</m:t>
                        </m:r>
                        <m:r>
                          <a:rPr lang="en-US" altLang="zh-CN" sz="2400" i="1" dirty="0">
                            <a:latin typeface="Cambria Math" panose="02040503050406030204" pitchFamily="18" charset="0"/>
                            <a:cs typeface="Times New Roman" panose="02020603050405020304" pitchFamily="18" charset="0"/>
                          </a:rPr>
                          <m:t>−3)</m:t>
                        </m:r>
                      </m:num>
                      <m:den>
                        <m:r>
                          <a:rPr lang="en-US" altLang="zh-CN" sz="2400" i="1" dirty="0">
                            <a:latin typeface="Cambria Math" panose="02040503050406030204" pitchFamily="18" charset="0"/>
                            <a:cs typeface="Times New Roman" panose="02020603050405020304" pitchFamily="18" charset="0"/>
                          </a:rPr>
                          <m:t>24</m:t>
                        </m:r>
                      </m:den>
                    </m:f>
                  </m:oMath>
                </a14:m>
                <a:r>
                  <a:rPr lang="zh-CN" altLang="en-US" sz="2400" dirty="0" smtClean="0">
                    <a:latin typeface="Times New Roman" panose="02020603050405020304" pitchFamily="18" charset="0"/>
                    <a:cs typeface="Times New Roman" panose="02020603050405020304" pitchFamily="18" charset="0"/>
                  </a:rPr>
                  <a:t>解得</a:t>
                </a:r>
                <a:r>
                  <a:rPr lang="en-US" altLang="zh-CN" sz="2400" dirty="0" smtClean="0">
                    <a:latin typeface="Times New Roman" panose="02020603050405020304" pitchFamily="18" charset="0"/>
                    <a:cs typeface="Times New Roman" panose="02020603050405020304" pitchFamily="18" charset="0"/>
                  </a:rPr>
                  <a:t>n=5</a:t>
                </a:r>
              </a:p>
            </p:txBody>
          </p:sp>
        </mc:Choice>
        <mc:Fallback>
          <p:sp>
            <p:nvSpPr>
              <p:cNvPr id="8" name="文本框 7"/>
              <p:cNvSpPr txBox="1">
                <a:spLocks noRot="1" noChangeAspect="1" noMove="1" noResize="1" noEditPoints="1" noAdjustHandles="1" noChangeArrowheads="1" noChangeShapeType="1" noTextEdit="1"/>
              </p:cNvSpPr>
              <p:nvPr/>
            </p:nvSpPr>
            <p:spPr>
              <a:xfrm>
                <a:off x="63691" y="2652614"/>
                <a:ext cx="11869004" cy="3616055"/>
              </a:xfrm>
              <a:prstGeom prst="rect">
                <a:avLst/>
              </a:prstGeom>
              <a:blipFill rotWithShape="0">
                <a:blip r:embed="rId4"/>
                <a:stretch>
                  <a:fillRect l="-770" b="-6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382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0" y="-268106"/>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3200" dirty="0" smtClean="0"/>
              <a:t>考点</a:t>
            </a:r>
            <a:r>
              <a:rPr lang="en-US" altLang="zh-CN" sz="3200" dirty="0" smtClean="0"/>
              <a:t>2——</a:t>
            </a:r>
            <a:r>
              <a:rPr lang="zh-CN" altLang="en-US" sz="3200" dirty="0" smtClean="0"/>
              <a:t>二项式定理</a:t>
            </a:r>
            <a:endParaRPr lang="en-US" altLang="zh-CN"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文本框 8"/>
              <p:cNvSpPr txBox="1"/>
              <p:nvPr/>
            </p:nvSpPr>
            <p:spPr>
              <a:xfrm>
                <a:off x="63691" y="700885"/>
                <a:ext cx="11869003" cy="3896901"/>
              </a:xfrm>
              <a:prstGeom prst="rect">
                <a:avLst/>
              </a:prstGeom>
              <a:noFill/>
            </p:spPr>
            <p:txBody>
              <a:bodyPr wrap="square" rtlCol="0">
                <a:spAutoFit/>
              </a:bodyPr>
              <a:lstStyle/>
              <a:p>
                <a:pPr>
                  <a:lnSpc>
                    <a:spcPct val="150000"/>
                  </a:lnSpc>
                </a:pP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）由（</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n=5</a:t>
                </a:r>
                <a:r>
                  <a:rPr lang="zh-CN" altLang="en-US" sz="2400" dirty="0" smtClean="0">
                    <a:latin typeface="Times New Roman" panose="02020603050405020304" pitchFamily="18" charset="0"/>
                    <a:cs typeface="Times New Roman" panose="02020603050405020304" pitchFamily="18" charset="0"/>
                  </a:rPr>
                  <a:t>，则</a:t>
                </a: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d>
                          <m:dPr>
                            <m:ctrlPr>
                              <a:rPr lang="pt-BR"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1</m:t>
                            </m:r>
                            <m:r>
                              <a:rPr lang="pt-BR" altLang="zh-CN" sz="2400" i="1">
                                <a:latin typeface="Cambria Math" panose="02040503050406030204" pitchFamily="18" charset="0"/>
                                <a:cs typeface="Times New Roman" panose="02020603050405020304" pitchFamily="18" charset="0"/>
                              </a:rPr>
                              <m:t>+</m:t>
                            </m:r>
                            <m:rad>
                              <m:radPr>
                                <m:degHide m:val="on"/>
                                <m:ctrlPr>
                                  <a:rPr lang="pt-BR" altLang="zh-CN" sz="2400" i="1" smtClean="0">
                                    <a:latin typeface="Cambria Math" panose="02040503050406030204" pitchFamily="18" charset="0"/>
                                    <a:cs typeface="Times New Roman" panose="02020603050405020304" pitchFamily="18" charset="0"/>
                                  </a:rPr>
                                </m:ctrlPr>
                              </m:radPr>
                              <m:deg/>
                              <m:e>
                                <m:r>
                                  <a:rPr lang="en-US" altLang="zh-CN" sz="2400" b="0" i="1" smtClean="0">
                                    <a:latin typeface="Cambria Math" panose="02040503050406030204" pitchFamily="18" charset="0"/>
                                    <a:cs typeface="Times New Roman" panose="02020603050405020304" pitchFamily="18" charset="0"/>
                                  </a:rPr>
                                  <m:t>3</m:t>
                                </m:r>
                              </m:e>
                            </m:rad>
                          </m:e>
                        </m:d>
                      </m:e>
                      <m:sup>
                        <m:r>
                          <a:rPr lang="pt-BR" altLang="zh-CN" sz="2400" i="1">
                            <a:latin typeface="Cambria Math" panose="02040503050406030204" pitchFamily="18" charset="0"/>
                            <a:cs typeface="Times New Roman" panose="02020603050405020304" pitchFamily="18" charset="0"/>
                          </a:rPr>
                          <m:t>𝑛</m:t>
                        </m:r>
                      </m:sup>
                    </m:s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d>
                          <m:dPr>
                            <m:ctrlPr>
                              <a:rPr lang="pt-BR"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1</m:t>
                            </m:r>
                            <m:r>
                              <a:rPr lang="pt-BR" altLang="zh-CN" sz="2400" i="1">
                                <a:latin typeface="Cambria Math" panose="02040503050406030204" pitchFamily="18" charset="0"/>
                                <a:cs typeface="Times New Roman" panose="02020603050405020304" pitchFamily="18" charset="0"/>
                              </a:rPr>
                              <m:t>+</m:t>
                            </m:r>
                            <m:rad>
                              <m:radPr>
                                <m:degHide m:val="on"/>
                                <m:ctrlPr>
                                  <a:rPr lang="pt-BR"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3</m:t>
                                </m:r>
                              </m:e>
                            </m:rad>
                          </m:e>
                        </m:d>
                      </m:e>
                      <m:sup>
                        <m:r>
                          <a:rPr lang="en-US" altLang="zh-CN" sz="2400" b="0" i="1" smtClean="0">
                            <a:latin typeface="Cambria Math" panose="02040503050406030204" pitchFamily="18" charset="0"/>
                            <a:cs typeface="Times New Roman" panose="02020603050405020304" pitchFamily="18" charset="0"/>
                          </a:rPr>
                          <m:t>5</m:t>
                        </m:r>
                      </m:sup>
                    </m:sSup>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d>
                          <m:dPr>
                            <m:ctrlPr>
                              <a:rPr lang="pt-BR"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1</m:t>
                            </m:r>
                            <m:r>
                              <a:rPr lang="pt-BR" altLang="zh-CN" sz="2400" i="1">
                                <a:latin typeface="Cambria Math" panose="02040503050406030204" pitchFamily="18" charset="0"/>
                                <a:cs typeface="Times New Roman" panose="02020603050405020304" pitchFamily="18" charset="0"/>
                              </a:rPr>
                              <m:t>+</m:t>
                            </m:r>
                            <m:rad>
                              <m:radPr>
                                <m:degHide m:val="on"/>
                                <m:ctrlPr>
                                  <a:rPr lang="pt-BR"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3</m:t>
                                </m:r>
                              </m:e>
                            </m:rad>
                          </m:e>
                        </m:d>
                      </m:e>
                      <m:sup>
                        <m:r>
                          <a:rPr lang="en-US" altLang="zh-CN" sz="2400" i="1">
                            <a:latin typeface="Cambria Math" panose="02040503050406030204" pitchFamily="18" charset="0"/>
                            <a:cs typeface="Times New Roman" panose="02020603050405020304" pitchFamily="18" charset="0"/>
                          </a:rPr>
                          <m:t>5</m:t>
                        </m:r>
                      </m:sup>
                    </m:s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5</m:t>
                        </m:r>
                      </m:sub>
                      <m:sup>
                        <m:r>
                          <a:rPr lang="en-US" altLang="zh-CN" sz="2400" i="1">
                            <a:latin typeface="Cambria Math" panose="02040503050406030204" pitchFamily="18" charset="0"/>
                            <a:cs typeface="Times New Roman" panose="02020603050405020304" pitchFamily="18" charset="0"/>
                          </a:rPr>
                          <m:t>0</m:t>
                        </m:r>
                      </m:sup>
                    </m:sSubSup>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5</m:t>
                        </m:r>
                      </m:sub>
                      <m:sup>
                        <m:r>
                          <a:rPr lang="en-US" altLang="zh-CN" sz="2400" i="1">
                            <a:latin typeface="Cambria Math" panose="02040503050406030204" pitchFamily="18" charset="0"/>
                            <a:cs typeface="Times New Roman" panose="02020603050405020304" pitchFamily="18" charset="0"/>
                          </a:rPr>
                          <m:t>1</m:t>
                        </m:r>
                      </m:sup>
                    </m:sSubSup>
                    <m:rad>
                      <m:radPr>
                        <m:degHide m:val="on"/>
                        <m:ctrlPr>
                          <a:rPr lang="pt-BR"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3</m:t>
                        </m:r>
                      </m:e>
                    </m:rad>
                  </m:oMath>
                </a14:m>
                <a:r>
                  <a:rPr lang="en-US" altLang="zh-CN" sz="2400" dirty="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5</m:t>
                        </m:r>
                      </m:sub>
                      <m:sup>
                        <m:r>
                          <a:rPr lang="en-US" altLang="zh-CN" sz="2400" i="1">
                            <a:latin typeface="Cambria Math" panose="02040503050406030204" pitchFamily="18" charset="0"/>
                            <a:cs typeface="Times New Roman" panose="02020603050405020304" pitchFamily="18" charset="0"/>
                          </a:rPr>
                          <m:t>2</m:t>
                        </m:r>
                      </m:sup>
                    </m:sSubSup>
                    <m:sSup>
                      <m:sSupPr>
                        <m:ctrlPr>
                          <a:rPr lang="pt-BR"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m:t>
                        </m:r>
                        <m:rad>
                          <m:radPr>
                            <m:degHide m:val="on"/>
                            <m:ctrlPr>
                              <a:rPr lang="pt-BR"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3</m:t>
                            </m:r>
                          </m:e>
                        </m:rad>
                        <m:r>
                          <a:rPr lang="en-US" altLang="zh-CN" sz="2400" b="0" i="1" smtClean="0">
                            <a:latin typeface="Cambria Math" panose="02040503050406030204" pitchFamily="18" charset="0"/>
                            <a:cs typeface="Times New Roman" panose="02020603050405020304" pitchFamily="18" charset="0"/>
                          </a:rPr>
                          <m:t>)</m:t>
                        </m:r>
                      </m:e>
                      <m:sup>
                        <m:r>
                          <a:rPr lang="en-US" altLang="zh-CN" sz="2400" i="1">
                            <a:latin typeface="Cambria Math" panose="02040503050406030204" pitchFamily="18" charset="0"/>
                            <a:cs typeface="Times New Roman" panose="02020603050405020304" pitchFamily="18" charset="0"/>
                          </a:rPr>
                          <m:t>2</m:t>
                        </m:r>
                      </m:sup>
                    </m:s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5</m:t>
                        </m:r>
                      </m:sub>
                      <m:sup>
                        <m:r>
                          <a:rPr lang="en-US" altLang="zh-CN" sz="2400" b="0" i="1" smtClean="0">
                            <a:latin typeface="Cambria Math" panose="02040503050406030204" pitchFamily="18" charset="0"/>
                            <a:cs typeface="Times New Roman" panose="02020603050405020304" pitchFamily="18" charset="0"/>
                          </a:rPr>
                          <m:t>3</m:t>
                        </m:r>
                      </m:sup>
                    </m:sSubSup>
                    <m:sSup>
                      <m:sSupPr>
                        <m:ctrlPr>
                          <a:rPr lang="pt-BR"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m:t>
                        </m:r>
                        <m:rad>
                          <m:radPr>
                            <m:degHide m:val="on"/>
                            <m:ctrlPr>
                              <a:rPr lang="pt-BR"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3</m:t>
                            </m:r>
                          </m:e>
                        </m:rad>
                        <m:r>
                          <a:rPr lang="en-US" altLang="zh-CN" sz="2400" b="0" i="1" smtClean="0">
                            <a:latin typeface="Cambria Math" panose="02040503050406030204" pitchFamily="18" charset="0"/>
                            <a:cs typeface="Times New Roman" panose="02020603050405020304" pitchFamily="18" charset="0"/>
                          </a:rPr>
                          <m:t>)</m:t>
                        </m:r>
                      </m:e>
                      <m:sup>
                        <m:r>
                          <a:rPr lang="en-US" altLang="zh-CN" sz="2400" b="0" i="1" smtClean="0">
                            <a:latin typeface="Cambria Math" panose="02040503050406030204" pitchFamily="18" charset="0"/>
                            <a:cs typeface="Times New Roman" panose="02020603050405020304" pitchFamily="18" charset="0"/>
                          </a:rPr>
                          <m:t>3</m:t>
                        </m:r>
                      </m:sup>
                    </m:s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b="0" i="1" smtClean="0">
                            <a:latin typeface="Cambria Math" panose="02040503050406030204" pitchFamily="18" charset="0"/>
                            <a:cs typeface="Times New Roman" panose="02020603050405020304" pitchFamily="18" charset="0"/>
                          </a:rPr>
                          <m:t>5</m:t>
                        </m:r>
                      </m:sub>
                      <m:sup>
                        <m:r>
                          <a:rPr lang="en-US" altLang="zh-CN" sz="2400" b="0" i="1" smtClean="0">
                            <a:latin typeface="Cambria Math" panose="02040503050406030204" pitchFamily="18" charset="0"/>
                            <a:cs typeface="Times New Roman" panose="02020603050405020304" pitchFamily="18" charset="0"/>
                          </a:rPr>
                          <m:t>4</m:t>
                        </m:r>
                      </m:sup>
                    </m:sSubSup>
                    <m:sSup>
                      <m:sSupPr>
                        <m:ctrlPr>
                          <a:rPr lang="pt-BR"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m:t>
                        </m:r>
                        <m:rad>
                          <m:radPr>
                            <m:degHide m:val="on"/>
                            <m:ctrlPr>
                              <a:rPr lang="pt-BR"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3</m:t>
                            </m:r>
                          </m:e>
                        </m:rad>
                        <m:r>
                          <a:rPr lang="en-US" altLang="zh-CN" sz="2400" b="0" i="1" smtClean="0">
                            <a:latin typeface="Cambria Math" panose="02040503050406030204" pitchFamily="18" charset="0"/>
                            <a:cs typeface="Times New Roman" panose="02020603050405020304" pitchFamily="18" charset="0"/>
                          </a:rPr>
                          <m:t>)</m:t>
                        </m:r>
                      </m:e>
                      <m:sup>
                        <m:r>
                          <a:rPr lang="en-US" altLang="zh-CN" sz="2400" b="0" i="1" smtClean="0">
                            <a:latin typeface="Cambria Math" panose="02040503050406030204" pitchFamily="18" charset="0"/>
                            <a:cs typeface="Times New Roman" panose="02020603050405020304" pitchFamily="18" charset="0"/>
                          </a:rPr>
                          <m:t>4</m:t>
                        </m:r>
                      </m:sup>
                    </m:s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5</m:t>
                        </m:r>
                      </m:sub>
                      <m:sup>
                        <m:r>
                          <a:rPr lang="en-US" altLang="zh-CN" sz="2400" b="0" i="1" smtClean="0">
                            <a:latin typeface="Cambria Math" panose="02040503050406030204" pitchFamily="18" charset="0"/>
                            <a:cs typeface="Times New Roman" panose="02020603050405020304" pitchFamily="18" charset="0"/>
                          </a:rPr>
                          <m:t>5</m:t>
                        </m:r>
                      </m:sup>
                    </m:sSubSup>
                    <m:sSup>
                      <m:sSupPr>
                        <m:ctrlPr>
                          <a:rPr lang="pt-BR" altLang="zh-CN" sz="2400" i="1">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m:t>
                        </m:r>
                        <m:rad>
                          <m:radPr>
                            <m:degHide m:val="on"/>
                            <m:ctrlPr>
                              <a:rPr lang="pt-BR" altLang="zh-CN" sz="2400" i="1">
                                <a:latin typeface="Cambria Math" panose="02040503050406030204" pitchFamily="18" charset="0"/>
                                <a:cs typeface="Times New Roman" panose="02020603050405020304" pitchFamily="18" charset="0"/>
                              </a:rPr>
                            </m:ctrlPr>
                          </m:radPr>
                          <m:deg/>
                          <m:e>
                            <m:r>
                              <a:rPr lang="en-US" altLang="zh-CN" sz="2400" i="1">
                                <a:latin typeface="Cambria Math" panose="02040503050406030204" pitchFamily="18" charset="0"/>
                                <a:cs typeface="Times New Roman" panose="02020603050405020304" pitchFamily="18" charset="0"/>
                              </a:rPr>
                              <m:t>3</m:t>
                            </m:r>
                          </m:e>
                        </m:rad>
                        <m:r>
                          <a:rPr lang="en-US" altLang="zh-CN" sz="2400" b="0" i="1" smtClean="0">
                            <a:latin typeface="Cambria Math" panose="02040503050406030204" pitchFamily="18" charset="0"/>
                            <a:cs typeface="Times New Roman" panose="02020603050405020304" pitchFamily="18" charset="0"/>
                          </a:rPr>
                          <m:t>)</m:t>
                        </m:r>
                      </m:e>
                      <m:sup>
                        <m:r>
                          <a:rPr lang="en-US" altLang="zh-CN" sz="2400" b="0" i="1" smtClean="0">
                            <a:latin typeface="Cambria Math" panose="02040503050406030204" pitchFamily="18" charset="0"/>
                            <a:cs typeface="Times New Roman" panose="02020603050405020304" pitchFamily="18" charset="0"/>
                          </a:rPr>
                          <m:t>5</m:t>
                        </m:r>
                      </m:sup>
                    </m:sSup>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因为</a:t>
                </a:r>
                <a14:m>
                  <m:oMath xmlns:m="http://schemas.openxmlformats.org/officeDocument/2006/math">
                    <m:r>
                      <a:rPr lang="en-US" altLang="zh-CN" sz="2400" i="1" dirty="0">
                        <a:latin typeface="Cambria Math" panose="02040503050406030204" pitchFamily="18" charset="0"/>
                        <a:cs typeface="Times New Roman" panose="02020603050405020304" pitchFamily="18" charset="0"/>
                      </a:rPr>
                      <m:t>𝑎</m:t>
                    </m:r>
                    <m:r>
                      <a:rPr lang="zh-CN" altLang="en-US"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𝑏</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dirty="0">
                            <a:latin typeface="Cambria Math" panose="02040503050406030204" pitchFamily="18" charset="0"/>
                            <a:cs typeface="Times New Roman" panose="02020603050405020304" pitchFamily="18" charset="0"/>
                          </a:rPr>
                        </m:ctrlPr>
                      </m:sSubPr>
                      <m:e>
                        <m:r>
                          <m:rPr>
                            <m:nor/>
                          </m:rPr>
                          <a:rPr lang="en-US" altLang="zh-CN" sz="2400" dirty="0">
                            <a:latin typeface="Times New Roman" panose="02020603050405020304" pitchFamily="18" charset="0"/>
                            <a:cs typeface="Times New Roman" panose="02020603050405020304" pitchFamily="18" charset="0"/>
                          </a:rPr>
                          <m:t>N</m:t>
                        </m:r>
                      </m:e>
                      <m:sub>
                        <m:r>
                          <a:rPr lang="en-US" altLang="zh-CN" sz="2400" i="1" dirty="0">
                            <a:latin typeface="Cambria Math" panose="02040503050406030204" pitchFamily="18" charset="0"/>
                            <a:cs typeface="Times New Roman" panose="02020603050405020304" pitchFamily="18" charset="0"/>
                          </a:rPr>
                          <m:t>+</m:t>
                        </m:r>
                      </m:sub>
                    </m:sSub>
                  </m:oMath>
                </a14:m>
                <a:endParaRPr lang="en-US" altLang="zh-CN" sz="2400" dirty="0" smtClean="0">
                  <a:latin typeface="Times New Roman" panose="02020603050405020304" pitchFamily="18" charset="0"/>
                  <a:cs typeface="Times New Roman" panose="02020603050405020304" pitchFamily="18" charset="0"/>
                </a:endParaRPr>
              </a:p>
              <a:p>
                <a:pPr>
                  <a:lnSpc>
                    <a:spcPct val="150000"/>
                  </a:lnSpc>
                </a:pPr>
                <a:r>
                  <a:rPr lang="zh-CN" altLang="en-US" sz="2400" dirty="0" smtClean="0">
                    <a:latin typeface="Times New Roman" panose="02020603050405020304" pitchFamily="18" charset="0"/>
                    <a:cs typeface="Times New Roman" panose="02020603050405020304" pitchFamily="18" charset="0"/>
                  </a:rPr>
                  <a:t>所以</a:t>
                </a:r>
                <a14:m>
                  <m:oMath xmlns:m="http://schemas.openxmlformats.org/officeDocument/2006/math">
                    <m:r>
                      <a:rPr lang="en-US" altLang="zh-CN" sz="2400" i="1" dirty="0">
                        <a:latin typeface="Cambria Math" panose="02040503050406030204" pitchFamily="18" charset="0"/>
                        <a:cs typeface="Times New Roman" panose="02020603050405020304" pitchFamily="18" charset="0"/>
                      </a:rPr>
                      <m:t>𝑎</m:t>
                    </m:r>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5</m:t>
                        </m:r>
                      </m:sub>
                      <m:sup>
                        <m:r>
                          <a:rPr lang="en-US" altLang="zh-CN" sz="2400" i="1">
                            <a:latin typeface="Cambria Math" panose="02040503050406030204" pitchFamily="18" charset="0"/>
                            <a:cs typeface="Times New Roman" panose="02020603050405020304" pitchFamily="18" charset="0"/>
                          </a:rPr>
                          <m:t>0</m:t>
                        </m:r>
                      </m:sup>
                    </m:sSubSup>
                  </m:oMath>
                </a14:m>
                <a:r>
                  <a:rPr lang="en-US" altLang="zh-CN" sz="2400" dirty="0" smtClean="0">
                    <a:latin typeface="Times New Roman" panose="02020603050405020304" pitchFamily="18" charset="0"/>
                    <a:cs typeface="Times New Roman" panose="02020603050405020304" pitchFamily="18" charset="0"/>
                  </a:rPr>
                  <a:t>+3</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5</m:t>
                        </m:r>
                      </m:sub>
                      <m:sup>
                        <m:r>
                          <a:rPr lang="en-US" altLang="zh-CN" sz="2400" i="1">
                            <a:latin typeface="Cambria Math" panose="02040503050406030204" pitchFamily="18" charset="0"/>
                            <a:cs typeface="Times New Roman" panose="02020603050405020304" pitchFamily="18" charset="0"/>
                          </a:rPr>
                          <m:t>2</m:t>
                        </m:r>
                      </m:sup>
                    </m:sSubSup>
                  </m:oMath>
                </a14:m>
                <a:r>
                  <a:rPr lang="en-US" altLang="zh-CN" sz="2400" dirty="0" smtClean="0">
                    <a:latin typeface="Times New Roman" panose="02020603050405020304" pitchFamily="18" charset="0"/>
                    <a:cs typeface="Times New Roman" panose="02020603050405020304" pitchFamily="18" charset="0"/>
                  </a:rPr>
                  <a:t>+9</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5</m:t>
                        </m:r>
                      </m:sub>
                      <m:sup>
                        <m:r>
                          <a:rPr lang="en-US" altLang="zh-CN" sz="2400" i="1">
                            <a:latin typeface="Cambria Math" panose="02040503050406030204" pitchFamily="18" charset="0"/>
                            <a:cs typeface="Times New Roman" panose="02020603050405020304" pitchFamily="18" charset="0"/>
                          </a:rPr>
                          <m:t>4</m:t>
                        </m:r>
                      </m:sup>
                    </m:sSubSup>
                  </m:oMath>
                </a14:m>
                <a:r>
                  <a:rPr lang="en-US" altLang="zh-CN" sz="2400" dirty="0" smtClean="0">
                    <a:latin typeface="Times New Roman" panose="02020603050405020304" pitchFamily="18" charset="0"/>
                    <a:cs typeface="Times New Roman" panose="02020603050405020304" pitchFamily="18" charset="0"/>
                  </a:rPr>
                  <a:t>=76</a:t>
                </a:r>
              </a:p>
              <a:p>
                <a:pPr>
                  <a:lnSpc>
                    <a:spcPct val="150000"/>
                  </a:lnSpc>
                </a:pPr>
                <a14:m>
                  <m:oMath xmlns:m="http://schemas.openxmlformats.org/officeDocument/2006/math">
                    <m:r>
                      <a:rPr lang="en-US" altLang="zh-CN" sz="2400" i="1" dirty="0">
                        <a:latin typeface="Cambria Math" panose="02040503050406030204" pitchFamily="18" charset="0"/>
                        <a:cs typeface="Times New Roman" panose="02020603050405020304" pitchFamily="18" charset="0"/>
                      </a:rPr>
                      <m:t>𝑏</m:t>
                    </m:r>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5</m:t>
                        </m:r>
                      </m:sub>
                      <m:sup>
                        <m:r>
                          <a:rPr lang="en-US" altLang="zh-CN" sz="2400" i="1">
                            <a:latin typeface="Cambria Math" panose="02040503050406030204" pitchFamily="18" charset="0"/>
                            <a:cs typeface="Times New Roman" panose="02020603050405020304" pitchFamily="18" charset="0"/>
                          </a:rPr>
                          <m:t>1</m:t>
                        </m:r>
                      </m:sup>
                    </m:sSubSup>
                  </m:oMath>
                </a14:m>
                <a:r>
                  <a:rPr lang="en-US" altLang="zh-CN" sz="2400" dirty="0" smtClean="0">
                    <a:latin typeface="Times New Roman" panose="02020603050405020304" pitchFamily="18" charset="0"/>
                    <a:cs typeface="Times New Roman" panose="02020603050405020304" pitchFamily="18" charset="0"/>
                  </a:rPr>
                  <a:t>+3</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5</m:t>
                        </m:r>
                      </m:sub>
                      <m:sup>
                        <m:r>
                          <a:rPr lang="en-US" altLang="zh-CN" sz="2400" i="1">
                            <a:latin typeface="Cambria Math" panose="02040503050406030204" pitchFamily="18" charset="0"/>
                            <a:cs typeface="Times New Roman" panose="02020603050405020304" pitchFamily="18" charset="0"/>
                          </a:rPr>
                          <m:t>3</m:t>
                        </m:r>
                      </m:sup>
                    </m:sSubSup>
                  </m:oMath>
                </a14:m>
                <a:r>
                  <a:rPr lang="en-US" altLang="zh-CN" sz="2400" dirty="0" smtClean="0">
                    <a:latin typeface="Times New Roman" panose="02020603050405020304" pitchFamily="18" charset="0"/>
                    <a:cs typeface="Times New Roman" panose="02020603050405020304" pitchFamily="18" charset="0"/>
                  </a:rPr>
                  <a:t>+9</a:t>
                </a:r>
                <a14:m>
                  <m:oMath xmlns:m="http://schemas.openxmlformats.org/officeDocument/2006/math">
                    <m:sSubSup>
                      <m:sSubSupPr>
                        <m:ctrlPr>
                          <a:rPr lang="pt-BR" altLang="zh-CN" sz="2400" i="1">
                            <a:latin typeface="Cambria Math" panose="02040503050406030204" pitchFamily="18" charset="0"/>
                            <a:cs typeface="Times New Roman" panose="02020603050405020304" pitchFamily="18" charset="0"/>
                          </a:rPr>
                        </m:ctrlPr>
                      </m:sSubSupPr>
                      <m:e>
                        <m:r>
                          <m:rPr>
                            <m:sty m:val="p"/>
                          </m:rPr>
                          <a:rPr lang="en-US" altLang="zh-CN" sz="2400" i="1">
                            <a:latin typeface="Cambria Math" panose="02040503050406030204" pitchFamily="18" charset="0"/>
                            <a:cs typeface="Times New Roman" panose="02020603050405020304" pitchFamily="18" charset="0"/>
                          </a:rPr>
                          <m:t>C</m:t>
                        </m:r>
                      </m:e>
                      <m:sub>
                        <m:r>
                          <a:rPr lang="en-US" altLang="zh-CN" sz="2400" i="1">
                            <a:latin typeface="Cambria Math" panose="02040503050406030204" pitchFamily="18" charset="0"/>
                            <a:cs typeface="Times New Roman" panose="02020603050405020304" pitchFamily="18" charset="0"/>
                          </a:rPr>
                          <m:t>5</m:t>
                        </m:r>
                      </m:sub>
                      <m:sup>
                        <m:r>
                          <a:rPr lang="en-US" altLang="zh-CN" sz="2400" i="1">
                            <a:latin typeface="Cambria Math" panose="02040503050406030204" pitchFamily="18" charset="0"/>
                            <a:cs typeface="Times New Roman" panose="02020603050405020304" pitchFamily="18" charset="0"/>
                          </a:rPr>
                          <m:t>5</m:t>
                        </m:r>
                      </m:sup>
                    </m:sSubSup>
                  </m:oMath>
                </a14:m>
                <a:r>
                  <a:rPr lang="en-US" altLang="zh-CN" sz="2400" dirty="0" smtClean="0">
                    <a:latin typeface="Times New Roman" panose="02020603050405020304" pitchFamily="18" charset="0"/>
                    <a:cs typeface="Times New Roman" panose="02020603050405020304" pitchFamily="18" charset="0"/>
                  </a:rPr>
                  <a:t>=44</a:t>
                </a:r>
              </a:p>
              <a:p>
                <a:pPr>
                  <a:lnSpc>
                    <a:spcPct val="150000"/>
                  </a:lnSpc>
                </a:pPr>
                <a:r>
                  <a:rPr lang="zh-CN" altLang="en-US" sz="2400" dirty="0" smtClean="0">
                    <a:latin typeface="Times New Roman" panose="02020603050405020304" pitchFamily="18" charset="0"/>
                    <a:cs typeface="Times New Roman" panose="02020603050405020304" pitchFamily="18" charset="0"/>
                  </a:rPr>
                  <a:t>所以</a:t>
                </a:r>
                <a14:m>
                  <m:oMath xmlns:m="http://schemas.openxmlformats.org/officeDocument/2006/math">
                    <m:sSup>
                      <m:sSupPr>
                        <m:ctrlPr>
                          <a:rPr lang="pt-BR"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𝑎</m:t>
                        </m:r>
                      </m:e>
                      <m:sup>
                        <m:r>
                          <a:rPr lang="en-US" altLang="zh-CN" sz="2400" i="1">
                            <a:latin typeface="Cambria Math" panose="02040503050406030204" pitchFamily="18" charset="0"/>
                            <a:cs typeface="Times New Roman" panose="02020603050405020304" pitchFamily="18" charset="0"/>
                          </a:rPr>
                          <m:t>2</m:t>
                        </m:r>
                      </m:sup>
                    </m:sSup>
                    <m:r>
                      <a:rPr lang="en-US" altLang="zh-CN" sz="2400" i="1">
                        <a:latin typeface="Cambria Math" panose="02040503050406030204" pitchFamily="18" charset="0"/>
                        <a:cs typeface="Times New Roman" panose="02020603050405020304" pitchFamily="18" charset="0"/>
                      </a:rPr>
                      <m:t>−3</m:t>
                    </m:r>
                    <m:sSup>
                      <m:sSupPr>
                        <m:ctrlPr>
                          <a:rPr lang="pt-BR"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𝑏</m:t>
                        </m:r>
                      </m:e>
                      <m:sup>
                        <m:r>
                          <a:rPr lang="en-US" altLang="zh-CN" sz="2400" i="1">
                            <a:latin typeface="Cambria Math" panose="02040503050406030204" pitchFamily="18" charset="0"/>
                            <a:cs typeface="Times New Roman" panose="02020603050405020304" pitchFamily="18" charset="0"/>
                          </a:rPr>
                          <m:t>2</m:t>
                        </m:r>
                      </m:sup>
                    </m:sSup>
                  </m:oMath>
                </a14:m>
                <a:r>
                  <a:rPr lang="en-US" altLang="zh-CN" sz="2400" dirty="0" smtClean="0">
                    <a:latin typeface="Times New Roman" panose="02020603050405020304" pitchFamily="18" charset="0"/>
                    <a:cs typeface="Times New Roman" panose="02020603050405020304" pitchFamily="18" charset="0"/>
                  </a:rPr>
                  <a:t>=-32</a:t>
                </a:r>
                <a:endParaRPr lang="zh-CN" altLang="en-US" sz="2400"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63691" y="700885"/>
                <a:ext cx="11869003" cy="3896901"/>
              </a:xfrm>
              <a:prstGeom prst="rect">
                <a:avLst/>
              </a:prstGeom>
              <a:blipFill rotWithShape="0">
                <a:blip r:embed="rId3"/>
                <a:stretch>
                  <a:fillRect l="-770" b="-10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66137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145143" y="2613437"/>
            <a:ext cx="11932694" cy="96899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zh-CN" altLang="en-US" sz="4400" dirty="0" smtClean="0"/>
              <a:t>总结</a:t>
            </a:r>
            <a:endParaRPr lang="en-US" altLang="zh-CN" sz="4400" dirty="0"/>
          </a:p>
        </p:txBody>
      </p:sp>
    </p:spTree>
    <p:extLst>
      <p:ext uri="{BB962C8B-B14F-4D97-AF65-F5344CB8AC3E}">
        <p14:creationId xmlns:p14="http://schemas.microsoft.com/office/powerpoint/2010/main" val="3610413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一</a:t>
            </a:r>
            <a:r>
              <a:rPr lang="zh-CN" altLang="en-US" sz="4800" dirty="0" smtClean="0"/>
              <a:t>、排列组合问题</a:t>
            </a:r>
            <a:endParaRPr lang="en-US" altLang="zh-CN" sz="4800" dirty="0" smtClean="0"/>
          </a:p>
        </p:txBody>
      </p:sp>
      <p:sp>
        <p:nvSpPr>
          <p:cNvPr id="10" name="副标题 2"/>
          <p:cNvSpPr>
            <a:spLocks noGrp="1"/>
          </p:cNvSpPr>
          <p:nvPr>
            <p:ph type="subTitle" idx="1"/>
          </p:nvPr>
        </p:nvSpPr>
        <p:spPr>
          <a:xfrm>
            <a:off x="559558" y="941695"/>
            <a:ext cx="10263116" cy="423081"/>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计数原理</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副标题 2"/>
              <p:cNvSpPr txBox="1">
                <a:spLocks/>
              </p:cNvSpPr>
              <p:nvPr/>
            </p:nvSpPr>
            <p:spPr>
              <a:xfrm>
                <a:off x="668739" y="1364776"/>
                <a:ext cx="11041040" cy="28182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）分类加法计数原理</a:t>
                </a:r>
                <a:endParaRPr lang="en-US" altLang="zh-CN" dirty="0" smtClean="0">
                  <a:latin typeface="Times New Roman" panose="02020603050405020304" pitchFamily="18" charset="0"/>
                  <a:cs typeface="Times New Roman" panose="02020603050405020304" pitchFamily="18" charset="0"/>
                </a:endParaRPr>
              </a:p>
              <a:p>
                <a:pPr algn="l">
                  <a:lnSpc>
                    <a:spcPct val="150000"/>
                  </a:lnSpc>
                </a:pPr>
                <a:r>
                  <a:rPr lang="zh-CN" altLang="en-US" dirty="0" smtClean="0">
                    <a:latin typeface="Times New Roman" panose="02020603050405020304" pitchFamily="18" charset="0"/>
                    <a:cs typeface="Times New Roman" panose="02020603050405020304" pitchFamily="18" charset="0"/>
                  </a:rPr>
                  <a:t>完成一件事有</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类不同的方案，在第一类方案中有</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𝑚</m:t>
                        </m:r>
                      </m:e>
                      <m:sub>
                        <m:r>
                          <a:rPr lang="en-US" altLang="zh-CN" b="0" i="1" smtClean="0">
                            <a:latin typeface="Cambria Math" panose="02040503050406030204" pitchFamily="18" charset="0"/>
                            <a:cs typeface="Times New Roman" panose="02020603050405020304" pitchFamily="18" charset="0"/>
                          </a:rPr>
                          <m:t>1</m:t>
                        </m:r>
                      </m:sub>
                    </m:sSub>
                  </m:oMath>
                </a14:m>
                <a:r>
                  <a:rPr lang="zh-CN" altLang="en-US" dirty="0" smtClean="0">
                    <a:latin typeface="Times New Roman" panose="02020603050405020304" pitchFamily="18" charset="0"/>
                    <a:cs typeface="Times New Roman" panose="02020603050405020304" pitchFamily="18" charset="0"/>
                  </a:rPr>
                  <a:t>种不同的方法，在第二类方案中有</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𝑚</m:t>
                        </m:r>
                      </m:e>
                      <m:sub>
                        <m:r>
                          <a:rPr lang="en-US" altLang="zh-CN" b="0" i="1" smtClean="0">
                            <a:latin typeface="Cambria Math" panose="02040503050406030204" pitchFamily="18" charset="0"/>
                            <a:cs typeface="Times New Roman" panose="02020603050405020304" pitchFamily="18" charset="0"/>
                          </a:rPr>
                          <m:t>2</m:t>
                        </m:r>
                      </m:sub>
                    </m:sSub>
                  </m:oMath>
                </a14:m>
                <a:r>
                  <a:rPr lang="zh-CN" altLang="en-US" dirty="0" smtClean="0">
                    <a:latin typeface="Times New Roman" panose="02020603050405020304" pitchFamily="18" charset="0"/>
                    <a:cs typeface="Times New Roman" panose="02020603050405020304" pitchFamily="18" charset="0"/>
                  </a:rPr>
                  <a:t>中不同的方法，</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，在第</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种类方案中有</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𝑚</m:t>
                        </m:r>
                      </m:e>
                      <m:sub>
                        <m:r>
                          <a:rPr lang="en-US" altLang="zh-CN" b="0" i="1" smtClean="0">
                            <a:latin typeface="Cambria Math" panose="02040503050406030204" pitchFamily="18" charset="0"/>
                            <a:cs typeface="Times New Roman" panose="02020603050405020304" pitchFamily="18" charset="0"/>
                          </a:rPr>
                          <m:t>𝑛</m:t>
                        </m:r>
                      </m:sub>
                    </m:sSub>
                  </m:oMath>
                </a14:m>
                <a:r>
                  <a:rPr lang="zh-CN" altLang="en-US" dirty="0" smtClean="0">
                    <a:latin typeface="Times New Roman" panose="02020603050405020304" pitchFamily="18" charset="0"/>
                    <a:cs typeface="Times New Roman" panose="02020603050405020304" pitchFamily="18" charset="0"/>
                  </a:rPr>
                  <a:t>种不同的方法，则完成这件事情共有</a:t>
                </a:r>
                <a:r>
                  <a:rPr lang="en-US" altLang="zh-CN" dirty="0" smtClean="0">
                    <a:latin typeface="Times New Roman" panose="02020603050405020304" pitchFamily="18" charset="0"/>
                    <a:cs typeface="Times New Roman" panose="02020603050405020304" pitchFamily="18" charset="0"/>
                  </a:rPr>
                  <a:t>N=</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𝑚</m:t>
                        </m:r>
                      </m:e>
                      <m:sub>
                        <m:r>
                          <a:rPr lang="en-US" altLang="zh-CN" i="1">
                            <a:latin typeface="Cambria Math" panose="02040503050406030204" pitchFamily="18" charset="0"/>
                            <a:cs typeface="Times New Roman" panose="02020603050405020304" pitchFamily="18" charset="0"/>
                          </a:rPr>
                          <m:t>1</m:t>
                        </m:r>
                      </m:sub>
                    </m:sSub>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𝑚</m:t>
                        </m:r>
                      </m:e>
                      <m:sub>
                        <m:r>
                          <a:rPr lang="en-US" altLang="zh-CN" i="1">
                            <a:latin typeface="Cambria Math" panose="02040503050406030204" pitchFamily="18" charset="0"/>
                            <a:cs typeface="Times New Roman" panose="02020603050405020304" pitchFamily="18" charset="0"/>
                          </a:rPr>
                          <m:t>2</m:t>
                        </m:r>
                      </m:sub>
                    </m:sSub>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𝑚</m:t>
                        </m:r>
                      </m:e>
                      <m:sub>
                        <m:r>
                          <a:rPr lang="en-US" altLang="zh-CN" i="1">
                            <a:latin typeface="Cambria Math" panose="02040503050406030204" pitchFamily="18" charset="0"/>
                            <a:cs typeface="Times New Roman" panose="02020603050405020304" pitchFamily="18" charset="0"/>
                          </a:rPr>
                          <m:t>𝑛</m:t>
                        </m:r>
                      </m:sub>
                    </m:sSub>
                  </m:oMath>
                </a14:m>
                <a:r>
                  <a:rPr lang="zh-CN" altLang="en-US" dirty="0" smtClean="0">
                    <a:latin typeface="Times New Roman" panose="02020603050405020304" pitchFamily="18" charset="0"/>
                    <a:cs typeface="Times New Roman" panose="02020603050405020304" pitchFamily="18" charset="0"/>
                  </a:rPr>
                  <a:t>种不同的方法</a:t>
                </a:r>
                <a:endParaRPr lang="en-US" altLang="zh-CN" dirty="0" smtClean="0">
                  <a:latin typeface="Times New Roman" panose="02020603050405020304" pitchFamily="18" charset="0"/>
                  <a:cs typeface="Times New Roman" panose="02020603050405020304" pitchFamily="18" charset="0"/>
                </a:endParaRPr>
              </a:p>
            </p:txBody>
          </p:sp>
        </mc:Choice>
        <mc:Fallback>
          <p:sp>
            <p:nvSpPr>
              <p:cNvPr id="7" name="副标题 2"/>
              <p:cNvSpPr txBox="1">
                <a:spLocks noRot="1" noChangeAspect="1" noMove="1" noResize="1" noEditPoints="1" noAdjustHandles="1" noChangeArrowheads="1" noChangeShapeType="1" noTextEdit="1"/>
              </p:cNvSpPr>
              <p:nvPr/>
            </p:nvSpPr>
            <p:spPr>
              <a:xfrm>
                <a:off x="668739" y="1364776"/>
                <a:ext cx="11041040" cy="2818261"/>
              </a:xfrm>
              <a:prstGeom prst="rect">
                <a:avLst/>
              </a:prstGeom>
              <a:blipFill rotWithShape="0">
                <a:blip r:embed="rId3"/>
                <a:stretch>
                  <a:fillRect l="-8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副标题 2"/>
              <p:cNvSpPr txBox="1">
                <a:spLocks/>
              </p:cNvSpPr>
              <p:nvPr/>
            </p:nvSpPr>
            <p:spPr>
              <a:xfrm>
                <a:off x="668739" y="3726976"/>
                <a:ext cx="10563367" cy="28182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）分步乘法计数原理</a:t>
                </a:r>
                <a:endParaRPr lang="en-US" altLang="zh-CN" dirty="0" smtClean="0">
                  <a:latin typeface="Times New Roman" panose="02020603050405020304" pitchFamily="18" charset="0"/>
                  <a:cs typeface="Times New Roman" panose="02020603050405020304" pitchFamily="18" charset="0"/>
                </a:endParaRPr>
              </a:p>
              <a:p>
                <a:pPr algn="l">
                  <a:lnSpc>
                    <a:spcPct val="150000"/>
                  </a:lnSpc>
                </a:pPr>
                <a:r>
                  <a:rPr lang="zh-CN" altLang="en-US" dirty="0" smtClean="0">
                    <a:latin typeface="Times New Roman" panose="02020603050405020304" pitchFamily="18" charset="0"/>
                    <a:cs typeface="Times New Roman" panose="02020603050405020304" pitchFamily="18" charset="0"/>
                  </a:rPr>
                  <a:t>完成一件事需要</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个不同的步骤，完成第一步有</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𝑚</m:t>
                        </m:r>
                      </m:e>
                      <m:sub>
                        <m:r>
                          <a:rPr lang="en-US" altLang="zh-CN" i="1">
                            <a:latin typeface="Cambria Math" panose="02040503050406030204" pitchFamily="18" charset="0"/>
                            <a:cs typeface="Times New Roman" panose="02020603050405020304" pitchFamily="18" charset="0"/>
                          </a:rPr>
                          <m:t>1</m:t>
                        </m:r>
                      </m:sub>
                    </m:sSub>
                  </m:oMath>
                </a14:m>
                <a:r>
                  <a:rPr lang="zh-CN" altLang="en-US" dirty="0" smtClean="0">
                    <a:latin typeface="Times New Roman" panose="02020603050405020304" pitchFamily="18" charset="0"/>
                    <a:cs typeface="Times New Roman" panose="02020603050405020304" pitchFamily="18" charset="0"/>
                  </a:rPr>
                  <a:t>种不同的方法，完成第二步有</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𝑚</m:t>
                        </m:r>
                      </m:e>
                      <m:sub>
                        <m:r>
                          <a:rPr lang="en-US" altLang="zh-CN" i="1">
                            <a:latin typeface="Cambria Math" panose="02040503050406030204" pitchFamily="18" charset="0"/>
                            <a:cs typeface="Times New Roman" panose="02020603050405020304" pitchFamily="18" charset="0"/>
                          </a:rPr>
                          <m:t>2</m:t>
                        </m:r>
                      </m:sub>
                    </m:sSub>
                  </m:oMath>
                </a14:m>
                <a:r>
                  <a:rPr lang="zh-CN" altLang="en-US" dirty="0" smtClean="0">
                    <a:latin typeface="Times New Roman" panose="02020603050405020304" pitchFamily="18" charset="0"/>
                    <a:cs typeface="Times New Roman" panose="02020603050405020304" pitchFamily="18" charset="0"/>
                  </a:rPr>
                  <a:t>种不同的方法，</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，完成第</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步有</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𝑚</m:t>
                        </m:r>
                      </m:e>
                      <m:sub>
                        <m:r>
                          <a:rPr lang="en-US" altLang="zh-CN" i="1">
                            <a:latin typeface="Cambria Math" panose="02040503050406030204" pitchFamily="18" charset="0"/>
                            <a:cs typeface="Times New Roman" panose="02020603050405020304" pitchFamily="18" charset="0"/>
                          </a:rPr>
                          <m:t>𝑛</m:t>
                        </m:r>
                      </m:sub>
                    </m:sSub>
                  </m:oMath>
                </a14:m>
                <a:r>
                  <a:rPr lang="zh-CN" altLang="en-US" dirty="0" smtClean="0">
                    <a:latin typeface="Times New Roman" panose="02020603050405020304" pitchFamily="18" charset="0"/>
                    <a:cs typeface="Times New Roman" panose="02020603050405020304" pitchFamily="18" charset="0"/>
                  </a:rPr>
                  <a:t>种不同的方法，那么完成这件事共有</a:t>
                </a:r>
                <a:r>
                  <a:rPr lang="en-US" altLang="zh-CN" dirty="0">
                    <a:latin typeface="Times New Roman" panose="02020603050405020304" pitchFamily="18" charset="0"/>
                    <a:cs typeface="Times New Roman" panose="02020603050405020304" pitchFamily="18" charset="0"/>
                  </a:rPr>
                  <a:t>N=</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𝑚</m:t>
                        </m:r>
                      </m:e>
                      <m:sub>
                        <m:r>
                          <a:rPr lang="en-US" altLang="zh-CN" i="1">
                            <a:latin typeface="Cambria Math" panose="02040503050406030204" pitchFamily="18" charset="0"/>
                            <a:cs typeface="Times New Roman" panose="02020603050405020304" pitchFamily="18" charset="0"/>
                          </a:rPr>
                          <m:t>1</m:t>
                        </m:r>
                      </m:sub>
                    </m:sSub>
                    <m:r>
                      <a:rPr lang="en-US" altLang="zh-CN"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𝑚</m:t>
                        </m:r>
                      </m:e>
                      <m:sub>
                        <m:r>
                          <a:rPr lang="en-US" altLang="zh-CN" i="1">
                            <a:latin typeface="Cambria Math" panose="02040503050406030204" pitchFamily="18" charset="0"/>
                            <a:cs typeface="Times New Roman" panose="02020603050405020304" pitchFamily="18" charset="0"/>
                          </a:rPr>
                          <m:t>2</m:t>
                        </m:r>
                      </m:sub>
                    </m:sSub>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zh-CN" i="1" smtClean="0">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𝑚</m:t>
                        </m:r>
                      </m:e>
                      <m:sub>
                        <m:r>
                          <a:rPr lang="en-US" altLang="zh-CN" i="1">
                            <a:latin typeface="Cambria Math" panose="02040503050406030204" pitchFamily="18" charset="0"/>
                            <a:cs typeface="Times New Roman" panose="02020603050405020304" pitchFamily="18" charset="0"/>
                          </a:rPr>
                          <m:t>𝑛</m:t>
                        </m:r>
                      </m:sub>
                    </m:sSub>
                  </m:oMath>
                </a14:m>
                <a:r>
                  <a:rPr lang="zh-CN" altLang="en-US" dirty="0">
                    <a:latin typeface="Times New Roman" panose="02020603050405020304" pitchFamily="18" charset="0"/>
                    <a:cs typeface="Times New Roman" panose="02020603050405020304" pitchFamily="18" charset="0"/>
                  </a:rPr>
                  <a:t>种不同的方法</a:t>
                </a:r>
                <a:endParaRPr lang="en-US" altLang="zh-CN" dirty="0" smtClean="0">
                  <a:latin typeface="Times New Roman" panose="02020603050405020304" pitchFamily="18" charset="0"/>
                  <a:cs typeface="Times New Roman" panose="02020603050405020304" pitchFamily="18" charset="0"/>
                </a:endParaRPr>
              </a:p>
            </p:txBody>
          </p:sp>
        </mc:Choice>
        <mc:Fallback>
          <p:sp>
            <p:nvSpPr>
              <p:cNvPr id="9" name="副标题 2"/>
              <p:cNvSpPr txBox="1">
                <a:spLocks noRot="1" noChangeAspect="1" noMove="1" noResize="1" noEditPoints="1" noAdjustHandles="1" noChangeArrowheads="1" noChangeShapeType="1" noTextEdit="1"/>
              </p:cNvSpPr>
              <p:nvPr/>
            </p:nvSpPr>
            <p:spPr>
              <a:xfrm>
                <a:off x="668739" y="3726976"/>
                <a:ext cx="10563367" cy="2818261"/>
              </a:xfrm>
              <a:prstGeom prst="rect">
                <a:avLst/>
              </a:prstGeom>
              <a:blipFill rotWithShape="0">
                <a:blip r:embed="rId4"/>
                <a:stretch>
                  <a:fillRect l="-9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8829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一</a:t>
            </a:r>
            <a:r>
              <a:rPr lang="zh-CN" altLang="en-US" sz="4800" dirty="0" smtClean="0"/>
              <a:t>、排列组合问题</a:t>
            </a:r>
            <a:endParaRPr lang="en-US" altLang="zh-CN" sz="4800" dirty="0" smtClean="0"/>
          </a:p>
        </p:txBody>
      </p:sp>
      <p:sp>
        <p:nvSpPr>
          <p:cNvPr id="10" name="副标题 2"/>
          <p:cNvSpPr>
            <a:spLocks noGrp="1"/>
          </p:cNvSpPr>
          <p:nvPr>
            <p:ph type="subTitle" idx="1"/>
          </p:nvPr>
        </p:nvSpPr>
        <p:spPr>
          <a:xfrm>
            <a:off x="559558" y="941695"/>
            <a:ext cx="10263116" cy="423081"/>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计数原理</a:t>
            </a:r>
            <a:endParaRPr lang="en-US" altLang="zh-CN" dirty="0" smtClean="0">
              <a:latin typeface="Times New Roman" panose="02020603050405020304" pitchFamily="18" charset="0"/>
              <a:cs typeface="Times New Roman" panose="02020603050405020304" pitchFamily="18" charset="0"/>
            </a:endParaRPr>
          </a:p>
        </p:txBody>
      </p:sp>
      <p:sp>
        <p:nvSpPr>
          <p:cNvPr id="7" name="副标题 2"/>
          <p:cNvSpPr txBox="1">
            <a:spLocks/>
          </p:cNvSpPr>
          <p:nvPr/>
        </p:nvSpPr>
        <p:spPr>
          <a:xfrm>
            <a:off x="668739" y="1364776"/>
            <a:ext cx="10563367" cy="281826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）两个原理的区别</a:t>
            </a:r>
            <a:endParaRPr lang="en-US" altLang="zh-CN" dirty="0" smtClean="0">
              <a:latin typeface="Times New Roman" panose="02020603050405020304" pitchFamily="18" charset="0"/>
              <a:cs typeface="Times New Roman" panose="02020603050405020304" pitchFamily="18" charset="0"/>
            </a:endParaRPr>
          </a:p>
          <a:p>
            <a:pPr algn="l">
              <a:lnSpc>
                <a:spcPct val="150000"/>
              </a:lnSpc>
            </a:pPr>
            <a:r>
              <a:rPr lang="zh-CN" altLang="en-US" dirty="0" smtClean="0">
                <a:latin typeface="Times New Roman" panose="02020603050405020304" pitchFamily="18" charset="0"/>
                <a:cs typeface="Times New Roman" panose="02020603050405020304" pitchFamily="18" charset="0"/>
              </a:rPr>
              <a:t>分类加法计数原理与分步乘法计数原理都涉及完成一件事的不同方法的种数它们的区别在于：分类加法计数原理与分类有关，各种方法相互独立，用其中任一方法都可以完成这件事；分步乘法计数原理与分步有关，各个步骤相互依存，只有各个步骤都完成了，这件事才算完成</a:t>
            </a:r>
            <a:endParaRPr lang="en-US" altLang="zh-CN"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2111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一</a:t>
            </a:r>
            <a:r>
              <a:rPr lang="zh-CN" altLang="en-US" sz="4800" dirty="0" smtClean="0"/>
              <a:t>、排列组合问题</a:t>
            </a:r>
            <a:endParaRPr lang="en-US" altLang="zh-CN" sz="4800" dirty="0" smtClean="0"/>
          </a:p>
        </p:txBody>
      </p:sp>
      <p:sp>
        <p:nvSpPr>
          <p:cNvPr id="10" name="副标题 2"/>
          <p:cNvSpPr>
            <a:spLocks noGrp="1"/>
          </p:cNvSpPr>
          <p:nvPr>
            <p:ph type="subTitle" idx="1"/>
          </p:nvPr>
        </p:nvSpPr>
        <p:spPr>
          <a:xfrm>
            <a:off x="559558" y="941695"/>
            <a:ext cx="10263116" cy="423081"/>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排列与组合</a:t>
            </a:r>
            <a:endParaRPr lang="en-US" altLang="zh-CN" dirty="0" smtClean="0">
              <a:latin typeface="Times New Roman" panose="02020603050405020304" pitchFamily="18" charset="0"/>
              <a:cs typeface="Times New Roman" panose="02020603050405020304" pitchFamily="18" charset="0"/>
            </a:endParaRPr>
          </a:p>
        </p:txBody>
      </p:sp>
      <p:sp>
        <p:nvSpPr>
          <p:cNvPr id="7" name="副标题 2"/>
          <p:cNvSpPr txBox="1">
            <a:spLocks/>
          </p:cNvSpPr>
          <p:nvPr/>
        </p:nvSpPr>
        <p:spPr>
          <a:xfrm>
            <a:off x="668739" y="1364777"/>
            <a:ext cx="10563367" cy="6672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）排列与组合的区别</a:t>
            </a:r>
            <a:endParaRPr lang="en-US" altLang="zh-CN" dirty="0" smtClean="0">
              <a:latin typeface="Times New Roman" panose="02020603050405020304" pitchFamily="18" charset="0"/>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1615914551"/>
              </p:ext>
            </p:extLst>
          </p:nvPr>
        </p:nvGraphicFramePr>
        <p:xfrm>
          <a:off x="559558" y="2256366"/>
          <a:ext cx="11238742" cy="3915834"/>
        </p:xfrm>
        <a:graphic>
          <a:graphicData uri="http://schemas.openxmlformats.org/drawingml/2006/table">
            <a:tbl>
              <a:tblPr firstRow="1" bandRow="1">
                <a:tableStyleId>{5940675A-B579-460E-94D1-54222C63F5DA}</a:tableStyleId>
              </a:tblPr>
              <a:tblGrid>
                <a:gridCol w="870713"/>
                <a:gridCol w="10368029"/>
              </a:tblGrid>
              <a:tr h="674548">
                <a:tc>
                  <a:txBody>
                    <a:bodyPr/>
                    <a:lstStyle/>
                    <a:p>
                      <a:pPr algn="ctr"/>
                      <a:endParaRPr lang="zh-CN" altLang="en-US" sz="2400" dirty="0"/>
                    </a:p>
                  </a:txBody>
                  <a:tcPr anchor="ctr"/>
                </a:tc>
                <a:tc>
                  <a:txBody>
                    <a:bodyPr/>
                    <a:lstStyle/>
                    <a:p>
                      <a:pPr algn="ctr"/>
                      <a:r>
                        <a:rPr lang="zh-CN" altLang="en-US" sz="2400" dirty="0" smtClean="0"/>
                        <a:t>识别方法</a:t>
                      </a:r>
                      <a:endParaRPr lang="zh-CN" altLang="en-US" sz="2400" dirty="0"/>
                    </a:p>
                  </a:txBody>
                  <a:tcPr anchor="ctr"/>
                </a:tc>
              </a:tr>
              <a:tr h="1620643">
                <a:tc>
                  <a:txBody>
                    <a:bodyPr/>
                    <a:lstStyle/>
                    <a:p>
                      <a:pPr algn="ctr"/>
                      <a:r>
                        <a:rPr lang="zh-CN" altLang="en-US" sz="2400" dirty="0" smtClean="0"/>
                        <a:t>排列</a:t>
                      </a:r>
                      <a:endParaRPr lang="zh-CN" altLang="en-US" sz="2400" dirty="0"/>
                    </a:p>
                  </a:txBody>
                  <a:tcPr anchor="ctr"/>
                </a:tc>
                <a:tc>
                  <a:txBody>
                    <a:bodyPr/>
                    <a:lstStyle/>
                    <a:p>
                      <a:pPr algn="just"/>
                      <a:r>
                        <a:rPr lang="zh-CN" altLang="en-US" sz="2400" dirty="0" smtClean="0"/>
                        <a:t>若交换某两个元素的位置对结果产生影响，则是排列问题。即排列问题与选取元素的顺序有关</a:t>
                      </a:r>
                      <a:endParaRPr lang="zh-CN" altLang="en-US" sz="2400" dirty="0"/>
                    </a:p>
                  </a:txBody>
                  <a:tcPr anchor="ctr"/>
                </a:tc>
              </a:tr>
              <a:tr h="1620643">
                <a:tc>
                  <a:txBody>
                    <a:bodyPr/>
                    <a:lstStyle/>
                    <a:p>
                      <a:pPr algn="ctr"/>
                      <a:r>
                        <a:rPr lang="zh-CN" altLang="en-US" sz="2400" dirty="0" smtClean="0"/>
                        <a:t>组合</a:t>
                      </a:r>
                      <a:endParaRPr lang="zh-CN" altLang="en-US" sz="2400" dirty="0"/>
                    </a:p>
                  </a:txBody>
                  <a:tcPr anchor="ctr"/>
                </a:tc>
                <a:tc>
                  <a:txBody>
                    <a:bodyPr/>
                    <a:lstStyle/>
                    <a:p>
                      <a:pPr algn="just"/>
                      <a:r>
                        <a:rPr lang="zh-CN" altLang="en-US" sz="2400" dirty="0" smtClean="0"/>
                        <a:t>若交换某两个元素的位置对结果没有影响，则是组合问题，即组合问题与选取元素的顺序无关</a:t>
                      </a:r>
                      <a:endParaRPr lang="zh-CN" altLang="en-US" sz="2400" dirty="0"/>
                    </a:p>
                  </a:txBody>
                  <a:tcPr anchor="ctr"/>
                </a:tc>
              </a:tr>
            </a:tbl>
          </a:graphicData>
        </a:graphic>
      </p:graphicFrame>
    </p:spTree>
    <p:extLst>
      <p:ext uri="{BB962C8B-B14F-4D97-AF65-F5344CB8AC3E}">
        <p14:creationId xmlns:p14="http://schemas.microsoft.com/office/powerpoint/2010/main" val="37732789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一</a:t>
            </a:r>
            <a:r>
              <a:rPr lang="zh-CN" altLang="en-US" sz="4800" dirty="0" smtClean="0"/>
              <a:t>、排列组合问题</a:t>
            </a:r>
            <a:endParaRPr lang="en-US" altLang="zh-CN" sz="4800" dirty="0" smtClean="0"/>
          </a:p>
        </p:txBody>
      </p:sp>
      <p:sp>
        <p:nvSpPr>
          <p:cNvPr id="10" name="副标题 2"/>
          <p:cNvSpPr>
            <a:spLocks noGrp="1"/>
          </p:cNvSpPr>
          <p:nvPr>
            <p:ph type="subTitle" idx="1"/>
          </p:nvPr>
        </p:nvSpPr>
        <p:spPr>
          <a:xfrm>
            <a:off x="559558" y="941695"/>
            <a:ext cx="10263116" cy="423081"/>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排列与组合</a:t>
            </a:r>
            <a:endParaRPr lang="en-US" altLang="zh-CN" dirty="0" smtClean="0">
              <a:latin typeface="Times New Roman" panose="02020603050405020304" pitchFamily="18" charset="0"/>
              <a:cs typeface="Times New Roman" panose="02020603050405020304" pitchFamily="18" charset="0"/>
            </a:endParaRPr>
          </a:p>
        </p:txBody>
      </p:sp>
      <p:sp>
        <p:nvSpPr>
          <p:cNvPr id="7" name="副标题 2"/>
          <p:cNvSpPr txBox="1">
            <a:spLocks/>
          </p:cNvSpPr>
          <p:nvPr/>
        </p:nvSpPr>
        <p:spPr>
          <a:xfrm>
            <a:off x="668739" y="1364777"/>
            <a:ext cx="10563367" cy="6672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）排列与组合的性质</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3" name="表格 2"/>
              <p:cNvGraphicFramePr>
                <a:graphicFrameLocks noGrp="1"/>
              </p:cNvGraphicFramePr>
              <p:nvPr>
                <p:extLst>
                  <p:ext uri="{D42A27DB-BD31-4B8C-83A1-F6EECF244321}">
                    <p14:modId xmlns:p14="http://schemas.microsoft.com/office/powerpoint/2010/main" val="1905605865"/>
                  </p:ext>
                </p:extLst>
              </p:nvPr>
            </p:nvGraphicFramePr>
            <p:xfrm>
              <a:off x="1041400" y="2032001"/>
              <a:ext cx="10071100" cy="4508499"/>
            </p:xfrm>
            <a:graphic>
              <a:graphicData uri="http://schemas.openxmlformats.org/drawingml/2006/table">
                <a:tbl>
                  <a:tblPr firstRow="1" bandRow="1">
                    <a:tableStyleId>{5940675A-B579-460E-94D1-54222C63F5DA}</a:tableStyleId>
                  </a:tblPr>
                  <a:tblGrid>
                    <a:gridCol w="1045230"/>
                    <a:gridCol w="9025870"/>
                  </a:tblGrid>
                  <a:tr h="2936218">
                    <a:tc>
                      <a:txBody>
                        <a:bodyPr/>
                        <a:lstStyle/>
                        <a:p>
                          <a:pPr algn="ctr"/>
                          <a:r>
                            <a:rPr lang="zh-CN" altLang="en-US" sz="2400" dirty="0" smtClean="0">
                              <a:latin typeface="Times New Roman" panose="02020603050405020304" pitchFamily="18" charset="0"/>
                              <a:cs typeface="Times New Roman" panose="02020603050405020304" pitchFamily="18" charset="0"/>
                            </a:rPr>
                            <a:t>公式</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just"/>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𝑚</m:t>
                                  </m:r>
                                </m:sup>
                              </m:sSubSup>
                            </m:oMath>
                          </a14:m>
                          <a:r>
                            <a:rPr lang="en-US" altLang="zh-CN" sz="2400" dirty="0" smtClean="0">
                              <a:latin typeface="Times New Roman" panose="02020603050405020304" pitchFamily="18" charset="0"/>
                              <a:cs typeface="Times New Roman" panose="02020603050405020304" pitchFamily="18" charset="0"/>
                            </a:rPr>
                            <a:t>=n(n-1)(n-2)···(n-m+1)=</a:t>
                          </a:r>
                          <a14:m>
                            <m:oMath xmlns:m="http://schemas.openxmlformats.org/officeDocument/2006/math">
                              <m:f>
                                <m:fPr>
                                  <m:ctrlPr>
                                    <a:rPr lang="en-US" altLang="zh-CN" sz="240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𝑛</m:t>
                                  </m:r>
                                  <m:r>
                                    <a:rPr lang="en-US" altLang="zh-CN" sz="2400" b="0" i="1" smtClean="0">
                                      <a:latin typeface="Cambria Math" panose="02040503050406030204" pitchFamily="18" charset="0"/>
                                      <a:cs typeface="Times New Roman" panose="02020603050405020304" pitchFamily="18" charset="0"/>
                                    </a:rPr>
                                    <m:t>!</m:t>
                                  </m:r>
                                </m:num>
                                <m:den>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𝑛</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𝑚</m:t>
                                      </m:r>
                                    </m:e>
                                  </m:d>
                                  <m:r>
                                    <a:rPr lang="en-US" altLang="zh-CN" sz="2400" b="0" i="1" smtClean="0">
                                      <a:latin typeface="Cambria Math" panose="02040503050406030204" pitchFamily="18" charset="0"/>
                                      <a:cs typeface="Times New Roman" panose="02020603050405020304" pitchFamily="18" charset="0"/>
                                    </a:rPr>
                                    <m:t>!</m:t>
                                  </m:r>
                                </m:den>
                              </m:f>
                            </m:oMath>
                          </a14:m>
                          <a:endParaRPr lang="en-US" altLang="zh-CN" sz="2400" dirty="0" smtClean="0">
                            <a:latin typeface="Times New Roman" panose="02020603050405020304" pitchFamily="18" charset="0"/>
                            <a:cs typeface="Times New Roman" panose="02020603050405020304" pitchFamily="18" charset="0"/>
                          </a:endParaRPr>
                        </a:p>
                        <a:p>
                          <a:pPr algn="just"/>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𝑚</m:t>
                                  </m:r>
                                </m:sup>
                              </m:sSub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smtClean="0">
                                      <a:latin typeface="Cambria Math" panose="02040503050406030204" pitchFamily="18" charset="0"/>
                                      <a:cs typeface="Times New Roman" panose="02020603050405020304" pitchFamily="18" charset="0"/>
                                    </a:rPr>
                                  </m:ctrlPr>
                                </m:fPr>
                                <m:num>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𝑚</m:t>
                                      </m:r>
                                    </m:sup>
                                  </m:sSubSup>
                                </m:num>
                                <m:den>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𝑚</m:t>
                                      </m:r>
                                    </m:sub>
                                    <m:sup>
                                      <m:r>
                                        <a:rPr lang="en-US" altLang="zh-CN" sz="2400" b="0" i="1" smtClean="0">
                                          <a:latin typeface="Cambria Math" panose="02040503050406030204" pitchFamily="18" charset="0"/>
                                        </a:rPr>
                                        <m:t>𝑚</m:t>
                                      </m:r>
                                    </m:sup>
                                  </m:sSubSup>
                                </m:den>
                              </m:f>
                              <m:r>
                                <a:rPr lang="en-US" altLang="zh-CN" sz="2400" b="0" i="1" smtClean="0">
                                  <a:latin typeface="Cambria Math" panose="02040503050406030204" pitchFamily="18" charset="0"/>
                                  <a:cs typeface="Times New Roman" panose="02020603050405020304" pitchFamily="18" charset="0"/>
                                </a:rPr>
                                <m:t>=</m:t>
                              </m:r>
                              <m:f>
                                <m:fPr>
                                  <m:ctrlPr>
                                    <a:rPr lang="en-US" altLang="zh-CN" sz="2400" i="1" smtClean="0">
                                      <a:latin typeface="Cambria Math" panose="02040503050406030204" pitchFamily="18" charset="0"/>
                                      <a:cs typeface="Times New Roman" panose="02020603050405020304" pitchFamily="18" charset="0"/>
                                    </a:rPr>
                                  </m:ctrlPr>
                                </m:fPr>
                                <m:num>
                                  <m:r>
                                    <m:rPr>
                                      <m:nor/>
                                    </m:rPr>
                                    <a:rPr lang="en-US" altLang="zh-CN" sz="2400" dirty="0" smtClean="0">
                                      <a:latin typeface="Times New Roman" panose="02020603050405020304" pitchFamily="18" charset="0"/>
                                      <a:cs typeface="Times New Roman" panose="02020603050405020304" pitchFamily="18" charset="0"/>
                                    </a:rPr>
                                    <m:t>n</m:t>
                                  </m:r>
                                  <m:r>
                                    <m:rPr>
                                      <m:nor/>
                                    </m:rPr>
                                    <a:rPr lang="en-US" altLang="zh-CN" sz="2400" dirty="0" smtClean="0">
                                      <a:latin typeface="Times New Roman" panose="02020603050405020304" pitchFamily="18" charset="0"/>
                                      <a:cs typeface="Times New Roman" panose="02020603050405020304" pitchFamily="18" charset="0"/>
                                    </a:rPr>
                                    <m:t>(</m:t>
                                  </m:r>
                                  <m:r>
                                    <m:rPr>
                                      <m:nor/>
                                    </m:rPr>
                                    <a:rPr lang="en-US" altLang="zh-CN" sz="2400" dirty="0" smtClean="0">
                                      <a:latin typeface="Times New Roman" panose="02020603050405020304" pitchFamily="18" charset="0"/>
                                      <a:cs typeface="Times New Roman" panose="02020603050405020304" pitchFamily="18" charset="0"/>
                                    </a:rPr>
                                    <m:t>n</m:t>
                                  </m:r>
                                  <m:r>
                                    <m:rPr>
                                      <m:nor/>
                                    </m:rPr>
                                    <a:rPr lang="en-US" altLang="zh-CN" sz="2400" dirty="0" smtClean="0">
                                      <a:latin typeface="Times New Roman" panose="02020603050405020304" pitchFamily="18" charset="0"/>
                                      <a:cs typeface="Times New Roman" panose="02020603050405020304" pitchFamily="18" charset="0"/>
                                    </a:rPr>
                                    <m:t>-1)(</m:t>
                                  </m:r>
                                  <m:r>
                                    <m:rPr>
                                      <m:nor/>
                                    </m:rPr>
                                    <a:rPr lang="en-US" altLang="zh-CN" sz="2400" dirty="0" smtClean="0">
                                      <a:latin typeface="Times New Roman" panose="02020603050405020304" pitchFamily="18" charset="0"/>
                                      <a:cs typeface="Times New Roman" panose="02020603050405020304" pitchFamily="18" charset="0"/>
                                    </a:rPr>
                                    <m:t>n</m:t>
                                  </m:r>
                                  <m:r>
                                    <m:rPr>
                                      <m:nor/>
                                    </m:rPr>
                                    <a:rPr lang="en-US" altLang="zh-CN" sz="2400" dirty="0" smtClean="0">
                                      <a:latin typeface="Times New Roman" panose="02020603050405020304" pitchFamily="18" charset="0"/>
                                      <a:cs typeface="Times New Roman" panose="02020603050405020304" pitchFamily="18" charset="0"/>
                                    </a:rPr>
                                    <m:t>-2)···(</m:t>
                                  </m:r>
                                  <m:r>
                                    <m:rPr>
                                      <m:nor/>
                                    </m:rPr>
                                    <a:rPr lang="en-US" altLang="zh-CN" sz="2400" dirty="0" smtClean="0">
                                      <a:latin typeface="Times New Roman" panose="02020603050405020304" pitchFamily="18" charset="0"/>
                                      <a:cs typeface="Times New Roman" panose="02020603050405020304" pitchFamily="18" charset="0"/>
                                    </a:rPr>
                                    <m:t>n</m:t>
                                  </m:r>
                                  <m:r>
                                    <m:rPr>
                                      <m:nor/>
                                    </m:rPr>
                                    <a:rPr lang="en-US" altLang="zh-CN" sz="2400" dirty="0" smtClean="0">
                                      <a:latin typeface="Times New Roman" panose="02020603050405020304" pitchFamily="18" charset="0"/>
                                      <a:cs typeface="Times New Roman" panose="02020603050405020304" pitchFamily="18" charset="0"/>
                                    </a:rPr>
                                    <m:t>-</m:t>
                                  </m:r>
                                  <m:r>
                                    <m:rPr>
                                      <m:nor/>
                                    </m:rPr>
                                    <a:rPr lang="en-US" altLang="zh-CN" sz="2400" dirty="0" smtClean="0">
                                      <a:latin typeface="Times New Roman" panose="02020603050405020304" pitchFamily="18" charset="0"/>
                                      <a:cs typeface="Times New Roman" panose="02020603050405020304" pitchFamily="18" charset="0"/>
                                    </a:rPr>
                                    <m:t>m</m:t>
                                  </m:r>
                                  <m:r>
                                    <m:rPr>
                                      <m:nor/>
                                    </m:rPr>
                                    <a:rPr lang="en-US" altLang="zh-CN" sz="2400" dirty="0" smtClean="0">
                                      <a:latin typeface="Times New Roman" panose="02020603050405020304" pitchFamily="18" charset="0"/>
                                      <a:cs typeface="Times New Roman" panose="02020603050405020304" pitchFamily="18" charset="0"/>
                                    </a:rPr>
                                    <m:t>+1)</m:t>
                                  </m:r>
                                </m:num>
                                <m:den>
                                  <m:r>
                                    <a:rPr lang="en-US" altLang="zh-CN" sz="2400" b="0" i="1" smtClean="0">
                                      <a:latin typeface="Cambria Math" panose="02040503050406030204" pitchFamily="18" charset="0"/>
                                      <a:cs typeface="Times New Roman" panose="02020603050405020304" pitchFamily="18" charset="0"/>
                                    </a:rPr>
                                    <m:t>𝑚</m:t>
                                  </m:r>
                                  <m:r>
                                    <a:rPr lang="en-US" altLang="zh-CN" sz="2400" b="0" i="1" smtClean="0">
                                      <a:latin typeface="Cambria Math" panose="02040503050406030204" pitchFamily="18" charset="0"/>
                                      <a:cs typeface="Times New Roman" panose="02020603050405020304" pitchFamily="18" charset="0"/>
                                    </a:rPr>
                                    <m:t>!</m:t>
                                  </m:r>
                                </m:den>
                              </m:f>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altLang="zh-CN" sz="240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𝑛</m:t>
                                  </m:r>
                                  <m:r>
                                    <a:rPr lang="en-US" altLang="zh-CN" sz="2400" b="0" i="1" smtClean="0">
                                      <a:latin typeface="Cambria Math" panose="02040503050406030204" pitchFamily="18" charset="0"/>
                                      <a:cs typeface="Times New Roman" panose="02020603050405020304" pitchFamily="18" charset="0"/>
                                    </a:rPr>
                                    <m:t>!</m:t>
                                  </m:r>
                                </m:num>
                                <m:den>
                                  <m:r>
                                    <a:rPr lang="en-US" altLang="zh-CN" sz="2400" b="0" i="1" smtClean="0">
                                      <a:latin typeface="Cambria Math" panose="02040503050406030204" pitchFamily="18" charset="0"/>
                                      <a:cs typeface="Times New Roman" panose="02020603050405020304" pitchFamily="18" charset="0"/>
                                    </a:rPr>
                                    <m:t>𝑚</m:t>
                                  </m:r>
                                  <m:r>
                                    <a:rPr lang="en-US" altLang="zh-CN" sz="2400" b="0" i="1" smtClean="0">
                                      <a:latin typeface="Cambria Math" panose="02040503050406030204" pitchFamily="18" charset="0"/>
                                      <a:cs typeface="Times New Roman" panose="02020603050405020304" pitchFamily="18" charset="0"/>
                                    </a:rPr>
                                    <m:t>!</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𝑛</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𝑚</m:t>
                                      </m:r>
                                    </m:e>
                                  </m:d>
                                  <m:r>
                                    <a:rPr lang="en-US" altLang="zh-CN" sz="2400" b="0" i="1" smtClean="0">
                                      <a:latin typeface="Cambria Math" panose="02040503050406030204" pitchFamily="18" charset="0"/>
                                      <a:cs typeface="Times New Roman" panose="02020603050405020304" pitchFamily="18" charset="0"/>
                                    </a:rPr>
                                    <m:t>!</m:t>
                                  </m:r>
                                </m:den>
                              </m:f>
                            </m:oMath>
                          </a14:m>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n,m</a:t>
                          </a:r>
                          <a14:m>
                            <m:oMath xmlns:m="http://schemas.openxmlformats.org/officeDocument/2006/math">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dirty="0" smtClean="0">
                                      <a:latin typeface="Cambria Math" panose="02040503050406030204" pitchFamily="18" charset="0"/>
                                      <a:cs typeface="Times New Roman" panose="02020603050405020304" pitchFamily="18" charset="0"/>
                                    </a:rPr>
                                  </m:ctrlPr>
                                </m:sSubPr>
                                <m:e>
                                  <m:r>
                                    <m:rPr>
                                      <m:nor/>
                                    </m:rPr>
                                    <a:rPr lang="en-US" altLang="zh-CN" sz="2400" dirty="0" smtClean="0">
                                      <a:latin typeface="Times New Roman" panose="02020603050405020304" pitchFamily="18" charset="0"/>
                                      <a:cs typeface="Times New Roman" panose="02020603050405020304" pitchFamily="18" charset="0"/>
                                    </a:rPr>
                                    <m:t>N</m:t>
                                  </m:r>
                                </m:e>
                                <m:sub>
                                  <m:r>
                                    <a:rPr lang="en-US" altLang="zh-CN" sz="2400" b="0" i="1" dirty="0" smtClean="0">
                                      <a:latin typeface="Cambria Math" panose="02040503050406030204" pitchFamily="18" charset="0"/>
                                      <a:cs typeface="Times New Roman" panose="02020603050405020304" pitchFamily="18" charset="0"/>
                                    </a:rPr>
                                    <m:t>+</m:t>
                                  </m:r>
                                </m:sub>
                              </m:sSub>
                            </m:oMath>
                          </a14:m>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且</a:t>
                          </a:r>
                          <a:r>
                            <a:rPr lang="en-US" altLang="zh-CN" sz="2400" dirty="0" smtClean="0">
                              <a:latin typeface="Times New Roman" panose="02020603050405020304" pitchFamily="18" charset="0"/>
                              <a:cs typeface="Times New Roman" panose="02020603050405020304" pitchFamily="18" charset="0"/>
                            </a:rPr>
                            <a:t>m</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特别地</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0</m:t>
                                  </m:r>
                                </m:sup>
                              </m:sSubSup>
                            </m:oMath>
                          </a14:m>
                          <a:r>
                            <a:rPr lang="en-US" altLang="zh-CN" sz="2400" dirty="0" smtClean="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a:txBody>
                      <a:tcPr anchor="ctr"/>
                    </a:tc>
                  </a:tr>
                  <a:tr h="1572281">
                    <a:tc>
                      <a:txBody>
                        <a:bodyPr/>
                        <a:lstStyle/>
                        <a:p>
                          <a:pPr algn="ctr"/>
                          <a:r>
                            <a:rPr lang="zh-CN" altLang="en-US" sz="2400" dirty="0" smtClean="0">
                              <a:latin typeface="Times New Roman" panose="02020603050405020304" pitchFamily="18" charset="0"/>
                              <a:cs typeface="Times New Roman" panose="02020603050405020304" pitchFamily="18" charset="0"/>
                            </a:rPr>
                            <a:t>性质</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pPr algn="just"/>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）①</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；②</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𝑛</m:t>
                                  </m:r>
                                </m:sup>
                              </m:sSubSup>
                            </m:oMath>
                          </a14:m>
                          <a:r>
                            <a:rPr lang="en-US" altLang="zh-CN" sz="2400" dirty="0" smtClean="0">
                              <a:latin typeface="Times New Roman" panose="02020603050405020304" pitchFamily="18" charset="0"/>
                              <a:cs typeface="Times New Roman" panose="02020603050405020304" pitchFamily="18" charset="0"/>
                            </a:rPr>
                            <a:t>=n!</a:t>
                          </a:r>
                        </a:p>
                        <a:p>
                          <a:pPr algn="just"/>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①</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𝑚</m:t>
                                  </m:r>
                                </m:sup>
                              </m:sSub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sup>
                              </m:sSubSup>
                            </m:oMath>
                          </a14:m>
                          <a:r>
                            <a:rPr lang="zh-CN" altLang="en-US"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②</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sSub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𝑚</m:t>
                                  </m:r>
                                </m:sup>
                              </m:sSubSup>
                            </m:oMath>
                          </a14:m>
                          <a:r>
                            <a:rPr lang="en-US" altLang="zh-CN" sz="24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𝐶</m:t>
                                  </m:r>
                                </m:e>
                                <m:sub>
                                  <m:r>
                                    <a:rPr lang="en-US" altLang="zh-CN" sz="2400" b="0" i="1" smtClean="0">
                                      <a:latin typeface="Cambria Math" panose="02040503050406030204" pitchFamily="18" charset="0"/>
                                    </a:rPr>
                                    <m:t>𝑛</m:t>
                                  </m:r>
                                </m:sub>
                                <m:sup>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−1</m:t>
                                  </m:r>
                                </m:sup>
                              </m:sSubSup>
                            </m:oMath>
                          </a14:m>
                          <a:endParaRPr lang="zh-CN" altLang="en-US" sz="2400" dirty="0">
                            <a:latin typeface="Times New Roman" panose="02020603050405020304" pitchFamily="18" charset="0"/>
                            <a:cs typeface="Times New Roman" panose="02020603050405020304" pitchFamily="18" charset="0"/>
                          </a:endParaRPr>
                        </a:p>
                      </a:txBody>
                      <a:tcPr anchor="ctr"/>
                    </a:tc>
                  </a:tr>
                </a:tbl>
              </a:graphicData>
            </a:graphic>
          </p:graphicFrame>
        </mc:Choice>
        <mc:Fallback>
          <p:graphicFrame>
            <p:nvGraphicFramePr>
              <p:cNvPr id="3" name="表格 2"/>
              <p:cNvGraphicFramePr>
                <a:graphicFrameLocks noGrp="1"/>
              </p:cNvGraphicFramePr>
              <p:nvPr>
                <p:extLst>
                  <p:ext uri="{D42A27DB-BD31-4B8C-83A1-F6EECF244321}">
                    <p14:modId xmlns:p14="http://schemas.microsoft.com/office/powerpoint/2010/main" val="1905605865"/>
                  </p:ext>
                </p:extLst>
              </p:nvPr>
            </p:nvGraphicFramePr>
            <p:xfrm>
              <a:off x="1041400" y="2032001"/>
              <a:ext cx="10071100" cy="4508499"/>
            </p:xfrm>
            <a:graphic>
              <a:graphicData uri="http://schemas.openxmlformats.org/drawingml/2006/table">
                <a:tbl>
                  <a:tblPr firstRow="1" bandRow="1">
                    <a:tableStyleId>{5940675A-B579-460E-94D1-54222C63F5DA}</a:tableStyleId>
                  </a:tblPr>
                  <a:tblGrid>
                    <a:gridCol w="1045230"/>
                    <a:gridCol w="9025870"/>
                  </a:tblGrid>
                  <a:tr h="2936218">
                    <a:tc>
                      <a:txBody>
                        <a:bodyPr/>
                        <a:lstStyle/>
                        <a:p>
                          <a:pPr algn="ctr"/>
                          <a:r>
                            <a:rPr lang="zh-CN" altLang="en-US" sz="2400" dirty="0" smtClean="0">
                              <a:latin typeface="Times New Roman" panose="02020603050405020304" pitchFamily="18" charset="0"/>
                              <a:cs typeface="Times New Roman" panose="02020603050405020304" pitchFamily="18" charset="0"/>
                            </a:rPr>
                            <a:t>公式</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11681" t="-207" r="-135" b="-53942"/>
                          </a:stretch>
                        </a:blipFill>
                      </a:tcPr>
                    </a:tc>
                  </a:tr>
                  <a:tr h="1572281">
                    <a:tc>
                      <a:txBody>
                        <a:bodyPr/>
                        <a:lstStyle/>
                        <a:p>
                          <a:pPr algn="ctr"/>
                          <a:r>
                            <a:rPr lang="zh-CN" altLang="en-US" sz="2400" dirty="0" smtClean="0">
                              <a:latin typeface="Times New Roman" panose="02020603050405020304" pitchFamily="18" charset="0"/>
                              <a:cs typeface="Times New Roman" panose="02020603050405020304" pitchFamily="18" charset="0"/>
                            </a:rPr>
                            <a:t>性质</a:t>
                          </a:r>
                          <a:endParaRPr lang="zh-CN" altLang="en-US" sz="24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11681" t="-187209" r="-135" b="-775"/>
                          </a:stretch>
                        </a:blipFill>
                      </a:tcPr>
                    </a:tc>
                  </a:tr>
                </a:tbl>
              </a:graphicData>
            </a:graphic>
          </p:graphicFrame>
        </mc:Fallback>
      </mc:AlternateContent>
    </p:spTree>
    <p:extLst>
      <p:ext uri="{BB962C8B-B14F-4D97-AF65-F5344CB8AC3E}">
        <p14:creationId xmlns:p14="http://schemas.microsoft.com/office/powerpoint/2010/main" val="3175149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二、二项式定理</a:t>
            </a:r>
            <a:endParaRPr lang="en-US" altLang="zh-CN" sz="4800" dirty="0" smtClean="0"/>
          </a:p>
        </p:txBody>
      </p:sp>
      <p:sp>
        <p:nvSpPr>
          <p:cNvPr id="10" name="副标题 2"/>
          <p:cNvSpPr>
            <a:spLocks noGrp="1"/>
          </p:cNvSpPr>
          <p:nvPr>
            <p:ph type="subTitle" idx="1"/>
          </p:nvPr>
        </p:nvSpPr>
        <p:spPr>
          <a:xfrm>
            <a:off x="559558" y="941695"/>
            <a:ext cx="10263116" cy="423081"/>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二项式定理</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副标题 2"/>
              <p:cNvSpPr txBox="1">
                <a:spLocks/>
              </p:cNvSpPr>
              <p:nvPr/>
            </p:nvSpPr>
            <p:spPr>
              <a:xfrm>
                <a:off x="668739" y="1364777"/>
                <a:ext cx="10563367" cy="6960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14:m>
                  <m:oMath xmlns:m="http://schemas.openxmlformats.org/officeDocument/2006/math">
                    <m:sSup>
                      <m:sSupPr>
                        <m:ctrlPr>
                          <a:rPr lang="pt-BR" altLang="zh-CN" i="1" smtClean="0">
                            <a:latin typeface="Cambria Math" panose="02040503050406030204" pitchFamily="18" charset="0"/>
                            <a:cs typeface="Times New Roman" panose="02020603050405020304" pitchFamily="18" charset="0"/>
                          </a:rPr>
                        </m:ctrlPr>
                      </m:sSupPr>
                      <m:e>
                        <m:d>
                          <m:dPr>
                            <m:ctrlPr>
                              <a:rPr lang="pt-BR" altLang="zh-CN"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𝑎</m:t>
                            </m:r>
                            <m:r>
                              <a:rPr lang="pt-BR" altLang="zh-CN"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𝑏</m:t>
                            </m:r>
                          </m:e>
                        </m:d>
                      </m:e>
                      <m:sup>
                        <m:r>
                          <a:rPr lang="pt-BR" altLang="zh-CN" i="1" smtClean="0">
                            <a:latin typeface="Cambria Math" panose="02040503050406030204" pitchFamily="18" charset="0"/>
                            <a:cs typeface="Times New Roman" panose="02020603050405020304" pitchFamily="18" charset="0"/>
                          </a:rPr>
                          <m:t>𝑛</m:t>
                        </m:r>
                      </m:sup>
                    </m:sSup>
                    <m:r>
                      <a:rPr lang="pt-BR" altLang="zh-CN" i="1" smtClean="0">
                        <a:latin typeface="Cambria Math" panose="02040503050406030204" pitchFamily="18" charset="0"/>
                        <a:cs typeface="Times New Roman" panose="02020603050405020304" pitchFamily="18" charset="0"/>
                      </a:rPr>
                      <m:t>=</m:t>
                    </m:r>
                    <m:sSubSup>
                      <m:sSubSupPr>
                        <m:ctrlPr>
                          <a:rPr lang="pt-BR" altLang="zh-CN" i="1" smtClean="0">
                            <a:latin typeface="Cambria Math" panose="02040503050406030204" pitchFamily="18" charset="0"/>
                            <a:cs typeface="Times New Roman" panose="02020603050405020304" pitchFamily="18" charset="0"/>
                          </a:rPr>
                        </m:ctrlPr>
                      </m:sSubSupPr>
                      <m:e>
                        <m:r>
                          <m:rPr>
                            <m:sty m:val="p"/>
                          </m:rPr>
                          <a:rPr lang="en-US" altLang="zh-CN" i="1">
                            <a:latin typeface="Cambria Math" panose="02040503050406030204" pitchFamily="18" charset="0"/>
                            <a:cs typeface="Times New Roman" panose="02020603050405020304" pitchFamily="18" charset="0"/>
                          </a:rPr>
                          <m:t>C</m:t>
                        </m:r>
                      </m:e>
                      <m:sub>
                        <m:r>
                          <a:rPr lang="en-US" altLang="zh-CN" b="0" i="1" smtClean="0">
                            <a:latin typeface="Cambria Math" panose="02040503050406030204" pitchFamily="18" charset="0"/>
                            <a:cs typeface="Times New Roman" panose="02020603050405020304" pitchFamily="18" charset="0"/>
                          </a:rPr>
                          <m:t>𝑛</m:t>
                        </m:r>
                      </m:sub>
                      <m:sup>
                        <m:r>
                          <a:rPr lang="en-US" altLang="zh-CN" b="0" i="1" smtClean="0">
                            <a:latin typeface="Cambria Math" panose="02040503050406030204" pitchFamily="18" charset="0"/>
                            <a:cs typeface="Times New Roman" panose="02020603050405020304" pitchFamily="18" charset="0"/>
                          </a:rPr>
                          <m:t>0</m:t>
                        </m:r>
                      </m:sup>
                    </m:sSubSup>
                    <m:sSup>
                      <m:sSupPr>
                        <m:ctrlPr>
                          <a:rPr lang="pt-BR" altLang="zh-CN" i="1">
                            <a:latin typeface="Cambria Math" panose="02040503050406030204" pitchFamily="18" charset="0"/>
                            <a:cs typeface="Times New Roman" panose="02020603050405020304" pitchFamily="18" charset="0"/>
                          </a:rPr>
                        </m:ctrlPr>
                      </m:sSupPr>
                      <m:e>
                        <m:r>
                          <a:rPr lang="pt-BR" altLang="zh-CN" i="1">
                            <a:latin typeface="Cambria Math" panose="02040503050406030204" pitchFamily="18" charset="0"/>
                            <a:cs typeface="Times New Roman" panose="02020603050405020304" pitchFamily="18" charset="0"/>
                          </a:rPr>
                          <m:t>𝑎</m:t>
                        </m:r>
                      </m:e>
                      <m:sup>
                        <m:r>
                          <a:rPr lang="pt-BR" altLang="zh-CN" i="1">
                            <a:latin typeface="Cambria Math" panose="02040503050406030204" pitchFamily="18" charset="0"/>
                            <a:cs typeface="Times New Roman" panose="02020603050405020304" pitchFamily="18" charset="0"/>
                          </a:rPr>
                          <m:t>𝑛</m:t>
                        </m:r>
                      </m:sup>
                    </m:sSup>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i="1">
                            <a:latin typeface="Cambria Math" panose="02040503050406030204" pitchFamily="18" charset="0"/>
                            <a:cs typeface="Times New Roman" panose="02020603050405020304" pitchFamily="18" charset="0"/>
                          </a:rPr>
                        </m:ctrlPr>
                      </m:sSubSupPr>
                      <m:e>
                        <m:r>
                          <m:rPr>
                            <m:sty m:val="p"/>
                          </m:rPr>
                          <a:rPr lang="en-US" altLang="zh-CN" i="1">
                            <a:latin typeface="Cambria Math" panose="02040503050406030204" pitchFamily="18" charset="0"/>
                            <a:cs typeface="Times New Roman" panose="02020603050405020304" pitchFamily="18" charset="0"/>
                          </a:rPr>
                          <m:t>C</m:t>
                        </m:r>
                      </m:e>
                      <m:sub>
                        <m:r>
                          <a:rPr lang="en-US" altLang="zh-CN" i="1">
                            <a:latin typeface="Cambria Math" panose="02040503050406030204" pitchFamily="18" charset="0"/>
                            <a:cs typeface="Times New Roman" panose="02020603050405020304" pitchFamily="18" charset="0"/>
                          </a:rPr>
                          <m:t>𝑛</m:t>
                        </m:r>
                      </m:sub>
                      <m:sup>
                        <m:r>
                          <a:rPr lang="en-US" altLang="zh-CN" b="0" i="1" smtClean="0">
                            <a:latin typeface="Cambria Math" panose="02040503050406030204" pitchFamily="18" charset="0"/>
                            <a:cs typeface="Times New Roman" panose="02020603050405020304" pitchFamily="18" charset="0"/>
                          </a:rPr>
                          <m:t>1</m:t>
                        </m:r>
                      </m:sup>
                    </m:sSubSup>
                    <m:sSup>
                      <m:sSupPr>
                        <m:ctrlPr>
                          <a:rPr lang="pt-BR" altLang="zh-CN" i="1">
                            <a:latin typeface="Cambria Math" panose="02040503050406030204" pitchFamily="18" charset="0"/>
                            <a:cs typeface="Times New Roman" panose="02020603050405020304" pitchFamily="18" charset="0"/>
                          </a:rPr>
                        </m:ctrlPr>
                      </m:sSupPr>
                      <m:e>
                        <m:r>
                          <a:rPr lang="pt-BR" altLang="zh-CN" i="1">
                            <a:latin typeface="Cambria Math" panose="02040503050406030204" pitchFamily="18" charset="0"/>
                            <a:cs typeface="Times New Roman" panose="02020603050405020304" pitchFamily="18" charset="0"/>
                          </a:rPr>
                          <m:t>𝑎</m:t>
                        </m:r>
                      </m:e>
                      <m:sup>
                        <m:r>
                          <a:rPr lang="pt-BR" altLang="zh-CN" i="1">
                            <a:latin typeface="Cambria Math" panose="02040503050406030204" pitchFamily="18" charset="0"/>
                            <a:cs typeface="Times New Roman" panose="02020603050405020304" pitchFamily="18" charset="0"/>
                          </a:rPr>
                          <m:t>𝑛</m:t>
                        </m:r>
                        <m:r>
                          <a:rPr lang="en-US" altLang="zh-CN" b="0" i="1" smtClean="0">
                            <a:latin typeface="Cambria Math" panose="02040503050406030204" pitchFamily="18" charset="0"/>
                            <a:cs typeface="Times New Roman" panose="02020603050405020304" pitchFamily="18" charset="0"/>
                          </a:rPr>
                          <m:t>−1</m:t>
                        </m:r>
                      </m:sup>
                    </m:sSup>
                    <m:sSup>
                      <m:sSupPr>
                        <m:ctrlPr>
                          <a:rPr lang="pt-BR"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𝑏</m:t>
                        </m:r>
                      </m:e>
                      <m:sup>
                        <m:r>
                          <a:rPr lang="en-US" altLang="zh-CN" i="1">
                            <a:latin typeface="Cambria Math" panose="02040503050406030204" pitchFamily="18" charset="0"/>
                            <a:cs typeface="Times New Roman" panose="02020603050405020304" pitchFamily="18" charset="0"/>
                          </a:rPr>
                          <m:t>1</m:t>
                        </m:r>
                      </m:sup>
                    </m:sSup>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i="1">
                            <a:latin typeface="Cambria Math" panose="02040503050406030204" pitchFamily="18" charset="0"/>
                            <a:cs typeface="Times New Roman" panose="02020603050405020304" pitchFamily="18" charset="0"/>
                          </a:rPr>
                        </m:ctrlPr>
                      </m:sSubSupPr>
                      <m:e>
                        <m:r>
                          <m:rPr>
                            <m:sty m:val="p"/>
                          </m:rPr>
                          <a:rPr lang="en-US" altLang="zh-CN" i="1">
                            <a:latin typeface="Cambria Math" panose="02040503050406030204" pitchFamily="18" charset="0"/>
                            <a:cs typeface="Times New Roman" panose="02020603050405020304" pitchFamily="18" charset="0"/>
                          </a:rPr>
                          <m:t>C</m:t>
                        </m:r>
                      </m:e>
                      <m:sub>
                        <m:r>
                          <a:rPr lang="en-US" altLang="zh-CN" i="1">
                            <a:latin typeface="Cambria Math" panose="02040503050406030204" pitchFamily="18" charset="0"/>
                            <a:cs typeface="Times New Roman" panose="02020603050405020304" pitchFamily="18" charset="0"/>
                          </a:rPr>
                          <m:t>𝑛</m:t>
                        </m:r>
                      </m:sub>
                      <m:sup>
                        <m:r>
                          <a:rPr lang="en-US" altLang="zh-CN" b="0" i="1" smtClean="0">
                            <a:latin typeface="Cambria Math" panose="02040503050406030204" pitchFamily="18" charset="0"/>
                            <a:cs typeface="Times New Roman" panose="02020603050405020304" pitchFamily="18" charset="0"/>
                          </a:rPr>
                          <m:t>𝑘</m:t>
                        </m:r>
                      </m:sup>
                    </m:sSubSup>
                    <m:sSup>
                      <m:sSupPr>
                        <m:ctrlPr>
                          <a:rPr lang="pt-BR" altLang="zh-CN" i="1">
                            <a:latin typeface="Cambria Math" panose="02040503050406030204" pitchFamily="18" charset="0"/>
                            <a:cs typeface="Times New Roman" panose="02020603050405020304" pitchFamily="18" charset="0"/>
                          </a:rPr>
                        </m:ctrlPr>
                      </m:sSupPr>
                      <m:e>
                        <m:r>
                          <a:rPr lang="pt-BR" altLang="zh-CN" i="1">
                            <a:latin typeface="Cambria Math" panose="02040503050406030204" pitchFamily="18" charset="0"/>
                            <a:cs typeface="Times New Roman" panose="02020603050405020304" pitchFamily="18" charset="0"/>
                          </a:rPr>
                          <m:t>𝑎</m:t>
                        </m:r>
                      </m:e>
                      <m:sup>
                        <m:r>
                          <a:rPr lang="pt-BR" altLang="zh-CN" i="1">
                            <a:latin typeface="Cambria Math" panose="02040503050406030204" pitchFamily="18" charset="0"/>
                            <a:cs typeface="Times New Roman" panose="02020603050405020304" pitchFamily="18" charset="0"/>
                          </a:rPr>
                          <m:t>𝑛</m:t>
                        </m:r>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sup>
                    </m:sSup>
                    <m:sSup>
                      <m:sSupPr>
                        <m:ctrlPr>
                          <a:rPr lang="pt-BR"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𝑏</m:t>
                        </m:r>
                      </m:e>
                      <m:sup>
                        <m:r>
                          <a:rPr lang="en-US" altLang="zh-CN" b="0" i="1" smtClean="0">
                            <a:latin typeface="Cambria Math" panose="02040503050406030204" pitchFamily="18" charset="0"/>
                            <a:cs typeface="Times New Roman" panose="02020603050405020304" pitchFamily="18" charset="0"/>
                          </a:rPr>
                          <m:t>𝑘</m:t>
                        </m:r>
                      </m:sup>
                    </m:sSup>
                  </m:oMath>
                </a14:m>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i="1">
                            <a:latin typeface="Cambria Math" panose="02040503050406030204" pitchFamily="18" charset="0"/>
                            <a:cs typeface="Times New Roman" panose="02020603050405020304" pitchFamily="18" charset="0"/>
                          </a:rPr>
                        </m:ctrlPr>
                      </m:sSubSupPr>
                      <m:e>
                        <m:r>
                          <m:rPr>
                            <m:sty m:val="p"/>
                          </m:rPr>
                          <a:rPr lang="en-US" altLang="zh-CN" i="1">
                            <a:latin typeface="Cambria Math" panose="02040503050406030204" pitchFamily="18" charset="0"/>
                            <a:cs typeface="Times New Roman" panose="02020603050405020304" pitchFamily="18" charset="0"/>
                          </a:rPr>
                          <m:t>C</m:t>
                        </m:r>
                      </m:e>
                      <m:sub>
                        <m:r>
                          <a:rPr lang="en-US" altLang="zh-CN" i="1">
                            <a:latin typeface="Cambria Math" panose="02040503050406030204" pitchFamily="18" charset="0"/>
                            <a:cs typeface="Times New Roman" panose="02020603050405020304" pitchFamily="18" charset="0"/>
                          </a:rPr>
                          <m:t>𝑛</m:t>
                        </m:r>
                      </m:sub>
                      <m:sup>
                        <m:r>
                          <a:rPr lang="en-US" altLang="zh-CN" b="0" i="1" smtClean="0">
                            <a:latin typeface="Cambria Math" panose="02040503050406030204" pitchFamily="18" charset="0"/>
                            <a:cs typeface="Times New Roman" panose="02020603050405020304" pitchFamily="18" charset="0"/>
                          </a:rPr>
                          <m:t>𝑛</m:t>
                        </m:r>
                      </m:sup>
                    </m:sSubSup>
                    <m:sSup>
                      <m:sSupPr>
                        <m:ctrlPr>
                          <a:rPr lang="pt-BR"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𝑏</m:t>
                        </m:r>
                      </m:e>
                      <m:sup>
                        <m:r>
                          <a:rPr lang="en-US" altLang="zh-CN" b="0" i="1" smtClean="0">
                            <a:latin typeface="Cambria Math" panose="02040503050406030204" pitchFamily="18" charset="0"/>
                            <a:cs typeface="Times New Roman" panose="02020603050405020304" pitchFamily="18" charset="0"/>
                          </a:rPr>
                          <m:t>𝑛</m:t>
                        </m:r>
                      </m:sup>
                    </m:sSup>
                  </m:oMath>
                </a14:m>
                <a:r>
                  <a:rPr lang="en-US" altLang="zh-CN" dirty="0" smtClean="0">
                    <a:latin typeface="Times New Roman" panose="02020603050405020304" pitchFamily="18" charset="0"/>
                    <a:cs typeface="Times New Roman" panose="02020603050405020304" pitchFamily="18" charset="0"/>
                  </a:rPr>
                  <a:t>(n</a:t>
                </a:r>
                <a14:m>
                  <m:oMath xmlns:m="http://schemas.openxmlformats.org/officeDocument/2006/math">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dirty="0" smtClean="0">
                            <a:latin typeface="Cambria Math" panose="02040503050406030204" pitchFamily="18" charset="0"/>
                            <a:cs typeface="Times New Roman" panose="02020603050405020304" pitchFamily="18" charset="0"/>
                          </a:rPr>
                        </m:ctrlPr>
                      </m:sSubPr>
                      <m:e>
                        <m:r>
                          <m:rPr>
                            <m:nor/>
                          </m:rPr>
                          <a:rPr lang="en-US" altLang="zh-CN" dirty="0">
                            <a:latin typeface="Times New Roman" panose="02020603050405020304" pitchFamily="18" charset="0"/>
                            <a:cs typeface="Times New Roman" panose="02020603050405020304" pitchFamily="18" charset="0"/>
                          </a:rPr>
                          <m:t>N</m:t>
                        </m:r>
                      </m:e>
                      <m:sub>
                        <m:r>
                          <a:rPr lang="en-US" altLang="zh-CN" b="0" i="1" dirty="0" smtClean="0">
                            <a:latin typeface="Cambria Math" panose="02040503050406030204" pitchFamily="18" charset="0"/>
                            <a:cs typeface="Times New Roman" panose="02020603050405020304" pitchFamily="18" charset="0"/>
                          </a:rPr>
                          <m:t>+</m:t>
                        </m:r>
                      </m:sub>
                    </m:sSub>
                  </m:oMath>
                </a14:m>
                <a:r>
                  <a:rPr lang="en-US" altLang="zh-CN" dirty="0" smtClean="0">
                    <a:latin typeface="Times New Roman" panose="02020603050405020304" pitchFamily="18" charset="0"/>
                    <a:cs typeface="Times New Roman" panose="02020603050405020304" pitchFamily="18" charset="0"/>
                  </a:rPr>
                  <a:t>)</a:t>
                </a:r>
              </a:p>
            </p:txBody>
          </p:sp>
        </mc:Choice>
        <mc:Fallback>
          <p:sp>
            <p:nvSpPr>
              <p:cNvPr id="7" name="副标题 2"/>
              <p:cNvSpPr txBox="1">
                <a:spLocks noRot="1" noChangeAspect="1" noMove="1" noResize="1" noEditPoints="1" noAdjustHandles="1" noChangeArrowheads="1" noChangeShapeType="1" noTextEdit="1"/>
              </p:cNvSpPr>
              <p:nvPr/>
            </p:nvSpPr>
            <p:spPr>
              <a:xfrm>
                <a:off x="668739" y="1364777"/>
                <a:ext cx="10563367" cy="696036"/>
              </a:xfrm>
              <a:prstGeom prst="rect">
                <a:avLst/>
              </a:prstGeom>
              <a:blipFill rotWithShape="0">
                <a:blip r:embed="rId3"/>
                <a:stretch>
                  <a:fillRect b="-43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副标题 2"/>
              <p:cNvSpPr txBox="1">
                <a:spLocks/>
              </p:cNvSpPr>
              <p:nvPr/>
            </p:nvSpPr>
            <p:spPr>
              <a:xfrm>
                <a:off x="668739" y="1940257"/>
                <a:ext cx="10563367" cy="25362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zh-CN" altLang="en-US" dirty="0" smtClean="0">
                    <a:latin typeface="Times New Roman" panose="02020603050405020304" pitchFamily="18" charset="0"/>
                    <a:cs typeface="Times New Roman" panose="02020603050405020304" pitchFamily="18" charset="0"/>
                  </a:rPr>
                  <a:t>这个公式所表示的定理叫做二项式定理，等号右边的多项式叫做</a:t>
                </a:r>
                <a14:m>
                  <m:oMath xmlns:m="http://schemas.openxmlformats.org/officeDocument/2006/math">
                    <m:sSup>
                      <m:sSupPr>
                        <m:ctrlPr>
                          <a:rPr lang="pt-BR" altLang="zh-CN" i="1">
                            <a:latin typeface="Cambria Math" panose="02040503050406030204" pitchFamily="18" charset="0"/>
                            <a:cs typeface="Times New Roman" panose="02020603050405020304" pitchFamily="18" charset="0"/>
                          </a:rPr>
                        </m:ctrlPr>
                      </m:sSupPr>
                      <m:e>
                        <m:d>
                          <m:dPr>
                            <m:ctrlPr>
                              <a:rPr lang="pt-BR"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𝑎</m:t>
                            </m:r>
                            <m:r>
                              <a:rPr lang="pt-BR"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𝑏</m:t>
                            </m:r>
                          </m:e>
                        </m:d>
                      </m:e>
                      <m:sup>
                        <m:r>
                          <a:rPr lang="pt-BR" altLang="zh-CN" i="1">
                            <a:latin typeface="Cambria Math" panose="02040503050406030204" pitchFamily="18" charset="0"/>
                            <a:cs typeface="Times New Roman" panose="02020603050405020304" pitchFamily="18" charset="0"/>
                          </a:rPr>
                          <m:t>𝑛</m:t>
                        </m:r>
                      </m:sup>
                    </m:sSup>
                  </m:oMath>
                </a14:m>
                <a:r>
                  <a:rPr lang="zh-CN" altLang="en-US" dirty="0" smtClean="0">
                    <a:latin typeface="Times New Roman" panose="02020603050405020304" pitchFamily="18" charset="0"/>
                    <a:cs typeface="Times New Roman" panose="02020603050405020304" pitchFamily="18" charset="0"/>
                  </a:rPr>
                  <a:t>的二项展开式，其中系数</a:t>
                </a:r>
                <a14:m>
                  <m:oMath xmlns:m="http://schemas.openxmlformats.org/officeDocument/2006/math">
                    <m:sSubSup>
                      <m:sSubSupPr>
                        <m:ctrlPr>
                          <a:rPr lang="pt-BR" altLang="zh-CN" i="1">
                            <a:latin typeface="Cambria Math" panose="02040503050406030204" pitchFamily="18" charset="0"/>
                            <a:cs typeface="Times New Roman" panose="02020603050405020304" pitchFamily="18" charset="0"/>
                          </a:rPr>
                        </m:ctrlPr>
                      </m:sSubSupPr>
                      <m:e>
                        <m:r>
                          <m:rPr>
                            <m:sty m:val="p"/>
                          </m:rPr>
                          <a:rPr lang="en-US" altLang="zh-CN" i="1">
                            <a:latin typeface="Cambria Math" panose="02040503050406030204" pitchFamily="18" charset="0"/>
                            <a:cs typeface="Times New Roman" panose="02020603050405020304" pitchFamily="18" charset="0"/>
                          </a:rPr>
                          <m:t>C</m:t>
                        </m:r>
                      </m:e>
                      <m:sub>
                        <m:r>
                          <a:rPr lang="en-US" altLang="zh-CN" i="1">
                            <a:latin typeface="Cambria Math" panose="02040503050406030204" pitchFamily="18" charset="0"/>
                            <a:cs typeface="Times New Roman" panose="02020603050405020304" pitchFamily="18" charset="0"/>
                          </a:rPr>
                          <m:t>𝑛</m:t>
                        </m:r>
                      </m:sub>
                      <m:sup>
                        <m:r>
                          <a:rPr lang="en-US" altLang="zh-CN" i="1">
                            <a:latin typeface="Cambria Math" panose="02040503050406030204" pitchFamily="18" charset="0"/>
                            <a:cs typeface="Times New Roman" panose="02020603050405020304" pitchFamily="18" charset="0"/>
                          </a:rPr>
                          <m:t>𝑘</m:t>
                        </m:r>
                      </m:sup>
                    </m:sSubSup>
                  </m:oMath>
                </a14:m>
                <a:r>
                  <a:rPr lang="en-US" altLang="zh-CN" dirty="0" smtClean="0">
                    <a:latin typeface="Times New Roman" panose="02020603050405020304" pitchFamily="18" charset="0"/>
                    <a:cs typeface="Times New Roman" panose="02020603050405020304" pitchFamily="18" charset="0"/>
                  </a:rPr>
                  <a:t>(k=0,1,2,…,n)</a:t>
                </a:r>
                <a:r>
                  <a:rPr lang="zh-CN" altLang="en-US" dirty="0" smtClean="0">
                    <a:latin typeface="Times New Roman" panose="02020603050405020304" pitchFamily="18" charset="0"/>
                    <a:cs typeface="Times New Roman" panose="02020603050405020304" pitchFamily="18" charset="0"/>
                  </a:rPr>
                  <a:t>叫做二项式系数，二项展开式中的</a:t>
                </a:r>
                <a14:m>
                  <m:oMath xmlns:m="http://schemas.openxmlformats.org/officeDocument/2006/math">
                    <m:sSubSup>
                      <m:sSubSupPr>
                        <m:ctrlPr>
                          <a:rPr lang="pt-BR" altLang="zh-CN" i="1">
                            <a:latin typeface="Cambria Math" panose="02040503050406030204" pitchFamily="18" charset="0"/>
                            <a:cs typeface="Times New Roman" panose="02020603050405020304" pitchFamily="18" charset="0"/>
                          </a:rPr>
                        </m:ctrlPr>
                      </m:sSubSupPr>
                      <m:e>
                        <m:r>
                          <m:rPr>
                            <m:sty m:val="p"/>
                          </m:rPr>
                          <a:rPr lang="en-US" altLang="zh-CN" i="1">
                            <a:latin typeface="Cambria Math" panose="02040503050406030204" pitchFamily="18" charset="0"/>
                            <a:cs typeface="Times New Roman" panose="02020603050405020304" pitchFamily="18" charset="0"/>
                          </a:rPr>
                          <m:t>C</m:t>
                        </m:r>
                      </m:e>
                      <m:sub>
                        <m:r>
                          <a:rPr lang="en-US" altLang="zh-CN" i="1">
                            <a:latin typeface="Cambria Math" panose="02040503050406030204" pitchFamily="18" charset="0"/>
                            <a:cs typeface="Times New Roman" panose="02020603050405020304" pitchFamily="18" charset="0"/>
                          </a:rPr>
                          <m:t>𝑛</m:t>
                        </m:r>
                      </m:sub>
                      <m:sup>
                        <m:r>
                          <a:rPr lang="en-US" altLang="zh-CN" i="1">
                            <a:latin typeface="Cambria Math" panose="02040503050406030204" pitchFamily="18" charset="0"/>
                            <a:cs typeface="Times New Roman" panose="02020603050405020304" pitchFamily="18" charset="0"/>
                          </a:rPr>
                          <m:t>𝑘</m:t>
                        </m:r>
                      </m:sup>
                    </m:sSubSup>
                    <m:sSup>
                      <m:sSupPr>
                        <m:ctrlPr>
                          <a:rPr lang="pt-BR" altLang="zh-CN" i="1">
                            <a:latin typeface="Cambria Math" panose="02040503050406030204" pitchFamily="18" charset="0"/>
                            <a:cs typeface="Times New Roman" panose="02020603050405020304" pitchFamily="18" charset="0"/>
                          </a:rPr>
                        </m:ctrlPr>
                      </m:sSupPr>
                      <m:e>
                        <m:r>
                          <a:rPr lang="pt-BR" altLang="zh-CN" i="1">
                            <a:latin typeface="Cambria Math" panose="02040503050406030204" pitchFamily="18" charset="0"/>
                            <a:cs typeface="Times New Roman" panose="02020603050405020304" pitchFamily="18" charset="0"/>
                          </a:rPr>
                          <m:t>𝑎</m:t>
                        </m:r>
                      </m:e>
                      <m:sup>
                        <m:r>
                          <a:rPr lang="pt-BR" altLang="zh-CN" i="1">
                            <a:latin typeface="Cambria Math" panose="02040503050406030204" pitchFamily="18" charset="0"/>
                            <a:cs typeface="Times New Roman" panose="02020603050405020304" pitchFamily="18" charset="0"/>
                          </a:rPr>
                          <m:t>𝑛</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𝑘</m:t>
                        </m:r>
                      </m:sup>
                    </m:sSup>
                    <m:sSup>
                      <m:sSupPr>
                        <m:ctrlPr>
                          <a:rPr lang="pt-BR"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𝑏</m:t>
                        </m:r>
                      </m:e>
                      <m:sup>
                        <m:r>
                          <a:rPr lang="en-US" altLang="zh-CN" i="1">
                            <a:latin typeface="Cambria Math" panose="02040503050406030204" pitchFamily="18" charset="0"/>
                            <a:cs typeface="Times New Roman" panose="02020603050405020304" pitchFamily="18" charset="0"/>
                          </a:rPr>
                          <m:t>𝑘</m:t>
                        </m:r>
                      </m:sup>
                    </m:sSup>
                  </m:oMath>
                </a14:m>
                <a:r>
                  <a:rPr lang="zh-CN" altLang="en-US" dirty="0" smtClean="0">
                    <a:latin typeface="Times New Roman" panose="02020603050405020304" pitchFamily="18" charset="0"/>
                    <a:cs typeface="Times New Roman" panose="02020603050405020304" pitchFamily="18" charset="0"/>
                  </a:rPr>
                  <a:t>叫做二项展开式的通项，用</a:t>
                </a:r>
                <a14:m>
                  <m:oMath xmlns:m="http://schemas.openxmlformats.org/officeDocument/2006/math">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𝑇</m:t>
                        </m:r>
                      </m:e>
                      <m:sub>
                        <m:r>
                          <a:rPr lang="en-US" altLang="zh-CN" b="0" i="1" smtClean="0">
                            <a:latin typeface="Cambria Math" panose="02040503050406030204" pitchFamily="18" charset="0"/>
                            <a:cs typeface="Times New Roman" panose="02020603050405020304" pitchFamily="18" charset="0"/>
                          </a:rPr>
                          <m:t>𝑘</m:t>
                        </m:r>
                        <m:r>
                          <a:rPr lang="en-US" altLang="zh-CN" b="0" i="1" smtClean="0">
                            <a:latin typeface="Cambria Math" panose="02040503050406030204" pitchFamily="18" charset="0"/>
                            <a:cs typeface="Times New Roman" panose="02020603050405020304" pitchFamily="18" charset="0"/>
                          </a:rPr>
                          <m:t>+1</m:t>
                        </m:r>
                      </m:sub>
                    </m:sSub>
                  </m:oMath>
                </a14:m>
                <a:r>
                  <a:rPr lang="zh-CN" altLang="en-US" dirty="0" smtClean="0">
                    <a:latin typeface="Times New Roman" panose="02020603050405020304" pitchFamily="18" charset="0"/>
                    <a:cs typeface="Times New Roman" panose="02020603050405020304" pitchFamily="18" charset="0"/>
                  </a:rPr>
                  <a:t>表示，即通项表示的是展开式的第</a:t>
                </a:r>
                <a:r>
                  <a:rPr lang="en-US" altLang="zh-CN" dirty="0" smtClean="0">
                    <a:latin typeface="Times New Roman" panose="02020603050405020304" pitchFamily="18" charset="0"/>
                    <a:cs typeface="Times New Roman" panose="02020603050405020304" pitchFamily="18" charset="0"/>
                  </a:rPr>
                  <a:t>k+1</a:t>
                </a:r>
                <a:r>
                  <a:rPr lang="zh-CN" altLang="en-US" dirty="0" smtClean="0">
                    <a:latin typeface="Times New Roman" panose="02020603050405020304" pitchFamily="18" charset="0"/>
                    <a:cs typeface="Times New Roman" panose="02020603050405020304" pitchFamily="18" charset="0"/>
                  </a:rPr>
                  <a:t>项，</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cs typeface="Times New Roman" panose="02020603050405020304" pitchFamily="18" charset="0"/>
                          </a:rPr>
                          <m:t>𝑘</m:t>
                        </m:r>
                        <m:r>
                          <a:rPr lang="en-US" altLang="zh-CN" i="1">
                            <a:latin typeface="Cambria Math" panose="02040503050406030204" pitchFamily="18" charset="0"/>
                            <a:cs typeface="Times New Roman" panose="02020603050405020304" pitchFamily="18" charset="0"/>
                          </a:rPr>
                          <m:t>+1</m:t>
                        </m:r>
                      </m:sub>
                    </m:sSub>
                  </m:oMath>
                </a14:m>
                <a:r>
                  <a:rPr lang="en-US" altLang="zh-CN"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i="1">
                            <a:latin typeface="Cambria Math" panose="02040503050406030204" pitchFamily="18" charset="0"/>
                            <a:cs typeface="Times New Roman" panose="02020603050405020304" pitchFamily="18" charset="0"/>
                          </a:rPr>
                        </m:ctrlPr>
                      </m:sSubSupPr>
                      <m:e>
                        <m:r>
                          <m:rPr>
                            <m:sty m:val="p"/>
                          </m:rPr>
                          <a:rPr lang="en-US" altLang="zh-CN" i="1">
                            <a:latin typeface="Cambria Math" panose="02040503050406030204" pitchFamily="18" charset="0"/>
                            <a:cs typeface="Times New Roman" panose="02020603050405020304" pitchFamily="18" charset="0"/>
                          </a:rPr>
                          <m:t>C</m:t>
                        </m:r>
                      </m:e>
                      <m:sub>
                        <m:r>
                          <a:rPr lang="en-US" altLang="zh-CN" i="1">
                            <a:latin typeface="Cambria Math" panose="02040503050406030204" pitchFamily="18" charset="0"/>
                            <a:cs typeface="Times New Roman" panose="02020603050405020304" pitchFamily="18" charset="0"/>
                          </a:rPr>
                          <m:t>𝑛</m:t>
                        </m:r>
                      </m:sub>
                      <m:sup>
                        <m:r>
                          <a:rPr lang="en-US" altLang="zh-CN" i="1">
                            <a:latin typeface="Cambria Math" panose="02040503050406030204" pitchFamily="18" charset="0"/>
                            <a:cs typeface="Times New Roman" panose="02020603050405020304" pitchFamily="18" charset="0"/>
                          </a:rPr>
                          <m:t>𝑘</m:t>
                        </m:r>
                      </m:sup>
                    </m:sSubSup>
                    <m:sSup>
                      <m:sSupPr>
                        <m:ctrlPr>
                          <a:rPr lang="pt-BR" altLang="zh-CN" i="1">
                            <a:latin typeface="Cambria Math" panose="02040503050406030204" pitchFamily="18" charset="0"/>
                            <a:cs typeface="Times New Roman" panose="02020603050405020304" pitchFamily="18" charset="0"/>
                          </a:rPr>
                        </m:ctrlPr>
                      </m:sSupPr>
                      <m:e>
                        <m:r>
                          <a:rPr lang="pt-BR" altLang="zh-CN" i="1">
                            <a:latin typeface="Cambria Math" panose="02040503050406030204" pitchFamily="18" charset="0"/>
                            <a:cs typeface="Times New Roman" panose="02020603050405020304" pitchFamily="18" charset="0"/>
                          </a:rPr>
                          <m:t>𝑎</m:t>
                        </m:r>
                      </m:e>
                      <m:sup>
                        <m:r>
                          <a:rPr lang="pt-BR" altLang="zh-CN" i="1">
                            <a:latin typeface="Cambria Math" panose="02040503050406030204" pitchFamily="18" charset="0"/>
                            <a:cs typeface="Times New Roman" panose="02020603050405020304" pitchFamily="18" charset="0"/>
                          </a:rPr>
                          <m:t>𝑛</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𝑘</m:t>
                        </m:r>
                      </m:sup>
                    </m:sSup>
                    <m:sSup>
                      <m:sSupPr>
                        <m:ctrlPr>
                          <a:rPr lang="pt-BR"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𝑏</m:t>
                        </m:r>
                      </m:e>
                      <m:sup>
                        <m:r>
                          <a:rPr lang="en-US" altLang="zh-CN" i="1">
                            <a:latin typeface="Cambria Math" panose="02040503050406030204" pitchFamily="18" charset="0"/>
                            <a:cs typeface="Times New Roman" panose="02020603050405020304" pitchFamily="18" charset="0"/>
                          </a:rPr>
                          <m:t>𝑘</m:t>
                        </m:r>
                      </m:sup>
                    </m:sSup>
                  </m:oMath>
                </a14:m>
                <a:endParaRPr lang="en-US" altLang="zh-CN" dirty="0" smtClean="0">
                  <a:latin typeface="Times New Roman" panose="02020603050405020304" pitchFamily="18" charset="0"/>
                  <a:cs typeface="Times New Roman" panose="02020603050405020304" pitchFamily="18" charset="0"/>
                </a:endParaRPr>
              </a:p>
            </p:txBody>
          </p:sp>
        </mc:Choice>
        <mc:Fallback>
          <p:sp>
            <p:nvSpPr>
              <p:cNvPr id="6" name="副标题 2"/>
              <p:cNvSpPr txBox="1">
                <a:spLocks noRot="1" noChangeAspect="1" noMove="1" noResize="1" noEditPoints="1" noAdjustHandles="1" noChangeArrowheads="1" noChangeShapeType="1" noTextEdit="1"/>
              </p:cNvSpPr>
              <p:nvPr/>
            </p:nvSpPr>
            <p:spPr>
              <a:xfrm>
                <a:off x="668739" y="1940257"/>
                <a:ext cx="10563367" cy="2536209"/>
              </a:xfrm>
              <a:prstGeom prst="rect">
                <a:avLst/>
              </a:prstGeom>
              <a:blipFill rotWithShape="0">
                <a:blip r:embed="rId4"/>
                <a:stretch>
                  <a:fillRect l="-9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副标题 2"/>
              <p:cNvSpPr txBox="1">
                <a:spLocks/>
              </p:cNvSpPr>
              <p:nvPr/>
            </p:nvSpPr>
            <p:spPr>
              <a:xfrm>
                <a:off x="668739" y="4112526"/>
                <a:ext cx="10563367" cy="8416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zh-CN" altLang="en-US" dirty="0" smtClean="0">
                    <a:latin typeface="Times New Roman" panose="02020603050405020304" pitchFamily="18" charset="0"/>
                    <a:cs typeface="Times New Roman" panose="02020603050405020304" pitchFamily="18" charset="0"/>
                  </a:rPr>
                  <a:t>注意：①</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cs typeface="Times New Roman" panose="02020603050405020304" pitchFamily="18" charset="0"/>
                          </a:rPr>
                          <m:t>𝑘</m:t>
                        </m:r>
                        <m:r>
                          <a:rPr lang="en-US" altLang="zh-CN" i="1">
                            <a:latin typeface="Cambria Math" panose="02040503050406030204" pitchFamily="18" charset="0"/>
                            <a:cs typeface="Times New Roman" panose="02020603050405020304" pitchFamily="18" charset="0"/>
                          </a:rPr>
                          <m:t>+1</m:t>
                        </m:r>
                      </m:sub>
                    </m:sSub>
                  </m:oMath>
                </a14:m>
                <a:r>
                  <a:rPr lang="zh-CN" altLang="en-US" dirty="0">
                    <a:latin typeface="Times New Roman" panose="02020603050405020304" pitchFamily="18" charset="0"/>
                    <a:cs typeface="Times New Roman" panose="02020603050405020304" pitchFamily="18" charset="0"/>
                  </a:rPr>
                  <a:t>表示的是展开式的第</a:t>
                </a:r>
                <a:r>
                  <a:rPr lang="en-US" altLang="zh-CN" dirty="0" smtClean="0">
                    <a:latin typeface="Times New Roman" panose="02020603050405020304" pitchFamily="18" charset="0"/>
                    <a:cs typeface="Times New Roman" panose="02020603050405020304" pitchFamily="18" charset="0"/>
                  </a:rPr>
                  <a:t>k+1</a:t>
                </a:r>
                <a:r>
                  <a:rPr lang="zh-CN" altLang="en-US" dirty="0" smtClean="0">
                    <a:latin typeface="Times New Roman" panose="02020603050405020304" pitchFamily="18" charset="0"/>
                    <a:cs typeface="Times New Roman" panose="02020603050405020304" pitchFamily="18" charset="0"/>
                  </a:rPr>
                  <a:t>项，</a:t>
                </a:r>
                <a14:m>
                  <m:oMath xmlns:m="http://schemas.openxmlformats.org/officeDocument/2006/math">
                    <m:sSubSup>
                      <m:sSubSupPr>
                        <m:ctrlPr>
                          <a:rPr lang="pt-BR" altLang="zh-CN" i="1">
                            <a:latin typeface="Cambria Math" panose="02040503050406030204" pitchFamily="18" charset="0"/>
                            <a:cs typeface="Times New Roman" panose="02020603050405020304" pitchFamily="18" charset="0"/>
                          </a:rPr>
                        </m:ctrlPr>
                      </m:sSubSupPr>
                      <m:e>
                        <m:r>
                          <m:rPr>
                            <m:sty m:val="p"/>
                          </m:rPr>
                          <a:rPr lang="en-US" altLang="zh-CN" i="1">
                            <a:latin typeface="Cambria Math" panose="02040503050406030204" pitchFamily="18" charset="0"/>
                            <a:cs typeface="Times New Roman" panose="02020603050405020304" pitchFamily="18" charset="0"/>
                          </a:rPr>
                          <m:t>C</m:t>
                        </m:r>
                      </m:e>
                      <m:sub>
                        <m:r>
                          <a:rPr lang="en-US" altLang="zh-CN" i="1">
                            <a:latin typeface="Cambria Math" panose="02040503050406030204" pitchFamily="18" charset="0"/>
                            <a:cs typeface="Times New Roman" panose="02020603050405020304" pitchFamily="18" charset="0"/>
                          </a:rPr>
                          <m:t>𝑛</m:t>
                        </m:r>
                      </m:sub>
                      <m:sup>
                        <m:r>
                          <a:rPr lang="en-US" altLang="zh-CN" i="1">
                            <a:latin typeface="Cambria Math" panose="02040503050406030204" pitchFamily="18" charset="0"/>
                            <a:cs typeface="Times New Roman" panose="02020603050405020304" pitchFamily="18" charset="0"/>
                          </a:rPr>
                          <m:t>𝑘</m:t>
                        </m:r>
                      </m:sup>
                    </m:sSubSup>
                  </m:oMath>
                </a14:m>
                <a:r>
                  <a:rPr lang="zh-CN" altLang="en-US" dirty="0" smtClean="0">
                    <a:latin typeface="Times New Roman" panose="02020603050405020304" pitchFamily="18" charset="0"/>
                    <a:cs typeface="Times New Roman" panose="02020603050405020304" pitchFamily="18" charset="0"/>
                  </a:rPr>
                  <a:t>是</a:t>
                </a:r>
                <a:r>
                  <a:rPr lang="zh-CN" altLang="en-US" dirty="0">
                    <a:latin typeface="Times New Roman" panose="02020603050405020304" pitchFamily="18" charset="0"/>
                    <a:cs typeface="Times New Roman" panose="02020603050405020304" pitchFamily="18" charset="0"/>
                  </a:rPr>
                  <a:t>第</a:t>
                </a:r>
                <a:r>
                  <a:rPr lang="en-US" altLang="zh-CN" dirty="0">
                    <a:latin typeface="Times New Roman" panose="02020603050405020304" pitchFamily="18" charset="0"/>
                    <a:cs typeface="Times New Roman" panose="02020603050405020304" pitchFamily="18" charset="0"/>
                  </a:rPr>
                  <a:t>k+1</a:t>
                </a:r>
                <a:r>
                  <a:rPr lang="zh-CN" altLang="en-US" dirty="0" smtClean="0">
                    <a:latin typeface="Times New Roman" panose="02020603050405020304" pitchFamily="18" charset="0"/>
                    <a:cs typeface="Times New Roman" panose="02020603050405020304" pitchFamily="18" charset="0"/>
                  </a:rPr>
                  <a:t>项的二项式系数。</a:t>
                </a:r>
                <a:endParaRPr lang="en-US" altLang="zh-CN" dirty="0">
                  <a:latin typeface="Times New Roman" panose="02020603050405020304" pitchFamily="18" charset="0"/>
                  <a:cs typeface="Times New Roman" panose="02020603050405020304" pitchFamily="18" charset="0"/>
                </a:endParaRPr>
              </a:p>
            </p:txBody>
          </p:sp>
        </mc:Choice>
        <mc:Fallback>
          <p:sp>
            <p:nvSpPr>
              <p:cNvPr id="8" name="副标题 2"/>
              <p:cNvSpPr txBox="1">
                <a:spLocks noRot="1" noChangeAspect="1" noMove="1" noResize="1" noEditPoints="1" noAdjustHandles="1" noChangeArrowheads="1" noChangeShapeType="1" noTextEdit="1"/>
              </p:cNvSpPr>
              <p:nvPr/>
            </p:nvSpPr>
            <p:spPr>
              <a:xfrm>
                <a:off x="668739" y="4112526"/>
                <a:ext cx="10563367" cy="841612"/>
              </a:xfrm>
              <a:prstGeom prst="rect">
                <a:avLst/>
              </a:prstGeom>
              <a:blipFill rotWithShape="0">
                <a:blip r:embed="rId5"/>
                <a:stretch>
                  <a:fillRect l="-9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副标题 2"/>
              <p:cNvSpPr txBox="1">
                <a:spLocks/>
              </p:cNvSpPr>
              <p:nvPr/>
            </p:nvSpPr>
            <p:spPr>
              <a:xfrm>
                <a:off x="668739" y="4929117"/>
                <a:ext cx="10563367" cy="14307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14:m>
                  <m:oMath xmlns:m="http://schemas.openxmlformats.org/officeDocument/2006/math">
                    <m:r>
                      <a:rPr lang="zh-CN" altLang="en-US" i="1">
                        <a:latin typeface="Cambria Math" panose="02040503050406030204" pitchFamily="18" charset="0"/>
                        <a:cs typeface="Times New Roman" panose="02020603050405020304" pitchFamily="18" charset="0"/>
                      </a:rPr>
                      <m:t>②</m:t>
                    </m:r>
                    <m:sSup>
                      <m:sSupPr>
                        <m:ctrlPr>
                          <a:rPr lang="pt-BR" altLang="zh-CN" i="1" smtClean="0">
                            <a:latin typeface="Cambria Math" panose="02040503050406030204" pitchFamily="18" charset="0"/>
                            <a:cs typeface="Times New Roman" panose="02020603050405020304" pitchFamily="18" charset="0"/>
                          </a:rPr>
                        </m:ctrlPr>
                      </m:sSupPr>
                      <m:e>
                        <m:d>
                          <m:dPr>
                            <m:ctrlPr>
                              <a:rPr lang="pt-BR" altLang="zh-CN"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𝑎</m:t>
                            </m:r>
                            <m:r>
                              <a:rPr lang="pt-BR" altLang="zh-CN"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𝑏</m:t>
                            </m:r>
                          </m:e>
                        </m:d>
                      </m:e>
                      <m:sup>
                        <m:r>
                          <a:rPr lang="pt-BR" altLang="zh-CN" i="1" smtClean="0">
                            <a:latin typeface="Cambria Math" panose="02040503050406030204" pitchFamily="18" charset="0"/>
                            <a:cs typeface="Times New Roman" panose="02020603050405020304" pitchFamily="18" charset="0"/>
                          </a:rPr>
                          <m:t>𝑛</m:t>
                        </m:r>
                      </m:sup>
                    </m:sSup>
                  </m:oMath>
                </a14:m>
                <a:r>
                  <a:rPr lang="zh-CN" altLang="en-US" dirty="0" smtClean="0">
                    <a:latin typeface="Times New Roman" panose="02020603050405020304" pitchFamily="18" charset="0"/>
                    <a:cs typeface="Times New Roman" panose="02020603050405020304" pitchFamily="18" charset="0"/>
                  </a:rPr>
                  <a:t>和</a:t>
                </a:r>
                <a14:m>
                  <m:oMath xmlns:m="http://schemas.openxmlformats.org/officeDocument/2006/math">
                    <m:sSup>
                      <m:sSupPr>
                        <m:ctrlPr>
                          <a:rPr lang="pt-BR" altLang="zh-CN" i="1">
                            <a:latin typeface="Cambria Math" panose="02040503050406030204" pitchFamily="18" charset="0"/>
                            <a:cs typeface="Times New Roman" panose="02020603050405020304" pitchFamily="18" charset="0"/>
                          </a:rPr>
                        </m:ctrlPr>
                      </m:sSupPr>
                      <m:e>
                        <m:d>
                          <m:dPr>
                            <m:ctrlPr>
                              <a:rPr lang="pt-BR"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𝑏</m:t>
                            </m:r>
                            <m:r>
                              <a:rPr lang="pt-BR"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𝑎</m:t>
                            </m:r>
                          </m:e>
                        </m:d>
                      </m:e>
                      <m:sup>
                        <m:r>
                          <a:rPr lang="pt-BR" altLang="zh-CN" i="1">
                            <a:latin typeface="Cambria Math" panose="02040503050406030204" pitchFamily="18" charset="0"/>
                            <a:cs typeface="Times New Roman" panose="02020603050405020304" pitchFamily="18" charset="0"/>
                          </a:rPr>
                          <m:t>𝑛</m:t>
                        </m:r>
                      </m:sup>
                    </m:sSup>
                  </m:oMath>
                </a14:m>
                <a:r>
                  <a:rPr lang="zh-CN" altLang="en-US" dirty="0" smtClean="0">
                    <a:latin typeface="Times New Roman" panose="02020603050405020304" pitchFamily="18" charset="0"/>
                    <a:cs typeface="Times New Roman" panose="02020603050405020304" pitchFamily="18" charset="0"/>
                  </a:rPr>
                  <a:t>相同，但具体到它们展开式的某一项却是不同的，所以公式中的</a:t>
                </a:r>
                <a:r>
                  <a:rPr lang="en-US" altLang="zh-CN" i="1" dirty="0" smtClean="0">
                    <a:latin typeface="Times New Roman" panose="02020603050405020304" pitchFamily="18" charset="0"/>
                    <a:cs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位置不能颠倒。</a:t>
                </a:r>
                <a:endParaRPr lang="en-US" altLang="zh-CN" dirty="0" smtClean="0">
                  <a:latin typeface="Times New Roman" panose="02020603050405020304" pitchFamily="18" charset="0"/>
                  <a:cs typeface="Times New Roman" panose="02020603050405020304" pitchFamily="18" charset="0"/>
                </a:endParaRPr>
              </a:p>
            </p:txBody>
          </p:sp>
        </mc:Choice>
        <mc:Fallback>
          <p:sp>
            <p:nvSpPr>
              <p:cNvPr id="9" name="副标题 2"/>
              <p:cNvSpPr txBox="1">
                <a:spLocks noRot="1" noChangeAspect="1" noMove="1" noResize="1" noEditPoints="1" noAdjustHandles="1" noChangeArrowheads="1" noChangeShapeType="1" noTextEdit="1"/>
              </p:cNvSpPr>
              <p:nvPr/>
            </p:nvSpPr>
            <p:spPr>
              <a:xfrm>
                <a:off x="668739" y="4929117"/>
                <a:ext cx="10563367" cy="1430740"/>
              </a:xfrm>
              <a:prstGeom prst="rect">
                <a:avLst/>
              </a:prstGeom>
              <a:blipFill rotWithShape="0">
                <a:blip r:embed="rId6"/>
                <a:stretch>
                  <a:fillRect l="-9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6946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二、二项式定理</a:t>
            </a:r>
            <a:endParaRPr lang="en-US" altLang="zh-CN" sz="4800" dirty="0" smtClean="0"/>
          </a:p>
        </p:txBody>
      </p:sp>
      <p:sp>
        <p:nvSpPr>
          <p:cNvPr id="10" name="副标题 2"/>
          <p:cNvSpPr>
            <a:spLocks noGrp="1"/>
          </p:cNvSpPr>
          <p:nvPr>
            <p:ph type="subTitle" idx="1"/>
          </p:nvPr>
        </p:nvSpPr>
        <p:spPr>
          <a:xfrm>
            <a:off x="559558" y="941695"/>
            <a:ext cx="10263116" cy="423081"/>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二项式系数的性质</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2" name="表格 1"/>
              <p:cNvGraphicFramePr>
                <a:graphicFrameLocks noGrp="1"/>
              </p:cNvGraphicFramePr>
              <p:nvPr>
                <p:extLst>
                  <p:ext uri="{D42A27DB-BD31-4B8C-83A1-F6EECF244321}">
                    <p14:modId xmlns:p14="http://schemas.microsoft.com/office/powerpoint/2010/main" val="1111104807"/>
                  </p:ext>
                </p:extLst>
              </p:nvPr>
            </p:nvGraphicFramePr>
            <p:xfrm>
              <a:off x="434833" y="1364776"/>
              <a:ext cx="11300345" cy="5444436"/>
            </p:xfrm>
            <a:graphic>
              <a:graphicData uri="http://schemas.openxmlformats.org/drawingml/2006/table">
                <a:tbl>
                  <a:tblPr firstRow="1" bandRow="1">
                    <a:tableStyleId>{5940675A-B579-460E-94D1-54222C63F5DA}</a:tableStyleId>
                  </a:tblPr>
                  <a:tblGrid>
                    <a:gridCol w="1216167"/>
                    <a:gridCol w="10084178"/>
                  </a:tblGrid>
                  <a:tr h="473457">
                    <a:tc>
                      <a:txBody>
                        <a:bodyPr/>
                        <a:lstStyle/>
                        <a:p>
                          <a:pPr algn="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内容</a:t>
                          </a:r>
                          <a:endParaRPr lang="zh-CN" altLang="en-US" sz="2000" dirty="0">
                            <a:latin typeface="Times New Roman" panose="02020603050405020304" pitchFamily="18" charset="0"/>
                            <a:cs typeface="Times New Roman" panose="02020603050405020304" pitchFamily="18" charset="0"/>
                          </a:endParaRPr>
                        </a:p>
                      </a:txBody>
                      <a:tcPr anchor="ctr"/>
                    </a:tc>
                  </a:tr>
                  <a:tr h="1127911">
                    <a:tc>
                      <a:txBody>
                        <a:bodyPr/>
                        <a:lstStyle/>
                        <a:p>
                          <a:pPr algn="ctr"/>
                          <a:r>
                            <a:rPr lang="zh-CN" altLang="en-US" sz="2000" dirty="0" smtClean="0">
                              <a:latin typeface="Times New Roman" panose="02020603050405020304" pitchFamily="18" charset="0"/>
                              <a:cs typeface="Times New Roman" panose="02020603050405020304" pitchFamily="18" charset="0"/>
                            </a:rPr>
                            <a:t>对称性</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just"/>
                          <a:r>
                            <a:rPr lang="zh-CN" altLang="en-US" sz="2000" dirty="0" smtClean="0">
                              <a:latin typeface="Times New Roman" panose="02020603050405020304" pitchFamily="18" charset="0"/>
                              <a:cs typeface="Times New Roman" panose="02020603050405020304" pitchFamily="18" charset="0"/>
                            </a:rPr>
                            <a:t>与首末两端等距的两个二项式系数相等，即</a:t>
                          </a:r>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𝑛</m:t>
                                  </m:r>
                                </m:sub>
                                <m:sup>
                                  <m:r>
                                    <a:rPr lang="en-US" altLang="zh-CN" sz="2000" b="0" i="1" smtClean="0">
                                      <a:latin typeface="Cambria Math" panose="02040503050406030204" pitchFamily="18" charset="0"/>
                                    </a:rPr>
                                    <m:t>𝑚</m:t>
                                  </m:r>
                                </m:sup>
                              </m:sSubSup>
                            </m:oMath>
                          </a14:m>
                          <a:r>
                            <a:rPr lang="en-US" altLang="zh-CN" sz="20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𝑛</m:t>
                                  </m:r>
                                </m:sub>
                                <m:sup>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sup>
                              </m:sSubSup>
                            </m:oMath>
                          </a14:m>
                          <a:endParaRPr lang="zh-CN" altLang="en-US" sz="2000" dirty="0">
                            <a:latin typeface="Times New Roman" panose="02020603050405020304" pitchFamily="18" charset="0"/>
                            <a:cs typeface="Times New Roman" panose="02020603050405020304" pitchFamily="18" charset="0"/>
                          </a:endParaRPr>
                        </a:p>
                      </a:txBody>
                      <a:tcPr anchor="ctr"/>
                    </a:tc>
                  </a:tr>
                  <a:tr h="1127911">
                    <a:tc>
                      <a:txBody>
                        <a:bodyPr/>
                        <a:lstStyle/>
                        <a:p>
                          <a:pPr algn="ctr"/>
                          <a:r>
                            <a:rPr lang="zh-CN" altLang="en-US" sz="2000" dirty="0" smtClean="0">
                              <a:latin typeface="Times New Roman" panose="02020603050405020304" pitchFamily="18" charset="0"/>
                              <a:cs typeface="Times New Roman" panose="02020603050405020304" pitchFamily="18" charset="0"/>
                            </a:rPr>
                            <a:t>增减性</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just"/>
                          <a:r>
                            <a:rPr lang="zh-CN" altLang="en-US" sz="2000" dirty="0" smtClean="0">
                              <a:latin typeface="Times New Roman" panose="02020603050405020304" pitchFamily="18" charset="0"/>
                              <a:cs typeface="Times New Roman" panose="02020603050405020304" pitchFamily="18" charset="0"/>
                            </a:rPr>
                            <a:t>当</a:t>
                          </a:r>
                          <a:r>
                            <a:rPr lang="en-US" altLang="zh-CN" sz="2000" dirty="0" smtClean="0">
                              <a:latin typeface="Times New Roman" panose="02020603050405020304" pitchFamily="18" charset="0"/>
                              <a:cs typeface="Times New Roman" panose="02020603050405020304" pitchFamily="18" charset="0"/>
                            </a:rPr>
                            <a:t>k&lt;</a:t>
                          </a:r>
                          <a14:m>
                            <m:oMath xmlns:m="http://schemas.openxmlformats.org/officeDocument/2006/math">
                              <m:f>
                                <m:fPr>
                                  <m:ctrlPr>
                                    <a:rPr lang="en-US" altLang="zh-CN" sz="2000" i="1" smtClean="0">
                                      <a:latin typeface="Cambria Math" panose="02040503050406030204" pitchFamily="18" charset="0"/>
                                      <a:cs typeface="Times New Roman" panose="02020603050405020304" pitchFamily="18" charset="0"/>
                                    </a:rPr>
                                  </m:ctrlPr>
                                </m:fPr>
                                <m:num>
                                  <m:r>
                                    <a:rPr lang="en-US" altLang="zh-CN" sz="2000" b="0" i="1" smtClean="0">
                                      <a:latin typeface="Cambria Math" panose="02040503050406030204" pitchFamily="18" charset="0"/>
                                      <a:cs typeface="Times New Roman" panose="02020603050405020304" pitchFamily="18" charset="0"/>
                                    </a:rPr>
                                    <m:t>𝑛</m:t>
                                  </m:r>
                                  <m:r>
                                    <a:rPr lang="en-US" altLang="zh-CN" sz="2000" b="0" i="1" smtClean="0">
                                      <a:latin typeface="Cambria Math" panose="02040503050406030204" pitchFamily="18" charset="0"/>
                                      <a:cs typeface="Times New Roman" panose="02020603050405020304" pitchFamily="18" charset="0"/>
                                    </a:rPr>
                                    <m:t>+1</m:t>
                                  </m:r>
                                </m:num>
                                <m:den>
                                  <m:r>
                                    <a:rPr lang="en-US" altLang="zh-CN" sz="2000" b="0" i="1" smtClean="0">
                                      <a:latin typeface="Cambria Math" panose="02040503050406030204" pitchFamily="18" charset="0"/>
                                      <a:cs typeface="Times New Roman" panose="02020603050405020304" pitchFamily="18" charset="0"/>
                                    </a:rPr>
                                    <m:t>2</m:t>
                                  </m:r>
                                </m:den>
                              </m:f>
                            </m:oMath>
                          </a14:m>
                          <a:r>
                            <a:rPr lang="zh-CN" altLang="en-US" sz="2000" dirty="0" smtClean="0">
                              <a:latin typeface="Times New Roman" panose="02020603050405020304" pitchFamily="18" charset="0"/>
                              <a:cs typeface="Times New Roman" panose="02020603050405020304" pitchFamily="18" charset="0"/>
                            </a:rPr>
                            <a:t>时，二项式系数逐渐增大；当</a:t>
                          </a:r>
                          <a:r>
                            <a:rPr lang="en-US" altLang="zh-CN" sz="2000" dirty="0" smtClean="0">
                              <a:latin typeface="Times New Roman" panose="02020603050405020304" pitchFamily="18" charset="0"/>
                              <a:cs typeface="Times New Roman" panose="02020603050405020304" pitchFamily="18" charset="0"/>
                            </a:rPr>
                            <a:t>k&gt;</a:t>
                          </a:r>
                          <a14:m>
                            <m:oMath xmlns:m="http://schemas.openxmlformats.org/officeDocument/2006/math">
                              <m:f>
                                <m:fPr>
                                  <m:ctrlPr>
                                    <a:rPr lang="en-US" altLang="zh-CN" sz="2000" i="1" smtClean="0">
                                      <a:latin typeface="Cambria Math" panose="02040503050406030204" pitchFamily="18" charset="0"/>
                                      <a:cs typeface="Times New Roman" panose="02020603050405020304" pitchFamily="18" charset="0"/>
                                    </a:rPr>
                                  </m:ctrlPr>
                                </m:fPr>
                                <m:num>
                                  <m:r>
                                    <a:rPr lang="en-US" altLang="zh-CN" sz="2000" b="0" i="1" smtClean="0">
                                      <a:latin typeface="Cambria Math" panose="02040503050406030204" pitchFamily="18" charset="0"/>
                                      <a:cs typeface="Times New Roman" panose="02020603050405020304" pitchFamily="18" charset="0"/>
                                    </a:rPr>
                                    <m:t>𝑛</m:t>
                                  </m:r>
                                  <m:r>
                                    <a:rPr lang="en-US" altLang="zh-CN" sz="2000" b="0" i="1" smtClean="0">
                                      <a:latin typeface="Cambria Math" panose="02040503050406030204" pitchFamily="18" charset="0"/>
                                      <a:cs typeface="Times New Roman" panose="02020603050405020304" pitchFamily="18" charset="0"/>
                                    </a:rPr>
                                    <m:t>+1</m:t>
                                  </m:r>
                                </m:num>
                                <m:den>
                                  <m:r>
                                    <a:rPr lang="en-US" altLang="zh-CN" sz="2000" b="0" i="1" smtClean="0">
                                      <a:latin typeface="Cambria Math" panose="02040503050406030204" pitchFamily="18" charset="0"/>
                                      <a:cs typeface="Times New Roman" panose="02020603050405020304" pitchFamily="18" charset="0"/>
                                    </a:rPr>
                                    <m:t>2</m:t>
                                  </m:r>
                                </m:den>
                              </m:f>
                            </m:oMath>
                          </a14:m>
                          <a:r>
                            <a:rPr lang="zh-CN" altLang="en-US" sz="2000" dirty="0" smtClean="0">
                              <a:latin typeface="Times New Roman" panose="02020603050405020304" pitchFamily="18" charset="0"/>
                              <a:cs typeface="Times New Roman" panose="02020603050405020304" pitchFamily="18" charset="0"/>
                            </a:rPr>
                            <a:t>时，二项式系数逐渐减小</a:t>
                          </a:r>
                          <a:endParaRPr lang="zh-CN" altLang="en-US" sz="2000" dirty="0">
                            <a:latin typeface="Times New Roman" panose="02020603050405020304" pitchFamily="18" charset="0"/>
                            <a:cs typeface="Times New Roman" panose="02020603050405020304" pitchFamily="18" charset="0"/>
                          </a:endParaRPr>
                        </a:p>
                      </a:txBody>
                      <a:tcPr anchor="ctr"/>
                    </a:tc>
                  </a:tr>
                  <a:tr h="1127911">
                    <a:tc>
                      <a:txBody>
                        <a:bodyPr/>
                        <a:lstStyle/>
                        <a:p>
                          <a:pPr algn="ctr"/>
                          <a:r>
                            <a:rPr lang="zh-CN" altLang="en-US" sz="2000" dirty="0" smtClean="0">
                              <a:latin typeface="Times New Roman" panose="02020603050405020304" pitchFamily="18" charset="0"/>
                              <a:cs typeface="Times New Roman" panose="02020603050405020304" pitchFamily="18" charset="0"/>
                            </a:rPr>
                            <a:t>最大值</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just"/>
                          <a:r>
                            <a:rPr lang="zh-CN" altLang="en-US" sz="2000" dirty="0" smtClean="0">
                              <a:latin typeface="Times New Roman" panose="02020603050405020304" pitchFamily="18" charset="0"/>
                              <a:cs typeface="Times New Roman" panose="02020603050405020304" pitchFamily="18" charset="0"/>
                            </a:rPr>
                            <a:t>当</a:t>
                          </a:r>
                          <a:r>
                            <a:rPr lang="en-US" altLang="zh-CN" sz="2000" dirty="0" smtClean="0">
                              <a:latin typeface="Times New Roman" panose="02020603050405020304" pitchFamily="18" charset="0"/>
                              <a:cs typeface="Times New Roman" panose="02020603050405020304" pitchFamily="18" charset="0"/>
                            </a:rPr>
                            <a:t>n</a:t>
                          </a:r>
                          <a:r>
                            <a:rPr lang="zh-CN" altLang="en-US" sz="2000" dirty="0" smtClean="0">
                              <a:latin typeface="Times New Roman" panose="02020603050405020304" pitchFamily="18" charset="0"/>
                              <a:cs typeface="Times New Roman" panose="02020603050405020304" pitchFamily="18" charset="0"/>
                            </a:rPr>
                            <a:t>是偶数时，中间一项</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第</a:t>
                          </a:r>
                          <a14:m>
                            <m:oMath xmlns:m="http://schemas.openxmlformats.org/officeDocument/2006/math">
                              <m:f>
                                <m:fPr>
                                  <m:ctrlPr>
                                    <a:rPr lang="en-US" altLang="zh-CN" sz="2000" i="1" smtClean="0">
                                      <a:latin typeface="Cambria Math" panose="02040503050406030204" pitchFamily="18" charset="0"/>
                                      <a:cs typeface="Times New Roman" panose="02020603050405020304" pitchFamily="18" charset="0"/>
                                    </a:rPr>
                                  </m:ctrlPr>
                                </m:fPr>
                                <m:num>
                                  <m:r>
                                    <a:rPr lang="en-US" altLang="zh-CN" sz="2000" b="0" i="1" smtClean="0">
                                      <a:latin typeface="Cambria Math" panose="02040503050406030204" pitchFamily="18" charset="0"/>
                                      <a:cs typeface="Times New Roman" panose="02020603050405020304" pitchFamily="18" charset="0"/>
                                    </a:rPr>
                                    <m:t>𝑛</m:t>
                                  </m:r>
                                </m:num>
                                <m:den>
                                  <m:r>
                                    <a:rPr lang="en-US" altLang="zh-CN" sz="2000" b="0" i="1" smtClean="0">
                                      <a:latin typeface="Cambria Math" panose="02040503050406030204" pitchFamily="18" charset="0"/>
                                      <a:cs typeface="Times New Roman" panose="02020603050405020304" pitchFamily="18" charset="0"/>
                                    </a:rPr>
                                    <m:t>2</m:t>
                                  </m:r>
                                </m:den>
                              </m:f>
                              <m:r>
                                <a:rPr lang="en-US" altLang="zh-CN" sz="2000" b="0" i="1" smtClean="0">
                                  <a:latin typeface="Cambria Math" panose="02040503050406030204" pitchFamily="18" charset="0"/>
                                  <a:cs typeface="Times New Roman" panose="02020603050405020304" pitchFamily="18" charset="0"/>
                                </a:rPr>
                                <m:t>+1</m:t>
                              </m:r>
                            </m:oMath>
                          </a14:m>
                          <a:r>
                            <a:rPr lang="zh-CN" altLang="en-US" sz="2000" dirty="0" smtClean="0">
                              <a:latin typeface="Times New Roman" panose="02020603050405020304" pitchFamily="18" charset="0"/>
                              <a:cs typeface="Times New Roman" panose="02020603050405020304" pitchFamily="18" charset="0"/>
                            </a:rPr>
                            <a:t>项</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的二项式系数最大，最大值为</a:t>
                          </a:r>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𝑛</m:t>
                                  </m:r>
                                </m:sub>
                                <m:sup>
                                  <m:f>
                                    <m:fPr>
                                      <m:ctrlPr>
                                        <a:rPr lang="en-US" altLang="zh-CN" sz="2000" i="1" smtClean="0">
                                          <a:latin typeface="Cambria Math" panose="02040503050406030204" pitchFamily="18" charset="0"/>
                                          <a:cs typeface="Times New Roman" panose="02020603050405020304" pitchFamily="18" charset="0"/>
                                        </a:rPr>
                                      </m:ctrlPr>
                                    </m:fPr>
                                    <m:num>
                                      <m:r>
                                        <a:rPr lang="en-US" altLang="zh-CN" sz="2000" b="0" i="1" smtClean="0">
                                          <a:latin typeface="Cambria Math" panose="02040503050406030204" pitchFamily="18" charset="0"/>
                                          <a:cs typeface="Times New Roman" panose="02020603050405020304" pitchFamily="18" charset="0"/>
                                        </a:rPr>
                                        <m:t>𝑛</m:t>
                                      </m:r>
                                    </m:num>
                                    <m:den>
                                      <m:r>
                                        <a:rPr lang="en-US" altLang="zh-CN" sz="2000" b="0" i="1" smtClean="0">
                                          <a:latin typeface="Cambria Math" panose="02040503050406030204" pitchFamily="18" charset="0"/>
                                          <a:cs typeface="Times New Roman" panose="02020603050405020304" pitchFamily="18" charset="0"/>
                                        </a:rPr>
                                        <m:t>2</m:t>
                                      </m:r>
                                    </m:den>
                                  </m:f>
                                </m:sup>
                              </m:sSubSup>
                            </m:oMath>
                          </a14:m>
                          <a:r>
                            <a:rPr lang="zh-CN" altLang="en-US" sz="2000" dirty="0" smtClean="0">
                              <a:latin typeface="Times New Roman" panose="02020603050405020304" pitchFamily="18" charset="0"/>
                              <a:cs typeface="Times New Roman" panose="02020603050405020304" pitchFamily="18" charset="0"/>
                            </a:rPr>
                            <a:t>；当</a:t>
                          </a:r>
                          <a:r>
                            <a:rPr lang="en-US" altLang="zh-CN" sz="2000" dirty="0" smtClean="0">
                              <a:latin typeface="Times New Roman" panose="02020603050405020304" pitchFamily="18" charset="0"/>
                              <a:cs typeface="Times New Roman" panose="02020603050405020304" pitchFamily="18" charset="0"/>
                            </a:rPr>
                            <a:t>n</a:t>
                          </a:r>
                          <a:r>
                            <a:rPr lang="zh-CN" altLang="en-US" sz="2000" dirty="0" smtClean="0">
                              <a:latin typeface="Times New Roman" panose="02020603050405020304" pitchFamily="18" charset="0"/>
                              <a:cs typeface="Times New Roman" panose="02020603050405020304" pitchFamily="18" charset="0"/>
                            </a:rPr>
                            <a:t>为奇数时，中间两项</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第</a:t>
                          </a:r>
                          <a14:m>
                            <m:oMath xmlns:m="http://schemas.openxmlformats.org/officeDocument/2006/math">
                              <m:f>
                                <m:fPr>
                                  <m:ctrlPr>
                                    <a:rPr lang="en-US" altLang="zh-CN" sz="2000" i="1" smtClean="0">
                                      <a:latin typeface="Cambria Math" panose="02040503050406030204" pitchFamily="18" charset="0"/>
                                      <a:cs typeface="Times New Roman" panose="02020603050405020304" pitchFamily="18" charset="0"/>
                                    </a:rPr>
                                  </m:ctrlPr>
                                </m:fPr>
                                <m:num>
                                  <m:r>
                                    <a:rPr lang="en-US" altLang="zh-CN" sz="2000" b="0" i="1" smtClean="0">
                                      <a:latin typeface="Cambria Math" panose="02040503050406030204" pitchFamily="18" charset="0"/>
                                      <a:cs typeface="Times New Roman" panose="02020603050405020304" pitchFamily="18" charset="0"/>
                                    </a:rPr>
                                    <m:t>𝑛</m:t>
                                  </m:r>
                                  <m:r>
                                    <a:rPr lang="en-US" altLang="zh-CN" sz="2000" b="0" i="1" smtClean="0">
                                      <a:latin typeface="Cambria Math" panose="02040503050406030204" pitchFamily="18" charset="0"/>
                                      <a:cs typeface="Times New Roman" panose="02020603050405020304" pitchFamily="18" charset="0"/>
                                    </a:rPr>
                                    <m:t>−1</m:t>
                                  </m:r>
                                </m:num>
                                <m:den>
                                  <m:r>
                                    <a:rPr lang="en-US" altLang="zh-CN" sz="2000" b="0" i="1" smtClean="0">
                                      <a:latin typeface="Cambria Math" panose="02040503050406030204" pitchFamily="18" charset="0"/>
                                      <a:cs typeface="Times New Roman" panose="02020603050405020304" pitchFamily="18" charset="0"/>
                                    </a:rPr>
                                    <m:t>2</m:t>
                                  </m:r>
                                </m:den>
                              </m:f>
                              <m:r>
                                <a:rPr lang="en-US" altLang="zh-CN" sz="2000" b="0" i="1" smtClean="0">
                                  <a:latin typeface="Cambria Math" panose="02040503050406030204" pitchFamily="18" charset="0"/>
                                  <a:cs typeface="Times New Roman" panose="02020603050405020304" pitchFamily="18" charset="0"/>
                                </a:rPr>
                                <m:t>+1</m:t>
                              </m:r>
                            </m:oMath>
                          </a14:m>
                          <a:r>
                            <a:rPr lang="zh-CN" altLang="en-US" sz="2000" dirty="0" smtClean="0">
                              <a:latin typeface="Times New Roman" panose="02020603050405020304" pitchFamily="18" charset="0"/>
                              <a:cs typeface="Times New Roman" panose="02020603050405020304" pitchFamily="18" charset="0"/>
                            </a:rPr>
                            <a:t>项和第</a:t>
                          </a:r>
                          <a14:m>
                            <m:oMath xmlns:m="http://schemas.openxmlformats.org/officeDocument/2006/math">
                              <m:f>
                                <m:fPr>
                                  <m:ctrlPr>
                                    <a:rPr lang="en-US" altLang="zh-CN" sz="2000" i="1" smtClean="0">
                                      <a:latin typeface="Cambria Math" panose="02040503050406030204" pitchFamily="18" charset="0"/>
                                      <a:cs typeface="Times New Roman" panose="02020603050405020304" pitchFamily="18" charset="0"/>
                                    </a:rPr>
                                  </m:ctrlPr>
                                </m:fPr>
                                <m:num>
                                  <m:r>
                                    <a:rPr lang="en-US" altLang="zh-CN" sz="2000" b="0" i="1" smtClean="0">
                                      <a:latin typeface="Cambria Math" panose="02040503050406030204" pitchFamily="18" charset="0"/>
                                      <a:cs typeface="Times New Roman" panose="02020603050405020304" pitchFamily="18" charset="0"/>
                                    </a:rPr>
                                    <m:t>𝑛</m:t>
                                  </m:r>
                                  <m:r>
                                    <a:rPr lang="en-US" altLang="zh-CN" sz="2000" b="0" i="1" smtClean="0">
                                      <a:latin typeface="Cambria Math" panose="02040503050406030204" pitchFamily="18" charset="0"/>
                                      <a:cs typeface="Times New Roman" panose="02020603050405020304" pitchFamily="18" charset="0"/>
                                    </a:rPr>
                                    <m:t>+1</m:t>
                                  </m:r>
                                </m:num>
                                <m:den>
                                  <m:r>
                                    <a:rPr lang="en-US" altLang="zh-CN" sz="2000" b="0" i="1" smtClean="0">
                                      <a:latin typeface="Cambria Math" panose="02040503050406030204" pitchFamily="18" charset="0"/>
                                      <a:cs typeface="Times New Roman" panose="02020603050405020304" pitchFamily="18" charset="0"/>
                                    </a:rPr>
                                    <m:t>2</m:t>
                                  </m:r>
                                </m:den>
                              </m:f>
                              <m:r>
                                <a:rPr lang="en-US" altLang="zh-CN" sz="2000" b="0" i="1" smtClean="0">
                                  <a:latin typeface="Cambria Math" panose="02040503050406030204" pitchFamily="18" charset="0"/>
                                  <a:cs typeface="Times New Roman" panose="02020603050405020304" pitchFamily="18" charset="0"/>
                                </a:rPr>
                                <m:t>+1</m:t>
                              </m:r>
                            </m:oMath>
                          </a14:m>
                          <a:r>
                            <a:rPr lang="zh-CN" altLang="en-US" sz="2000" dirty="0" smtClean="0">
                              <a:latin typeface="Times New Roman" panose="02020603050405020304" pitchFamily="18" charset="0"/>
                              <a:cs typeface="Times New Roman" panose="02020603050405020304" pitchFamily="18" charset="0"/>
                            </a:rPr>
                            <a:t>项</a:t>
                          </a:r>
                          <a:r>
                            <a:rPr lang="en-US" altLang="zh-CN"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的二项式系数相等，且同时取得最大值，最大值为</a:t>
                          </a:r>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𝑛</m:t>
                                  </m:r>
                                </m:sub>
                                <m:sup>
                                  <m:f>
                                    <m:fPr>
                                      <m:ctrlPr>
                                        <a:rPr lang="en-US" altLang="zh-CN" sz="2000" i="1" smtClean="0">
                                          <a:latin typeface="Cambria Math" panose="02040503050406030204" pitchFamily="18" charset="0"/>
                                          <a:cs typeface="Times New Roman" panose="02020603050405020304" pitchFamily="18" charset="0"/>
                                        </a:rPr>
                                      </m:ctrlPr>
                                    </m:fPr>
                                    <m:num>
                                      <m:r>
                                        <a:rPr lang="en-US" altLang="zh-CN" sz="2000" b="0" i="1" smtClean="0">
                                          <a:latin typeface="Cambria Math" panose="02040503050406030204" pitchFamily="18" charset="0"/>
                                          <a:cs typeface="Times New Roman" panose="02020603050405020304" pitchFamily="18" charset="0"/>
                                        </a:rPr>
                                        <m:t>𝑛</m:t>
                                      </m:r>
                                      <m:r>
                                        <a:rPr lang="en-US" altLang="zh-CN" sz="2000" b="0" i="1" smtClean="0">
                                          <a:latin typeface="Cambria Math" panose="02040503050406030204" pitchFamily="18" charset="0"/>
                                          <a:cs typeface="Times New Roman" panose="02020603050405020304" pitchFamily="18" charset="0"/>
                                        </a:rPr>
                                        <m:t>-1</m:t>
                                      </m:r>
                                    </m:num>
                                    <m:den>
                                      <m:r>
                                        <a:rPr lang="en-US" altLang="zh-CN" sz="2000" b="0" i="1" smtClean="0">
                                          <a:latin typeface="Cambria Math" panose="02040503050406030204" pitchFamily="18" charset="0"/>
                                          <a:cs typeface="Times New Roman" panose="02020603050405020304" pitchFamily="18" charset="0"/>
                                        </a:rPr>
                                        <m:t>2</m:t>
                                      </m:r>
                                    </m:den>
                                  </m:f>
                                </m:sup>
                              </m:sSubSup>
                            </m:oMath>
                          </a14:m>
                          <a:r>
                            <a:rPr lang="zh-CN" altLang="en-US" sz="2000" dirty="0" smtClean="0">
                              <a:latin typeface="Times New Roman" panose="02020603050405020304" pitchFamily="18" charset="0"/>
                              <a:cs typeface="Times New Roman" panose="02020603050405020304" pitchFamily="18" charset="0"/>
                            </a:rPr>
                            <a:t>或</a:t>
                          </a:r>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𝑛</m:t>
                                  </m:r>
                                </m:sub>
                                <m:sup>
                                  <m:f>
                                    <m:fPr>
                                      <m:ctrlPr>
                                        <a:rPr lang="en-US" altLang="zh-CN" sz="2000" i="1" smtClean="0">
                                          <a:latin typeface="Cambria Math" panose="02040503050406030204" pitchFamily="18" charset="0"/>
                                          <a:cs typeface="Times New Roman" panose="02020603050405020304" pitchFamily="18" charset="0"/>
                                        </a:rPr>
                                      </m:ctrlPr>
                                    </m:fPr>
                                    <m:num>
                                      <m:r>
                                        <a:rPr lang="en-US" altLang="zh-CN" sz="2000" b="0" i="1" smtClean="0">
                                          <a:latin typeface="Cambria Math" panose="02040503050406030204" pitchFamily="18" charset="0"/>
                                          <a:cs typeface="Times New Roman" panose="02020603050405020304" pitchFamily="18" charset="0"/>
                                        </a:rPr>
                                        <m:t>𝑛</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1</m:t>
                                      </m:r>
                                    </m:num>
                                    <m:den>
                                      <m:r>
                                        <a:rPr lang="en-US" altLang="zh-CN" sz="2000" b="0" i="1" smtClean="0">
                                          <a:latin typeface="Cambria Math" panose="02040503050406030204" pitchFamily="18" charset="0"/>
                                          <a:cs typeface="Times New Roman" panose="02020603050405020304" pitchFamily="18" charset="0"/>
                                        </a:rPr>
                                        <m:t>2</m:t>
                                      </m:r>
                                    </m:den>
                                  </m:f>
                                </m:sup>
                              </m:sSubSup>
                            </m:oMath>
                          </a14:m>
                          <a:endParaRPr lang="zh-CN" altLang="en-US" sz="2000" dirty="0">
                            <a:latin typeface="Times New Roman" panose="02020603050405020304" pitchFamily="18" charset="0"/>
                            <a:cs typeface="Times New Roman" panose="02020603050405020304" pitchFamily="18" charset="0"/>
                          </a:endParaRPr>
                        </a:p>
                      </a:txBody>
                      <a:tcPr anchor="ctr"/>
                    </a:tc>
                  </a:tr>
                  <a:tr h="1127911">
                    <a:tc>
                      <a:txBody>
                        <a:bodyPr/>
                        <a:lstStyle/>
                        <a:p>
                          <a:pPr algn="ctr"/>
                          <a:r>
                            <a:rPr lang="zh-CN" altLang="en-US" sz="2000" dirty="0" smtClean="0">
                              <a:latin typeface="Times New Roman" panose="02020603050405020304" pitchFamily="18" charset="0"/>
                              <a:cs typeface="Times New Roman" panose="02020603050405020304" pitchFamily="18" charset="0"/>
                            </a:rPr>
                            <a:t>各二项式系数的和</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just"/>
                          <a14:m>
                            <m:oMath xmlns:m="http://schemas.openxmlformats.org/officeDocument/2006/math">
                              <m:sSup>
                                <m:sSupPr>
                                  <m:ctrlPr>
                                    <a:rPr lang="pt-BR" altLang="zh-CN" sz="2000" i="1" smtClean="0">
                                      <a:latin typeface="Cambria Math" panose="02040503050406030204" pitchFamily="18" charset="0"/>
                                      <a:cs typeface="Times New Roman" panose="02020603050405020304" pitchFamily="18" charset="0"/>
                                    </a:rPr>
                                  </m:ctrlPr>
                                </m:sSupPr>
                                <m:e>
                                  <m:d>
                                    <m:dPr>
                                      <m:ctrlPr>
                                        <a:rPr lang="pt-BR" altLang="zh-CN" sz="200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𝑎</m:t>
                                      </m:r>
                                      <m:r>
                                        <a:rPr lang="pt-BR" altLang="zh-CN" sz="200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𝑏</m:t>
                                      </m:r>
                                    </m:e>
                                  </m:d>
                                </m:e>
                                <m:sup>
                                  <m:r>
                                    <a:rPr lang="pt-BR" altLang="zh-CN" sz="2000" i="1" smtClean="0">
                                      <a:latin typeface="Cambria Math" panose="02040503050406030204" pitchFamily="18" charset="0"/>
                                      <a:cs typeface="Times New Roman" panose="02020603050405020304" pitchFamily="18" charset="0"/>
                                    </a:rPr>
                                    <m:t>𝑛</m:t>
                                  </m:r>
                                </m:sup>
                              </m:sSup>
                            </m:oMath>
                          </a14:m>
                          <a:r>
                            <a:rPr lang="zh-CN" altLang="en-US" sz="2000" dirty="0" smtClean="0">
                              <a:latin typeface="Times New Roman" panose="02020603050405020304" pitchFamily="18" charset="0"/>
                              <a:cs typeface="Times New Roman" panose="02020603050405020304" pitchFamily="18" charset="0"/>
                            </a:rPr>
                            <a:t>的展开式的各个二项式系数的和等于</a:t>
                          </a:r>
                          <a14:m>
                            <m:oMath xmlns:m="http://schemas.openxmlformats.org/officeDocument/2006/math">
                              <m:sSup>
                                <m:sSupPr>
                                  <m:ctrlPr>
                                    <a:rPr lang="en-US" altLang="zh-CN" sz="200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2</m:t>
                                  </m:r>
                                </m:e>
                                <m:sup>
                                  <m:r>
                                    <a:rPr lang="en-US" altLang="zh-CN" sz="2000" b="0" i="1" smtClean="0">
                                      <a:latin typeface="Cambria Math" panose="02040503050406030204" pitchFamily="18" charset="0"/>
                                      <a:cs typeface="Times New Roman" panose="02020603050405020304" pitchFamily="18" charset="0"/>
                                    </a:rPr>
                                    <m:t>𝑛</m:t>
                                  </m:r>
                                </m:sup>
                              </m:sSup>
                            </m:oMath>
                          </a14:m>
                          <a:r>
                            <a:rPr lang="zh-CN" altLang="en-US" sz="2000" dirty="0" smtClean="0">
                              <a:latin typeface="Times New Roman" panose="02020603050405020304" pitchFamily="18" charset="0"/>
                              <a:cs typeface="Times New Roman" panose="02020603050405020304" pitchFamily="18" charset="0"/>
                            </a:rPr>
                            <a:t>，即</a:t>
                          </a:r>
                          <a14:m>
                            <m:oMath xmlns:m="http://schemas.openxmlformats.org/officeDocument/2006/math">
                              <m:sSubSup>
                                <m:sSubSupPr>
                                  <m:ctrlPr>
                                    <a:rPr lang="pt-BR" altLang="zh-CN" sz="2000" i="1" smtClean="0">
                                      <a:latin typeface="Cambria Math" panose="02040503050406030204" pitchFamily="18" charset="0"/>
                                      <a:cs typeface="Times New Roman" panose="02020603050405020304" pitchFamily="18" charset="0"/>
                                    </a:rPr>
                                  </m:ctrlPr>
                                </m:sSubSupPr>
                                <m:e>
                                  <m:r>
                                    <m:rPr>
                                      <m:sty m:val="p"/>
                                    </m:rPr>
                                    <a:rPr lang="en-US" altLang="zh-CN" sz="2000" i="1">
                                      <a:latin typeface="Cambria Math" panose="02040503050406030204" pitchFamily="18" charset="0"/>
                                      <a:cs typeface="Times New Roman" panose="02020603050405020304" pitchFamily="18" charset="0"/>
                                    </a:rPr>
                                    <m:t>C</m:t>
                                  </m:r>
                                </m:e>
                                <m:sub>
                                  <m:r>
                                    <a:rPr lang="en-US" altLang="zh-CN" sz="2000" b="0" i="1" smtClean="0">
                                      <a:latin typeface="Cambria Math" panose="02040503050406030204" pitchFamily="18" charset="0"/>
                                      <a:cs typeface="Times New Roman" panose="02020603050405020304" pitchFamily="18" charset="0"/>
                                    </a:rPr>
                                    <m:t>𝑛</m:t>
                                  </m:r>
                                </m:sub>
                                <m:sup>
                                  <m:r>
                                    <a:rPr lang="en-US" altLang="zh-CN" sz="2000" b="0" i="1" smtClean="0">
                                      <a:latin typeface="Cambria Math" panose="02040503050406030204" pitchFamily="18" charset="0"/>
                                      <a:cs typeface="Times New Roman" panose="02020603050405020304" pitchFamily="18" charset="0"/>
                                    </a:rPr>
                                    <m:t>0</m:t>
                                  </m:r>
                                </m:sup>
                              </m:sSubSup>
                            </m:oMath>
                          </a14:m>
                          <a:r>
                            <a:rPr lang="en-US" altLang="zh-CN" sz="20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000" i="1">
                                      <a:latin typeface="Cambria Math" panose="02040503050406030204" pitchFamily="18" charset="0"/>
                                      <a:cs typeface="Times New Roman" panose="02020603050405020304" pitchFamily="18" charset="0"/>
                                    </a:rPr>
                                  </m:ctrlPr>
                                </m:sSubSupPr>
                                <m:e>
                                  <m:r>
                                    <m:rPr>
                                      <m:sty m:val="p"/>
                                    </m:rPr>
                                    <a:rPr lang="en-US" altLang="zh-CN" sz="2000" i="1">
                                      <a:latin typeface="Cambria Math" panose="02040503050406030204" pitchFamily="18" charset="0"/>
                                      <a:cs typeface="Times New Roman" panose="02020603050405020304" pitchFamily="18" charset="0"/>
                                    </a:rPr>
                                    <m:t>C</m:t>
                                  </m:r>
                                </m:e>
                                <m:sub>
                                  <m:r>
                                    <a:rPr lang="en-US" altLang="zh-CN" sz="2000" i="1">
                                      <a:latin typeface="Cambria Math" panose="02040503050406030204" pitchFamily="18" charset="0"/>
                                      <a:cs typeface="Times New Roman" panose="02020603050405020304" pitchFamily="18" charset="0"/>
                                    </a:rPr>
                                    <m:t>𝑛</m:t>
                                  </m:r>
                                </m:sub>
                                <m:sup>
                                  <m:r>
                                    <a:rPr lang="en-US" altLang="zh-CN" sz="2000" b="0" i="1" smtClean="0">
                                      <a:latin typeface="Cambria Math" panose="02040503050406030204" pitchFamily="18" charset="0"/>
                                      <a:cs typeface="Times New Roman" panose="02020603050405020304" pitchFamily="18" charset="0"/>
                                    </a:rPr>
                                    <m:t>1</m:t>
                                  </m:r>
                                </m:sup>
                              </m:sSubSup>
                            </m:oMath>
                          </a14:m>
                          <a:r>
                            <a:rPr lang="en-US" altLang="zh-CN" sz="20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000" i="1">
                                      <a:latin typeface="Cambria Math" panose="02040503050406030204" pitchFamily="18" charset="0"/>
                                      <a:cs typeface="Times New Roman" panose="02020603050405020304" pitchFamily="18" charset="0"/>
                                    </a:rPr>
                                  </m:ctrlPr>
                                </m:sSubSupPr>
                                <m:e>
                                  <m:r>
                                    <m:rPr>
                                      <m:sty m:val="p"/>
                                    </m:rPr>
                                    <a:rPr lang="en-US" altLang="zh-CN" sz="2000" i="1">
                                      <a:latin typeface="Cambria Math" panose="02040503050406030204" pitchFamily="18" charset="0"/>
                                      <a:cs typeface="Times New Roman" panose="02020603050405020304" pitchFamily="18" charset="0"/>
                                    </a:rPr>
                                    <m:t>C</m:t>
                                  </m:r>
                                </m:e>
                                <m:sub>
                                  <m:r>
                                    <a:rPr lang="en-US" altLang="zh-CN" sz="2000" i="1">
                                      <a:latin typeface="Cambria Math" panose="02040503050406030204" pitchFamily="18" charset="0"/>
                                      <a:cs typeface="Times New Roman" panose="02020603050405020304" pitchFamily="18" charset="0"/>
                                    </a:rPr>
                                    <m:t>𝑛</m:t>
                                  </m:r>
                                </m:sub>
                                <m:sup>
                                  <m:r>
                                    <a:rPr lang="en-US" altLang="zh-CN" sz="2000" b="0" i="1" smtClean="0">
                                      <a:latin typeface="Cambria Math" panose="02040503050406030204" pitchFamily="18" charset="0"/>
                                      <a:cs typeface="Times New Roman" panose="02020603050405020304" pitchFamily="18" charset="0"/>
                                    </a:rPr>
                                    <m:t>𝑘</m:t>
                                  </m:r>
                                </m:sup>
                              </m:sSubSup>
                            </m:oMath>
                          </a14:m>
                          <a:r>
                            <a:rPr lang="en-US" altLang="zh-CN" sz="20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000" i="1">
                                      <a:latin typeface="Cambria Math" panose="02040503050406030204" pitchFamily="18" charset="0"/>
                                      <a:cs typeface="Times New Roman" panose="02020603050405020304" pitchFamily="18" charset="0"/>
                                    </a:rPr>
                                  </m:ctrlPr>
                                </m:sSubSupPr>
                                <m:e>
                                  <m:r>
                                    <m:rPr>
                                      <m:sty m:val="p"/>
                                    </m:rPr>
                                    <a:rPr lang="en-US" altLang="zh-CN" sz="2000" i="1">
                                      <a:latin typeface="Cambria Math" panose="02040503050406030204" pitchFamily="18" charset="0"/>
                                      <a:cs typeface="Times New Roman" panose="02020603050405020304" pitchFamily="18" charset="0"/>
                                    </a:rPr>
                                    <m:t>C</m:t>
                                  </m:r>
                                </m:e>
                                <m:sub>
                                  <m:r>
                                    <a:rPr lang="en-US" altLang="zh-CN" sz="2000" i="1">
                                      <a:latin typeface="Cambria Math" panose="02040503050406030204" pitchFamily="18" charset="0"/>
                                      <a:cs typeface="Times New Roman" panose="02020603050405020304" pitchFamily="18" charset="0"/>
                                    </a:rPr>
                                    <m:t>𝑛</m:t>
                                  </m:r>
                                </m:sub>
                                <m:sup>
                                  <m:r>
                                    <a:rPr lang="en-US" altLang="zh-CN" sz="2000" b="0" i="1" smtClean="0">
                                      <a:latin typeface="Cambria Math" panose="02040503050406030204" pitchFamily="18" charset="0"/>
                                      <a:cs typeface="Times New Roman" panose="02020603050405020304" pitchFamily="18" charset="0"/>
                                    </a:rPr>
                                    <m:t>𝑛</m:t>
                                  </m:r>
                                </m:sup>
                              </m:sSubSup>
                            </m:oMath>
                          </a14:m>
                          <a:r>
                            <a:rPr lang="en-US" altLang="zh-CN" sz="2000"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200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2</m:t>
                                  </m:r>
                                </m:e>
                                <m:sup>
                                  <m:r>
                                    <a:rPr lang="en-US" altLang="zh-CN" sz="2000" b="0" i="1" smtClean="0">
                                      <a:latin typeface="Cambria Math" panose="02040503050406030204" pitchFamily="18" charset="0"/>
                                      <a:cs typeface="Times New Roman" panose="02020603050405020304" pitchFamily="18" charset="0"/>
                                    </a:rPr>
                                    <m:t>𝑛</m:t>
                                  </m:r>
                                </m:sup>
                              </m:sSup>
                            </m:oMath>
                          </a14:m>
                          <a:r>
                            <a:rPr lang="zh-CN" altLang="en-US" sz="2000" dirty="0" smtClean="0">
                              <a:latin typeface="Times New Roman" panose="02020603050405020304" pitchFamily="18" charset="0"/>
                              <a:cs typeface="Times New Roman" panose="02020603050405020304" pitchFamily="18" charset="0"/>
                            </a:rPr>
                            <a:t>。二项展开式中，偶数项的二项式系数和等于奇数项的二项式系数的和即</a:t>
                          </a:r>
                          <a14:m>
                            <m:oMath xmlns:m="http://schemas.openxmlformats.org/officeDocument/2006/math">
                              <m:sSubSup>
                                <m:sSubSupPr>
                                  <m:ctrlPr>
                                    <a:rPr lang="pt-BR" altLang="zh-CN" sz="2000" i="1" smtClean="0">
                                      <a:latin typeface="Cambria Math" panose="02040503050406030204" pitchFamily="18" charset="0"/>
                                      <a:cs typeface="Times New Roman" panose="02020603050405020304" pitchFamily="18" charset="0"/>
                                    </a:rPr>
                                  </m:ctrlPr>
                                </m:sSubSupPr>
                                <m:e>
                                  <m:r>
                                    <m:rPr>
                                      <m:sty m:val="p"/>
                                    </m:rPr>
                                    <a:rPr lang="en-US" altLang="zh-CN" sz="2000" i="1">
                                      <a:latin typeface="Cambria Math" panose="02040503050406030204" pitchFamily="18" charset="0"/>
                                      <a:cs typeface="Times New Roman" panose="02020603050405020304" pitchFamily="18" charset="0"/>
                                    </a:rPr>
                                    <m:t>C</m:t>
                                  </m:r>
                                </m:e>
                                <m:sub>
                                  <m:r>
                                    <a:rPr lang="en-US" altLang="zh-CN" sz="2000" b="0" i="1" smtClean="0">
                                      <a:latin typeface="Cambria Math" panose="02040503050406030204" pitchFamily="18" charset="0"/>
                                      <a:cs typeface="Times New Roman" panose="02020603050405020304" pitchFamily="18" charset="0"/>
                                    </a:rPr>
                                    <m:t>𝑛</m:t>
                                  </m:r>
                                </m:sub>
                                <m:sup>
                                  <m:r>
                                    <a:rPr lang="en-US" altLang="zh-CN" sz="2000" b="0" i="1" smtClean="0">
                                      <a:latin typeface="Cambria Math" panose="02040503050406030204" pitchFamily="18" charset="0"/>
                                      <a:cs typeface="Times New Roman" panose="02020603050405020304" pitchFamily="18" charset="0"/>
                                    </a:rPr>
                                    <m:t>1</m:t>
                                  </m:r>
                                </m:sup>
                              </m:sSubSup>
                            </m:oMath>
                          </a14:m>
                          <a:r>
                            <a:rPr lang="en-US" altLang="zh-CN" sz="20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000" i="1">
                                      <a:latin typeface="Cambria Math" panose="02040503050406030204" pitchFamily="18" charset="0"/>
                                      <a:cs typeface="Times New Roman" panose="02020603050405020304" pitchFamily="18" charset="0"/>
                                    </a:rPr>
                                  </m:ctrlPr>
                                </m:sSubSupPr>
                                <m:e>
                                  <m:r>
                                    <m:rPr>
                                      <m:sty m:val="p"/>
                                    </m:rPr>
                                    <a:rPr lang="en-US" altLang="zh-CN" sz="2000" i="1">
                                      <a:latin typeface="Cambria Math" panose="02040503050406030204" pitchFamily="18" charset="0"/>
                                      <a:cs typeface="Times New Roman" panose="02020603050405020304" pitchFamily="18" charset="0"/>
                                    </a:rPr>
                                    <m:t>C</m:t>
                                  </m:r>
                                </m:e>
                                <m:sub>
                                  <m:r>
                                    <a:rPr lang="en-US" altLang="zh-CN" sz="2000" i="1">
                                      <a:latin typeface="Cambria Math" panose="02040503050406030204" pitchFamily="18" charset="0"/>
                                      <a:cs typeface="Times New Roman" panose="02020603050405020304" pitchFamily="18" charset="0"/>
                                    </a:rPr>
                                    <m:t>𝑛</m:t>
                                  </m:r>
                                </m:sub>
                                <m:sup>
                                  <m:r>
                                    <a:rPr lang="en-US" altLang="zh-CN" sz="2000" b="0" i="1" smtClean="0">
                                      <a:latin typeface="Cambria Math" panose="02040503050406030204" pitchFamily="18" charset="0"/>
                                      <a:cs typeface="Times New Roman" panose="02020603050405020304" pitchFamily="18" charset="0"/>
                                    </a:rPr>
                                    <m:t>3</m:t>
                                  </m:r>
                                </m:sup>
                              </m:sSubSup>
                            </m:oMath>
                          </a14:m>
                          <a:r>
                            <a:rPr lang="en-US" altLang="zh-CN" sz="20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000" i="1">
                                      <a:latin typeface="Cambria Math" panose="02040503050406030204" pitchFamily="18" charset="0"/>
                                      <a:cs typeface="Times New Roman" panose="02020603050405020304" pitchFamily="18" charset="0"/>
                                    </a:rPr>
                                  </m:ctrlPr>
                                </m:sSubSupPr>
                                <m:e>
                                  <m:r>
                                    <m:rPr>
                                      <m:sty m:val="p"/>
                                    </m:rPr>
                                    <a:rPr lang="en-US" altLang="zh-CN" sz="2000" i="1">
                                      <a:latin typeface="Cambria Math" panose="02040503050406030204" pitchFamily="18" charset="0"/>
                                      <a:cs typeface="Times New Roman" panose="02020603050405020304" pitchFamily="18" charset="0"/>
                                    </a:rPr>
                                    <m:t>C</m:t>
                                  </m:r>
                                </m:e>
                                <m:sub>
                                  <m:r>
                                    <a:rPr lang="en-US" altLang="zh-CN" sz="2000" i="1">
                                      <a:latin typeface="Cambria Math" panose="02040503050406030204" pitchFamily="18" charset="0"/>
                                      <a:cs typeface="Times New Roman" panose="02020603050405020304" pitchFamily="18" charset="0"/>
                                    </a:rPr>
                                    <m:t>𝑛</m:t>
                                  </m:r>
                                </m:sub>
                                <m:sup>
                                  <m:r>
                                    <a:rPr lang="en-US" altLang="zh-CN" sz="2000" b="0" i="1" smtClean="0">
                                      <a:latin typeface="Cambria Math" panose="02040503050406030204" pitchFamily="18" charset="0"/>
                                      <a:cs typeface="Times New Roman" panose="02020603050405020304" pitchFamily="18" charset="0"/>
                                    </a:rPr>
                                    <m:t>5</m:t>
                                  </m:r>
                                </m:sup>
                              </m:sSubSup>
                            </m:oMath>
                          </a14:m>
                          <a:r>
                            <a:rPr lang="en-US" altLang="zh-CN" sz="20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000" i="1" smtClean="0">
                                      <a:latin typeface="Cambria Math" panose="02040503050406030204" pitchFamily="18" charset="0"/>
                                      <a:cs typeface="Times New Roman" panose="02020603050405020304" pitchFamily="18" charset="0"/>
                                    </a:rPr>
                                  </m:ctrlPr>
                                </m:sSubSupPr>
                                <m:e>
                                  <m:r>
                                    <m:rPr>
                                      <m:sty m:val="p"/>
                                    </m:rPr>
                                    <a:rPr lang="en-US" altLang="zh-CN" sz="2000" i="1">
                                      <a:latin typeface="Cambria Math" panose="02040503050406030204" pitchFamily="18" charset="0"/>
                                      <a:cs typeface="Times New Roman" panose="02020603050405020304" pitchFamily="18" charset="0"/>
                                    </a:rPr>
                                    <m:t>C</m:t>
                                  </m:r>
                                </m:e>
                                <m:sub>
                                  <m:r>
                                    <a:rPr lang="en-US" altLang="zh-CN" sz="2000" b="0" i="1" smtClean="0">
                                      <a:latin typeface="Cambria Math" panose="02040503050406030204" pitchFamily="18" charset="0"/>
                                      <a:cs typeface="Times New Roman" panose="02020603050405020304" pitchFamily="18" charset="0"/>
                                    </a:rPr>
                                    <m:t>𝑛</m:t>
                                  </m:r>
                                </m:sub>
                                <m:sup>
                                  <m:r>
                                    <a:rPr lang="en-US" altLang="zh-CN" sz="2000" b="0" i="1" smtClean="0">
                                      <a:latin typeface="Cambria Math" panose="02040503050406030204" pitchFamily="18" charset="0"/>
                                      <a:cs typeface="Times New Roman" panose="02020603050405020304" pitchFamily="18" charset="0"/>
                                    </a:rPr>
                                    <m:t>2</m:t>
                                  </m:r>
                                </m:sup>
                              </m:sSubSup>
                            </m:oMath>
                          </a14:m>
                          <a:r>
                            <a:rPr lang="en-US" altLang="zh-CN" sz="20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000" i="1">
                                      <a:latin typeface="Cambria Math" panose="02040503050406030204" pitchFamily="18" charset="0"/>
                                      <a:cs typeface="Times New Roman" panose="02020603050405020304" pitchFamily="18" charset="0"/>
                                    </a:rPr>
                                  </m:ctrlPr>
                                </m:sSubSupPr>
                                <m:e>
                                  <m:r>
                                    <m:rPr>
                                      <m:sty m:val="p"/>
                                    </m:rPr>
                                    <a:rPr lang="en-US" altLang="zh-CN" sz="2000" i="1">
                                      <a:latin typeface="Cambria Math" panose="02040503050406030204" pitchFamily="18" charset="0"/>
                                      <a:cs typeface="Times New Roman" panose="02020603050405020304" pitchFamily="18" charset="0"/>
                                    </a:rPr>
                                    <m:t>C</m:t>
                                  </m:r>
                                </m:e>
                                <m:sub>
                                  <m:r>
                                    <a:rPr lang="en-US" altLang="zh-CN" sz="2000" i="1">
                                      <a:latin typeface="Cambria Math" panose="02040503050406030204" pitchFamily="18" charset="0"/>
                                      <a:cs typeface="Times New Roman" panose="02020603050405020304" pitchFamily="18" charset="0"/>
                                    </a:rPr>
                                    <m:t>𝑛</m:t>
                                  </m:r>
                                </m:sub>
                                <m:sup>
                                  <m:r>
                                    <a:rPr lang="en-US" altLang="zh-CN" sz="2000" b="0" i="1" smtClean="0">
                                      <a:latin typeface="Cambria Math" panose="02040503050406030204" pitchFamily="18" charset="0"/>
                                      <a:cs typeface="Times New Roman" panose="02020603050405020304" pitchFamily="18" charset="0"/>
                                    </a:rPr>
                                    <m:t>4</m:t>
                                  </m:r>
                                </m:sup>
                              </m:sSubSup>
                            </m:oMath>
                          </a14:m>
                          <a:r>
                            <a:rPr lang="en-US" altLang="zh-CN" sz="2000" dirty="0" smtClean="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sz="2000" i="1">
                                      <a:latin typeface="Cambria Math" panose="02040503050406030204" pitchFamily="18" charset="0"/>
                                      <a:cs typeface="Times New Roman" panose="02020603050405020304" pitchFamily="18" charset="0"/>
                                    </a:rPr>
                                  </m:ctrlPr>
                                </m:sSubSupPr>
                                <m:e>
                                  <m:r>
                                    <m:rPr>
                                      <m:sty m:val="p"/>
                                    </m:rPr>
                                    <a:rPr lang="en-US" altLang="zh-CN" sz="2000" i="1">
                                      <a:latin typeface="Cambria Math" panose="02040503050406030204" pitchFamily="18" charset="0"/>
                                      <a:cs typeface="Times New Roman" panose="02020603050405020304" pitchFamily="18" charset="0"/>
                                    </a:rPr>
                                    <m:t>C</m:t>
                                  </m:r>
                                </m:e>
                                <m:sub>
                                  <m:r>
                                    <a:rPr lang="en-US" altLang="zh-CN" sz="2000" i="1">
                                      <a:latin typeface="Cambria Math" panose="02040503050406030204" pitchFamily="18" charset="0"/>
                                      <a:cs typeface="Times New Roman" panose="02020603050405020304" pitchFamily="18" charset="0"/>
                                    </a:rPr>
                                    <m:t>𝑛</m:t>
                                  </m:r>
                                </m:sub>
                                <m:sup>
                                  <m:r>
                                    <a:rPr lang="en-US" altLang="zh-CN" sz="2000" b="0" i="1" smtClean="0">
                                      <a:latin typeface="Cambria Math" panose="02040503050406030204" pitchFamily="18" charset="0"/>
                                      <a:cs typeface="Times New Roman" panose="02020603050405020304" pitchFamily="18" charset="0"/>
                                    </a:rPr>
                                    <m:t>6</m:t>
                                  </m:r>
                                </m:sup>
                              </m:sSubSup>
                            </m:oMath>
                          </a14:m>
                          <a:r>
                            <a:rPr lang="en-US" altLang="zh-CN" sz="2000" dirty="0" smtClean="0">
                              <a:latin typeface="Times New Roman" panose="02020603050405020304" pitchFamily="18" charset="0"/>
                              <a:cs typeface="Times New Roman" panose="02020603050405020304" pitchFamily="18" charset="0"/>
                            </a:rPr>
                            <a:t>+···=</a:t>
                          </a:r>
                          <a14:m>
                            <m:oMath xmlns:m="http://schemas.openxmlformats.org/officeDocument/2006/math">
                              <m:sSup>
                                <m:sSupPr>
                                  <m:ctrlPr>
                                    <a:rPr lang="en-US" altLang="zh-CN" sz="200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2</m:t>
                                  </m:r>
                                </m:e>
                                <m:sup>
                                  <m:r>
                                    <a:rPr lang="en-US" altLang="zh-CN" sz="2000" b="0" i="1" smtClean="0">
                                      <a:latin typeface="Cambria Math" panose="02040503050406030204" pitchFamily="18" charset="0"/>
                                      <a:cs typeface="Times New Roman" panose="02020603050405020304" pitchFamily="18" charset="0"/>
                                    </a:rPr>
                                    <m:t>𝑛</m:t>
                                  </m:r>
                                  <m:r>
                                    <a:rPr lang="en-US" altLang="zh-CN" sz="2000" b="0" i="1" smtClean="0">
                                      <a:latin typeface="Cambria Math" panose="02040503050406030204" pitchFamily="18" charset="0"/>
                                      <a:cs typeface="Times New Roman" panose="02020603050405020304" pitchFamily="18" charset="0"/>
                                    </a:rPr>
                                    <m:t>-1</m:t>
                                  </m:r>
                                </m:sup>
                              </m:sSup>
                            </m:oMath>
                          </a14:m>
                          <a:endParaRPr lang="zh-CN" altLang="en-US" sz="2000" dirty="0">
                            <a:latin typeface="Times New Roman" panose="02020603050405020304" pitchFamily="18" charset="0"/>
                            <a:cs typeface="Times New Roman" panose="02020603050405020304" pitchFamily="18" charset="0"/>
                          </a:endParaRPr>
                        </a:p>
                      </a:txBody>
                      <a:tcPr anchor="ctr"/>
                    </a:tc>
                  </a:tr>
                </a:tbl>
              </a:graphicData>
            </a:graphic>
          </p:graphicFrame>
        </mc:Choice>
        <mc:Fallback>
          <p:graphicFrame>
            <p:nvGraphicFramePr>
              <p:cNvPr id="2" name="表格 1"/>
              <p:cNvGraphicFramePr>
                <a:graphicFrameLocks noGrp="1"/>
              </p:cNvGraphicFramePr>
              <p:nvPr>
                <p:extLst>
                  <p:ext uri="{D42A27DB-BD31-4B8C-83A1-F6EECF244321}">
                    <p14:modId xmlns:p14="http://schemas.microsoft.com/office/powerpoint/2010/main" val="1111104807"/>
                  </p:ext>
                </p:extLst>
              </p:nvPr>
            </p:nvGraphicFramePr>
            <p:xfrm>
              <a:off x="434833" y="1364776"/>
              <a:ext cx="11300345" cy="5444436"/>
            </p:xfrm>
            <a:graphic>
              <a:graphicData uri="http://schemas.openxmlformats.org/drawingml/2006/table">
                <a:tbl>
                  <a:tblPr firstRow="1" bandRow="1">
                    <a:tableStyleId>{5940675A-B579-460E-94D1-54222C63F5DA}</a:tableStyleId>
                  </a:tblPr>
                  <a:tblGrid>
                    <a:gridCol w="1216167"/>
                    <a:gridCol w="10084178"/>
                  </a:tblGrid>
                  <a:tr h="473457">
                    <a:tc>
                      <a:txBody>
                        <a:bodyPr/>
                        <a:lstStyle/>
                        <a:p>
                          <a:pPr algn="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2000" dirty="0" smtClean="0">
                              <a:latin typeface="Times New Roman" panose="02020603050405020304" pitchFamily="18" charset="0"/>
                              <a:cs typeface="Times New Roman" panose="02020603050405020304" pitchFamily="18" charset="0"/>
                            </a:rPr>
                            <a:t>内容</a:t>
                          </a:r>
                          <a:endParaRPr lang="zh-CN" altLang="en-US" sz="2000" dirty="0">
                            <a:latin typeface="Times New Roman" panose="02020603050405020304" pitchFamily="18" charset="0"/>
                            <a:cs typeface="Times New Roman" panose="02020603050405020304" pitchFamily="18" charset="0"/>
                          </a:endParaRPr>
                        </a:p>
                      </a:txBody>
                      <a:tcPr anchor="ctr"/>
                    </a:tc>
                  </a:tr>
                  <a:tr h="1127911">
                    <a:tc>
                      <a:txBody>
                        <a:bodyPr/>
                        <a:lstStyle/>
                        <a:p>
                          <a:pPr algn="ctr"/>
                          <a:r>
                            <a:rPr lang="zh-CN" altLang="en-US" sz="2000" dirty="0" smtClean="0">
                              <a:latin typeface="Times New Roman" panose="02020603050405020304" pitchFamily="18" charset="0"/>
                              <a:cs typeface="Times New Roman" panose="02020603050405020304" pitchFamily="18" charset="0"/>
                            </a:rPr>
                            <a:t>对称性</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12145" t="-42703" r="-121" b="-345946"/>
                          </a:stretch>
                        </a:blipFill>
                      </a:tcPr>
                    </a:tc>
                  </a:tr>
                  <a:tr h="1127911">
                    <a:tc>
                      <a:txBody>
                        <a:bodyPr/>
                        <a:lstStyle/>
                        <a:p>
                          <a:pPr algn="ctr"/>
                          <a:r>
                            <a:rPr lang="zh-CN" altLang="en-US" sz="2000" dirty="0" smtClean="0">
                              <a:latin typeface="Times New Roman" panose="02020603050405020304" pitchFamily="18" charset="0"/>
                              <a:cs typeface="Times New Roman" panose="02020603050405020304" pitchFamily="18" charset="0"/>
                            </a:rPr>
                            <a:t>增减性</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12145" t="-142703" r="-121" b="-245946"/>
                          </a:stretch>
                        </a:blipFill>
                      </a:tcPr>
                    </a:tc>
                  </a:tr>
                  <a:tr h="1587246">
                    <a:tc>
                      <a:txBody>
                        <a:bodyPr/>
                        <a:lstStyle/>
                        <a:p>
                          <a:pPr algn="ctr"/>
                          <a:r>
                            <a:rPr lang="zh-CN" altLang="en-US" sz="2000" dirty="0" smtClean="0">
                              <a:latin typeface="Times New Roman" panose="02020603050405020304" pitchFamily="18" charset="0"/>
                              <a:cs typeface="Times New Roman" panose="02020603050405020304" pitchFamily="18" charset="0"/>
                            </a:rPr>
                            <a:t>最大值</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12145" t="-172031" r="-121" b="-74330"/>
                          </a:stretch>
                        </a:blipFill>
                      </a:tcPr>
                    </a:tc>
                  </a:tr>
                  <a:tr h="1127911">
                    <a:tc>
                      <a:txBody>
                        <a:bodyPr/>
                        <a:lstStyle/>
                        <a:p>
                          <a:pPr algn="ctr"/>
                          <a:r>
                            <a:rPr lang="zh-CN" altLang="en-US" sz="2000" dirty="0" smtClean="0">
                              <a:latin typeface="Times New Roman" panose="02020603050405020304" pitchFamily="18" charset="0"/>
                              <a:cs typeface="Times New Roman" panose="02020603050405020304" pitchFamily="18" charset="0"/>
                            </a:rPr>
                            <a:t>各二项式系数的和</a:t>
                          </a:r>
                          <a:endParaRPr lang="zh-CN" altLang="en-US" sz="2000" dirty="0">
                            <a:latin typeface="Times New Roman" panose="02020603050405020304" pitchFamily="18" charset="0"/>
                            <a:cs typeface="Times New Roman" panose="02020603050405020304" pitchFamily="18" charset="0"/>
                          </a:endParaRPr>
                        </a:p>
                      </a:txBody>
                      <a:tcPr anchor="ctr"/>
                    </a:tc>
                    <a:tc>
                      <a:txBody>
                        <a:bodyPr/>
                        <a:lstStyle/>
                        <a:p>
                          <a:endParaRPr lang="zh-CN"/>
                        </a:p>
                      </a:txBody>
                      <a:tcPr anchor="ctr">
                        <a:blipFill rotWithShape="0">
                          <a:blip r:embed="rId3"/>
                          <a:stretch>
                            <a:fillRect l="-12145" t="-383784" r="-121" b="-4865"/>
                          </a:stretch>
                        </a:blipFill>
                      </a:tcPr>
                    </a:tc>
                  </a:tr>
                </a:tbl>
              </a:graphicData>
            </a:graphic>
          </p:graphicFrame>
        </mc:Fallback>
      </mc:AlternateContent>
    </p:spTree>
    <p:extLst>
      <p:ext uri="{BB962C8B-B14F-4D97-AF65-F5344CB8AC3E}">
        <p14:creationId xmlns:p14="http://schemas.microsoft.com/office/powerpoint/2010/main" val="3196536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191069"/>
            <a:ext cx="9307775" cy="7506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800" dirty="0" smtClean="0"/>
              <a:t>二、二项式定理</a:t>
            </a:r>
            <a:endParaRPr lang="en-US" altLang="zh-CN" sz="4800" dirty="0" smtClean="0"/>
          </a:p>
        </p:txBody>
      </p:sp>
      <p:sp>
        <p:nvSpPr>
          <p:cNvPr id="10" name="副标题 2"/>
          <p:cNvSpPr>
            <a:spLocks noGrp="1"/>
          </p:cNvSpPr>
          <p:nvPr>
            <p:ph type="subTitle" idx="1"/>
          </p:nvPr>
        </p:nvSpPr>
        <p:spPr>
          <a:xfrm>
            <a:off x="559558" y="941695"/>
            <a:ext cx="10263116" cy="423081"/>
          </a:xfrm>
        </p:spPr>
        <p:txBody>
          <a:bodyPr>
            <a:normAutofit/>
          </a:bodyPr>
          <a:lstStyle/>
          <a:p>
            <a:pPr algn="l"/>
            <a:r>
              <a:rPr lang="en-US" altLang="zh-CN" dirty="0" smtClean="0">
                <a:latin typeface="Times New Roman" panose="02020603050405020304" pitchFamily="18" charset="0"/>
                <a:cs typeface="Times New Roman" panose="02020603050405020304" pitchFamily="18" charset="0"/>
              </a:rPr>
              <a:t>3.</a:t>
            </a:r>
            <a:r>
              <a:rPr lang="zh-CN" altLang="en-US" dirty="0" smtClean="0">
                <a:latin typeface="Times New Roman" panose="02020603050405020304" pitchFamily="18" charset="0"/>
                <a:cs typeface="Times New Roman" panose="02020603050405020304" pitchFamily="18" charset="0"/>
              </a:rPr>
              <a:t>二项式的项数与项</a:t>
            </a:r>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副标题 2"/>
              <p:cNvSpPr txBox="1">
                <a:spLocks/>
              </p:cNvSpPr>
              <p:nvPr/>
            </p:nvSpPr>
            <p:spPr>
              <a:xfrm>
                <a:off x="559558" y="1500495"/>
                <a:ext cx="11937242" cy="10522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r>
                  <a:rPr lang="zh-CN" altLang="en-US" dirty="0" smtClean="0">
                    <a:latin typeface="Times New Roman" panose="02020603050405020304" pitchFamily="18" charset="0"/>
                    <a:cs typeface="Times New Roman" panose="02020603050405020304" pitchFamily="18" charset="0"/>
                  </a:rPr>
                  <a:t>）二项式的展开式共有</a:t>
                </a:r>
                <a:r>
                  <a:rPr lang="en-US" altLang="zh-CN" dirty="0" smtClean="0">
                    <a:latin typeface="Times New Roman" panose="02020603050405020304" pitchFamily="18" charset="0"/>
                    <a:cs typeface="Times New Roman" panose="02020603050405020304" pitchFamily="18" charset="0"/>
                  </a:rPr>
                  <a:t>n+1</a:t>
                </a:r>
                <a:r>
                  <a:rPr lang="zh-CN" altLang="en-US" dirty="0" smtClean="0">
                    <a:latin typeface="Times New Roman" panose="02020603050405020304" pitchFamily="18" charset="0"/>
                    <a:cs typeface="Times New Roman" panose="02020603050405020304" pitchFamily="18" charset="0"/>
                  </a:rPr>
                  <a:t>项，</a:t>
                </a:r>
                <a14:m>
                  <m:oMath xmlns:m="http://schemas.openxmlformats.org/officeDocument/2006/math">
                    <m:sSubSup>
                      <m:sSubSupPr>
                        <m:ctrlPr>
                          <a:rPr lang="pt-BR" altLang="zh-CN" i="1">
                            <a:latin typeface="Cambria Math" panose="02040503050406030204" pitchFamily="18" charset="0"/>
                            <a:cs typeface="Times New Roman" panose="02020603050405020304" pitchFamily="18" charset="0"/>
                          </a:rPr>
                        </m:ctrlPr>
                      </m:sSubSupPr>
                      <m:e>
                        <m:r>
                          <m:rPr>
                            <m:sty m:val="p"/>
                          </m:rPr>
                          <a:rPr lang="en-US" altLang="zh-CN" i="1">
                            <a:latin typeface="Cambria Math" panose="02040503050406030204" pitchFamily="18" charset="0"/>
                            <a:cs typeface="Times New Roman" panose="02020603050405020304" pitchFamily="18" charset="0"/>
                          </a:rPr>
                          <m:t>C</m:t>
                        </m:r>
                      </m:e>
                      <m:sub>
                        <m:r>
                          <a:rPr lang="en-US" altLang="zh-CN" i="1">
                            <a:latin typeface="Cambria Math" panose="02040503050406030204" pitchFamily="18" charset="0"/>
                            <a:cs typeface="Times New Roman" panose="02020603050405020304" pitchFamily="18" charset="0"/>
                          </a:rPr>
                          <m:t>𝑛</m:t>
                        </m:r>
                      </m:sub>
                      <m:sup>
                        <m:r>
                          <a:rPr lang="en-US" altLang="zh-CN" i="1">
                            <a:latin typeface="Cambria Math" panose="02040503050406030204" pitchFamily="18" charset="0"/>
                            <a:cs typeface="Times New Roman" panose="02020603050405020304" pitchFamily="18" charset="0"/>
                          </a:rPr>
                          <m:t>𝑘</m:t>
                        </m:r>
                      </m:sup>
                    </m:sSubSup>
                    <m:sSup>
                      <m:sSupPr>
                        <m:ctrlPr>
                          <a:rPr lang="pt-BR" altLang="zh-CN" i="1">
                            <a:latin typeface="Cambria Math" panose="02040503050406030204" pitchFamily="18" charset="0"/>
                            <a:cs typeface="Times New Roman" panose="02020603050405020304" pitchFamily="18" charset="0"/>
                          </a:rPr>
                        </m:ctrlPr>
                      </m:sSupPr>
                      <m:e>
                        <m:r>
                          <a:rPr lang="pt-BR" altLang="zh-CN" i="1">
                            <a:latin typeface="Cambria Math" panose="02040503050406030204" pitchFamily="18" charset="0"/>
                            <a:cs typeface="Times New Roman" panose="02020603050405020304" pitchFamily="18" charset="0"/>
                          </a:rPr>
                          <m:t>𝑎</m:t>
                        </m:r>
                      </m:e>
                      <m:sup>
                        <m:r>
                          <a:rPr lang="pt-BR" altLang="zh-CN" i="1">
                            <a:latin typeface="Cambria Math" panose="02040503050406030204" pitchFamily="18" charset="0"/>
                            <a:cs typeface="Times New Roman" panose="02020603050405020304" pitchFamily="18" charset="0"/>
                          </a:rPr>
                          <m:t>𝑛</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𝑘</m:t>
                        </m:r>
                      </m:sup>
                    </m:sSup>
                    <m:sSup>
                      <m:sSupPr>
                        <m:ctrlPr>
                          <a:rPr lang="pt-BR"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𝑏</m:t>
                        </m:r>
                      </m:e>
                      <m:sup>
                        <m:r>
                          <a:rPr lang="en-US" altLang="zh-CN" i="1">
                            <a:latin typeface="Cambria Math" panose="02040503050406030204" pitchFamily="18" charset="0"/>
                            <a:cs typeface="Times New Roman" panose="02020603050405020304" pitchFamily="18" charset="0"/>
                          </a:rPr>
                          <m:t>𝑘</m:t>
                        </m:r>
                      </m:sup>
                    </m:sSup>
                  </m:oMath>
                </a14:m>
                <a:r>
                  <a:rPr lang="zh-CN" altLang="en-US" dirty="0" smtClean="0">
                    <a:latin typeface="Times New Roman" panose="02020603050405020304" pitchFamily="18" charset="0"/>
                    <a:cs typeface="Times New Roman" panose="02020603050405020304" pitchFamily="18" charset="0"/>
                  </a:rPr>
                  <a:t>是第</a:t>
                </a:r>
                <a:r>
                  <a:rPr lang="en-US" altLang="zh-CN" dirty="0" smtClean="0">
                    <a:latin typeface="Times New Roman" panose="02020603050405020304" pitchFamily="18" charset="0"/>
                    <a:cs typeface="Times New Roman" panose="02020603050405020304" pitchFamily="18" charset="0"/>
                  </a:rPr>
                  <a:t>k+1</a:t>
                </a:r>
                <a:r>
                  <a:rPr lang="zh-CN" altLang="en-US" dirty="0" smtClean="0">
                    <a:latin typeface="Times New Roman" panose="02020603050405020304" pitchFamily="18" charset="0"/>
                    <a:cs typeface="Times New Roman" panose="02020603050405020304" pitchFamily="18" charset="0"/>
                  </a:rPr>
                  <a:t>项，即</a:t>
                </a:r>
                <a:r>
                  <a:rPr lang="en-US" altLang="zh-CN" dirty="0" smtClean="0">
                    <a:latin typeface="Times New Roman" panose="02020603050405020304" pitchFamily="18" charset="0"/>
                    <a:cs typeface="Times New Roman" panose="02020603050405020304" pitchFamily="18" charset="0"/>
                  </a:rPr>
                  <a:t>k+1</a:t>
                </a:r>
                <a:r>
                  <a:rPr lang="zh-CN" altLang="en-US" dirty="0" smtClean="0">
                    <a:latin typeface="Times New Roman" panose="02020603050405020304" pitchFamily="18" charset="0"/>
                    <a:cs typeface="Times New Roman" panose="02020603050405020304" pitchFamily="18" charset="0"/>
                  </a:rPr>
                  <a:t>是项数，</a:t>
                </a:r>
                <a14:m>
                  <m:oMath xmlns:m="http://schemas.openxmlformats.org/officeDocument/2006/math">
                    <m:sSubSup>
                      <m:sSubSupPr>
                        <m:ctrlPr>
                          <a:rPr lang="pt-BR" altLang="zh-CN" i="1">
                            <a:latin typeface="Cambria Math" panose="02040503050406030204" pitchFamily="18" charset="0"/>
                            <a:cs typeface="Times New Roman" panose="02020603050405020304" pitchFamily="18" charset="0"/>
                          </a:rPr>
                        </m:ctrlPr>
                      </m:sSubSupPr>
                      <m:e>
                        <m:r>
                          <m:rPr>
                            <m:sty m:val="p"/>
                          </m:rPr>
                          <a:rPr lang="en-US" altLang="zh-CN" i="1">
                            <a:latin typeface="Cambria Math" panose="02040503050406030204" pitchFamily="18" charset="0"/>
                            <a:cs typeface="Times New Roman" panose="02020603050405020304" pitchFamily="18" charset="0"/>
                          </a:rPr>
                          <m:t>C</m:t>
                        </m:r>
                      </m:e>
                      <m:sub>
                        <m:r>
                          <a:rPr lang="en-US" altLang="zh-CN" i="1">
                            <a:latin typeface="Cambria Math" panose="02040503050406030204" pitchFamily="18" charset="0"/>
                            <a:cs typeface="Times New Roman" panose="02020603050405020304" pitchFamily="18" charset="0"/>
                          </a:rPr>
                          <m:t>𝑛</m:t>
                        </m:r>
                      </m:sub>
                      <m:sup>
                        <m:r>
                          <a:rPr lang="en-US" altLang="zh-CN" i="1">
                            <a:latin typeface="Cambria Math" panose="02040503050406030204" pitchFamily="18" charset="0"/>
                            <a:cs typeface="Times New Roman" panose="02020603050405020304" pitchFamily="18" charset="0"/>
                          </a:rPr>
                          <m:t>𝑘</m:t>
                        </m:r>
                      </m:sup>
                    </m:sSubSup>
                    <m:sSup>
                      <m:sSupPr>
                        <m:ctrlPr>
                          <a:rPr lang="pt-BR" altLang="zh-CN" i="1">
                            <a:latin typeface="Cambria Math" panose="02040503050406030204" pitchFamily="18" charset="0"/>
                            <a:cs typeface="Times New Roman" panose="02020603050405020304" pitchFamily="18" charset="0"/>
                          </a:rPr>
                        </m:ctrlPr>
                      </m:sSupPr>
                      <m:e>
                        <m:r>
                          <a:rPr lang="pt-BR" altLang="zh-CN" i="1">
                            <a:latin typeface="Cambria Math" panose="02040503050406030204" pitchFamily="18" charset="0"/>
                            <a:cs typeface="Times New Roman" panose="02020603050405020304" pitchFamily="18" charset="0"/>
                          </a:rPr>
                          <m:t>𝑎</m:t>
                        </m:r>
                      </m:e>
                      <m:sup>
                        <m:r>
                          <a:rPr lang="pt-BR" altLang="zh-CN" i="1">
                            <a:latin typeface="Cambria Math" panose="02040503050406030204" pitchFamily="18" charset="0"/>
                            <a:cs typeface="Times New Roman" panose="02020603050405020304" pitchFamily="18" charset="0"/>
                          </a:rPr>
                          <m:t>𝑛</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𝑘</m:t>
                        </m:r>
                      </m:sup>
                    </m:sSup>
                    <m:sSup>
                      <m:sSupPr>
                        <m:ctrlPr>
                          <a:rPr lang="pt-BR"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𝑏</m:t>
                        </m:r>
                      </m:e>
                      <m:sup>
                        <m:r>
                          <a:rPr lang="en-US" altLang="zh-CN" i="1">
                            <a:latin typeface="Cambria Math" panose="02040503050406030204" pitchFamily="18" charset="0"/>
                            <a:cs typeface="Times New Roman" panose="02020603050405020304" pitchFamily="18" charset="0"/>
                          </a:rPr>
                          <m:t>𝑘</m:t>
                        </m:r>
                      </m:sup>
                    </m:sSup>
                  </m:oMath>
                </a14:m>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是项</a:t>
                </a:r>
                <a:endParaRPr lang="en-US" altLang="zh-CN" dirty="0" smtClean="0">
                  <a:latin typeface="Times New Roman" panose="02020603050405020304" pitchFamily="18" charset="0"/>
                  <a:cs typeface="Times New Roman" panose="02020603050405020304" pitchFamily="18" charset="0"/>
                </a:endParaRPr>
              </a:p>
            </p:txBody>
          </p:sp>
        </mc:Choice>
        <mc:Fallback>
          <p:sp>
            <p:nvSpPr>
              <p:cNvPr id="6" name="副标题 2"/>
              <p:cNvSpPr txBox="1">
                <a:spLocks noRot="1" noChangeAspect="1" noMove="1" noResize="1" noEditPoints="1" noAdjustHandles="1" noChangeArrowheads="1" noChangeShapeType="1" noTextEdit="1"/>
              </p:cNvSpPr>
              <p:nvPr/>
            </p:nvSpPr>
            <p:spPr>
              <a:xfrm>
                <a:off x="559558" y="1500495"/>
                <a:ext cx="11937242" cy="1052205"/>
              </a:xfrm>
              <a:prstGeom prst="rect">
                <a:avLst/>
              </a:prstGeom>
              <a:blipFill rotWithShape="0">
                <a:blip r:embed="rId3"/>
                <a:stretch>
                  <a:fillRect l="-817" t="-92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副标题 2"/>
              <p:cNvSpPr txBox="1">
                <a:spLocks/>
              </p:cNvSpPr>
              <p:nvPr/>
            </p:nvSpPr>
            <p:spPr>
              <a:xfrm>
                <a:off x="559558" y="2552700"/>
                <a:ext cx="11937242" cy="10522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）通项是</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cs typeface="Times New Roman" panose="02020603050405020304" pitchFamily="18" charset="0"/>
                          </a:rPr>
                          <m:t>𝑘</m:t>
                        </m:r>
                        <m:r>
                          <a:rPr lang="en-US" altLang="zh-CN" i="1">
                            <a:latin typeface="Cambria Math" panose="02040503050406030204" pitchFamily="18" charset="0"/>
                            <a:cs typeface="Times New Roman" panose="02020603050405020304" pitchFamily="18" charset="0"/>
                          </a:rPr>
                          <m:t>+1</m:t>
                        </m:r>
                      </m:sub>
                    </m:sSub>
                  </m:oMath>
                </a14:m>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i="1">
                            <a:latin typeface="Cambria Math" panose="02040503050406030204" pitchFamily="18" charset="0"/>
                            <a:cs typeface="Times New Roman" panose="02020603050405020304" pitchFamily="18" charset="0"/>
                          </a:rPr>
                        </m:ctrlPr>
                      </m:sSubSupPr>
                      <m:e>
                        <m:r>
                          <m:rPr>
                            <m:sty m:val="p"/>
                          </m:rPr>
                          <a:rPr lang="en-US" altLang="zh-CN" i="1">
                            <a:latin typeface="Cambria Math" panose="02040503050406030204" pitchFamily="18" charset="0"/>
                            <a:cs typeface="Times New Roman" panose="02020603050405020304" pitchFamily="18" charset="0"/>
                          </a:rPr>
                          <m:t>C</m:t>
                        </m:r>
                      </m:e>
                      <m:sub>
                        <m:r>
                          <a:rPr lang="en-US" altLang="zh-CN" i="1">
                            <a:latin typeface="Cambria Math" panose="02040503050406030204" pitchFamily="18" charset="0"/>
                            <a:cs typeface="Times New Roman" panose="02020603050405020304" pitchFamily="18" charset="0"/>
                          </a:rPr>
                          <m:t>𝑛</m:t>
                        </m:r>
                      </m:sub>
                      <m:sup>
                        <m:r>
                          <a:rPr lang="en-US" altLang="zh-CN" i="1">
                            <a:latin typeface="Cambria Math" panose="02040503050406030204" pitchFamily="18" charset="0"/>
                            <a:cs typeface="Times New Roman" panose="02020603050405020304" pitchFamily="18" charset="0"/>
                          </a:rPr>
                          <m:t>𝑘</m:t>
                        </m:r>
                      </m:sup>
                    </m:sSubSup>
                    <m:sSup>
                      <m:sSupPr>
                        <m:ctrlPr>
                          <a:rPr lang="pt-BR" altLang="zh-CN" i="1">
                            <a:latin typeface="Cambria Math" panose="02040503050406030204" pitchFamily="18" charset="0"/>
                            <a:cs typeface="Times New Roman" panose="02020603050405020304" pitchFamily="18" charset="0"/>
                          </a:rPr>
                        </m:ctrlPr>
                      </m:sSupPr>
                      <m:e>
                        <m:r>
                          <a:rPr lang="pt-BR" altLang="zh-CN" i="1">
                            <a:latin typeface="Cambria Math" panose="02040503050406030204" pitchFamily="18" charset="0"/>
                            <a:cs typeface="Times New Roman" panose="02020603050405020304" pitchFamily="18" charset="0"/>
                          </a:rPr>
                          <m:t>𝑎</m:t>
                        </m:r>
                      </m:e>
                      <m:sup>
                        <m:r>
                          <a:rPr lang="pt-BR" altLang="zh-CN" i="1">
                            <a:latin typeface="Cambria Math" panose="02040503050406030204" pitchFamily="18" charset="0"/>
                            <a:cs typeface="Times New Roman" panose="02020603050405020304" pitchFamily="18" charset="0"/>
                          </a:rPr>
                          <m:t>𝑛</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𝑘</m:t>
                        </m:r>
                      </m:sup>
                    </m:sSup>
                    <m:sSup>
                      <m:sSupPr>
                        <m:ctrlPr>
                          <a:rPr lang="pt-BR" altLang="zh-CN" i="1" smtClean="0">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𝑏</m:t>
                        </m:r>
                      </m:e>
                      <m:sup>
                        <m:r>
                          <a:rPr lang="en-US" altLang="zh-CN" i="1">
                            <a:latin typeface="Cambria Math" panose="02040503050406030204" pitchFamily="18" charset="0"/>
                            <a:cs typeface="Times New Roman" panose="02020603050405020304" pitchFamily="18" charset="0"/>
                          </a:rPr>
                          <m:t>𝑘</m:t>
                        </m:r>
                      </m:sup>
                    </m:sSup>
                  </m:oMath>
                </a14:m>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(k=0,1,2</a:t>
                </a:r>
                <a:r>
                  <a:rPr lang="en-US" altLang="zh-CN" dirty="0">
                    <a:latin typeface="Times New Roman" panose="02020603050405020304" pitchFamily="18" charset="0"/>
                    <a:cs typeface="Times New Roman" panose="02020603050405020304" pitchFamily="18" charset="0"/>
                  </a:rPr>
                  <a:t>,…,n</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，其中含有</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cs typeface="Times New Roman" panose="02020603050405020304" pitchFamily="18" charset="0"/>
                          </a:rPr>
                          <m:t>𝑘</m:t>
                        </m:r>
                        <m:r>
                          <a:rPr lang="en-US" altLang="zh-CN" i="1">
                            <a:latin typeface="Cambria Math" panose="02040503050406030204" pitchFamily="18" charset="0"/>
                            <a:cs typeface="Times New Roman" panose="02020603050405020304" pitchFamily="18" charset="0"/>
                          </a:rPr>
                          <m:t>+1</m:t>
                        </m:r>
                      </m:sub>
                    </m:sSub>
                  </m:oMath>
                </a14:m>
                <a:r>
                  <a:rPr lang="zh-CN" altLang="en-US" dirty="0" smtClean="0">
                    <a:latin typeface="Times New Roman" panose="02020603050405020304" pitchFamily="18" charset="0"/>
                    <a:cs typeface="Times New Roman" panose="02020603050405020304" pitchFamily="18" charset="0"/>
                  </a:rPr>
                  <a:t>、</a:t>
                </a:r>
                <a:r>
                  <a:rPr lang="pt-BR" altLang="zh-CN" dirty="0">
                    <a:cs typeface="Times New Roman" panose="02020603050405020304" pitchFamily="18" charset="0"/>
                  </a:rPr>
                  <a:t> </a:t>
                </a:r>
                <a14:m>
                  <m:oMath xmlns:m="http://schemas.openxmlformats.org/officeDocument/2006/math">
                    <m:r>
                      <a:rPr lang="pt-BR" altLang="zh-CN" i="1">
                        <a:latin typeface="Cambria Math" panose="02040503050406030204" pitchFamily="18" charset="0"/>
                        <a:cs typeface="Times New Roman" panose="02020603050405020304" pitchFamily="18" charset="0"/>
                      </a:rPr>
                      <m:t>𝑎</m:t>
                    </m:r>
                  </m:oMath>
                </a14:m>
                <a:r>
                  <a:rPr lang="zh-CN" altLang="en-US" dirty="0" smtClean="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𝑏</m:t>
                    </m:r>
                  </m:oMath>
                </a14:m>
                <a:r>
                  <a:rPr lang="zh-CN" altLang="en-US" dirty="0" smtClean="0">
                    <a:latin typeface="Times New Roman" panose="02020603050405020304" pitchFamily="18" charset="0"/>
                    <a:cs typeface="Times New Roman" panose="02020603050405020304" pitchFamily="18" charset="0"/>
                  </a:rPr>
                  <a:t>、</a:t>
                </a:r>
                <a:r>
                  <a:rPr lang="pt-BR" altLang="zh-CN" dirty="0">
                    <a:cs typeface="Times New Roman" panose="02020603050405020304" pitchFamily="18" charset="0"/>
                  </a:rPr>
                  <a:t> </a:t>
                </a:r>
                <a14:m>
                  <m:oMath xmlns:m="http://schemas.openxmlformats.org/officeDocument/2006/math">
                    <m:r>
                      <a:rPr lang="pt-BR" altLang="zh-CN" i="1">
                        <a:latin typeface="Cambria Math" panose="02040503050406030204" pitchFamily="18" charset="0"/>
                        <a:cs typeface="Times New Roman" panose="02020603050405020304" pitchFamily="18" charset="0"/>
                      </a:rPr>
                      <m:t>𝑛</m:t>
                    </m:r>
                  </m:oMath>
                </a14:m>
                <a:r>
                  <a:rPr lang="zh-CN" altLang="en-US" dirty="0" smtClean="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𝑘</m:t>
                    </m:r>
                  </m:oMath>
                </a14:m>
                <a:r>
                  <a:rPr lang="zh-CN" altLang="en-US" dirty="0" smtClean="0">
                    <a:latin typeface="Times New Roman" panose="02020603050405020304" pitchFamily="18" charset="0"/>
                    <a:cs typeface="Times New Roman" panose="02020603050405020304" pitchFamily="18" charset="0"/>
                  </a:rPr>
                  <a:t>五个元素</a:t>
                </a:r>
                <a:endParaRPr lang="en-US" altLang="zh-CN"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只要知道其中四个就可以求出第</a:t>
                </a:r>
                <a:r>
                  <a:rPr lang="en-US" altLang="zh-CN" dirty="0" smtClean="0">
                    <a:latin typeface="Times New Roman" panose="02020603050405020304" pitchFamily="18" charset="0"/>
                    <a:cs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个。</a:t>
                </a:r>
                <a:endParaRPr lang="en-US" altLang="zh-CN" dirty="0" smtClean="0">
                  <a:latin typeface="Times New Roman" panose="02020603050405020304" pitchFamily="18" charset="0"/>
                  <a:cs typeface="Times New Roman" panose="02020603050405020304" pitchFamily="18" charset="0"/>
                </a:endParaRPr>
              </a:p>
            </p:txBody>
          </p:sp>
        </mc:Choice>
        <mc:Fallback>
          <p:sp>
            <p:nvSpPr>
              <p:cNvPr id="7" name="副标题 2"/>
              <p:cNvSpPr txBox="1">
                <a:spLocks noRot="1" noChangeAspect="1" noMove="1" noResize="1" noEditPoints="1" noAdjustHandles="1" noChangeArrowheads="1" noChangeShapeType="1" noTextEdit="1"/>
              </p:cNvSpPr>
              <p:nvPr/>
            </p:nvSpPr>
            <p:spPr>
              <a:xfrm>
                <a:off x="559558" y="2552700"/>
                <a:ext cx="11937242" cy="1052205"/>
              </a:xfrm>
              <a:prstGeom prst="rect">
                <a:avLst/>
              </a:prstGeom>
              <a:blipFill rotWithShape="0">
                <a:blip r:embed="rId4"/>
                <a:stretch>
                  <a:fillRect l="-817" t="-9884"/>
                </a:stretch>
              </a:blipFill>
            </p:spPr>
            <p:txBody>
              <a:bodyPr/>
              <a:lstStyle/>
              <a:p>
                <a:r>
                  <a:rPr lang="zh-CN" altLang="en-US">
                    <a:noFill/>
                  </a:rPr>
                  <a:t> </a:t>
                </a:r>
              </a:p>
            </p:txBody>
          </p:sp>
        </mc:Fallback>
      </mc:AlternateContent>
      <p:sp>
        <p:nvSpPr>
          <p:cNvPr id="8" name="副标题 2"/>
          <p:cNvSpPr txBox="1">
            <a:spLocks/>
          </p:cNvSpPr>
          <p:nvPr/>
        </p:nvSpPr>
        <p:spPr>
          <a:xfrm>
            <a:off x="559558" y="3604905"/>
            <a:ext cx="10263116" cy="423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dirty="0" smtClean="0">
                <a:latin typeface="Times New Roman" panose="02020603050405020304" pitchFamily="18" charset="0"/>
                <a:cs typeface="Times New Roman" panose="02020603050405020304" pitchFamily="18" charset="0"/>
              </a:rPr>
              <a:t>4.</a:t>
            </a:r>
            <a:r>
              <a:rPr lang="zh-CN" altLang="en-US" dirty="0" smtClean="0">
                <a:latin typeface="Times New Roman" panose="02020603050405020304" pitchFamily="18" charset="0"/>
                <a:cs typeface="Times New Roman" panose="02020603050405020304" pitchFamily="18" charset="0"/>
              </a:rPr>
              <a:t>二项式系数与展开式的系数的异同</a:t>
            </a:r>
            <a:endParaRPr lang="en-US" altLang="zh-CN" dirty="0" smtClean="0">
              <a:latin typeface="Times New Roman" panose="02020603050405020304" pitchFamily="18" charset="0"/>
              <a:cs typeface="Times New Roman" panose="02020603050405020304" pitchFamily="18" charset="0"/>
            </a:endParaRPr>
          </a:p>
        </p:txBody>
      </p:sp>
      <p:sp>
        <p:nvSpPr>
          <p:cNvPr id="9" name="副标题 2"/>
          <p:cNvSpPr txBox="1">
            <a:spLocks/>
          </p:cNvSpPr>
          <p:nvPr/>
        </p:nvSpPr>
        <p:spPr>
          <a:xfrm>
            <a:off x="559558" y="4131007"/>
            <a:ext cx="11937242" cy="10522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altLang="zh-CN" dirty="0" smtClean="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副标题 2"/>
              <p:cNvSpPr txBox="1">
                <a:spLocks/>
              </p:cNvSpPr>
              <p:nvPr/>
            </p:nvSpPr>
            <p:spPr>
              <a:xfrm>
                <a:off x="559558" y="4175552"/>
                <a:ext cx="11213342" cy="19077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smtClean="0">
                    <a:latin typeface="Times New Roman" panose="02020603050405020304" pitchFamily="18" charset="0"/>
                    <a:cs typeface="Times New Roman" panose="02020603050405020304" pitchFamily="18" charset="0"/>
                  </a:rPr>
                  <a:t>在</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cs typeface="Times New Roman" panose="02020603050405020304" pitchFamily="18" charset="0"/>
                          </a:rPr>
                          <m:t>𝑘</m:t>
                        </m:r>
                        <m:r>
                          <a:rPr lang="en-US" altLang="zh-CN" i="1">
                            <a:latin typeface="Cambria Math" panose="02040503050406030204" pitchFamily="18" charset="0"/>
                            <a:cs typeface="Times New Roman" panose="02020603050405020304" pitchFamily="18" charset="0"/>
                          </a:rPr>
                          <m:t>+1</m:t>
                        </m:r>
                      </m:sub>
                    </m:sSub>
                  </m:oMath>
                </a14:m>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i="1">
                            <a:latin typeface="Cambria Math" panose="02040503050406030204" pitchFamily="18" charset="0"/>
                            <a:cs typeface="Times New Roman" panose="02020603050405020304" pitchFamily="18" charset="0"/>
                          </a:rPr>
                        </m:ctrlPr>
                      </m:sSubSupPr>
                      <m:e>
                        <m:r>
                          <m:rPr>
                            <m:sty m:val="p"/>
                          </m:rPr>
                          <a:rPr lang="en-US" altLang="zh-CN" i="1">
                            <a:latin typeface="Cambria Math" panose="02040503050406030204" pitchFamily="18" charset="0"/>
                            <a:cs typeface="Times New Roman" panose="02020603050405020304" pitchFamily="18" charset="0"/>
                          </a:rPr>
                          <m:t>C</m:t>
                        </m:r>
                      </m:e>
                      <m:sub>
                        <m:r>
                          <a:rPr lang="en-US" altLang="zh-CN" i="1">
                            <a:latin typeface="Cambria Math" panose="02040503050406030204" pitchFamily="18" charset="0"/>
                            <a:cs typeface="Times New Roman" panose="02020603050405020304" pitchFamily="18" charset="0"/>
                          </a:rPr>
                          <m:t>𝑛</m:t>
                        </m:r>
                      </m:sub>
                      <m:sup>
                        <m:r>
                          <a:rPr lang="en-US" altLang="zh-CN" i="1">
                            <a:latin typeface="Cambria Math" panose="02040503050406030204" pitchFamily="18" charset="0"/>
                            <a:cs typeface="Times New Roman" panose="02020603050405020304" pitchFamily="18" charset="0"/>
                          </a:rPr>
                          <m:t>𝑘</m:t>
                        </m:r>
                      </m:sup>
                    </m:sSubSup>
                    <m:sSup>
                      <m:sSupPr>
                        <m:ctrlPr>
                          <a:rPr lang="pt-BR" altLang="zh-CN" i="1">
                            <a:latin typeface="Cambria Math" panose="02040503050406030204" pitchFamily="18" charset="0"/>
                            <a:cs typeface="Times New Roman" panose="02020603050405020304" pitchFamily="18" charset="0"/>
                          </a:rPr>
                        </m:ctrlPr>
                      </m:sSupPr>
                      <m:e>
                        <m:r>
                          <a:rPr lang="pt-BR" altLang="zh-CN" i="1">
                            <a:latin typeface="Cambria Math" panose="02040503050406030204" pitchFamily="18" charset="0"/>
                            <a:cs typeface="Times New Roman" panose="02020603050405020304" pitchFamily="18" charset="0"/>
                          </a:rPr>
                          <m:t>𝑎</m:t>
                        </m:r>
                      </m:e>
                      <m:sup>
                        <m:r>
                          <a:rPr lang="pt-BR" altLang="zh-CN" i="1">
                            <a:latin typeface="Cambria Math" panose="02040503050406030204" pitchFamily="18" charset="0"/>
                            <a:cs typeface="Times New Roman" panose="02020603050405020304" pitchFamily="18" charset="0"/>
                          </a:rPr>
                          <m:t>𝑛</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𝑘</m:t>
                        </m:r>
                      </m:sup>
                    </m:sSup>
                    <m:sSup>
                      <m:sSupPr>
                        <m:ctrlPr>
                          <a:rPr lang="pt-BR"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𝑏</m:t>
                        </m:r>
                      </m:e>
                      <m:sup>
                        <m:r>
                          <a:rPr lang="en-US" altLang="zh-CN" i="1">
                            <a:latin typeface="Cambria Math" panose="02040503050406030204" pitchFamily="18" charset="0"/>
                            <a:cs typeface="Times New Roman" panose="02020603050405020304" pitchFamily="18" charset="0"/>
                          </a:rPr>
                          <m:t>𝑘</m:t>
                        </m:r>
                      </m:sup>
                    </m:sSup>
                  </m:oMath>
                </a14:m>
                <a:r>
                  <a:rPr lang="zh-CN" altLang="en-US" dirty="0" smtClean="0">
                    <a:latin typeface="Times New Roman" panose="02020603050405020304" pitchFamily="18" charset="0"/>
                    <a:cs typeface="Times New Roman" panose="02020603050405020304" pitchFamily="18" charset="0"/>
                  </a:rPr>
                  <a:t>中，</a:t>
                </a:r>
                <a14:m>
                  <m:oMath xmlns:m="http://schemas.openxmlformats.org/officeDocument/2006/math">
                    <m:sSubSup>
                      <m:sSubSupPr>
                        <m:ctrlPr>
                          <a:rPr lang="pt-BR" altLang="zh-CN" i="1">
                            <a:latin typeface="Cambria Math" panose="02040503050406030204" pitchFamily="18" charset="0"/>
                            <a:cs typeface="Times New Roman" panose="02020603050405020304" pitchFamily="18" charset="0"/>
                          </a:rPr>
                        </m:ctrlPr>
                      </m:sSubSupPr>
                      <m:e>
                        <m:r>
                          <m:rPr>
                            <m:sty m:val="p"/>
                          </m:rPr>
                          <a:rPr lang="en-US" altLang="zh-CN" i="1">
                            <a:latin typeface="Cambria Math" panose="02040503050406030204" pitchFamily="18" charset="0"/>
                            <a:cs typeface="Times New Roman" panose="02020603050405020304" pitchFamily="18" charset="0"/>
                          </a:rPr>
                          <m:t>C</m:t>
                        </m:r>
                      </m:e>
                      <m:sub>
                        <m:r>
                          <a:rPr lang="en-US" altLang="zh-CN" i="1">
                            <a:latin typeface="Cambria Math" panose="02040503050406030204" pitchFamily="18" charset="0"/>
                            <a:cs typeface="Times New Roman" panose="02020603050405020304" pitchFamily="18" charset="0"/>
                          </a:rPr>
                          <m:t>𝑛</m:t>
                        </m:r>
                      </m:sub>
                      <m:sup>
                        <m:r>
                          <a:rPr lang="en-US" altLang="zh-CN" i="1">
                            <a:latin typeface="Cambria Math" panose="02040503050406030204" pitchFamily="18" charset="0"/>
                            <a:cs typeface="Times New Roman" panose="02020603050405020304" pitchFamily="18" charset="0"/>
                          </a:rPr>
                          <m:t>𝑘</m:t>
                        </m:r>
                      </m:sup>
                    </m:sSubSup>
                  </m:oMath>
                </a14:m>
                <a:r>
                  <a:rPr lang="zh-CN" altLang="en-US" dirty="0" smtClean="0">
                    <a:latin typeface="Times New Roman" panose="02020603050405020304" pitchFamily="18" charset="0"/>
                    <a:cs typeface="Times New Roman" panose="02020603050405020304" pitchFamily="18" charset="0"/>
                  </a:rPr>
                  <a:t>就是该项的二项式系数，它与</a:t>
                </a:r>
                <a14:m>
                  <m:oMath xmlns:m="http://schemas.openxmlformats.org/officeDocument/2006/math">
                    <m:r>
                      <a:rPr lang="pt-BR" altLang="zh-CN" i="1">
                        <a:latin typeface="Cambria Math" panose="02040503050406030204" pitchFamily="18" charset="0"/>
                        <a:cs typeface="Times New Roman" panose="02020603050405020304" pitchFamily="18" charset="0"/>
                      </a:rPr>
                      <m:t>𝑎</m:t>
                    </m:r>
                  </m:oMath>
                </a14:m>
                <a:r>
                  <a:rPr lang="zh-CN" altLang="en-US" dirty="0">
                    <a:latin typeface="Times New Roman" panose="02020603050405020304" pitchFamily="18" charset="0"/>
                    <a:cs typeface="Times New Roman" panose="02020603050405020304" pitchFamily="18" charset="0"/>
                  </a:rPr>
                  <a:t>、</a:t>
                </a:r>
                <a:r>
                  <a:rPr lang="en-US" altLang="zh-CN" dirty="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𝑏</m:t>
                    </m:r>
                  </m:oMath>
                </a14:m>
                <a:r>
                  <a:rPr lang="zh-CN" altLang="en-US" dirty="0" smtClean="0">
                    <a:latin typeface="Times New Roman" panose="02020603050405020304" pitchFamily="18" charset="0"/>
                    <a:cs typeface="Times New Roman" panose="02020603050405020304" pitchFamily="18" charset="0"/>
                  </a:rPr>
                  <a:t>值无关；</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cs typeface="Times New Roman" panose="02020603050405020304" pitchFamily="18" charset="0"/>
                          </a:rPr>
                          <m:t>𝑘</m:t>
                        </m:r>
                        <m:r>
                          <a:rPr lang="en-US" altLang="zh-CN" i="1">
                            <a:latin typeface="Cambria Math" panose="02040503050406030204" pitchFamily="18" charset="0"/>
                            <a:cs typeface="Times New Roman" panose="02020603050405020304" pitchFamily="18" charset="0"/>
                          </a:rPr>
                          <m:t>+1</m:t>
                        </m:r>
                      </m:sub>
                    </m:sSub>
                  </m:oMath>
                </a14:m>
                <a:r>
                  <a:rPr lang="zh-CN" altLang="en-US" dirty="0" smtClean="0">
                    <a:latin typeface="Times New Roman" panose="02020603050405020304" pitchFamily="18" charset="0"/>
                    <a:cs typeface="Times New Roman" panose="02020603050405020304" pitchFamily="18" charset="0"/>
                  </a:rPr>
                  <a:t>项的系数指化简后除字母以外的数，如</a:t>
                </a:r>
                <a14:m>
                  <m:oMath xmlns:m="http://schemas.openxmlformats.org/officeDocument/2006/math">
                    <m:r>
                      <a:rPr lang="pt-BR" altLang="zh-CN" i="1">
                        <a:latin typeface="Cambria Math" panose="02040503050406030204" pitchFamily="18" charset="0"/>
                        <a:cs typeface="Times New Roman" panose="02020603050405020304" pitchFamily="18" charset="0"/>
                      </a:rPr>
                      <m:t>𝑎</m:t>
                    </m:r>
                  </m:oMath>
                </a14:m>
                <a:r>
                  <a:rPr lang="en-US" altLang="zh-CN" dirty="0" smtClean="0">
                    <a:latin typeface="Times New Roman" panose="02020603050405020304" pitchFamily="18" charset="0"/>
                    <a:cs typeface="Times New Roman" panose="02020603050405020304" pitchFamily="18" charset="0"/>
                  </a:rPr>
                  <a:t>=2x</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b=3y</a:t>
                </a:r>
                <a:r>
                  <a:rPr lang="zh-CN" altLang="en-US" dirty="0" smtClean="0">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cs typeface="Times New Roman" panose="02020603050405020304" pitchFamily="18" charset="0"/>
                          </a:rPr>
                          <m:t>𝑘</m:t>
                        </m:r>
                        <m:r>
                          <a:rPr lang="en-US" altLang="zh-CN" i="1">
                            <a:latin typeface="Cambria Math" panose="02040503050406030204" pitchFamily="18" charset="0"/>
                            <a:cs typeface="Times New Roman" panose="02020603050405020304" pitchFamily="18" charset="0"/>
                          </a:rPr>
                          <m:t>+1</m:t>
                        </m:r>
                      </m:sub>
                    </m:sSub>
                  </m:oMath>
                </a14:m>
                <a:r>
                  <a:rPr lang="en-US" altLang="zh-CN" dirty="0">
                    <a:latin typeface="Times New Roman" panose="02020603050405020304" pitchFamily="18" charset="0"/>
                    <a:cs typeface="Times New Roman" panose="02020603050405020304" pitchFamily="18" charset="0"/>
                  </a:rPr>
                  <a:t>=</a:t>
                </a:r>
                <a14:m>
                  <m:oMath xmlns:m="http://schemas.openxmlformats.org/officeDocument/2006/math">
                    <m:sSubSup>
                      <m:sSubSupPr>
                        <m:ctrlPr>
                          <a:rPr lang="pt-BR" altLang="zh-CN" i="1">
                            <a:latin typeface="Cambria Math" panose="02040503050406030204" pitchFamily="18" charset="0"/>
                            <a:cs typeface="Times New Roman" panose="02020603050405020304" pitchFamily="18" charset="0"/>
                          </a:rPr>
                        </m:ctrlPr>
                      </m:sSubSupPr>
                      <m:e>
                        <m:r>
                          <m:rPr>
                            <m:sty m:val="p"/>
                          </m:rPr>
                          <a:rPr lang="en-US" altLang="zh-CN" i="1">
                            <a:latin typeface="Cambria Math" panose="02040503050406030204" pitchFamily="18" charset="0"/>
                            <a:cs typeface="Times New Roman" panose="02020603050405020304" pitchFamily="18" charset="0"/>
                          </a:rPr>
                          <m:t>C</m:t>
                        </m:r>
                      </m:e>
                      <m:sub>
                        <m:r>
                          <a:rPr lang="en-US" altLang="zh-CN" i="1">
                            <a:latin typeface="Cambria Math" panose="02040503050406030204" pitchFamily="18" charset="0"/>
                            <a:cs typeface="Times New Roman" panose="02020603050405020304" pitchFamily="18" charset="0"/>
                          </a:rPr>
                          <m:t>𝑛</m:t>
                        </m:r>
                      </m:sub>
                      <m:sup>
                        <m:r>
                          <a:rPr lang="en-US" altLang="zh-CN" i="1">
                            <a:latin typeface="Cambria Math" panose="02040503050406030204" pitchFamily="18" charset="0"/>
                            <a:cs typeface="Times New Roman" panose="02020603050405020304" pitchFamily="18" charset="0"/>
                          </a:rPr>
                          <m:t>𝑘</m:t>
                        </m:r>
                      </m:sup>
                    </m:sSubSup>
                    <m:sSup>
                      <m:sSupPr>
                        <m:ctrlPr>
                          <a:rPr lang="pt-BR" altLang="zh-CN" i="1">
                            <a:latin typeface="Cambria Math" panose="02040503050406030204" pitchFamily="18" charset="0"/>
                            <a:cs typeface="Times New Roman" panose="02020603050405020304" pitchFamily="18" charset="0"/>
                          </a:rPr>
                        </m:ctrlPr>
                      </m:sSup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2</m:t>
                            </m:r>
                          </m:e>
                          <m:sup>
                            <m:r>
                              <a:rPr lang="en-US" altLang="zh-CN" i="1">
                                <a:latin typeface="Cambria Math" panose="02040503050406030204" pitchFamily="18" charset="0"/>
                                <a:cs typeface="Times New Roman" panose="02020603050405020304" pitchFamily="18" charset="0"/>
                              </a:rPr>
                              <m:t>𝑛</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sup>
                        </m:sSup>
                        <m:r>
                          <a:rPr lang="en-US" altLang="zh-CN" b="0" i="1" smtClean="0">
                            <a:latin typeface="Cambria Math" panose="02040503050406030204" pitchFamily="18" charset="0"/>
                            <a:cs typeface="Times New Roman" panose="02020603050405020304" pitchFamily="18" charset="0"/>
                          </a:rPr>
                          <m:t>3</m:t>
                        </m:r>
                      </m:e>
                      <m:sup>
                        <m:r>
                          <a:rPr lang="en-US" altLang="zh-CN" i="1">
                            <a:latin typeface="Cambria Math" panose="02040503050406030204" pitchFamily="18" charset="0"/>
                            <a:cs typeface="Times New Roman" panose="02020603050405020304" pitchFamily="18" charset="0"/>
                          </a:rPr>
                          <m:t>𝑘</m:t>
                        </m:r>
                      </m:sup>
                    </m:sSup>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𝑥</m:t>
                        </m:r>
                      </m:e>
                      <m:sup>
                        <m:r>
                          <a:rPr lang="en-US" altLang="zh-CN" i="1">
                            <a:latin typeface="Cambria Math" panose="02040503050406030204" pitchFamily="18" charset="0"/>
                            <a:cs typeface="Times New Roman" panose="02020603050405020304" pitchFamily="18" charset="0"/>
                          </a:rPr>
                          <m:t>𝑛</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𝑘</m:t>
                        </m:r>
                      </m:sup>
                    </m:sSup>
                    <m:sSup>
                      <m:sSupPr>
                        <m:ctrlPr>
                          <a:rPr lang="en-US" altLang="zh-CN" i="1">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𝑦</m:t>
                        </m:r>
                      </m:e>
                      <m:sup>
                        <m:r>
                          <a:rPr lang="en-US" altLang="zh-CN" b="0" i="1" smtClean="0">
                            <a:latin typeface="Cambria Math" panose="02040503050406030204" pitchFamily="18" charset="0"/>
                            <a:cs typeface="Times New Roman" panose="02020603050405020304" pitchFamily="18" charset="0"/>
                          </a:rPr>
                          <m:t>𝑘</m:t>
                        </m:r>
                      </m:sup>
                    </m:sSup>
                  </m:oMath>
                </a14:m>
                <a:r>
                  <a:rPr lang="zh-CN" altLang="en-US" dirty="0" smtClean="0">
                    <a:latin typeface="Times New Roman" panose="02020603050405020304" pitchFamily="18" charset="0"/>
                    <a:cs typeface="Times New Roman" panose="02020603050405020304" pitchFamily="18" charset="0"/>
                  </a:rPr>
                  <a:t>，其中</a:t>
                </a:r>
                <a14:m>
                  <m:oMath xmlns:m="http://schemas.openxmlformats.org/officeDocument/2006/math">
                    <m:sSubSup>
                      <m:sSubSupPr>
                        <m:ctrlPr>
                          <a:rPr lang="pt-BR" altLang="zh-CN" i="1">
                            <a:latin typeface="Cambria Math" panose="02040503050406030204" pitchFamily="18" charset="0"/>
                            <a:cs typeface="Times New Roman" panose="02020603050405020304" pitchFamily="18" charset="0"/>
                          </a:rPr>
                        </m:ctrlPr>
                      </m:sSubSupPr>
                      <m:e>
                        <m:r>
                          <m:rPr>
                            <m:sty m:val="p"/>
                          </m:rPr>
                          <a:rPr lang="en-US" altLang="zh-CN" i="1">
                            <a:latin typeface="Cambria Math" panose="02040503050406030204" pitchFamily="18" charset="0"/>
                            <a:cs typeface="Times New Roman" panose="02020603050405020304" pitchFamily="18" charset="0"/>
                          </a:rPr>
                          <m:t>C</m:t>
                        </m:r>
                      </m:e>
                      <m:sub>
                        <m:r>
                          <a:rPr lang="en-US" altLang="zh-CN" i="1">
                            <a:latin typeface="Cambria Math" panose="02040503050406030204" pitchFamily="18" charset="0"/>
                            <a:cs typeface="Times New Roman" panose="02020603050405020304" pitchFamily="18" charset="0"/>
                          </a:rPr>
                          <m:t>𝑛</m:t>
                        </m:r>
                      </m:sub>
                      <m:sup>
                        <m:r>
                          <a:rPr lang="en-US" altLang="zh-CN" i="1">
                            <a:latin typeface="Cambria Math" panose="02040503050406030204" pitchFamily="18" charset="0"/>
                            <a:cs typeface="Times New Roman" panose="02020603050405020304" pitchFamily="18" charset="0"/>
                          </a:rPr>
                          <m:t>𝑘</m:t>
                        </m:r>
                      </m:sup>
                    </m:sSubSup>
                    <m:sSup>
                      <m:sSupPr>
                        <m:ctrlPr>
                          <a:rPr lang="pt-BR" altLang="zh-CN" i="1">
                            <a:latin typeface="Cambria Math" panose="02040503050406030204" pitchFamily="18" charset="0"/>
                            <a:cs typeface="Times New Roman" panose="02020603050405020304" pitchFamily="18" charset="0"/>
                          </a:rPr>
                        </m:ctrlPr>
                      </m:sSupPr>
                      <m:e>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2</m:t>
                            </m:r>
                          </m:e>
                          <m:sup>
                            <m:r>
                              <a:rPr lang="en-US" altLang="zh-CN" i="1">
                                <a:latin typeface="Cambria Math" panose="02040503050406030204" pitchFamily="18" charset="0"/>
                                <a:cs typeface="Times New Roman" panose="02020603050405020304" pitchFamily="18" charset="0"/>
                              </a:rPr>
                              <m:t>𝑛</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𝑘</m:t>
                            </m:r>
                          </m:sup>
                        </m:sSup>
                        <m:r>
                          <a:rPr lang="en-US" altLang="zh-CN" i="1">
                            <a:latin typeface="Cambria Math" panose="02040503050406030204" pitchFamily="18" charset="0"/>
                            <a:cs typeface="Times New Roman" panose="02020603050405020304" pitchFamily="18" charset="0"/>
                          </a:rPr>
                          <m:t>3</m:t>
                        </m:r>
                      </m:e>
                      <m:sup>
                        <m:r>
                          <a:rPr lang="en-US" altLang="zh-CN" i="1">
                            <a:latin typeface="Cambria Math" panose="02040503050406030204" pitchFamily="18" charset="0"/>
                            <a:cs typeface="Times New Roman" panose="02020603050405020304" pitchFamily="18" charset="0"/>
                          </a:rPr>
                          <m:t>𝑘</m:t>
                        </m:r>
                      </m:sup>
                    </m:sSup>
                  </m:oMath>
                </a14:m>
                <a:r>
                  <a:rPr lang="zh-CN" altLang="en-US" dirty="0" smtClean="0">
                    <a:latin typeface="Times New Roman" panose="02020603050405020304" pitchFamily="18" charset="0"/>
                    <a:cs typeface="Times New Roman" panose="02020603050405020304" pitchFamily="18" charset="0"/>
                  </a:rPr>
                  <a:t>就是</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𝑇</m:t>
                        </m:r>
                      </m:e>
                      <m:sub>
                        <m:r>
                          <a:rPr lang="en-US" altLang="zh-CN" i="1">
                            <a:latin typeface="Cambria Math" panose="02040503050406030204" pitchFamily="18" charset="0"/>
                            <a:cs typeface="Times New Roman" panose="02020603050405020304" pitchFamily="18" charset="0"/>
                          </a:rPr>
                          <m:t>𝑘</m:t>
                        </m:r>
                        <m:r>
                          <a:rPr lang="en-US" altLang="zh-CN" i="1">
                            <a:latin typeface="Cambria Math" panose="02040503050406030204" pitchFamily="18" charset="0"/>
                            <a:cs typeface="Times New Roman" panose="02020603050405020304" pitchFamily="18" charset="0"/>
                          </a:rPr>
                          <m:t>+1</m:t>
                        </m:r>
                      </m:sub>
                    </m:sSub>
                  </m:oMath>
                </a14:m>
                <a:r>
                  <a:rPr lang="zh-CN" altLang="en-US" dirty="0" smtClean="0">
                    <a:latin typeface="Times New Roman" panose="02020603050405020304" pitchFamily="18" charset="0"/>
                    <a:cs typeface="Times New Roman" panose="02020603050405020304" pitchFamily="18" charset="0"/>
                  </a:rPr>
                  <a:t>项的系数。</a:t>
                </a:r>
                <a:endParaRPr lang="en-US" altLang="zh-CN" dirty="0" smtClean="0">
                  <a:latin typeface="Times New Roman" panose="02020603050405020304" pitchFamily="18" charset="0"/>
                  <a:cs typeface="Times New Roman" panose="02020603050405020304" pitchFamily="18" charset="0"/>
                </a:endParaRPr>
              </a:p>
            </p:txBody>
          </p:sp>
        </mc:Choice>
        <mc:Fallback>
          <p:sp>
            <p:nvSpPr>
              <p:cNvPr id="11" name="副标题 2"/>
              <p:cNvSpPr txBox="1">
                <a:spLocks noRot="1" noChangeAspect="1" noMove="1" noResize="1" noEditPoints="1" noAdjustHandles="1" noChangeArrowheads="1" noChangeShapeType="1" noTextEdit="1"/>
              </p:cNvSpPr>
              <p:nvPr/>
            </p:nvSpPr>
            <p:spPr>
              <a:xfrm>
                <a:off x="559558" y="4175552"/>
                <a:ext cx="11213342" cy="1907748"/>
              </a:xfrm>
              <a:prstGeom prst="rect">
                <a:avLst/>
              </a:prstGeom>
              <a:blipFill rotWithShape="0">
                <a:blip r:embed="rId5"/>
                <a:stretch>
                  <a:fillRect l="-870" t="-5431" r="-8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4844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11661</TotalTime>
  <Words>1344</Words>
  <Application>Microsoft Office PowerPoint</Application>
  <PresentationFormat>宽屏</PresentationFormat>
  <Paragraphs>204</Paragraphs>
  <Slides>27</Slides>
  <Notes>25</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宋体</vt:lpstr>
      <vt:lpstr>Arial</vt:lpstr>
      <vt:lpstr>Calibri</vt:lpstr>
      <vt:lpstr>Calibri Light</vt:lpstr>
      <vt:lpstr>Cambria Math</vt:lpstr>
      <vt:lpstr>Times New Roman</vt:lpstr>
      <vt:lpstr>Office 主题</vt:lpstr>
      <vt:lpstr>计数原理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函数（一）简单函数与应用</dc:title>
  <dc:creator>Marsmarcin</dc:creator>
  <cp:lastModifiedBy>Marsmarcin</cp:lastModifiedBy>
  <cp:revision>1087</cp:revision>
  <dcterms:created xsi:type="dcterms:W3CDTF">2020-04-02T11:20:58Z</dcterms:created>
  <dcterms:modified xsi:type="dcterms:W3CDTF">2020-04-21T07:54:25Z</dcterms:modified>
</cp:coreProperties>
</file>