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473" r:id="rId5"/>
    <p:sldId id="474" r:id="rId6"/>
    <p:sldId id="475" r:id="rId7"/>
    <p:sldId id="476" r:id="rId8"/>
    <p:sldId id="472" r:id="rId9"/>
    <p:sldId id="477" r:id="rId10"/>
    <p:sldId id="478" r:id="rId11"/>
    <p:sldId id="479" r:id="rId12"/>
    <p:sldId id="480" r:id="rId13"/>
    <p:sldId id="464" r:id="rId14"/>
    <p:sldId id="481" r:id="rId15"/>
    <p:sldId id="482" r:id="rId16"/>
    <p:sldId id="483" r:id="rId17"/>
    <p:sldId id="484" r:id="rId18"/>
    <p:sldId id="485" r:id="rId19"/>
    <p:sldId id="486" r:id="rId20"/>
    <p:sldId id="471" r:id="rId21"/>
    <p:sldId id="487" r:id="rId22"/>
    <p:sldId id="488" r:id="rId23"/>
    <p:sldId id="489" r:id="rId24"/>
    <p:sldId id="490" r:id="rId25"/>
    <p:sldId id="491" r:id="rId26"/>
    <p:sldId id="492" r:id="rId27"/>
    <p:sldId id="309"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FF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79" autoAdjust="0"/>
    <p:restoredTop sz="94660"/>
  </p:normalViewPr>
  <p:slideViewPr>
    <p:cSldViewPr snapToGrid="0">
      <p:cViewPr>
        <p:scale>
          <a:sx n="75" d="100"/>
          <a:sy n="75" d="100"/>
        </p:scale>
        <p:origin x="852" y="-15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301114-57A6-4C59-B7E6-15D41C8AF2DE}" type="datetimeFigureOut">
              <a:rPr lang="zh-CN" altLang="en-US" smtClean="0"/>
              <a:t>2020/4/22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C2453-4517-4E04-A722-0EDC080D730C}" type="slidenum">
              <a:rPr lang="zh-CN" altLang="en-US" smtClean="0"/>
              <a:t>‹#›</a:t>
            </a:fld>
            <a:endParaRPr lang="zh-CN" altLang="en-US"/>
          </a:p>
        </p:txBody>
      </p:sp>
    </p:spTree>
    <p:extLst>
      <p:ext uri="{BB962C8B-B14F-4D97-AF65-F5344CB8AC3E}">
        <p14:creationId xmlns:p14="http://schemas.microsoft.com/office/powerpoint/2010/main" val="3210074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3</a:t>
            </a:fld>
            <a:endParaRPr lang="zh-CN" altLang="en-US"/>
          </a:p>
        </p:txBody>
      </p:sp>
    </p:spTree>
    <p:extLst>
      <p:ext uri="{BB962C8B-B14F-4D97-AF65-F5344CB8AC3E}">
        <p14:creationId xmlns:p14="http://schemas.microsoft.com/office/powerpoint/2010/main" val="1040564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12</a:t>
            </a:fld>
            <a:endParaRPr lang="zh-CN" altLang="en-US"/>
          </a:p>
        </p:txBody>
      </p:sp>
    </p:spTree>
    <p:extLst>
      <p:ext uri="{BB962C8B-B14F-4D97-AF65-F5344CB8AC3E}">
        <p14:creationId xmlns:p14="http://schemas.microsoft.com/office/powerpoint/2010/main" val="3710612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13</a:t>
            </a:fld>
            <a:endParaRPr lang="zh-CN" altLang="en-US"/>
          </a:p>
        </p:txBody>
      </p:sp>
    </p:spTree>
    <p:extLst>
      <p:ext uri="{BB962C8B-B14F-4D97-AF65-F5344CB8AC3E}">
        <p14:creationId xmlns:p14="http://schemas.microsoft.com/office/powerpoint/2010/main" val="2553597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14</a:t>
            </a:fld>
            <a:endParaRPr lang="zh-CN" altLang="en-US"/>
          </a:p>
        </p:txBody>
      </p:sp>
    </p:spTree>
    <p:extLst>
      <p:ext uri="{BB962C8B-B14F-4D97-AF65-F5344CB8AC3E}">
        <p14:creationId xmlns:p14="http://schemas.microsoft.com/office/powerpoint/2010/main" val="2026827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15</a:t>
            </a:fld>
            <a:endParaRPr lang="zh-CN" altLang="en-US"/>
          </a:p>
        </p:txBody>
      </p:sp>
    </p:spTree>
    <p:extLst>
      <p:ext uri="{BB962C8B-B14F-4D97-AF65-F5344CB8AC3E}">
        <p14:creationId xmlns:p14="http://schemas.microsoft.com/office/powerpoint/2010/main" val="3695654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16</a:t>
            </a:fld>
            <a:endParaRPr lang="zh-CN" altLang="en-US"/>
          </a:p>
        </p:txBody>
      </p:sp>
    </p:spTree>
    <p:extLst>
      <p:ext uri="{BB962C8B-B14F-4D97-AF65-F5344CB8AC3E}">
        <p14:creationId xmlns:p14="http://schemas.microsoft.com/office/powerpoint/2010/main" val="1247261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17</a:t>
            </a:fld>
            <a:endParaRPr lang="zh-CN" altLang="en-US"/>
          </a:p>
        </p:txBody>
      </p:sp>
    </p:spTree>
    <p:extLst>
      <p:ext uri="{BB962C8B-B14F-4D97-AF65-F5344CB8AC3E}">
        <p14:creationId xmlns:p14="http://schemas.microsoft.com/office/powerpoint/2010/main" val="2702712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18</a:t>
            </a:fld>
            <a:endParaRPr lang="zh-CN" altLang="en-US"/>
          </a:p>
        </p:txBody>
      </p:sp>
    </p:spTree>
    <p:extLst>
      <p:ext uri="{BB962C8B-B14F-4D97-AF65-F5344CB8AC3E}">
        <p14:creationId xmlns:p14="http://schemas.microsoft.com/office/powerpoint/2010/main" val="556614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19</a:t>
            </a:fld>
            <a:endParaRPr lang="zh-CN" altLang="en-US"/>
          </a:p>
        </p:txBody>
      </p:sp>
    </p:spTree>
    <p:extLst>
      <p:ext uri="{BB962C8B-B14F-4D97-AF65-F5344CB8AC3E}">
        <p14:creationId xmlns:p14="http://schemas.microsoft.com/office/powerpoint/2010/main" val="4161270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20</a:t>
            </a:fld>
            <a:endParaRPr lang="zh-CN" altLang="en-US"/>
          </a:p>
        </p:txBody>
      </p:sp>
    </p:spTree>
    <p:extLst>
      <p:ext uri="{BB962C8B-B14F-4D97-AF65-F5344CB8AC3E}">
        <p14:creationId xmlns:p14="http://schemas.microsoft.com/office/powerpoint/2010/main" val="4122578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21</a:t>
            </a:fld>
            <a:endParaRPr lang="zh-CN" altLang="en-US"/>
          </a:p>
        </p:txBody>
      </p:sp>
    </p:spTree>
    <p:extLst>
      <p:ext uri="{BB962C8B-B14F-4D97-AF65-F5344CB8AC3E}">
        <p14:creationId xmlns:p14="http://schemas.microsoft.com/office/powerpoint/2010/main" val="1605717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4</a:t>
            </a:fld>
            <a:endParaRPr lang="zh-CN" altLang="en-US"/>
          </a:p>
        </p:txBody>
      </p:sp>
    </p:spTree>
    <p:extLst>
      <p:ext uri="{BB962C8B-B14F-4D97-AF65-F5344CB8AC3E}">
        <p14:creationId xmlns:p14="http://schemas.microsoft.com/office/powerpoint/2010/main" val="1309518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22</a:t>
            </a:fld>
            <a:endParaRPr lang="zh-CN" altLang="en-US"/>
          </a:p>
        </p:txBody>
      </p:sp>
    </p:spTree>
    <p:extLst>
      <p:ext uri="{BB962C8B-B14F-4D97-AF65-F5344CB8AC3E}">
        <p14:creationId xmlns:p14="http://schemas.microsoft.com/office/powerpoint/2010/main" val="1078861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23</a:t>
            </a:fld>
            <a:endParaRPr lang="zh-CN" altLang="en-US"/>
          </a:p>
        </p:txBody>
      </p:sp>
    </p:spTree>
    <p:extLst>
      <p:ext uri="{BB962C8B-B14F-4D97-AF65-F5344CB8AC3E}">
        <p14:creationId xmlns:p14="http://schemas.microsoft.com/office/powerpoint/2010/main" val="39594834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24</a:t>
            </a:fld>
            <a:endParaRPr lang="zh-CN" altLang="en-US"/>
          </a:p>
        </p:txBody>
      </p:sp>
    </p:spTree>
    <p:extLst>
      <p:ext uri="{BB962C8B-B14F-4D97-AF65-F5344CB8AC3E}">
        <p14:creationId xmlns:p14="http://schemas.microsoft.com/office/powerpoint/2010/main" val="1668887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25</a:t>
            </a:fld>
            <a:endParaRPr lang="zh-CN" altLang="en-US"/>
          </a:p>
        </p:txBody>
      </p:sp>
    </p:spTree>
    <p:extLst>
      <p:ext uri="{BB962C8B-B14F-4D97-AF65-F5344CB8AC3E}">
        <p14:creationId xmlns:p14="http://schemas.microsoft.com/office/powerpoint/2010/main" val="2721718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26</a:t>
            </a:fld>
            <a:endParaRPr lang="zh-CN" altLang="en-US"/>
          </a:p>
        </p:txBody>
      </p:sp>
    </p:spTree>
    <p:extLst>
      <p:ext uri="{BB962C8B-B14F-4D97-AF65-F5344CB8AC3E}">
        <p14:creationId xmlns:p14="http://schemas.microsoft.com/office/powerpoint/2010/main" val="2111695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27</a:t>
            </a:fld>
            <a:endParaRPr lang="zh-CN" altLang="en-US"/>
          </a:p>
        </p:txBody>
      </p:sp>
    </p:spTree>
    <p:extLst>
      <p:ext uri="{BB962C8B-B14F-4D97-AF65-F5344CB8AC3E}">
        <p14:creationId xmlns:p14="http://schemas.microsoft.com/office/powerpoint/2010/main" val="3613252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5</a:t>
            </a:fld>
            <a:endParaRPr lang="zh-CN" altLang="en-US"/>
          </a:p>
        </p:txBody>
      </p:sp>
    </p:spTree>
    <p:extLst>
      <p:ext uri="{BB962C8B-B14F-4D97-AF65-F5344CB8AC3E}">
        <p14:creationId xmlns:p14="http://schemas.microsoft.com/office/powerpoint/2010/main" val="446036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6</a:t>
            </a:fld>
            <a:endParaRPr lang="zh-CN" altLang="en-US"/>
          </a:p>
        </p:txBody>
      </p:sp>
    </p:spTree>
    <p:extLst>
      <p:ext uri="{BB962C8B-B14F-4D97-AF65-F5344CB8AC3E}">
        <p14:creationId xmlns:p14="http://schemas.microsoft.com/office/powerpoint/2010/main" val="496519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7</a:t>
            </a:fld>
            <a:endParaRPr lang="zh-CN" altLang="en-US"/>
          </a:p>
        </p:txBody>
      </p:sp>
    </p:spTree>
    <p:extLst>
      <p:ext uri="{BB962C8B-B14F-4D97-AF65-F5344CB8AC3E}">
        <p14:creationId xmlns:p14="http://schemas.microsoft.com/office/powerpoint/2010/main" val="109589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8</a:t>
            </a:fld>
            <a:endParaRPr lang="zh-CN" altLang="en-US"/>
          </a:p>
        </p:txBody>
      </p:sp>
    </p:spTree>
    <p:extLst>
      <p:ext uri="{BB962C8B-B14F-4D97-AF65-F5344CB8AC3E}">
        <p14:creationId xmlns:p14="http://schemas.microsoft.com/office/powerpoint/2010/main" val="280057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9</a:t>
            </a:fld>
            <a:endParaRPr lang="zh-CN" altLang="en-US"/>
          </a:p>
        </p:txBody>
      </p:sp>
    </p:spTree>
    <p:extLst>
      <p:ext uri="{BB962C8B-B14F-4D97-AF65-F5344CB8AC3E}">
        <p14:creationId xmlns:p14="http://schemas.microsoft.com/office/powerpoint/2010/main" val="4029267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10</a:t>
            </a:fld>
            <a:endParaRPr lang="zh-CN" altLang="en-US"/>
          </a:p>
        </p:txBody>
      </p:sp>
    </p:spTree>
    <p:extLst>
      <p:ext uri="{BB962C8B-B14F-4D97-AF65-F5344CB8AC3E}">
        <p14:creationId xmlns:p14="http://schemas.microsoft.com/office/powerpoint/2010/main" val="2868481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11</a:t>
            </a:fld>
            <a:endParaRPr lang="zh-CN" altLang="en-US"/>
          </a:p>
        </p:txBody>
      </p:sp>
    </p:spTree>
    <p:extLst>
      <p:ext uri="{BB962C8B-B14F-4D97-AF65-F5344CB8AC3E}">
        <p14:creationId xmlns:p14="http://schemas.microsoft.com/office/powerpoint/2010/main" val="2322218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3AB44F3-2FA2-4D43-91AD-B517C3743230}" type="datetimeFigureOut">
              <a:rPr lang="zh-CN" altLang="en-US" smtClean="0"/>
              <a:t>2020/4/22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2182118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AB44F3-2FA2-4D43-91AD-B517C3743230}" type="datetimeFigureOut">
              <a:rPr lang="zh-CN" altLang="en-US" smtClean="0"/>
              <a:t>2020/4/22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78173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AB44F3-2FA2-4D43-91AD-B517C3743230}" type="datetimeFigureOut">
              <a:rPr lang="zh-CN" altLang="en-US" smtClean="0"/>
              <a:t>2020/4/22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2798815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AB44F3-2FA2-4D43-91AD-B517C3743230}" type="datetimeFigureOut">
              <a:rPr lang="zh-CN" altLang="en-US" smtClean="0"/>
              <a:t>2020/4/22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446503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3AB44F3-2FA2-4D43-91AD-B517C3743230}" type="datetimeFigureOut">
              <a:rPr lang="zh-CN" altLang="en-US" smtClean="0"/>
              <a:t>2020/4/22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217388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3AB44F3-2FA2-4D43-91AD-B517C3743230}" type="datetimeFigureOut">
              <a:rPr lang="zh-CN" altLang="en-US" smtClean="0"/>
              <a:t>2020/4/22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71639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3AB44F3-2FA2-4D43-91AD-B517C3743230}" type="datetimeFigureOut">
              <a:rPr lang="zh-CN" altLang="en-US" smtClean="0"/>
              <a:t>2020/4/22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648348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3AB44F3-2FA2-4D43-91AD-B517C3743230}" type="datetimeFigureOut">
              <a:rPr lang="zh-CN" altLang="en-US" smtClean="0"/>
              <a:t>2020/4/22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2632447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AB44F3-2FA2-4D43-91AD-B517C3743230}" type="datetimeFigureOut">
              <a:rPr lang="zh-CN" altLang="en-US" smtClean="0"/>
              <a:t>2020/4/22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15132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3AB44F3-2FA2-4D43-91AD-B517C3743230}" type="datetimeFigureOut">
              <a:rPr lang="zh-CN" altLang="en-US" smtClean="0"/>
              <a:t>2020/4/22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2422669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3AB44F3-2FA2-4D43-91AD-B517C3743230}" type="datetimeFigureOut">
              <a:rPr lang="zh-CN" altLang="en-US" smtClean="0"/>
              <a:t>2020/4/22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3218991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B44F3-2FA2-4D43-91AD-B517C3743230}" type="datetimeFigureOut">
              <a:rPr lang="zh-CN" altLang="en-US" smtClean="0"/>
              <a:t>2020/4/22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65820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6.emf"/><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9.emf"/><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2.emf"/><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23833" y="1214438"/>
            <a:ext cx="9544334" cy="2387600"/>
          </a:xfrm>
        </p:spPr>
        <p:txBody>
          <a:bodyPr>
            <a:normAutofit/>
          </a:bodyPr>
          <a:lstStyle/>
          <a:p>
            <a:r>
              <a:rPr lang="zh-CN" altLang="en-US" sz="5400" dirty="0" smtClean="0"/>
              <a:t>概率与统计（一）</a:t>
            </a:r>
            <a:endParaRPr lang="zh-CN" altLang="en-US" sz="5400" dirty="0"/>
          </a:p>
        </p:txBody>
      </p:sp>
    </p:spTree>
    <p:extLst>
      <p:ext uri="{BB962C8B-B14F-4D97-AF65-F5344CB8AC3E}">
        <p14:creationId xmlns:p14="http://schemas.microsoft.com/office/powerpoint/2010/main" val="2541340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191069"/>
            <a:ext cx="11041039" cy="750627"/>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二、</a:t>
            </a:r>
            <a:r>
              <a:rPr lang="zh-CN" altLang="en-US" sz="4800" dirty="0">
                <a:latin typeface="Times New Roman" panose="02020603050405020304" pitchFamily="18" charset="0"/>
                <a:cs typeface="Times New Roman" panose="02020603050405020304" pitchFamily="18" charset="0"/>
              </a:rPr>
              <a:t>离散型随机变量及其分布列、均值与方差</a:t>
            </a:r>
            <a:endParaRPr lang="en-US" altLang="zh-CN" sz="4800" dirty="0">
              <a:latin typeface="Times New Roman" panose="02020603050405020304" pitchFamily="18" charset="0"/>
              <a:cs typeface="Times New Roman" panose="02020603050405020304" pitchFamily="18" charset="0"/>
            </a:endParaRPr>
          </a:p>
        </p:txBody>
      </p:sp>
      <p:sp>
        <p:nvSpPr>
          <p:cNvPr id="10" name="副标题 2"/>
          <p:cNvSpPr>
            <a:spLocks noGrp="1"/>
          </p:cNvSpPr>
          <p:nvPr>
            <p:ph type="subTitle" idx="1"/>
          </p:nvPr>
        </p:nvSpPr>
        <p:spPr>
          <a:xfrm>
            <a:off x="0" y="1160061"/>
            <a:ext cx="10263116" cy="423081"/>
          </a:xfrm>
        </p:spPr>
        <p:txBody>
          <a:bodyPr>
            <a:normAutofit/>
          </a:bodyPr>
          <a:lstStyle/>
          <a:p>
            <a:pPr algn="l"/>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超几何分布</a:t>
            </a:r>
            <a:endParaRPr lang="en-US" altLang="zh-CN"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副标题 2"/>
              <p:cNvSpPr txBox="1">
                <a:spLocks/>
              </p:cNvSpPr>
              <p:nvPr/>
            </p:nvSpPr>
            <p:spPr>
              <a:xfrm>
                <a:off x="136478" y="1610440"/>
                <a:ext cx="12547600" cy="13734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在含有</a:t>
                </a:r>
                <a:r>
                  <a:rPr lang="en-US" altLang="zh-CN" dirty="0" smtClean="0">
                    <a:latin typeface="Times New Roman" panose="02020603050405020304" pitchFamily="18" charset="0"/>
                    <a:cs typeface="Times New Roman" panose="02020603050405020304" pitchFamily="18" charset="0"/>
                  </a:rPr>
                  <a:t>M</a:t>
                </a:r>
                <a:r>
                  <a:rPr lang="zh-CN" altLang="en-US" dirty="0" smtClean="0">
                    <a:latin typeface="Times New Roman" panose="02020603050405020304" pitchFamily="18" charset="0"/>
                    <a:cs typeface="Times New Roman" panose="02020603050405020304" pitchFamily="18" charset="0"/>
                  </a:rPr>
                  <a:t>件次品的</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件产品中，任取</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件，其中含有</a:t>
                </a:r>
                <a:r>
                  <a:rPr lang="en-US" altLang="zh-CN" dirty="0" smtClean="0">
                    <a:latin typeface="Times New Roman" panose="02020603050405020304" pitchFamily="18" charset="0"/>
                    <a:cs typeface="Times New Roman" panose="02020603050405020304" pitchFamily="18" charset="0"/>
                  </a:rPr>
                  <a:t>X</a:t>
                </a:r>
                <a:r>
                  <a:rPr lang="zh-CN" altLang="en-US" dirty="0" smtClean="0">
                    <a:latin typeface="Times New Roman" panose="02020603050405020304" pitchFamily="18" charset="0"/>
                    <a:cs typeface="Times New Roman" panose="02020603050405020304" pitchFamily="18" charset="0"/>
                  </a:rPr>
                  <a:t>件次品，则事件</a:t>
                </a:r>
                <a:r>
                  <a:rPr lang="en-US" altLang="zh-CN" dirty="0" smtClean="0">
                    <a:latin typeface="Times New Roman" panose="02020603050405020304" pitchFamily="18" charset="0"/>
                    <a:cs typeface="Times New Roman" panose="02020603050405020304" pitchFamily="18" charset="0"/>
                  </a:rPr>
                  <a:t>{X=k}</a:t>
                </a:r>
                <a:r>
                  <a:rPr lang="zh-CN" altLang="en-US" dirty="0" smtClean="0">
                    <a:latin typeface="Times New Roman" panose="02020603050405020304" pitchFamily="18" charset="0"/>
                    <a:cs typeface="Times New Roman" panose="02020603050405020304" pitchFamily="18" charset="0"/>
                  </a:rPr>
                  <a:t>发生的概率为</a:t>
                </a:r>
                <a:endParaRPr lang="en-US" altLang="zh-CN" dirty="0" smtClean="0">
                  <a:latin typeface="Times New Roman" panose="02020603050405020304" pitchFamily="18" charset="0"/>
                  <a:cs typeface="Times New Roman" panose="02020603050405020304" pitchFamily="18" charset="0"/>
                </a:endParaRPr>
              </a:p>
              <a:p>
                <a:pPr algn="l"/>
                <a:r>
                  <a:rPr lang="en-US" altLang="zh-CN" dirty="0" smtClean="0">
                    <a:latin typeface="Times New Roman" panose="02020603050405020304" pitchFamily="18" charset="0"/>
                    <a:cs typeface="Times New Roman" panose="02020603050405020304" pitchFamily="18" charset="0"/>
                  </a:rPr>
                  <a:t>P(X=k)=</a:t>
                </a:r>
                <a14:m>
                  <m:oMath xmlns:m="http://schemas.openxmlformats.org/officeDocument/2006/math">
                    <m:f>
                      <m:fPr>
                        <m:ctrlPr>
                          <a:rPr lang="en-US" altLang="zh-CN" i="1" smtClean="0">
                            <a:latin typeface="Cambria Math" panose="02040503050406030204" pitchFamily="18" charset="0"/>
                            <a:cs typeface="Times New Roman" panose="02020603050405020304" pitchFamily="18" charset="0"/>
                          </a:rPr>
                        </m:ctrlPr>
                      </m:fPr>
                      <m:num>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𝐶</m:t>
                            </m:r>
                          </m:e>
                          <m:sub>
                            <m:r>
                              <a:rPr lang="en-US" altLang="zh-CN" b="0" i="1" smtClean="0">
                                <a:latin typeface="Cambria Math" panose="02040503050406030204" pitchFamily="18" charset="0"/>
                                <a:cs typeface="Times New Roman" panose="02020603050405020304" pitchFamily="18" charset="0"/>
                              </a:rPr>
                              <m:t>𝑀</m:t>
                            </m:r>
                          </m:sub>
                          <m:sup>
                            <m:r>
                              <a:rPr lang="en-US" altLang="zh-CN" b="0" i="1" smtClean="0">
                                <a:latin typeface="Cambria Math" panose="02040503050406030204" pitchFamily="18" charset="0"/>
                                <a:cs typeface="Times New Roman" panose="02020603050405020304" pitchFamily="18" charset="0"/>
                              </a:rPr>
                              <m:t>𝑘</m:t>
                            </m:r>
                          </m:sup>
                        </m:sSubSup>
                        <m:r>
                          <a:rPr lang="en-US" altLang="zh-CN" i="1">
                            <a:latin typeface="Cambria Math" panose="02040503050406030204" pitchFamily="18" charset="0"/>
                            <a:cs typeface="Times New Roman" panose="02020603050405020304" pitchFamily="18" charset="0"/>
                          </a:rPr>
                          <m:t>·</m:t>
                        </m:r>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𝐶</m:t>
                            </m:r>
                          </m:e>
                          <m:sub>
                            <m:r>
                              <a:rPr lang="en-US" altLang="zh-CN" b="0" i="1" smtClean="0">
                                <a:latin typeface="Cambria Math" panose="02040503050406030204" pitchFamily="18" charset="0"/>
                                <a:cs typeface="Times New Roman" panose="02020603050405020304" pitchFamily="18" charset="0"/>
                              </a:rPr>
                              <m:t>𝑁</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𝑀</m:t>
                            </m:r>
                          </m:sub>
                          <m:sup>
                            <m:r>
                              <a:rPr lang="en-US" altLang="zh-CN" b="0" i="1" smtClean="0">
                                <a:latin typeface="Cambria Math" panose="02040503050406030204" pitchFamily="18" charset="0"/>
                                <a:cs typeface="Times New Roman" panose="02020603050405020304" pitchFamily="18" charset="0"/>
                              </a:rPr>
                              <m:t>𝑛</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𝑘</m:t>
                            </m:r>
                          </m:sup>
                        </m:sSubSup>
                      </m:num>
                      <m:den>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𝐶</m:t>
                            </m:r>
                          </m:e>
                          <m:sub>
                            <m:r>
                              <a:rPr lang="en-US" altLang="zh-CN" b="0" i="1" smtClean="0">
                                <a:latin typeface="Cambria Math" panose="02040503050406030204" pitchFamily="18" charset="0"/>
                                <a:cs typeface="Times New Roman" panose="02020603050405020304" pitchFamily="18" charset="0"/>
                              </a:rPr>
                              <m:t>𝑁</m:t>
                            </m:r>
                          </m:sub>
                          <m:sup>
                            <m:r>
                              <a:rPr lang="en-US" altLang="zh-CN" b="0" i="1" smtClean="0">
                                <a:latin typeface="Cambria Math" panose="02040503050406030204" pitchFamily="18" charset="0"/>
                                <a:cs typeface="Times New Roman" panose="02020603050405020304" pitchFamily="18" charset="0"/>
                              </a:rPr>
                              <m:t>𝑛</m:t>
                            </m:r>
                          </m:sup>
                        </m:sSubSup>
                      </m:den>
                    </m:f>
                  </m:oMath>
                </a14:m>
                <a:r>
                  <a:rPr lang="en-US" altLang="zh-CN" dirty="0" smtClean="0">
                    <a:latin typeface="Times New Roman" panose="02020603050405020304" pitchFamily="18" charset="0"/>
                    <a:cs typeface="Times New Roman" panose="02020603050405020304" pitchFamily="18" charset="0"/>
                  </a:rPr>
                  <a:t>(k=0,1,2,…,m)</a:t>
                </a:r>
                <a:r>
                  <a:rPr lang="zh-CN" altLang="en-US" dirty="0" smtClean="0">
                    <a:latin typeface="Times New Roman" panose="02020603050405020304" pitchFamily="18" charset="0"/>
                    <a:cs typeface="Times New Roman" panose="02020603050405020304" pitchFamily="18" charset="0"/>
                  </a:rPr>
                  <a:t>，其中</a:t>
                </a:r>
                <a:r>
                  <a:rPr lang="en-US" altLang="zh-CN" dirty="0" smtClean="0">
                    <a:latin typeface="Times New Roman" panose="02020603050405020304" pitchFamily="18" charset="0"/>
                    <a:cs typeface="Times New Roman" panose="02020603050405020304" pitchFamily="18" charset="0"/>
                  </a:rPr>
                  <a:t>m=min{M, n}</a:t>
                </a:r>
                <a:r>
                  <a:rPr lang="zh-CN" altLang="en-US" dirty="0" smtClean="0">
                    <a:latin typeface="Times New Roman" panose="02020603050405020304" pitchFamily="18" charset="0"/>
                    <a:cs typeface="Times New Roman" panose="02020603050405020304" pitchFamily="18" charset="0"/>
                  </a:rPr>
                  <a:t>，且</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M</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n,M,N</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𝑁</m:t>
                        </m:r>
                      </m:e>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up>
                    </m:sSup>
                  </m:oMath>
                </a14:m>
                <a:r>
                  <a:rPr lang="zh-CN" altLang="en-US" dirty="0" smtClean="0">
                    <a:latin typeface="Times New Roman" panose="02020603050405020304" pitchFamily="18" charset="0"/>
                    <a:cs typeface="Times New Roman" panose="02020603050405020304" pitchFamily="18" charset="0"/>
                  </a:rPr>
                  <a:t>称分布列</a:t>
                </a:r>
                <a:endParaRPr lang="en-US" altLang="zh-CN" dirty="0" smtClean="0">
                  <a:latin typeface="Times New Roman" panose="02020603050405020304" pitchFamily="18" charset="0"/>
                  <a:cs typeface="Times New Roman" panose="02020603050405020304" pitchFamily="18" charset="0"/>
                </a:endParaRPr>
              </a:p>
            </p:txBody>
          </p:sp>
        </mc:Choice>
        <mc:Fallback xmlns="">
          <p:sp>
            <p:nvSpPr>
              <p:cNvPr id="4" name="副标题 2"/>
              <p:cNvSpPr txBox="1">
                <a:spLocks noRot="1" noChangeAspect="1" noMove="1" noResize="1" noEditPoints="1" noAdjustHandles="1" noChangeArrowheads="1" noChangeShapeType="1" noTextEdit="1"/>
              </p:cNvSpPr>
              <p:nvPr/>
            </p:nvSpPr>
            <p:spPr>
              <a:xfrm>
                <a:off x="136478" y="1610440"/>
                <a:ext cx="12547600" cy="1373493"/>
              </a:xfrm>
              <a:prstGeom prst="rect">
                <a:avLst/>
              </a:prstGeom>
              <a:blipFill rotWithShape="0">
                <a:blip r:embed="rId3"/>
                <a:stretch>
                  <a:fillRect l="-729" t="-7556"/>
                </a:stretch>
              </a:blipFill>
            </p:spPr>
            <p:txBody>
              <a:bodyPr/>
              <a:lstStyle/>
              <a:p>
                <a:r>
                  <a:rPr lang="zh-CN" altLang="en-US">
                    <a:noFill/>
                  </a:rPr>
                  <a:t> </a:t>
                </a:r>
              </a:p>
            </p:txBody>
          </p:sp>
        </mc:Fallback>
      </mc:AlternateContent>
      <p:sp>
        <p:nvSpPr>
          <p:cNvPr id="6" name="副标题 2"/>
          <p:cNvSpPr txBox="1">
            <a:spLocks/>
          </p:cNvSpPr>
          <p:nvPr/>
        </p:nvSpPr>
        <p:spPr>
          <a:xfrm>
            <a:off x="136478" y="5235814"/>
            <a:ext cx="12547600" cy="5098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为超几何分布</a:t>
            </a:r>
            <a:endParaRPr lang="en-US" altLang="zh-CN"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961897018"/>
                  </p:ext>
                </p:extLst>
              </p:nvPr>
            </p:nvGraphicFramePr>
            <p:xfrm>
              <a:off x="1612900" y="3148561"/>
              <a:ext cx="8839200" cy="1772499"/>
            </p:xfrm>
            <a:graphic>
              <a:graphicData uri="http://schemas.openxmlformats.org/drawingml/2006/table">
                <a:tbl>
                  <a:tblPr firstRow="1" bandRow="1">
                    <a:tableStyleId>{5940675A-B579-460E-94D1-54222C63F5DA}</a:tableStyleId>
                  </a:tblPr>
                  <a:tblGrid>
                    <a:gridCol w="1767840"/>
                    <a:gridCol w="1767840"/>
                    <a:gridCol w="1767840"/>
                    <a:gridCol w="1767840"/>
                    <a:gridCol w="1767840"/>
                  </a:tblGrid>
                  <a:tr h="880137">
                    <a:tc>
                      <a:txBody>
                        <a:bodyPr/>
                        <a:lstStyle/>
                        <a:p>
                          <a:pPr algn="ctr"/>
                          <a:r>
                            <a:rPr lang="en-US" altLang="zh-CN" sz="2000" dirty="0" smtClean="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smtClean="0">
                              <a:latin typeface="Times New Roman" panose="02020603050405020304" pitchFamily="18" charset="0"/>
                              <a:cs typeface="Times New Roman" panose="02020603050405020304" pitchFamily="18" charset="0"/>
                            </a:rPr>
                            <a:t>0</a:t>
                          </a:r>
                        </a:p>
                        <a:p>
                          <a:pPr algn="ct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smtClean="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smtClean="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smtClean="0">
                              <a:latin typeface="Times New Roman" panose="02020603050405020304" pitchFamily="18" charset="0"/>
                              <a:cs typeface="Times New Roman" panose="02020603050405020304" pitchFamily="18" charset="0"/>
                            </a:rPr>
                            <a:t>m</a:t>
                          </a:r>
                          <a:endParaRPr lang="zh-CN" altLang="en-US" sz="2000" dirty="0">
                            <a:latin typeface="Times New Roman" panose="02020603050405020304" pitchFamily="18" charset="0"/>
                            <a:cs typeface="Times New Roman" panose="02020603050405020304" pitchFamily="18" charset="0"/>
                          </a:endParaRPr>
                        </a:p>
                      </a:txBody>
                      <a:tcPr anchor="ctr"/>
                    </a:tc>
                  </a:tr>
                  <a:tr h="892362">
                    <a:tc>
                      <a:txBody>
                        <a:bodyPr/>
                        <a:lstStyle/>
                        <a:p>
                          <a:pPr algn="ctr"/>
                          <a:r>
                            <a:rPr lang="en-US" altLang="zh-CN" sz="2000" dirty="0" smtClean="0">
                              <a:latin typeface="Times New Roman" panose="02020603050405020304" pitchFamily="18" charset="0"/>
                              <a:cs typeface="Times New Roman" panose="02020603050405020304" pitchFamily="18" charset="0"/>
                            </a:rPr>
                            <a:t>P</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altLang="zh-CN" sz="2000" i="1" smtClean="0">
                                        <a:latin typeface="Cambria Math" panose="02040503050406030204" pitchFamily="18" charset="0"/>
                                        <a:cs typeface="Times New Roman" panose="02020603050405020304" pitchFamily="18" charset="0"/>
                                      </a:rPr>
                                    </m:ctrlPr>
                                  </m:fPr>
                                  <m:num>
                                    <m:sSubSup>
                                      <m:sSubSupPr>
                                        <m:ctrlPr>
                                          <a:rPr lang="en-US" altLang="zh-CN" sz="2000" i="1" smtClean="0">
                                            <a:latin typeface="Cambria Math" panose="02040503050406030204" pitchFamily="18" charset="0"/>
                                            <a:cs typeface="Times New Roman" panose="02020603050405020304" pitchFamily="18" charset="0"/>
                                          </a:rPr>
                                        </m:ctrlPr>
                                      </m:sSubSupPr>
                                      <m:e>
                                        <m:r>
                                          <a:rPr lang="en-US" altLang="zh-CN" sz="2000" b="0" i="1" smtClean="0">
                                            <a:latin typeface="Cambria Math" panose="02040503050406030204" pitchFamily="18" charset="0"/>
                                            <a:cs typeface="Times New Roman" panose="02020603050405020304" pitchFamily="18" charset="0"/>
                                          </a:rPr>
                                          <m:t>𝐶</m:t>
                                        </m:r>
                                      </m:e>
                                      <m:sub>
                                        <m:r>
                                          <a:rPr lang="en-US" altLang="zh-CN" sz="2000" b="0" i="1" smtClean="0">
                                            <a:latin typeface="Cambria Math" panose="02040503050406030204" pitchFamily="18" charset="0"/>
                                            <a:cs typeface="Times New Roman" panose="02020603050405020304" pitchFamily="18" charset="0"/>
                                          </a:rPr>
                                          <m:t>𝑀</m:t>
                                        </m:r>
                                      </m:sub>
                                      <m:sup>
                                        <m:r>
                                          <a:rPr lang="en-US" altLang="zh-CN" sz="2000" b="0" i="1" smtClean="0">
                                            <a:latin typeface="Cambria Math" panose="02040503050406030204" pitchFamily="18" charset="0"/>
                                            <a:cs typeface="Times New Roman" panose="02020603050405020304" pitchFamily="18" charset="0"/>
                                          </a:rPr>
                                          <m:t>0</m:t>
                                        </m:r>
                                      </m:sup>
                                    </m:sSubSup>
                                    <m:r>
                                      <a:rPr lang="en-US" altLang="zh-CN" sz="2000" i="1">
                                        <a:latin typeface="Cambria Math" panose="02040503050406030204" pitchFamily="18" charset="0"/>
                                        <a:cs typeface="Times New Roman" panose="02020603050405020304" pitchFamily="18" charset="0"/>
                                      </a:rPr>
                                      <m:t>·</m:t>
                                    </m:r>
                                    <m:sSubSup>
                                      <m:sSubSupPr>
                                        <m:ctrlPr>
                                          <a:rPr lang="en-US" altLang="zh-CN" sz="2000" i="1" smtClean="0">
                                            <a:latin typeface="Cambria Math" panose="02040503050406030204" pitchFamily="18" charset="0"/>
                                            <a:cs typeface="Times New Roman" panose="02020603050405020304" pitchFamily="18" charset="0"/>
                                          </a:rPr>
                                        </m:ctrlPr>
                                      </m:sSubSupPr>
                                      <m:e>
                                        <m:r>
                                          <a:rPr lang="en-US" altLang="zh-CN" sz="2000" b="0" i="1" smtClean="0">
                                            <a:latin typeface="Cambria Math" panose="02040503050406030204" pitchFamily="18" charset="0"/>
                                            <a:cs typeface="Times New Roman" panose="02020603050405020304" pitchFamily="18" charset="0"/>
                                          </a:rPr>
                                          <m:t>𝐶</m:t>
                                        </m:r>
                                      </m:e>
                                      <m:sub>
                                        <m:r>
                                          <a:rPr lang="en-US" altLang="zh-CN" sz="2000" b="0" i="1" smtClean="0">
                                            <a:latin typeface="Cambria Math" panose="02040503050406030204" pitchFamily="18" charset="0"/>
                                            <a:cs typeface="Times New Roman" panose="02020603050405020304" pitchFamily="18" charset="0"/>
                                          </a:rPr>
                                          <m:t>𝑁</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𝑀</m:t>
                                        </m:r>
                                      </m:sub>
                                      <m:sup>
                                        <m:r>
                                          <a:rPr lang="en-US" altLang="zh-CN" sz="2000" b="0" i="1" smtClean="0">
                                            <a:latin typeface="Cambria Math" panose="02040503050406030204" pitchFamily="18" charset="0"/>
                                            <a:cs typeface="Times New Roman" panose="02020603050405020304" pitchFamily="18" charset="0"/>
                                          </a:rPr>
                                          <m:t>𝑛</m:t>
                                        </m:r>
                                        <m:r>
                                          <a:rPr lang="en-US" altLang="zh-CN" sz="2000" b="0" i="1" smtClean="0">
                                            <a:latin typeface="Cambria Math" panose="02040503050406030204" pitchFamily="18" charset="0"/>
                                            <a:cs typeface="Times New Roman" panose="02020603050405020304" pitchFamily="18" charset="0"/>
                                          </a:rPr>
                                          <m:t>−0</m:t>
                                        </m:r>
                                      </m:sup>
                                    </m:sSubSup>
                                  </m:num>
                                  <m:den>
                                    <m:sSubSup>
                                      <m:sSubSupPr>
                                        <m:ctrlPr>
                                          <a:rPr lang="en-US" altLang="zh-CN" sz="2000" i="1" smtClean="0">
                                            <a:latin typeface="Cambria Math" panose="02040503050406030204" pitchFamily="18" charset="0"/>
                                            <a:cs typeface="Times New Roman" panose="02020603050405020304" pitchFamily="18" charset="0"/>
                                          </a:rPr>
                                        </m:ctrlPr>
                                      </m:sSubSupPr>
                                      <m:e>
                                        <m:r>
                                          <a:rPr lang="en-US" altLang="zh-CN" sz="2000" b="0" i="1" smtClean="0">
                                            <a:latin typeface="Cambria Math" panose="02040503050406030204" pitchFamily="18" charset="0"/>
                                            <a:cs typeface="Times New Roman" panose="02020603050405020304" pitchFamily="18" charset="0"/>
                                          </a:rPr>
                                          <m:t>𝐶</m:t>
                                        </m:r>
                                      </m:e>
                                      <m:sub>
                                        <m:r>
                                          <a:rPr lang="en-US" altLang="zh-CN" sz="2000" b="0" i="1" smtClean="0">
                                            <a:latin typeface="Cambria Math" panose="02040503050406030204" pitchFamily="18" charset="0"/>
                                            <a:cs typeface="Times New Roman" panose="02020603050405020304" pitchFamily="18" charset="0"/>
                                          </a:rPr>
                                          <m:t>𝑁</m:t>
                                        </m:r>
                                      </m:sub>
                                      <m:sup>
                                        <m:r>
                                          <a:rPr lang="en-US" altLang="zh-CN" sz="2000" b="0" i="1" smtClean="0">
                                            <a:latin typeface="Cambria Math" panose="02040503050406030204" pitchFamily="18" charset="0"/>
                                            <a:cs typeface="Times New Roman" panose="02020603050405020304" pitchFamily="18" charset="0"/>
                                          </a:rPr>
                                          <m:t>𝑛</m:t>
                                        </m:r>
                                      </m:sup>
                                    </m:sSubSup>
                                  </m:den>
                                </m:f>
                              </m:oMath>
                            </m:oMathPara>
                          </a14:m>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altLang="zh-CN" sz="2000" i="1" smtClean="0">
                                        <a:latin typeface="Cambria Math" panose="02040503050406030204" pitchFamily="18" charset="0"/>
                                        <a:cs typeface="Times New Roman" panose="02020603050405020304" pitchFamily="18" charset="0"/>
                                      </a:rPr>
                                    </m:ctrlPr>
                                  </m:fPr>
                                  <m:num>
                                    <m:sSubSup>
                                      <m:sSubSupPr>
                                        <m:ctrlPr>
                                          <a:rPr lang="en-US" altLang="zh-CN" sz="2000" i="1" smtClean="0">
                                            <a:latin typeface="Cambria Math" panose="02040503050406030204" pitchFamily="18" charset="0"/>
                                            <a:cs typeface="Times New Roman" panose="02020603050405020304" pitchFamily="18" charset="0"/>
                                          </a:rPr>
                                        </m:ctrlPr>
                                      </m:sSubSupPr>
                                      <m:e>
                                        <m:r>
                                          <a:rPr lang="en-US" altLang="zh-CN" sz="2000" b="0" i="1" smtClean="0">
                                            <a:latin typeface="Cambria Math" panose="02040503050406030204" pitchFamily="18" charset="0"/>
                                            <a:cs typeface="Times New Roman" panose="02020603050405020304" pitchFamily="18" charset="0"/>
                                          </a:rPr>
                                          <m:t>𝐶</m:t>
                                        </m:r>
                                      </m:e>
                                      <m:sub>
                                        <m:r>
                                          <a:rPr lang="en-US" altLang="zh-CN" sz="2000" b="0" i="1" smtClean="0">
                                            <a:latin typeface="Cambria Math" panose="02040503050406030204" pitchFamily="18" charset="0"/>
                                            <a:cs typeface="Times New Roman" panose="02020603050405020304" pitchFamily="18" charset="0"/>
                                          </a:rPr>
                                          <m:t>𝑀</m:t>
                                        </m:r>
                                      </m:sub>
                                      <m:sup>
                                        <m:r>
                                          <a:rPr lang="en-US" altLang="zh-CN" sz="2000" b="0" i="1" smtClean="0">
                                            <a:latin typeface="Cambria Math" panose="02040503050406030204" pitchFamily="18" charset="0"/>
                                            <a:cs typeface="Times New Roman" panose="02020603050405020304" pitchFamily="18" charset="0"/>
                                          </a:rPr>
                                          <m:t>1</m:t>
                                        </m:r>
                                      </m:sup>
                                    </m:sSubSup>
                                    <m:r>
                                      <a:rPr lang="en-US" altLang="zh-CN" sz="2000" i="1">
                                        <a:latin typeface="Cambria Math" panose="02040503050406030204" pitchFamily="18" charset="0"/>
                                        <a:cs typeface="Times New Roman" panose="02020603050405020304" pitchFamily="18" charset="0"/>
                                      </a:rPr>
                                      <m:t>·</m:t>
                                    </m:r>
                                    <m:sSubSup>
                                      <m:sSubSupPr>
                                        <m:ctrlPr>
                                          <a:rPr lang="en-US" altLang="zh-CN" sz="2000" i="1" smtClean="0">
                                            <a:latin typeface="Cambria Math" panose="02040503050406030204" pitchFamily="18" charset="0"/>
                                            <a:cs typeface="Times New Roman" panose="02020603050405020304" pitchFamily="18" charset="0"/>
                                          </a:rPr>
                                        </m:ctrlPr>
                                      </m:sSubSupPr>
                                      <m:e>
                                        <m:r>
                                          <a:rPr lang="en-US" altLang="zh-CN" sz="2000" b="0" i="1" smtClean="0">
                                            <a:latin typeface="Cambria Math" panose="02040503050406030204" pitchFamily="18" charset="0"/>
                                            <a:cs typeface="Times New Roman" panose="02020603050405020304" pitchFamily="18" charset="0"/>
                                          </a:rPr>
                                          <m:t>𝐶</m:t>
                                        </m:r>
                                      </m:e>
                                      <m:sub>
                                        <m:r>
                                          <a:rPr lang="en-US" altLang="zh-CN" sz="2000" b="0" i="1" smtClean="0">
                                            <a:latin typeface="Cambria Math" panose="02040503050406030204" pitchFamily="18" charset="0"/>
                                            <a:cs typeface="Times New Roman" panose="02020603050405020304" pitchFamily="18" charset="0"/>
                                          </a:rPr>
                                          <m:t>𝑁</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𝑀</m:t>
                                        </m:r>
                                      </m:sub>
                                      <m:sup>
                                        <m:r>
                                          <a:rPr lang="en-US" altLang="zh-CN" sz="2000" b="0" i="1" smtClean="0">
                                            <a:latin typeface="Cambria Math" panose="02040503050406030204" pitchFamily="18" charset="0"/>
                                            <a:cs typeface="Times New Roman" panose="02020603050405020304" pitchFamily="18" charset="0"/>
                                          </a:rPr>
                                          <m:t>𝑛</m:t>
                                        </m:r>
                                        <m:r>
                                          <a:rPr lang="en-US" altLang="zh-CN" sz="2000" b="0" i="1" smtClean="0">
                                            <a:latin typeface="Cambria Math" panose="02040503050406030204" pitchFamily="18" charset="0"/>
                                            <a:cs typeface="Times New Roman" panose="02020603050405020304" pitchFamily="18" charset="0"/>
                                          </a:rPr>
                                          <m:t>−1</m:t>
                                        </m:r>
                                      </m:sup>
                                    </m:sSubSup>
                                  </m:num>
                                  <m:den>
                                    <m:sSubSup>
                                      <m:sSubSupPr>
                                        <m:ctrlPr>
                                          <a:rPr lang="en-US" altLang="zh-CN" sz="2000" i="1" smtClean="0">
                                            <a:latin typeface="Cambria Math" panose="02040503050406030204" pitchFamily="18" charset="0"/>
                                            <a:cs typeface="Times New Roman" panose="02020603050405020304" pitchFamily="18" charset="0"/>
                                          </a:rPr>
                                        </m:ctrlPr>
                                      </m:sSubSupPr>
                                      <m:e>
                                        <m:r>
                                          <a:rPr lang="en-US" altLang="zh-CN" sz="2000" b="0" i="1" smtClean="0">
                                            <a:latin typeface="Cambria Math" panose="02040503050406030204" pitchFamily="18" charset="0"/>
                                            <a:cs typeface="Times New Roman" panose="02020603050405020304" pitchFamily="18" charset="0"/>
                                          </a:rPr>
                                          <m:t>𝐶</m:t>
                                        </m:r>
                                      </m:e>
                                      <m:sub>
                                        <m:r>
                                          <a:rPr lang="en-US" altLang="zh-CN" sz="2000" b="0" i="1" smtClean="0">
                                            <a:latin typeface="Cambria Math" panose="02040503050406030204" pitchFamily="18" charset="0"/>
                                            <a:cs typeface="Times New Roman" panose="02020603050405020304" pitchFamily="18" charset="0"/>
                                          </a:rPr>
                                          <m:t>𝑁</m:t>
                                        </m:r>
                                      </m:sub>
                                      <m:sup>
                                        <m:r>
                                          <a:rPr lang="en-US" altLang="zh-CN" sz="2000" b="0" i="1" smtClean="0">
                                            <a:latin typeface="Cambria Math" panose="02040503050406030204" pitchFamily="18" charset="0"/>
                                            <a:cs typeface="Times New Roman" panose="02020603050405020304" pitchFamily="18" charset="0"/>
                                          </a:rPr>
                                          <m:t>𝑛</m:t>
                                        </m:r>
                                      </m:sup>
                                    </m:sSubSup>
                                  </m:den>
                                </m:f>
                              </m:oMath>
                            </m:oMathPara>
                          </a14:m>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smtClean="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altLang="zh-CN" sz="2000" i="1" smtClean="0">
                                        <a:latin typeface="Cambria Math" panose="02040503050406030204" pitchFamily="18" charset="0"/>
                                        <a:cs typeface="Times New Roman" panose="02020603050405020304" pitchFamily="18" charset="0"/>
                                      </a:rPr>
                                    </m:ctrlPr>
                                  </m:fPr>
                                  <m:num>
                                    <m:sSubSup>
                                      <m:sSubSupPr>
                                        <m:ctrlPr>
                                          <a:rPr lang="en-US" altLang="zh-CN" sz="2000" i="1" smtClean="0">
                                            <a:latin typeface="Cambria Math" panose="02040503050406030204" pitchFamily="18" charset="0"/>
                                            <a:cs typeface="Times New Roman" panose="02020603050405020304" pitchFamily="18" charset="0"/>
                                          </a:rPr>
                                        </m:ctrlPr>
                                      </m:sSubSupPr>
                                      <m:e>
                                        <m:r>
                                          <a:rPr lang="en-US" altLang="zh-CN" sz="2000" b="0" i="1" smtClean="0">
                                            <a:latin typeface="Cambria Math" panose="02040503050406030204" pitchFamily="18" charset="0"/>
                                            <a:cs typeface="Times New Roman" panose="02020603050405020304" pitchFamily="18" charset="0"/>
                                          </a:rPr>
                                          <m:t>𝐶</m:t>
                                        </m:r>
                                      </m:e>
                                      <m:sub>
                                        <m:r>
                                          <a:rPr lang="en-US" altLang="zh-CN" sz="2000" b="0" i="1" smtClean="0">
                                            <a:latin typeface="Cambria Math" panose="02040503050406030204" pitchFamily="18" charset="0"/>
                                            <a:cs typeface="Times New Roman" panose="02020603050405020304" pitchFamily="18" charset="0"/>
                                          </a:rPr>
                                          <m:t>𝑀</m:t>
                                        </m:r>
                                      </m:sub>
                                      <m:sup>
                                        <m:r>
                                          <a:rPr lang="en-US" altLang="zh-CN" sz="2000" b="0" i="1" smtClean="0">
                                            <a:latin typeface="Cambria Math" panose="02040503050406030204" pitchFamily="18" charset="0"/>
                                            <a:cs typeface="Times New Roman" panose="02020603050405020304" pitchFamily="18" charset="0"/>
                                          </a:rPr>
                                          <m:t>𝑚</m:t>
                                        </m:r>
                                      </m:sup>
                                    </m:sSubSup>
                                    <m:r>
                                      <a:rPr lang="en-US" altLang="zh-CN" sz="2000" i="1">
                                        <a:latin typeface="Cambria Math" panose="02040503050406030204" pitchFamily="18" charset="0"/>
                                        <a:cs typeface="Times New Roman" panose="02020603050405020304" pitchFamily="18" charset="0"/>
                                      </a:rPr>
                                      <m:t>·</m:t>
                                    </m:r>
                                    <m:sSubSup>
                                      <m:sSubSupPr>
                                        <m:ctrlPr>
                                          <a:rPr lang="en-US" altLang="zh-CN" sz="2000" i="1" smtClean="0">
                                            <a:latin typeface="Cambria Math" panose="02040503050406030204" pitchFamily="18" charset="0"/>
                                            <a:cs typeface="Times New Roman" panose="02020603050405020304" pitchFamily="18" charset="0"/>
                                          </a:rPr>
                                        </m:ctrlPr>
                                      </m:sSubSupPr>
                                      <m:e>
                                        <m:r>
                                          <a:rPr lang="en-US" altLang="zh-CN" sz="2000" b="0" i="1" smtClean="0">
                                            <a:latin typeface="Cambria Math" panose="02040503050406030204" pitchFamily="18" charset="0"/>
                                            <a:cs typeface="Times New Roman" panose="02020603050405020304" pitchFamily="18" charset="0"/>
                                          </a:rPr>
                                          <m:t>𝐶</m:t>
                                        </m:r>
                                      </m:e>
                                      <m:sub>
                                        <m:r>
                                          <a:rPr lang="en-US" altLang="zh-CN" sz="2000" b="0" i="1" smtClean="0">
                                            <a:latin typeface="Cambria Math" panose="02040503050406030204" pitchFamily="18" charset="0"/>
                                            <a:cs typeface="Times New Roman" panose="02020603050405020304" pitchFamily="18" charset="0"/>
                                          </a:rPr>
                                          <m:t>𝑁</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𝑀</m:t>
                                        </m:r>
                                      </m:sub>
                                      <m:sup>
                                        <m:r>
                                          <a:rPr lang="en-US" altLang="zh-CN" sz="2000" b="0" i="1" smtClean="0">
                                            <a:latin typeface="Cambria Math" panose="02040503050406030204" pitchFamily="18" charset="0"/>
                                            <a:cs typeface="Times New Roman" panose="02020603050405020304" pitchFamily="18" charset="0"/>
                                          </a:rPr>
                                          <m:t>𝑛</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𝑚</m:t>
                                        </m:r>
                                      </m:sup>
                                    </m:sSubSup>
                                  </m:num>
                                  <m:den>
                                    <m:sSubSup>
                                      <m:sSubSupPr>
                                        <m:ctrlPr>
                                          <a:rPr lang="en-US" altLang="zh-CN" sz="2000" i="1" smtClean="0">
                                            <a:latin typeface="Cambria Math" panose="02040503050406030204" pitchFamily="18" charset="0"/>
                                            <a:cs typeface="Times New Roman" panose="02020603050405020304" pitchFamily="18" charset="0"/>
                                          </a:rPr>
                                        </m:ctrlPr>
                                      </m:sSubSupPr>
                                      <m:e>
                                        <m:r>
                                          <a:rPr lang="en-US" altLang="zh-CN" sz="2000" b="0" i="1" smtClean="0">
                                            <a:latin typeface="Cambria Math" panose="02040503050406030204" pitchFamily="18" charset="0"/>
                                            <a:cs typeface="Times New Roman" panose="02020603050405020304" pitchFamily="18" charset="0"/>
                                          </a:rPr>
                                          <m:t>𝐶</m:t>
                                        </m:r>
                                      </m:e>
                                      <m:sub>
                                        <m:r>
                                          <a:rPr lang="en-US" altLang="zh-CN" sz="2000" b="0" i="1" smtClean="0">
                                            <a:latin typeface="Cambria Math" panose="02040503050406030204" pitchFamily="18" charset="0"/>
                                            <a:cs typeface="Times New Roman" panose="02020603050405020304" pitchFamily="18" charset="0"/>
                                          </a:rPr>
                                          <m:t>𝑁</m:t>
                                        </m:r>
                                      </m:sub>
                                      <m:sup>
                                        <m:r>
                                          <a:rPr lang="en-US" altLang="zh-CN" sz="2000" b="0" i="1" smtClean="0">
                                            <a:latin typeface="Cambria Math" panose="02040503050406030204" pitchFamily="18" charset="0"/>
                                            <a:cs typeface="Times New Roman" panose="02020603050405020304" pitchFamily="18" charset="0"/>
                                          </a:rPr>
                                          <m:t>𝑛</m:t>
                                        </m:r>
                                      </m:sup>
                                    </m:sSubSup>
                                  </m:den>
                                </m:f>
                              </m:oMath>
                            </m:oMathPara>
                          </a14:m>
                          <a:endParaRPr lang="zh-CN" altLang="en-US" sz="2000" dirty="0">
                            <a:latin typeface="Times New Roman" panose="02020603050405020304" pitchFamily="18" charset="0"/>
                            <a:cs typeface="Times New Roman" panose="02020603050405020304" pitchFamily="18" charset="0"/>
                          </a:endParaRPr>
                        </a:p>
                      </a:txBody>
                      <a:tcPr anchor="ctr"/>
                    </a:tc>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961897018"/>
                  </p:ext>
                </p:extLst>
              </p:nvPr>
            </p:nvGraphicFramePr>
            <p:xfrm>
              <a:off x="1612900" y="3148561"/>
              <a:ext cx="8839200" cy="1772499"/>
            </p:xfrm>
            <a:graphic>
              <a:graphicData uri="http://schemas.openxmlformats.org/drawingml/2006/table">
                <a:tbl>
                  <a:tblPr firstRow="1" bandRow="1">
                    <a:tableStyleId>{5940675A-B579-460E-94D1-54222C63F5DA}</a:tableStyleId>
                  </a:tblPr>
                  <a:tblGrid>
                    <a:gridCol w="1767840"/>
                    <a:gridCol w="1767840"/>
                    <a:gridCol w="1767840"/>
                    <a:gridCol w="1767840"/>
                    <a:gridCol w="1767840"/>
                  </a:tblGrid>
                  <a:tr h="880137">
                    <a:tc>
                      <a:txBody>
                        <a:bodyPr/>
                        <a:lstStyle/>
                        <a:p>
                          <a:pPr algn="ctr"/>
                          <a:r>
                            <a:rPr lang="en-US" altLang="zh-CN" sz="2000" dirty="0" smtClean="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smtClean="0">
                              <a:latin typeface="Times New Roman" panose="02020603050405020304" pitchFamily="18" charset="0"/>
                              <a:cs typeface="Times New Roman" panose="02020603050405020304" pitchFamily="18" charset="0"/>
                            </a:rPr>
                            <a:t>0</a:t>
                          </a:r>
                        </a:p>
                        <a:p>
                          <a:pPr algn="ct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smtClean="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smtClean="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smtClean="0">
                              <a:latin typeface="Times New Roman" panose="02020603050405020304" pitchFamily="18" charset="0"/>
                              <a:cs typeface="Times New Roman" panose="02020603050405020304" pitchFamily="18" charset="0"/>
                            </a:rPr>
                            <a:t>m</a:t>
                          </a:r>
                          <a:endParaRPr lang="zh-CN" altLang="en-US" sz="2000" dirty="0">
                            <a:latin typeface="Times New Roman" panose="02020603050405020304" pitchFamily="18" charset="0"/>
                            <a:cs typeface="Times New Roman" panose="02020603050405020304" pitchFamily="18" charset="0"/>
                          </a:endParaRPr>
                        </a:p>
                      </a:txBody>
                      <a:tcPr anchor="ctr"/>
                    </a:tc>
                  </a:tr>
                  <a:tr h="892362">
                    <a:tc>
                      <a:txBody>
                        <a:bodyPr/>
                        <a:lstStyle/>
                        <a:p>
                          <a:pPr algn="ctr"/>
                          <a:r>
                            <a:rPr lang="en-US" altLang="zh-CN" sz="2000" dirty="0" smtClean="0">
                              <a:latin typeface="Times New Roman" panose="02020603050405020304" pitchFamily="18" charset="0"/>
                              <a:cs typeface="Times New Roman" panose="02020603050405020304" pitchFamily="18" charset="0"/>
                            </a:rPr>
                            <a:t>P</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rotWithShape="0">
                          <a:blip r:embed="rId4"/>
                          <a:stretch>
                            <a:fillRect l="-100345" t="-99320" r="-301034" b="-1361"/>
                          </a:stretch>
                        </a:blipFill>
                      </a:tcPr>
                    </a:tc>
                    <a:tc>
                      <a:txBody>
                        <a:bodyPr/>
                        <a:lstStyle/>
                        <a:p>
                          <a:endParaRPr lang="zh-CN"/>
                        </a:p>
                      </a:txBody>
                      <a:tcPr anchor="ctr">
                        <a:blipFill rotWithShape="0">
                          <a:blip r:embed="rId4"/>
                          <a:stretch>
                            <a:fillRect l="-199656" t="-99320" r="-200000" b="-1361"/>
                          </a:stretch>
                        </a:blipFill>
                      </a:tcPr>
                    </a:tc>
                    <a:tc>
                      <a:txBody>
                        <a:bodyPr/>
                        <a:lstStyle/>
                        <a:p>
                          <a:pPr algn="ctr"/>
                          <a:r>
                            <a:rPr lang="en-US" altLang="zh-CN" sz="2000" dirty="0" smtClean="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rotWithShape="0">
                          <a:blip r:embed="rId4"/>
                          <a:stretch>
                            <a:fillRect l="-400690" t="-99320" r="-690" b="-1361"/>
                          </a:stretch>
                        </a:blipFill>
                      </a:tcPr>
                    </a:tc>
                  </a:tr>
                </a:tbl>
              </a:graphicData>
            </a:graphic>
          </p:graphicFrame>
        </mc:Fallback>
      </mc:AlternateContent>
    </p:spTree>
    <p:extLst>
      <p:ext uri="{BB962C8B-B14F-4D97-AF65-F5344CB8AC3E}">
        <p14:creationId xmlns:p14="http://schemas.microsoft.com/office/powerpoint/2010/main" val="2878845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191069"/>
            <a:ext cx="11041039" cy="750627"/>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二、</a:t>
            </a:r>
            <a:r>
              <a:rPr lang="zh-CN" altLang="en-US" sz="4800" dirty="0">
                <a:latin typeface="Times New Roman" panose="02020603050405020304" pitchFamily="18" charset="0"/>
                <a:cs typeface="Times New Roman" panose="02020603050405020304" pitchFamily="18" charset="0"/>
              </a:rPr>
              <a:t>离散型随机变量及其分布列、均值与方差</a:t>
            </a:r>
            <a:endParaRPr lang="en-US" altLang="zh-CN" sz="4800" dirty="0">
              <a:latin typeface="Times New Roman" panose="02020603050405020304" pitchFamily="18" charset="0"/>
              <a:cs typeface="Times New Roman" panose="02020603050405020304" pitchFamily="18" charset="0"/>
            </a:endParaRPr>
          </a:p>
        </p:txBody>
      </p:sp>
      <p:sp>
        <p:nvSpPr>
          <p:cNvPr id="10" name="副标题 2"/>
          <p:cNvSpPr>
            <a:spLocks noGrp="1"/>
          </p:cNvSpPr>
          <p:nvPr>
            <p:ph type="subTitle" idx="1"/>
          </p:nvPr>
        </p:nvSpPr>
        <p:spPr>
          <a:xfrm>
            <a:off x="0" y="1160061"/>
            <a:ext cx="10263116" cy="423081"/>
          </a:xfrm>
        </p:spPr>
        <p:txBody>
          <a:bodyPr>
            <a:normAutofit/>
          </a:bodyPr>
          <a:lstStyle/>
          <a:p>
            <a:pPr algn="l"/>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离散型随机变量的均值与方差</a:t>
            </a:r>
            <a:endParaRPr lang="en-US" altLang="zh-CN" dirty="0" smtClean="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a:xfrm>
            <a:off x="136478" y="1610441"/>
            <a:ext cx="12547600" cy="4503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若离散型随机变量</a:t>
            </a:r>
            <a:r>
              <a:rPr lang="en-US" altLang="zh-CN" dirty="0" smtClean="0">
                <a:latin typeface="Times New Roman" panose="02020603050405020304" pitchFamily="18" charset="0"/>
                <a:cs typeface="Times New Roman" panose="02020603050405020304" pitchFamily="18" charset="0"/>
              </a:rPr>
              <a:t>X</a:t>
            </a:r>
            <a:r>
              <a:rPr lang="zh-CN" altLang="en-US" dirty="0" smtClean="0">
                <a:latin typeface="Times New Roman" panose="02020603050405020304" pitchFamily="18" charset="0"/>
                <a:cs typeface="Times New Roman" panose="02020603050405020304" pitchFamily="18" charset="0"/>
              </a:rPr>
              <a:t>的分布列为</a:t>
            </a:r>
            <a:endParaRPr lang="en-US" altLang="zh-CN"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副标题 2"/>
              <p:cNvSpPr txBox="1">
                <a:spLocks/>
              </p:cNvSpPr>
              <p:nvPr/>
            </p:nvSpPr>
            <p:spPr>
              <a:xfrm>
                <a:off x="136478" y="3168178"/>
                <a:ext cx="12547600" cy="5098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i="1">
                        <a:latin typeface="Cambria Math" panose="02040503050406030204" pitchFamily="18" charset="0"/>
                        <a:cs typeface="Times New Roman" panose="02020603050405020304" pitchFamily="18" charset="0"/>
                      </a:rPr>
                      <m:t>𝑖</m:t>
                    </m:r>
                  </m:oMath>
                </a14:m>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p:txBody>
          </p:sp>
        </mc:Choice>
        <mc:Fallback xmlns="">
          <p:sp>
            <p:nvSpPr>
              <p:cNvPr id="6" name="副标题 2"/>
              <p:cNvSpPr txBox="1">
                <a:spLocks noRot="1" noChangeAspect="1" noMove="1" noResize="1" noEditPoints="1" noAdjustHandles="1" noChangeArrowheads="1" noChangeShapeType="1" noTextEdit="1"/>
              </p:cNvSpPr>
              <p:nvPr/>
            </p:nvSpPr>
            <p:spPr>
              <a:xfrm>
                <a:off x="136478" y="3168178"/>
                <a:ext cx="12547600" cy="509893"/>
              </a:xfrm>
              <a:prstGeom prst="rect">
                <a:avLst/>
              </a:prstGeom>
              <a:blipFill rotWithShape="0">
                <a:blip r:embed="rId3"/>
                <a:stretch>
                  <a:fillRect l="-729" t="-20482" b="-120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2462284384"/>
                  </p:ext>
                </p:extLst>
              </p:nvPr>
            </p:nvGraphicFramePr>
            <p:xfrm>
              <a:off x="370198" y="2107156"/>
              <a:ext cx="11569698" cy="927100"/>
            </p:xfrm>
            <a:graphic>
              <a:graphicData uri="http://schemas.openxmlformats.org/drawingml/2006/table">
                <a:tbl>
                  <a:tblPr firstRow="1" bandRow="1">
                    <a:tableStyleId>{5940675A-B579-460E-94D1-54222C63F5DA}</a:tableStyleId>
                  </a:tblPr>
                  <a:tblGrid>
                    <a:gridCol w="1652814"/>
                    <a:gridCol w="1652814"/>
                    <a:gridCol w="1652814"/>
                    <a:gridCol w="1652814"/>
                    <a:gridCol w="1652814"/>
                    <a:gridCol w="1652814"/>
                    <a:gridCol w="1652814"/>
                  </a:tblGrid>
                  <a:tr h="460353">
                    <a:tc>
                      <a:txBody>
                        <a:bodyPr/>
                        <a:lstStyle/>
                        <a:p>
                          <a:pPr algn="ctr"/>
                          <a14:m>
                            <m:oMathPara xmlns:m="http://schemas.openxmlformats.org/officeDocument/2006/math">
                              <m:oMathParaPr>
                                <m:jc m:val="centerGroup"/>
                              </m:oMathParaPr>
                              <m:oMath xmlns:m="http://schemas.openxmlformats.org/officeDocument/2006/math">
                                <m:r>
                                  <m:rPr>
                                    <m:sty m:val="p"/>
                                  </m:rPr>
                                  <a:rPr lang="en-US" altLang="zh-CN" sz="2400" i="1" smtClean="0">
                                    <a:latin typeface="Cambria Math" panose="02040503050406030204" pitchFamily="18" charset="0"/>
                                    <a:cs typeface="Times New Roman" panose="02020603050405020304" pitchFamily="18" charset="0"/>
                                  </a:rPr>
                                  <m:t>X</m:t>
                                </m:r>
                              </m:oMath>
                            </m:oMathPara>
                          </a14:m>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𝑥</m:t>
                                    </m:r>
                                  </m:e>
                                  <m:sub>
                                    <m:r>
                                      <a:rPr lang="en-US" altLang="zh-CN" sz="2400" b="0" i="1" smtClean="0">
                                        <a:latin typeface="Cambria Math" panose="02040503050406030204" pitchFamily="18" charset="0"/>
                                        <a:cs typeface="Times New Roman" panose="02020603050405020304" pitchFamily="18" charset="0"/>
                                      </a:rPr>
                                      <m:t>1</m:t>
                                    </m:r>
                                  </m:sub>
                                </m:sSub>
                              </m:oMath>
                            </m:oMathPara>
                          </a14:m>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𝑥</m:t>
                                    </m:r>
                                  </m:e>
                                  <m:sub>
                                    <m:r>
                                      <a:rPr lang="en-US" altLang="zh-CN" sz="2400" b="0" i="1" smtClean="0">
                                        <a:latin typeface="Cambria Math" panose="02040503050406030204" pitchFamily="18" charset="0"/>
                                        <a:cs typeface="Times New Roman" panose="02020603050405020304" pitchFamily="18" charset="0"/>
                                      </a:rPr>
                                      <m:t>2</m:t>
                                    </m:r>
                                  </m:sub>
                                </m:sSub>
                              </m:oMath>
                            </m:oMathPara>
                          </a14:m>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𝑥</m:t>
                                    </m:r>
                                  </m:e>
                                  <m:sub>
                                    <m:r>
                                      <a:rPr lang="en-US" altLang="zh-CN" sz="2400" b="0" i="1" smtClean="0">
                                        <a:latin typeface="Cambria Math" panose="02040503050406030204" pitchFamily="18" charset="0"/>
                                        <a:cs typeface="Times New Roman" panose="02020603050405020304" pitchFamily="18" charset="0"/>
                                      </a:rPr>
                                      <m:t>𝑖</m:t>
                                    </m:r>
                                  </m:sub>
                                </m:sSub>
                              </m:oMath>
                            </m:oMathPara>
                          </a14:m>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b="0" i="1" smtClean="0">
                                        <a:latin typeface="Cambria Math" panose="02040503050406030204" pitchFamily="18" charset="0"/>
                                        <a:cs typeface="Times New Roman" panose="02020603050405020304" pitchFamily="18" charset="0"/>
                                      </a:rPr>
                                      <m:t>𝑛</m:t>
                                    </m:r>
                                  </m:sub>
                                </m:sSub>
                              </m:oMath>
                            </m:oMathPara>
                          </a14:m>
                          <a:endParaRPr lang="zh-CN" altLang="en-US" sz="2400" dirty="0">
                            <a:latin typeface="Times New Roman" panose="02020603050405020304" pitchFamily="18" charset="0"/>
                            <a:cs typeface="Times New Roman" panose="02020603050405020304" pitchFamily="18" charset="0"/>
                          </a:endParaRPr>
                        </a:p>
                      </a:txBody>
                      <a:tcPr/>
                    </a:tc>
                  </a:tr>
                  <a:tr h="466747">
                    <a:tc>
                      <a:txBody>
                        <a:bodyPr/>
                        <a:lstStyle/>
                        <a:p>
                          <a:pPr algn="ctr"/>
                          <a:r>
                            <a:rPr lang="en-US" altLang="zh-CN" sz="2400" dirty="0" smtClean="0">
                              <a:latin typeface="Times New Roman" panose="02020603050405020304" pitchFamily="18" charset="0"/>
                              <a:cs typeface="Times New Roman" panose="02020603050405020304" pitchFamily="18" charset="0"/>
                            </a:rPr>
                            <a:t>P</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𝑝</m:t>
                                    </m:r>
                                  </m:e>
                                  <m:sub>
                                    <m:r>
                                      <a:rPr lang="en-US" altLang="zh-CN" sz="2400" b="0" i="1" smtClean="0">
                                        <a:latin typeface="Cambria Math" panose="02040503050406030204" pitchFamily="18" charset="0"/>
                                        <a:cs typeface="Times New Roman" panose="02020603050405020304" pitchFamily="18" charset="0"/>
                                      </a:rPr>
                                      <m:t>1</m:t>
                                    </m:r>
                                  </m:sub>
                                </m:sSub>
                              </m:oMath>
                            </m:oMathPara>
                          </a14:m>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𝑝</m:t>
                                    </m:r>
                                  </m:e>
                                  <m:sub>
                                    <m:r>
                                      <a:rPr lang="en-US" altLang="zh-CN" sz="2400" b="0" i="1" smtClean="0">
                                        <a:latin typeface="Cambria Math" panose="02040503050406030204" pitchFamily="18" charset="0"/>
                                        <a:cs typeface="Times New Roman" panose="02020603050405020304" pitchFamily="18" charset="0"/>
                                      </a:rPr>
                                      <m:t>2</m:t>
                                    </m:r>
                                  </m:sub>
                                </m:sSub>
                              </m:oMath>
                            </m:oMathPara>
                          </a14:m>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𝑝</m:t>
                                    </m:r>
                                  </m:e>
                                  <m:sub>
                                    <m:r>
                                      <a:rPr lang="en-US" altLang="zh-CN" sz="2400" i="1">
                                        <a:latin typeface="Cambria Math" panose="02040503050406030204" pitchFamily="18" charset="0"/>
                                        <a:cs typeface="Times New Roman" panose="02020603050405020304" pitchFamily="18" charset="0"/>
                                      </a:rPr>
                                      <m:t>𝑖</m:t>
                                    </m:r>
                                  </m:sub>
                                </m:sSub>
                              </m:oMath>
                            </m:oMathPara>
                          </a14:m>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𝑝</m:t>
                                    </m:r>
                                  </m:e>
                                  <m:sub>
                                    <m:r>
                                      <a:rPr lang="en-US" altLang="zh-CN" sz="2400" b="0" i="1" smtClean="0">
                                        <a:latin typeface="Cambria Math" panose="02040503050406030204" pitchFamily="18" charset="0"/>
                                        <a:cs typeface="Times New Roman" panose="02020603050405020304" pitchFamily="18" charset="0"/>
                                      </a:rPr>
                                      <m:t>𝑛</m:t>
                                    </m:r>
                                  </m:sub>
                                </m:sSub>
                              </m:oMath>
                            </m:oMathPara>
                          </a14:m>
                          <a:endParaRPr lang="zh-CN" altLang="en-US" sz="2400" dirty="0">
                            <a:latin typeface="Times New Roman" panose="02020603050405020304" pitchFamily="18" charset="0"/>
                            <a:cs typeface="Times New Roman" panose="02020603050405020304" pitchFamily="18" charset="0"/>
                          </a:endParaRPr>
                        </a:p>
                      </a:txBody>
                      <a:tcPr/>
                    </a:tc>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2462284384"/>
                  </p:ext>
                </p:extLst>
              </p:nvPr>
            </p:nvGraphicFramePr>
            <p:xfrm>
              <a:off x="370198" y="2107156"/>
              <a:ext cx="11569698" cy="927100"/>
            </p:xfrm>
            <a:graphic>
              <a:graphicData uri="http://schemas.openxmlformats.org/drawingml/2006/table">
                <a:tbl>
                  <a:tblPr firstRow="1" bandRow="1">
                    <a:tableStyleId>{5940675A-B579-460E-94D1-54222C63F5DA}</a:tableStyleId>
                  </a:tblPr>
                  <a:tblGrid>
                    <a:gridCol w="1652814"/>
                    <a:gridCol w="1652814"/>
                    <a:gridCol w="1652814"/>
                    <a:gridCol w="1652814"/>
                    <a:gridCol w="1652814"/>
                    <a:gridCol w="1652814"/>
                    <a:gridCol w="1652814"/>
                  </a:tblGrid>
                  <a:tr h="460353">
                    <a:tc>
                      <a:txBody>
                        <a:bodyPr/>
                        <a:lstStyle/>
                        <a:p>
                          <a:endParaRPr lang="zh-CN"/>
                        </a:p>
                      </a:txBody>
                      <a:tcPr>
                        <a:blipFill rotWithShape="0">
                          <a:blip r:embed="rId4"/>
                          <a:stretch>
                            <a:fillRect l="-369" t="-9211" r="-601476" b="-128947"/>
                          </a:stretch>
                        </a:blipFill>
                      </a:tcPr>
                    </a:tc>
                    <a:tc>
                      <a:txBody>
                        <a:bodyPr/>
                        <a:lstStyle/>
                        <a:p>
                          <a:endParaRPr lang="zh-CN"/>
                        </a:p>
                      </a:txBody>
                      <a:tcPr>
                        <a:blipFill rotWithShape="0">
                          <a:blip r:embed="rId4"/>
                          <a:stretch>
                            <a:fillRect l="-100000" t="-9211" r="-499265" b="-128947"/>
                          </a:stretch>
                        </a:blipFill>
                      </a:tcPr>
                    </a:tc>
                    <a:tc>
                      <a:txBody>
                        <a:bodyPr/>
                        <a:lstStyle/>
                        <a:p>
                          <a:endParaRPr lang="zh-CN"/>
                        </a:p>
                      </a:txBody>
                      <a:tcPr>
                        <a:blipFill rotWithShape="0">
                          <a:blip r:embed="rId4"/>
                          <a:stretch>
                            <a:fillRect l="-200738" t="-9211" r="-401107" b="-128947"/>
                          </a:stretch>
                        </a:blipFill>
                      </a:tcPr>
                    </a:tc>
                    <a:tc>
                      <a:txBody>
                        <a:bodyPr/>
                        <a:lstStyle/>
                        <a:p>
                          <a:pPr algn="ct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rotWithShape="0">
                          <a:blip r:embed="rId4"/>
                          <a:stretch>
                            <a:fillRect l="-400738" t="-9211" r="-201107" b="-128947"/>
                          </a:stretch>
                        </a:blipFill>
                      </a:tcPr>
                    </a:tc>
                    <a:tc>
                      <a:txBody>
                        <a:bodyPr/>
                        <a:lstStyle/>
                        <a:p>
                          <a:pPr algn="ct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rotWithShape="0">
                          <a:blip r:embed="rId4"/>
                          <a:stretch>
                            <a:fillRect l="-601107" t="-9211" r="-738" b="-128947"/>
                          </a:stretch>
                        </a:blipFill>
                      </a:tcPr>
                    </a:tc>
                  </a:tr>
                  <a:tr h="466747">
                    <a:tc>
                      <a:txBody>
                        <a:bodyPr/>
                        <a:lstStyle/>
                        <a:p>
                          <a:pPr algn="ctr"/>
                          <a:r>
                            <a:rPr lang="en-US" altLang="zh-CN" sz="2400" dirty="0" smtClean="0">
                              <a:latin typeface="Times New Roman" panose="02020603050405020304" pitchFamily="18" charset="0"/>
                              <a:cs typeface="Times New Roman" panose="02020603050405020304" pitchFamily="18" charset="0"/>
                            </a:rPr>
                            <a:t>P</a:t>
                          </a:r>
                          <a:endParaRPr lang="zh-CN" altLang="en-US" sz="2400"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rotWithShape="0">
                          <a:blip r:embed="rId4"/>
                          <a:stretch>
                            <a:fillRect l="-100000" t="-107792" r="-499265" b="-27273"/>
                          </a:stretch>
                        </a:blipFill>
                      </a:tcPr>
                    </a:tc>
                    <a:tc>
                      <a:txBody>
                        <a:bodyPr/>
                        <a:lstStyle/>
                        <a:p>
                          <a:endParaRPr lang="zh-CN"/>
                        </a:p>
                      </a:txBody>
                      <a:tcPr>
                        <a:blipFill rotWithShape="0">
                          <a:blip r:embed="rId4"/>
                          <a:stretch>
                            <a:fillRect l="-200738" t="-107792" r="-401107" b="-27273"/>
                          </a:stretch>
                        </a:blipFill>
                      </a:tcPr>
                    </a:tc>
                    <a:tc>
                      <a:txBody>
                        <a:bodyPr/>
                        <a:lstStyle/>
                        <a:p>
                          <a:pPr algn="ct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rotWithShape="0">
                          <a:blip r:embed="rId4"/>
                          <a:stretch>
                            <a:fillRect l="-400738" t="-107792" r="-201107" b="-27273"/>
                          </a:stretch>
                        </a:blipFill>
                      </a:tcPr>
                    </a:tc>
                    <a:tc>
                      <a:txBody>
                        <a:bodyPr/>
                        <a:lstStyle/>
                        <a:p>
                          <a:pPr algn="ct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rotWithShape="0">
                          <a:blip r:embed="rId4"/>
                          <a:stretch>
                            <a:fillRect l="-601107" t="-107792" r="-738" b="-27273"/>
                          </a:stretch>
                        </a:blipFill>
                      </a:tcPr>
                    </a:tc>
                  </a:tr>
                </a:tbl>
              </a:graphicData>
            </a:graphic>
          </p:graphicFrame>
        </mc:Fallback>
      </mc:AlternateContent>
      <mc:AlternateContent xmlns:mc="http://schemas.openxmlformats.org/markup-compatibility/2006">
        <mc:Choice xmlns:a14="http://schemas.microsoft.com/office/drawing/2010/main" Requires="a14">
          <p:sp>
            <p:nvSpPr>
              <p:cNvPr id="8" name="副标题 2"/>
              <p:cNvSpPr txBox="1">
                <a:spLocks/>
              </p:cNvSpPr>
              <p:nvPr/>
            </p:nvSpPr>
            <p:spPr>
              <a:xfrm>
                <a:off x="136478" y="3645850"/>
                <a:ext cx="12547600" cy="15028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1</m:t>
                    </m:r>
                  </m:oMath>
                </a14:m>
                <a:r>
                  <a:rPr lang="zh-CN" altLang="en-US" dirty="0" smtClean="0">
                    <a:latin typeface="Times New Roman" panose="02020603050405020304" pitchFamily="18" charset="0"/>
                    <a:cs typeface="Times New Roman" panose="02020603050405020304" pitchFamily="18" charset="0"/>
                  </a:rPr>
                  <a:t>）均值</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称 </a:t>
                </a:r>
                <a:r>
                  <a:rPr lang="en-US" altLang="zh-CN" dirty="0" smtClean="0">
                    <a:latin typeface="Times New Roman" panose="02020603050405020304" pitchFamily="18" charset="0"/>
                    <a:cs typeface="Times New Roman" panose="02020603050405020304" pitchFamily="18" charset="0"/>
                  </a:rPr>
                  <a:t>EX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i="1">
                            <a:latin typeface="Cambria Math" panose="02040503050406030204" pitchFamily="18" charset="0"/>
                            <a:cs typeface="Times New Roman" panose="02020603050405020304" pitchFamily="18" charset="0"/>
                          </a:rPr>
                          <m:t>1</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𝑝</m:t>
                        </m:r>
                      </m:e>
                      <m:sub>
                        <m:r>
                          <a:rPr lang="en-US" altLang="zh-CN" i="1">
                            <a:latin typeface="Cambria Math" panose="02040503050406030204" pitchFamily="18" charset="0"/>
                            <a:cs typeface="Times New Roman" panose="02020603050405020304" pitchFamily="18" charset="0"/>
                          </a:rPr>
                          <m:t>1</m:t>
                        </m:r>
                      </m:sub>
                    </m:sSub>
                  </m:oMath>
                </a14:m>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b="0" i="1" smtClean="0">
                            <a:latin typeface="Cambria Math" panose="02040503050406030204" pitchFamily="18" charset="0"/>
                            <a:cs typeface="Times New Roman" panose="02020603050405020304" pitchFamily="18" charset="0"/>
                          </a:rPr>
                          <m:t>2</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𝑝</m:t>
                        </m:r>
                      </m:e>
                      <m:sub>
                        <m:r>
                          <a:rPr lang="en-US" altLang="zh-CN" b="0" i="1" smtClean="0">
                            <a:latin typeface="Cambria Math" panose="02040503050406030204" pitchFamily="18" charset="0"/>
                            <a:cs typeface="Times New Roman" panose="02020603050405020304" pitchFamily="18" charset="0"/>
                          </a:rPr>
                          <m:t>2</m:t>
                        </m:r>
                      </m:sub>
                    </m:sSub>
                  </m:oMath>
                </a14:m>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b="0" i="1" smtClean="0">
                            <a:latin typeface="Cambria Math" panose="02040503050406030204" pitchFamily="18" charset="0"/>
                            <a:cs typeface="Times New Roman" panose="02020603050405020304" pitchFamily="18" charset="0"/>
                          </a:rPr>
                          <m:t>𝑖</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𝑝</m:t>
                        </m:r>
                      </m:e>
                      <m:sub>
                        <m:r>
                          <a:rPr lang="en-US" altLang="zh-CN" b="0" i="1" smtClean="0">
                            <a:latin typeface="Cambria Math" panose="02040503050406030204" pitchFamily="18" charset="0"/>
                            <a:cs typeface="Times New Roman" panose="02020603050405020304" pitchFamily="18" charset="0"/>
                          </a:rPr>
                          <m:t>𝑖</m:t>
                        </m:r>
                      </m:sub>
                    </m:sSub>
                  </m:oMath>
                </a14:m>
                <a:r>
                  <a:rPr lang="en-US" altLang="zh-CN"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b="0" i="1" smtClean="0">
                            <a:latin typeface="Cambria Math" panose="02040503050406030204" pitchFamily="18" charset="0"/>
                            <a:cs typeface="Times New Roman" panose="02020603050405020304" pitchFamily="18" charset="0"/>
                          </a:rPr>
                          <m:t>𝑛</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𝑝</m:t>
                        </m:r>
                      </m:e>
                      <m:sub>
                        <m:r>
                          <a:rPr lang="en-US" altLang="zh-CN" b="0" i="1" smtClean="0">
                            <a:latin typeface="Cambria Math" panose="02040503050406030204" pitchFamily="18" charset="0"/>
                            <a:cs typeface="Times New Roman" panose="02020603050405020304" pitchFamily="18" charset="0"/>
                          </a:rPr>
                          <m:t>𝑛</m:t>
                        </m:r>
                      </m:sub>
                    </m:sSub>
                  </m:oMath>
                </a14:m>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为随机变量</a:t>
                </a:r>
                <a:r>
                  <a:rPr lang="en-US" altLang="zh-CN" dirty="0" smtClean="0">
                    <a:latin typeface="Times New Roman" panose="02020603050405020304" pitchFamily="18" charset="0"/>
                    <a:cs typeface="Times New Roman" panose="02020603050405020304" pitchFamily="18" charset="0"/>
                  </a:rPr>
                  <a:t>X</a:t>
                </a:r>
                <a:r>
                  <a:rPr lang="zh-CN" altLang="en-US" dirty="0" smtClean="0">
                    <a:latin typeface="Times New Roman" panose="02020603050405020304" pitchFamily="18" charset="0"/>
                    <a:cs typeface="Times New Roman" panose="02020603050405020304" pitchFamily="18" charset="0"/>
                  </a:rPr>
                  <a:t>的均值或数学期望，它反映了离散</a:t>
                </a:r>
                <a:r>
                  <a:rPr lang="zh-CN" altLang="en-US" dirty="0" smtClean="0">
                    <a:latin typeface="Times New Roman" panose="02020603050405020304" pitchFamily="18" charset="0"/>
                    <a:cs typeface="Times New Roman" panose="02020603050405020304" pitchFamily="18" charset="0"/>
                  </a:rPr>
                  <a:t>型</a:t>
                </a:r>
                <a:endParaRPr lang="en-US" altLang="zh-CN" dirty="0" smtClean="0">
                  <a:latin typeface="Times New Roman" panose="02020603050405020304" pitchFamily="18" charset="0"/>
                  <a:cs typeface="Times New Roman" panose="02020603050405020304" pitchFamily="18" charset="0"/>
                </a:endParaRPr>
              </a:p>
              <a:p>
                <a:pPr algn="l"/>
                <a:r>
                  <a:rPr lang="zh-CN" altLang="en-US" smtClean="0">
                    <a:latin typeface="Times New Roman" panose="02020603050405020304" pitchFamily="18" charset="0"/>
                    <a:cs typeface="Times New Roman" panose="02020603050405020304" pitchFamily="18" charset="0"/>
                  </a:rPr>
                  <a:t>随机变量</a:t>
                </a:r>
                <a:r>
                  <a:rPr lang="zh-CN" altLang="en-US" dirty="0" smtClean="0">
                    <a:latin typeface="Times New Roman" panose="02020603050405020304" pitchFamily="18" charset="0"/>
                    <a:cs typeface="Times New Roman" panose="02020603050405020304" pitchFamily="18" charset="0"/>
                  </a:rPr>
                  <a:t>取值的平均水平</a:t>
                </a:r>
                <a:endParaRPr lang="en-US" altLang="zh-CN" dirty="0" smtClean="0">
                  <a:latin typeface="Times New Roman" panose="02020603050405020304" pitchFamily="18" charset="0"/>
                  <a:cs typeface="Times New Roman" panose="02020603050405020304" pitchFamily="18" charset="0"/>
                </a:endParaRPr>
              </a:p>
            </p:txBody>
          </p:sp>
        </mc:Choice>
        <mc:Fallback>
          <p:sp>
            <p:nvSpPr>
              <p:cNvPr id="8" name="副标题 2"/>
              <p:cNvSpPr txBox="1">
                <a:spLocks noRot="1" noChangeAspect="1" noMove="1" noResize="1" noEditPoints="1" noAdjustHandles="1" noChangeArrowheads="1" noChangeShapeType="1" noTextEdit="1"/>
              </p:cNvSpPr>
              <p:nvPr/>
            </p:nvSpPr>
            <p:spPr>
              <a:xfrm>
                <a:off x="136478" y="3645850"/>
                <a:ext cx="12547600" cy="1502818"/>
              </a:xfrm>
              <a:prstGeom prst="rect">
                <a:avLst/>
              </a:prstGeom>
              <a:blipFill rotWithShape="0">
                <a:blip r:embed="rId5"/>
                <a:stretch>
                  <a:fillRect l="-729" t="-68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副标题 2"/>
              <p:cNvSpPr txBox="1">
                <a:spLocks/>
              </p:cNvSpPr>
              <p:nvPr/>
            </p:nvSpPr>
            <p:spPr>
              <a:xfrm>
                <a:off x="136478" y="4976504"/>
                <a:ext cx="12547600" cy="18814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2</m:t>
                    </m:r>
                  </m:oMath>
                </a14:m>
                <a:r>
                  <a:rPr lang="zh-CN" altLang="en-US" dirty="0" smtClean="0">
                    <a:latin typeface="Times New Roman" panose="02020603050405020304" pitchFamily="18" charset="0"/>
                    <a:cs typeface="Times New Roman" panose="02020603050405020304" pitchFamily="18" charset="0"/>
                  </a:rPr>
                  <a:t>）方差</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称 </a:t>
                </a:r>
                <a:r>
                  <a:rPr lang="en-US" altLang="zh-CN" dirty="0" smtClean="0">
                    <a:latin typeface="Times New Roman" panose="02020603050405020304" pitchFamily="18" charset="0"/>
                    <a:cs typeface="Times New Roman" panose="02020603050405020304" pitchFamily="18" charset="0"/>
                  </a:rPr>
                  <a:t>DX =</a:t>
                </a:r>
                <a14:m>
                  <m:oMath xmlns:m="http://schemas.openxmlformats.org/officeDocument/2006/math">
                    <m:nary>
                      <m:naryPr>
                        <m:chr m:val="∑"/>
                        <m:ctrlPr>
                          <a:rPr lang="en-US" altLang="zh-CN" i="1" smtClean="0">
                            <a:latin typeface="Cambria Math" panose="02040503050406030204" pitchFamily="18" charset="0"/>
                            <a:cs typeface="Times New Roman" panose="02020603050405020304" pitchFamily="18" charset="0"/>
                          </a:rPr>
                        </m:ctrlPr>
                      </m:naryPr>
                      <m:sub>
                        <m:r>
                          <m:rPr>
                            <m:brk m:alnAt="23"/>
                          </m:rP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𝑛</m:t>
                        </m:r>
                      </m:sup>
                      <m:e>
                        <m:sSup>
                          <m:sSupPr>
                            <m:ctrlPr>
                              <a:rPr lang="en-US" altLang="zh-CN"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i="1">
                                    <a:latin typeface="Cambria Math" panose="02040503050406030204" pitchFamily="18" charset="0"/>
                                    <a:cs typeface="Times New Roman" panose="02020603050405020304" pitchFamily="18" charset="0"/>
                                  </a:rPr>
                                  <m:t>𝑖</m:t>
                                </m:r>
                              </m:sub>
                            </m:sSub>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𝐸𝑋</m:t>
                            </m:r>
                            <m:r>
                              <a:rPr lang="en-US" altLang="zh-CN" b="0" i="1" smtClean="0">
                                <a:latin typeface="Cambria Math" panose="02040503050406030204" pitchFamily="18" charset="0"/>
                                <a:cs typeface="Times New Roman" panose="02020603050405020304" pitchFamily="18" charset="0"/>
                              </a:rPr>
                              <m:t>)</m:t>
                            </m:r>
                          </m:e>
                          <m:sup>
                            <m:r>
                              <a:rPr lang="en-US" altLang="zh-CN" b="0" i="1" smtClean="0">
                                <a:latin typeface="Cambria Math" panose="02040503050406030204" pitchFamily="18" charset="0"/>
                                <a:cs typeface="Times New Roman" panose="02020603050405020304" pitchFamily="18" charset="0"/>
                              </a:rPr>
                              <m:t>2</m:t>
                            </m:r>
                          </m:sup>
                        </m:sSup>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𝑝</m:t>
                            </m:r>
                          </m:e>
                          <m:sub>
                            <m:r>
                              <a:rPr lang="en-US" altLang="zh-CN" i="1">
                                <a:latin typeface="Cambria Math" panose="02040503050406030204" pitchFamily="18" charset="0"/>
                                <a:cs typeface="Times New Roman" panose="02020603050405020304" pitchFamily="18" charset="0"/>
                              </a:rPr>
                              <m:t>𝑖</m:t>
                            </m:r>
                          </m:sub>
                        </m:sSub>
                      </m:e>
                    </m:nary>
                  </m:oMath>
                </a14:m>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为随机变量</a:t>
                </a:r>
                <a:r>
                  <a:rPr lang="en-US" altLang="zh-CN" dirty="0" smtClean="0">
                    <a:latin typeface="Times New Roman" panose="02020603050405020304" pitchFamily="18" charset="0"/>
                    <a:cs typeface="Times New Roman" panose="02020603050405020304" pitchFamily="18" charset="0"/>
                  </a:rPr>
                  <a:t>X</a:t>
                </a:r>
                <a:r>
                  <a:rPr lang="zh-CN" altLang="en-US" dirty="0" smtClean="0">
                    <a:latin typeface="Times New Roman" panose="02020603050405020304" pitchFamily="18" charset="0"/>
                    <a:cs typeface="Times New Roman" panose="02020603050405020304" pitchFamily="18" charset="0"/>
                  </a:rPr>
                  <a:t>的方差，它刻画了随机变量</a:t>
                </a:r>
                <a:r>
                  <a:rPr lang="en-US" altLang="zh-CN" dirty="0" smtClean="0">
                    <a:latin typeface="Times New Roman" panose="02020603050405020304" pitchFamily="18" charset="0"/>
                    <a:cs typeface="Times New Roman" panose="02020603050405020304" pitchFamily="18" charset="0"/>
                  </a:rPr>
                  <a:t>X</a:t>
                </a:r>
                <a:r>
                  <a:rPr lang="zh-CN" altLang="en-US" dirty="0" smtClean="0">
                    <a:latin typeface="Times New Roman" panose="02020603050405020304" pitchFamily="18" charset="0"/>
                    <a:cs typeface="Times New Roman" panose="02020603050405020304" pitchFamily="18" charset="0"/>
                  </a:rPr>
                  <a:t>与其均值</a:t>
                </a:r>
                <a:r>
                  <a:rPr lang="en-US" altLang="zh-CN" dirty="0" smtClean="0">
                    <a:latin typeface="Times New Roman" panose="02020603050405020304" pitchFamily="18" charset="0"/>
                    <a:cs typeface="Times New Roman" panose="02020603050405020304" pitchFamily="18" charset="0"/>
                  </a:rPr>
                  <a:t>EX</a:t>
                </a:r>
                <a:r>
                  <a:rPr lang="zh-CN" altLang="en-US" dirty="0" smtClean="0">
                    <a:latin typeface="Times New Roman" panose="02020603050405020304" pitchFamily="18" charset="0"/>
                    <a:cs typeface="Times New Roman" panose="02020603050405020304" pitchFamily="18" charset="0"/>
                  </a:rPr>
                  <a:t>的平均</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偏离程度，其算术平方根</a:t>
                </a:r>
                <a14:m>
                  <m:oMath xmlns:m="http://schemas.openxmlformats.org/officeDocument/2006/math">
                    <m:rad>
                      <m:radPr>
                        <m:degHide m:val="on"/>
                        <m:ctrlPr>
                          <a:rPr lang="zh-CN" altLang="en-US" i="1" smtClean="0">
                            <a:latin typeface="Cambria Math" panose="02040503050406030204" pitchFamily="18" charset="0"/>
                            <a:cs typeface="Times New Roman" panose="02020603050405020304" pitchFamily="18" charset="0"/>
                          </a:rPr>
                        </m:ctrlPr>
                      </m:radPr>
                      <m:deg/>
                      <m:e>
                        <m:r>
                          <a:rPr lang="en-US" altLang="zh-CN" b="0" i="1" smtClean="0">
                            <a:latin typeface="Cambria Math" panose="02040503050406030204" pitchFamily="18" charset="0"/>
                            <a:cs typeface="Times New Roman" panose="02020603050405020304" pitchFamily="18" charset="0"/>
                          </a:rPr>
                          <m:t>𝐷𝑋</m:t>
                        </m:r>
                      </m:e>
                    </m:rad>
                  </m:oMath>
                </a14:m>
                <a:r>
                  <a:rPr lang="zh-CN" altLang="en-US" dirty="0" smtClean="0">
                    <a:latin typeface="Times New Roman" panose="02020603050405020304" pitchFamily="18" charset="0"/>
                    <a:cs typeface="Times New Roman" panose="02020603050405020304" pitchFamily="18" charset="0"/>
                  </a:rPr>
                  <a:t>为随机变量</a:t>
                </a:r>
                <a:r>
                  <a:rPr lang="en-US" altLang="zh-CN" dirty="0" smtClean="0">
                    <a:latin typeface="Times New Roman" panose="02020603050405020304" pitchFamily="18" charset="0"/>
                    <a:cs typeface="Times New Roman" panose="02020603050405020304" pitchFamily="18" charset="0"/>
                  </a:rPr>
                  <a:t>X</a:t>
                </a:r>
                <a:r>
                  <a:rPr lang="zh-CN" altLang="en-US" dirty="0" smtClean="0">
                    <a:latin typeface="Times New Roman" panose="02020603050405020304" pitchFamily="18" charset="0"/>
                    <a:cs typeface="Times New Roman" panose="02020603050405020304" pitchFamily="18" charset="0"/>
                  </a:rPr>
                  <a:t>的标准差，记为</a:t>
                </a:r>
                <a14:m>
                  <m:oMath xmlns:m="http://schemas.openxmlformats.org/officeDocument/2006/math">
                    <m:r>
                      <a:rPr lang="zh-CN" altLang="en-US" i="1" smtClean="0">
                        <a:latin typeface="Cambria Math" panose="02040503050406030204" pitchFamily="18" charset="0"/>
                        <a:cs typeface="Times New Roman" panose="02020603050405020304" pitchFamily="18" charset="0"/>
                      </a:rPr>
                      <m:t>𝜎</m:t>
                    </m:r>
                    <m:r>
                      <a:rPr lang="en-US" altLang="zh-CN" b="0" i="1" smtClean="0">
                        <a:latin typeface="Cambria Math" panose="02040503050406030204" pitchFamily="18" charset="0"/>
                        <a:cs typeface="Times New Roman" panose="02020603050405020304" pitchFamily="18" charset="0"/>
                      </a:rPr>
                      <m:t>𝑋</m:t>
                    </m:r>
                  </m:oMath>
                </a14:m>
                <a:endParaRPr lang="en-US" altLang="zh-CN" dirty="0" smtClean="0">
                  <a:latin typeface="Times New Roman" panose="02020603050405020304" pitchFamily="18" charset="0"/>
                  <a:cs typeface="Times New Roman" panose="02020603050405020304" pitchFamily="18" charset="0"/>
                </a:endParaRPr>
              </a:p>
              <a:p>
                <a:pPr algn="l"/>
                <a:r>
                  <a:rPr lang="en-US" altLang="zh-CN" dirty="0" smtClean="0">
                    <a:latin typeface="Times New Roman" panose="02020603050405020304" pitchFamily="18" charset="0"/>
                    <a:cs typeface="Times New Roman" panose="02020603050405020304" pitchFamily="18" charset="0"/>
                  </a:rPr>
                  <a:t>*D</a:t>
                </a:r>
                <a14:m>
                  <m:oMath xmlns:m="http://schemas.openxmlformats.org/officeDocument/2006/math">
                    <m:r>
                      <a:rPr lang="zh-CN" altLang="en-US" i="1">
                        <a:latin typeface="Cambria Math" panose="02040503050406030204" pitchFamily="18" charset="0"/>
                        <a:cs typeface="Times New Roman" panose="02020603050405020304" pitchFamily="18" charset="0"/>
                      </a:rPr>
                      <m:t>𝜉</m:t>
                    </m:r>
                  </m:oMath>
                </a14:m>
                <a:r>
                  <a:rPr lang="en-US" altLang="zh-CN" dirty="0" smtClean="0">
                    <a:latin typeface="Times New Roman" panose="02020603050405020304" pitchFamily="18" charset="0"/>
                    <a:cs typeface="Times New Roman" panose="02020603050405020304" pitchFamily="18" charset="0"/>
                  </a:rPr>
                  <a:t>=E</a:t>
                </a:r>
                <a14:m>
                  <m:oMath xmlns:m="http://schemas.openxmlformats.org/officeDocument/2006/math">
                    <m:sSup>
                      <m:sSupPr>
                        <m:ctrlPr>
                          <a:rPr lang="en-US" altLang="zh-CN" i="1" smtClean="0">
                            <a:latin typeface="Cambria Math" panose="02040503050406030204" pitchFamily="18" charset="0"/>
                            <a:cs typeface="Times New Roman" panose="02020603050405020304" pitchFamily="18" charset="0"/>
                          </a:rPr>
                        </m:ctrlPr>
                      </m:sSupPr>
                      <m:e>
                        <m:r>
                          <a:rPr lang="zh-CN" altLang="en-US" i="1">
                            <a:latin typeface="Cambria Math" panose="02040503050406030204" pitchFamily="18" charset="0"/>
                            <a:cs typeface="Times New Roman" panose="02020603050405020304" pitchFamily="18" charset="0"/>
                          </a:rPr>
                          <m:t>𝜉</m:t>
                        </m:r>
                      </m:e>
                      <m:sup>
                        <m:r>
                          <a:rPr lang="en-US" altLang="zh-CN" b="0" i="1" smtClean="0">
                            <a:latin typeface="Cambria Math" panose="02040503050406030204" pitchFamily="18" charset="0"/>
                            <a:cs typeface="Times New Roman" panose="02020603050405020304" pitchFamily="18" charset="0"/>
                          </a:rPr>
                          <m:t>2</m:t>
                        </m:r>
                      </m:sup>
                    </m:sSup>
                  </m:oMath>
                </a14:m>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i="1">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𝐸</m:t>
                        </m:r>
                        <m:r>
                          <a:rPr lang="zh-CN" altLang="en-US" i="1">
                            <a:latin typeface="Cambria Math" panose="02040503050406030204" pitchFamily="18" charset="0"/>
                            <a:cs typeface="Times New Roman" panose="02020603050405020304" pitchFamily="18" charset="0"/>
                          </a:rPr>
                          <m:t>𝜉</m:t>
                        </m:r>
                        <m:r>
                          <a:rPr lang="en-US" altLang="zh-CN" b="0" i="1" smtClean="0">
                            <a:latin typeface="Cambria Math" panose="02040503050406030204" pitchFamily="18" charset="0"/>
                            <a:cs typeface="Times New Roman" panose="02020603050405020304" pitchFamily="18" charset="0"/>
                          </a:rPr>
                          <m:t>)</m:t>
                        </m:r>
                      </m:e>
                      <m:sup>
                        <m:r>
                          <a:rPr lang="en-US" altLang="zh-CN" i="1">
                            <a:latin typeface="Cambria Math" panose="02040503050406030204" pitchFamily="18" charset="0"/>
                            <a:cs typeface="Times New Roman" panose="02020603050405020304" pitchFamily="18" charset="0"/>
                          </a:rPr>
                          <m:t>2</m:t>
                        </m:r>
                      </m:sup>
                    </m:sSup>
                  </m:oMath>
                </a14:m>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由</a:t>
                </a:r>
                <a14:m>
                  <m:oMath xmlns:m="http://schemas.openxmlformats.org/officeDocument/2006/math">
                    <m:r>
                      <a:rPr lang="zh-CN" altLang="en-US" i="1">
                        <a:latin typeface="Cambria Math" panose="02040503050406030204" pitchFamily="18" charset="0"/>
                        <a:cs typeface="Times New Roman" panose="02020603050405020304" pitchFamily="18" charset="0"/>
                      </a:rPr>
                      <m:t>𝜉</m:t>
                    </m:r>
                  </m:oMath>
                </a14:m>
                <a:r>
                  <a:rPr lang="zh-CN" altLang="en-US" dirty="0" smtClean="0">
                    <a:latin typeface="Times New Roman" panose="02020603050405020304" pitchFamily="18" charset="0"/>
                    <a:cs typeface="Times New Roman" panose="02020603050405020304" pitchFamily="18" charset="0"/>
                  </a:rPr>
                  <a:t>的分布列唯一确定</a:t>
                </a:r>
                <a:endParaRPr lang="en-US" altLang="zh-CN" dirty="0" smtClean="0">
                  <a:latin typeface="Times New Roman" panose="02020603050405020304" pitchFamily="18" charset="0"/>
                  <a:cs typeface="Times New Roman" panose="02020603050405020304" pitchFamily="18" charset="0"/>
                </a:endParaRPr>
              </a:p>
            </p:txBody>
          </p:sp>
        </mc:Choice>
        <mc:Fallback xmlns="">
          <p:sp>
            <p:nvSpPr>
              <p:cNvPr id="9" name="副标题 2"/>
              <p:cNvSpPr txBox="1">
                <a:spLocks noRot="1" noChangeAspect="1" noMove="1" noResize="1" noEditPoints="1" noAdjustHandles="1" noChangeArrowheads="1" noChangeShapeType="1" noTextEdit="1"/>
              </p:cNvSpPr>
              <p:nvPr/>
            </p:nvSpPr>
            <p:spPr>
              <a:xfrm>
                <a:off x="136478" y="4976504"/>
                <a:ext cx="12547600" cy="1881495"/>
              </a:xfrm>
              <a:prstGeom prst="rect">
                <a:avLst/>
              </a:prstGeom>
              <a:blipFill rotWithShape="0">
                <a:blip r:embed="rId6"/>
                <a:stretch>
                  <a:fillRect l="-729" t="-9061" b="-48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8724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191069"/>
            <a:ext cx="11041039" cy="750627"/>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二、</a:t>
            </a:r>
            <a:r>
              <a:rPr lang="zh-CN" altLang="en-US" sz="4800" dirty="0">
                <a:latin typeface="Times New Roman" panose="02020603050405020304" pitchFamily="18" charset="0"/>
                <a:cs typeface="Times New Roman" panose="02020603050405020304" pitchFamily="18" charset="0"/>
              </a:rPr>
              <a:t>离散型随机变量及其分布列、均值与方差</a:t>
            </a:r>
            <a:endParaRPr lang="en-US" altLang="zh-CN" sz="4800" dirty="0">
              <a:latin typeface="Times New Roman" panose="02020603050405020304" pitchFamily="18" charset="0"/>
              <a:cs typeface="Times New Roman" panose="02020603050405020304" pitchFamily="18" charset="0"/>
            </a:endParaRPr>
          </a:p>
        </p:txBody>
      </p:sp>
      <p:sp>
        <p:nvSpPr>
          <p:cNvPr id="10" name="副标题 2"/>
          <p:cNvSpPr>
            <a:spLocks noGrp="1"/>
          </p:cNvSpPr>
          <p:nvPr>
            <p:ph type="subTitle" idx="1"/>
          </p:nvPr>
        </p:nvSpPr>
        <p:spPr>
          <a:xfrm>
            <a:off x="0" y="1160061"/>
            <a:ext cx="10263116" cy="423081"/>
          </a:xfrm>
        </p:spPr>
        <p:txBody>
          <a:bodyPr>
            <a:normAutofit/>
          </a:bodyPr>
          <a:lstStyle/>
          <a:p>
            <a:pPr algn="l"/>
            <a:r>
              <a:rPr lang="en-US" altLang="zh-CN" dirty="0" smtClean="0">
                <a:latin typeface="Times New Roman" panose="02020603050405020304" pitchFamily="18" charset="0"/>
                <a:cs typeface="Times New Roman" panose="02020603050405020304" pitchFamily="18" charset="0"/>
              </a:rPr>
              <a:t>5.</a:t>
            </a:r>
            <a:r>
              <a:rPr lang="zh-CN" altLang="en-US" dirty="0" smtClean="0">
                <a:latin typeface="Times New Roman" panose="02020603050405020304" pitchFamily="18" charset="0"/>
                <a:cs typeface="Times New Roman" panose="02020603050405020304" pitchFamily="18" charset="0"/>
              </a:rPr>
              <a:t>均值和方差的性质</a:t>
            </a:r>
            <a:endParaRPr lang="en-US" altLang="zh-CN"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副标题 2"/>
              <p:cNvSpPr txBox="1">
                <a:spLocks/>
              </p:cNvSpPr>
              <p:nvPr/>
            </p:nvSpPr>
            <p:spPr>
              <a:xfrm>
                <a:off x="136478" y="1610441"/>
                <a:ext cx="12547600" cy="11600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E(</a:t>
                </a:r>
                <a:r>
                  <a:rPr lang="en-US" altLang="zh-CN" dirty="0" err="1" smtClean="0">
                    <a:latin typeface="Times New Roman" panose="02020603050405020304" pitchFamily="18" charset="0"/>
                    <a:cs typeface="Times New Roman" panose="02020603050405020304" pitchFamily="18" charset="0"/>
                  </a:rPr>
                  <a:t>aX+b</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aEX+b</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a,b</a:t>
                </a:r>
                <a:r>
                  <a:rPr lang="zh-CN" altLang="en-US" dirty="0" smtClean="0">
                    <a:latin typeface="Times New Roman" panose="02020603050405020304" pitchFamily="18" charset="0"/>
                    <a:cs typeface="Times New Roman" panose="02020603050405020304" pitchFamily="18" charset="0"/>
                  </a:rPr>
                  <a:t>为实数</a:t>
                </a:r>
                <a:r>
                  <a:rPr lang="en-US" altLang="zh-CN" dirty="0" smtClean="0">
                    <a:latin typeface="Times New Roman" panose="02020603050405020304" pitchFamily="18" charset="0"/>
                    <a:cs typeface="Times New Roman" panose="02020603050405020304" pitchFamily="18" charset="0"/>
                  </a:rPr>
                  <a:t>)</a:t>
                </a:r>
              </a:p>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D(</a:t>
                </a:r>
                <a:r>
                  <a:rPr lang="en-US" altLang="zh-CN" dirty="0" err="1" smtClean="0">
                    <a:latin typeface="Times New Roman" panose="02020603050405020304" pitchFamily="18" charset="0"/>
                    <a:cs typeface="Times New Roman" panose="02020603050405020304" pitchFamily="18" charset="0"/>
                  </a:rPr>
                  <a:t>aX+b</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i="1">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𝑎</m:t>
                        </m:r>
                      </m:e>
                      <m:sup>
                        <m:r>
                          <a:rPr lang="en-US" altLang="zh-CN" i="1">
                            <a:latin typeface="Cambria Math" panose="02040503050406030204" pitchFamily="18" charset="0"/>
                            <a:cs typeface="Times New Roman" panose="02020603050405020304" pitchFamily="18" charset="0"/>
                          </a:rPr>
                          <m:t>2</m:t>
                        </m:r>
                      </m:sup>
                    </m:sSup>
                  </m:oMath>
                </a14:m>
                <a:r>
                  <a:rPr lang="en-US" altLang="zh-CN" dirty="0" smtClean="0">
                    <a:latin typeface="Times New Roman" panose="02020603050405020304" pitchFamily="18" charset="0"/>
                    <a:cs typeface="Times New Roman" panose="02020603050405020304" pitchFamily="18" charset="0"/>
                  </a:rPr>
                  <a:t>DX (</a:t>
                </a:r>
                <a:r>
                  <a:rPr lang="en-US" altLang="zh-CN" dirty="0">
                    <a:latin typeface="Times New Roman" panose="02020603050405020304" pitchFamily="18" charset="0"/>
                    <a:cs typeface="Times New Roman" panose="02020603050405020304" pitchFamily="18" charset="0"/>
                  </a:rPr>
                  <a:t>a,b</a:t>
                </a:r>
                <a:r>
                  <a:rPr lang="zh-CN" altLang="en-US" dirty="0">
                    <a:latin typeface="Times New Roman" panose="02020603050405020304" pitchFamily="18" charset="0"/>
                    <a:cs typeface="Times New Roman" panose="02020603050405020304" pitchFamily="18" charset="0"/>
                  </a:rPr>
                  <a:t>为实数</a:t>
                </a:r>
                <a:r>
                  <a:rPr lang="en-US" altLang="zh-CN" dirty="0">
                    <a:latin typeface="Times New Roman" panose="02020603050405020304" pitchFamily="18" charset="0"/>
                    <a:cs typeface="Times New Roman" panose="02020603050405020304" pitchFamily="18" charset="0"/>
                  </a:rPr>
                  <a:t>)</a:t>
                </a:r>
              </a:p>
              <a:p>
                <a:pPr algn="l"/>
                <a:endParaRPr lang="en-US" altLang="zh-CN" dirty="0" smtClean="0">
                  <a:latin typeface="Times New Roman" panose="02020603050405020304" pitchFamily="18" charset="0"/>
                  <a:cs typeface="Times New Roman" panose="02020603050405020304" pitchFamily="18" charset="0"/>
                </a:endParaRPr>
              </a:p>
            </p:txBody>
          </p:sp>
        </mc:Choice>
        <mc:Fallback xmlns="">
          <p:sp>
            <p:nvSpPr>
              <p:cNvPr id="4" name="副标题 2"/>
              <p:cNvSpPr txBox="1">
                <a:spLocks noRot="1" noChangeAspect="1" noMove="1" noResize="1" noEditPoints="1" noAdjustHandles="1" noChangeArrowheads="1" noChangeShapeType="1" noTextEdit="1"/>
              </p:cNvSpPr>
              <p:nvPr/>
            </p:nvSpPr>
            <p:spPr>
              <a:xfrm>
                <a:off x="136478" y="1610441"/>
                <a:ext cx="12547600" cy="1160056"/>
              </a:xfrm>
              <a:prstGeom prst="rect">
                <a:avLst/>
              </a:prstGeom>
              <a:blipFill rotWithShape="0">
                <a:blip r:embed="rId3"/>
                <a:stretch>
                  <a:fillRect l="-729" t="-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副标题 2"/>
              <p:cNvSpPr txBox="1">
                <a:spLocks/>
              </p:cNvSpPr>
              <p:nvPr/>
            </p:nvSpPr>
            <p:spPr>
              <a:xfrm>
                <a:off x="136478" y="3095008"/>
                <a:ext cx="12547600" cy="48260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1</m:t>
                    </m:r>
                  </m:oMath>
                </a14:m>
                <a:r>
                  <a:rPr lang="zh-CN" altLang="en-US" dirty="0" smtClean="0">
                    <a:latin typeface="Times New Roman" panose="02020603050405020304" pitchFamily="18" charset="0"/>
                    <a:cs typeface="Times New Roman" panose="02020603050405020304" pitchFamily="18" charset="0"/>
                  </a:rPr>
                  <a:t>）若</a:t>
                </a:r>
                <a:r>
                  <a:rPr lang="en-US" altLang="zh-CN" dirty="0" smtClean="0">
                    <a:latin typeface="Times New Roman" panose="02020603050405020304" pitchFamily="18" charset="0"/>
                    <a:cs typeface="Times New Roman" panose="02020603050405020304" pitchFamily="18" charset="0"/>
                  </a:rPr>
                  <a:t>X</a:t>
                </a:r>
                <a:r>
                  <a:rPr lang="zh-CN" altLang="en-US" dirty="0" smtClean="0">
                    <a:latin typeface="Times New Roman" panose="02020603050405020304" pitchFamily="18" charset="0"/>
                    <a:cs typeface="Times New Roman" panose="02020603050405020304" pitchFamily="18" charset="0"/>
                  </a:rPr>
                  <a:t>服从两点分布，则</a:t>
                </a:r>
                <a:r>
                  <a:rPr lang="en-US" altLang="zh-CN" dirty="0" smtClean="0">
                    <a:latin typeface="Times New Roman" panose="02020603050405020304" pitchFamily="18" charset="0"/>
                    <a:cs typeface="Times New Roman" panose="02020603050405020304" pitchFamily="18" charset="0"/>
                  </a:rPr>
                  <a:t>EX=</a:t>
                </a:r>
                <a:r>
                  <a:rPr lang="en-US" altLang="zh-CN" dirty="0" err="1" smtClean="0">
                    <a:latin typeface="Times New Roman" panose="02020603050405020304" pitchFamily="18" charset="0"/>
                    <a:cs typeface="Times New Roman" panose="02020603050405020304" pitchFamily="18" charset="0"/>
                  </a:rPr>
                  <a:t>p,DX</a:t>
                </a:r>
                <a:r>
                  <a:rPr lang="en-US" altLang="zh-CN" dirty="0" smtClean="0">
                    <a:latin typeface="Times New Roman" panose="02020603050405020304" pitchFamily="18" charset="0"/>
                    <a:cs typeface="Times New Roman" panose="02020603050405020304" pitchFamily="18" charset="0"/>
                  </a:rPr>
                  <a:t>=p(1-p)</a:t>
                </a:r>
              </a:p>
              <a:p>
                <a:pPr algn="l"/>
                <a:endParaRPr lang="zh-CN" altLang="en-US" dirty="0" smtClean="0">
                  <a:latin typeface="Times New Roman" panose="02020603050405020304" pitchFamily="18" charset="0"/>
                  <a:cs typeface="Times New Roman" panose="02020603050405020304" pitchFamily="18" charset="0"/>
                </a:endParaRPr>
              </a:p>
            </p:txBody>
          </p:sp>
        </mc:Choice>
        <mc:Fallback xmlns="">
          <p:sp>
            <p:nvSpPr>
              <p:cNvPr id="8" name="副标题 2"/>
              <p:cNvSpPr txBox="1">
                <a:spLocks noRot="1" noChangeAspect="1" noMove="1" noResize="1" noEditPoints="1" noAdjustHandles="1" noChangeArrowheads="1" noChangeShapeType="1" noTextEdit="1"/>
              </p:cNvSpPr>
              <p:nvPr/>
            </p:nvSpPr>
            <p:spPr>
              <a:xfrm>
                <a:off x="136478" y="3095008"/>
                <a:ext cx="12547600" cy="482601"/>
              </a:xfrm>
              <a:prstGeom prst="rect">
                <a:avLst/>
              </a:prstGeom>
              <a:blipFill rotWithShape="0">
                <a:blip r:embed="rId4"/>
                <a:stretch>
                  <a:fillRect l="-729" t="-21519" b="-177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副标题 2"/>
              <p:cNvSpPr txBox="1">
                <a:spLocks/>
              </p:cNvSpPr>
              <p:nvPr/>
            </p:nvSpPr>
            <p:spPr>
              <a:xfrm>
                <a:off x="136478" y="3557138"/>
                <a:ext cx="12547600" cy="18814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2</m:t>
                    </m:r>
                  </m:oMath>
                </a14:m>
                <a:r>
                  <a:rPr lang="zh-CN" altLang="en-US" dirty="0" smtClean="0">
                    <a:latin typeface="Times New Roman" panose="02020603050405020304" pitchFamily="18" charset="0"/>
                    <a:cs typeface="Times New Roman" panose="02020603050405020304" pitchFamily="18" charset="0"/>
                  </a:rPr>
                  <a:t>）若</a:t>
                </a:r>
                <a:r>
                  <a:rPr lang="en-US" altLang="zh-CN" dirty="0" smtClean="0">
                    <a:latin typeface="Times New Roman" panose="02020603050405020304" pitchFamily="18" charset="0"/>
                    <a:cs typeface="Times New Roman" panose="02020603050405020304" pitchFamily="18" charset="0"/>
                  </a:rPr>
                  <a:t>X~B(</a:t>
                </a:r>
                <a:r>
                  <a:rPr lang="en-US" altLang="zh-CN" dirty="0" err="1" smtClean="0">
                    <a:latin typeface="Times New Roman" panose="02020603050405020304" pitchFamily="18" charset="0"/>
                    <a:cs typeface="Times New Roman" panose="02020603050405020304" pitchFamily="18" charset="0"/>
                  </a:rPr>
                  <a:t>n,p</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，则</a:t>
                </a:r>
                <a:r>
                  <a:rPr lang="en-US" altLang="zh-CN" dirty="0" smtClean="0">
                    <a:latin typeface="Times New Roman" panose="02020603050405020304" pitchFamily="18" charset="0"/>
                    <a:cs typeface="Times New Roman" panose="02020603050405020304" pitchFamily="18" charset="0"/>
                  </a:rPr>
                  <a:t>EX=np</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DX=np(1-p)</a:t>
                </a:r>
              </a:p>
            </p:txBody>
          </p:sp>
        </mc:Choice>
        <mc:Fallback xmlns="">
          <p:sp>
            <p:nvSpPr>
              <p:cNvPr id="9" name="副标题 2"/>
              <p:cNvSpPr txBox="1">
                <a:spLocks noRot="1" noChangeAspect="1" noMove="1" noResize="1" noEditPoints="1" noAdjustHandles="1" noChangeArrowheads="1" noChangeShapeType="1" noTextEdit="1"/>
              </p:cNvSpPr>
              <p:nvPr/>
            </p:nvSpPr>
            <p:spPr>
              <a:xfrm>
                <a:off x="136478" y="3557138"/>
                <a:ext cx="12547600" cy="1881495"/>
              </a:xfrm>
              <a:prstGeom prst="rect">
                <a:avLst/>
              </a:prstGeom>
              <a:blipFill rotWithShape="0">
                <a:blip r:embed="rId5"/>
                <a:stretch>
                  <a:fillRect l="-729" t="-5519"/>
                </a:stretch>
              </a:blipFill>
            </p:spPr>
            <p:txBody>
              <a:bodyPr/>
              <a:lstStyle/>
              <a:p>
                <a:r>
                  <a:rPr lang="zh-CN" altLang="en-US">
                    <a:noFill/>
                  </a:rPr>
                  <a:t> </a:t>
                </a:r>
              </a:p>
            </p:txBody>
          </p:sp>
        </mc:Fallback>
      </mc:AlternateContent>
      <p:sp>
        <p:nvSpPr>
          <p:cNvPr id="11" name="副标题 2"/>
          <p:cNvSpPr txBox="1">
            <a:spLocks/>
          </p:cNvSpPr>
          <p:nvPr/>
        </p:nvSpPr>
        <p:spPr>
          <a:xfrm>
            <a:off x="0" y="2558956"/>
            <a:ext cx="10263116" cy="4230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dirty="0" smtClean="0">
                <a:latin typeface="Times New Roman" panose="02020603050405020304" pitchFamily="18" charset="0"/>
                <a:cs typeface="Times New Roman" panose="02020603050405020304" pitchFamily="18" charset="0"/>
              </a:rPr>
              <a:t>6.</a:t>
            </a:r>
            <a:r>
              <a:rPr lang="zh-CN" altLang="en-US" dirty="0" smtClean="0">
                <a:latin typeface="Times New Roman" panose="02020603050405020304" pitchFamily="18" charset="0"/>
                <a:cs typeface="Times New Roman" panose="02020603050405020304" pitchFamily="18" charset="0"/>
              </a:rPr>
              <a:t>两点分布与二项分布的均值、方差</a:t>
            </a: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75518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zh-CN" altLang="en-US" sz="3200" dirty="0" smtClean="0">
                <a:latin typeface="Times New Roman" panose="02020603050405020304" pitchFamily="18" charset="0"/>
                <a:cs typeface="Times New Roman" panose="02020603050405020304" pitchFamily="18" charset="0"/>
              </a:rPr>
              <a:t>随机事件</a:t>
            </a:r>
            <a:r>
              <a:rPr lang="zh-CN" altLang="en-US" sz="3200" dirty="0">
                <a:latin typeface="Times New Roman" panose="02020603050405020304" pitchFamily="18" charset="0"/>
                <a:cs typeface="Times New Roman" panose="02020603050405020304" pitchFamily="18" charset="0"/>
              </a:rPr>
              <a:t>、古典概型与几何概</a:t>
            </a:r>
            <a:r>
              <a:rPr lang="zh-CN" altLang="en-US" sz="3200" dirty="0" smtClean="0">
                <a:latin typeface="Times New Roman" panose="02020603050405020304" pitchFamily="18" charset="0"/>
                <a:cs typeface="Times New Roman" panose="02020603050405020304" pitchFamily="18" charset="0"/>
              </a:rPr>
              <a:t>型</a:t>
            </a:r>
            <a:endParaRPr lang="en-US" altLang="zh-CN" sz="32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0" y="920675"/>
            <a:ext cx="11869004" cy="1754326"/>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2018</a:t>
            </a:r>
            <a:r>
              <a:rPr lang="zh-CN" altLang="en-US" sz="2400" dirty="0" smtClean="0">
                <a:latin typeface="Times New Roman" panose="02020603050405020304" pitchFamily="18" charset="0"/>
                <a:cs typeface="Times New Roman" panose="02020603050405020304" pitchFamily="18" charset="0"/>
              </a:rPr>
              <a:t>课标</a:t>
            </a:r>
            <a:r>
              <a:rPr lang="en-US" altLang="zh-CN" sz="2400" dirty="0" smtClean="0">
                <a:latin typeface="Times New Roman" panose="02020603050405020304" pitchFamily="18" charset="0"/>
                <a:cs typeface="Times New Roman" panose="02020603050405020304" pitchFamily="18" charset="0"/>
              </a:rPr>
              <a:t>Ⅱ 8</a:t>
            </a:r>
            <a:r>
              <a:rPr lang="zh-CN" altLang="en-US" sz="2400" dirty="0" smtClean="0">
                <a:latin typeface="Times New Roman" panose="02020603050405020304" pitchFamily="18" charset="0"/>
                <a:cs typeface="Times New Roman" panose="02020603050405020304" pitchFamily="18" charset="0"/>
              </a:rPr>
              <a:t>）我国数学家陈景润在哥德巴赫猜想的研究中取得了世界领先的成果。哥德巴赫猜想是“每个大于</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的偶数可以表示为两个素数的和”，如</a:t>
            </a:r>
            <a:r>
              <a:rPr lang="en-US" altLang="zh-CN" sz="2400" dirty="0" smtClean="0">
                <a:latin typeface="Times New Roman" panose="02020603050405020304" pitchFamily="18" charset="0"/>
                <a:cs typeface="Times New Roman" panose="02020603050405020304" pitchFamily="18" charset="0"/>
              </a:rPr>
              <a:t>30=7+23</a:t>
            </a:r>
            <a:r>
              <a:rPr lang="zh-CN" altLang="en-US" sz="2400" dirty="0" smtClean="0">
                <a:latin typeface="Times New Roman" panose="02020603050405020304" pitchFamily="18" charset="0"/>
                <a:cs typeface="Times New Roman" panose="02020603050405020304" pitchFamily="18" charset="0"/>
              </a:rPr>
              <a:t>。在不超过</a:t>
            </a:r>
            <a:r>
              <a:rPr lang="en-US" altLang="zh-CN" sz="2400" dirty="0" smtClean="0">
                <a:latin typeface="Times New Roman" panose="02020603050405020304" pitchFamily="18" charset="0"/>
                <a:cs typeface="Times New Roman" panose="02020603050405020304" pitchFamily="18" charset="0"/>
              </a:rPr>
              <a:t>30</a:t>
            </a:r>
            <a:r>
              <a:rPr lang="zh-CN" altLang="en-US" sz="2400" dirty="0" smtClean="0">
                <a:latin typeface="Times New Roman" panose="02020603050405020304" pitchFamily="18" charset="0"/>
                <a:cs typeface="Times New Roman" panose="02020603050405020304" pitchFamily="18" charset="0"/>
              </a:rPr>
              <a:t>的素数中，随机选取两个不同的数，其和等于</a:t>
            </a:r>
            <a:r>
              <a:rPr lang="en-US" altLang="zh-CN" sz="2400" dirty="0" smtClean="0">
                <a:latin typeface="Times New Roman" panose="02020603050405020304" pitchFamily="18" charset="0"/>
                <a:cs typeface="Times New Roman" panose="02020603050405020304" pitchFamily="18" charset="0"/>
              </a:rPr>
              <a:t>30</a:t>
            </a:r>
            <a:r>
              <a:rPr lang="zh-CN" altLang="en-US" sz="2400" dirty="0" smtClean="0">
                <a:latin typeface="Times New Roman" panose="02020603050405020304" pitchFamily="18" charset="0"/>
                <a:cs typeface="Times New Roman" panose="02020603050405020304" pitchFamily="18" charset="0"/>
              </a:rPr>
              <a:t>的概率是</a:t>
            </a:r>
            <a:r>
              <a:rPr lang="en-US" altLang="zh-CN" sz="2400" dirty="0" smtClean="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文本框 3"/>
              <p:cNvSpPr txBox="1"/>
              <p:nvPr/>
            </p:nvSpPr>
            <p:spPr>
              <a:xfrm>
                <a:off x="31845" y="2675001"/>
                <a:ext cx="11869004" cy="809517"/>
              </a:xfrm>
              <a:prstGeom prst="rect">
                <a:avLst/>
              </a:prstGeom>
              <a:noFill/>
            </p:spPr>
            <p:txBody>
              <a:bodyPr wrap="square" rtlCol="0">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A. </a:t>
                </a:r>
                <a14:m>
                  <m:oMath xmlns:m="http://schemas.openxmlformats.org/officeDocument/2006/math">
                    <m:f>
                      <m:fPr>
                        <m:ctrlPr>
                          <a:rPr lang="en-US" altLang="zh-CN" sz="2400" i="1" smtClean="0">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1</m:t>
                        </m:r>
                      </m:num>
                      <m:den>
                        <m:r>
                          <a:rPr lang="en-US" altLang="zh-CN" sz="2400" b="0" i="1" smtClean="0">
                            <a:latin typeface="Cambria Math" panose="02040503050406030204" pitchFamily="18" charset="0"/>
                            <a:cs typeface="Times New Roman" panose="02020603050405020304" pitchFamily="18" charset="0"/>
                          </a:rPr>
                          <m:t>12</m:t>
                        </m:r>
                      </m:den>
                    </m:f>
                  </m:oMath>
                </a14:m>
                <a:r>
                  <a:rPr lang="en-US" altLang="zh-CN" sz="2400" dirty="0" smtClean="0">
                    <a:latin typeface="Times New Roman" panose="02020603050405020304" pitchFamily="18" charset="0"/>
                    <a:cs typeface="Times New Roman" panose="02020603050405020304" pitchFamily="18" charset="0"/>
                  </a:rPr>
                  <a:t>		B. </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1</m:t>
                        </m:r>
                      </m:num>
                      <m:den>
                        <m:r>
                          <a:rPr lang="en-US" altLang="zh-CN" sz="2400" i="1">
                            <a:latin typeface="Cambria Math" panose="02040503050406030204" pitchFamily="18" charset="0"/>
                            <a:cs typeface="Times New Roman" panose="02020603050405020304" pitchFamily="18" charset="0"/>
                          </a:rPr>
                          <m:t>1</m:t>
                        </m:r>
                        <m:r>
                          <a:rPr lang="en-US" altLang="zh-CN" sz="2400" b="0" i="1" smtClean="0">
                            <a:latin typeface="Cambria Math" panose="02040503050406030204" pitchFamily="18" charset="0"/>
                            <a:cs typeface="Times New Roman" panose="02020603050405020304" pitchFamily="18" charset="0"/>
                          </a:rPr>
                          <m:t>4</m:t>
                        </m:r>
                      </m:den>
                    </m:f>
                  </m:oMath>
                </a14:m>
                <a:r>
                  <a:rPr lang="en-US" altLang="zh-CN" sz="2400" dirty="0" smtClean="0">
                    <a:latin typeface="Times New Roman" panose="02020603050405020304" pitchFamily="18" charset="0"/>
                    <a:cs typeface="Times New Roman" panose="02020603050405020304" pitchFamily="18" charset="0"/>
                  </a:rPr>
                  <a:t> 		C.</a:t>
                </a:r>
                <a:r>
                  <a:rPr lang="en-US" altLang="zh-CN" sz="2400" dirty="0">
                    <a:cs typeface="Times New Roman" panose="02020603050405020304" pitchFamily="18" charset="0"/>
                  </a:rPr>
                  <a:t> </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1</m:t>
                        </m:r>
                      </m:num>
                      <m:den>
                        <m:r>
                          <a:rPr lang="en-US" altLang="zh-CN" sz="2400" i="1">
                            <a:latin typeface="Cambria Math" panose="02040503050406030204" pitchFamily="18" charset="0"/>
                            <a:cs typeface="Times New Roman" panose="02020603050405020304" pitchFamily="18" charset="0"/>
                          </a:rPr>
                          <m:t>1</m:t>
                        </m:r>
                        <m:r>
                          <a:rPr lang="en-US" altLang="zh-CN" sz="2400" b="0" i="1" smtClean="0">
                            <a:latin typeface="Cambria Math" panose="02040503050406030204" pitchFamily="18" charset="0"/>
                            <a:cs typeface="Times New Roman" panose="02020603050405020304" pitchFamily="18" charset="0"/>
                          </a:rPr>
                          <m:t>5</m:t>
                        </m:r>
                      </m:den>
                    </m:f>
                  </m:oMath>
                </a14:m>
                <a:r>
                  <a:rPr lang="en-US" altLang="zh-CN" sz="2400" dirty="0" smtClean="0">
                    <a:latin typeface="Times New Roman" panose="02020603050405020304" pitchFamily="18" charset="0"/>
                    <a:cs typeface="Times New Roman" panose="02020603050405020304" pitchFamily="18" charset="0"/>
                  </a:rPr>
                  <a:t>		D. </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1</m:t>
                        </m:r>
                      </m:num>
                      <m:den>
                        <m:r>
                          <a:rPr lang="en-US" altLang="zh-CN" sz="2400" i="1">
                            <a:latin typeface="Cambria Math" panose="02040503050406030204" pitchFamily="18" charset="0"/>
                            <a:cs typeface="Times New Roman" panose="02020603050405020304" pitchFamily="18" charset="0"/>
                          </a:rPr>
                          <m:t>1</m:t>
                        </m:r>
                        <m:r>
                          <a:rPr lang="en-US" altLang="zh-CN" sz="2400" b="0" i="1" smtClean="0">
                            <a:latin typeface="Cambria Math" panose="02040503050406030204" pitchFamily="18" charset="0"/>
                            <a:cs typeface="Times New Roman" panose="02020603050405020304" pitchFamily="18" charset="0"/>
                          </a:rPr>
                          <m:t>8</m:t>
                        </m:r>
                      </m:den>
                    </m:f>
                  </m:oMath>
                </a14:m>
                <a:endParaRPr lang="en-US" altLang="zh-CN" sz="2400" dirty="0">
                  <a:latin typeface="Times New Roman" panose="02020603050405020304" pitchFamily="18" charset="0"/>
                  <a:cs typeface="Times New Roman" panose="02020603050405020304" pitchFamily="18"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31845" y="2675001"/>
                <a:ext cx="11869004" cy="809517"/>
              </a:xfrm>
              <a:prstGeom prst="rect">
                <a:avLst/>
              </a:prstGeom>
              <a:blipFill rotWithShape="0">
                <a:blip r:embed="rId3"/>
                <a:stretch>
                  <a:fillRect l="-770" b="-67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63690" y="3484518"/>
                <a:ext cx="11869004" cy="3105402"/>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不超过</a:t>
                </a:r>
                <a:r>
                  <a:rPr lang="en-US" altLang="zh-CN" sz="2400" dirty="0" smtClean="0">
                    <a:latin typeface="Times New Roman" panose="02020603050405020304" pitchFamily="18" charset="0"/>
                    <a:cs typeface="Times New Roman" panose="02020603050405020304" pitchFamily="18" charset="0"/>
                  </a:rPr>
                  <a:t>30</a:t>
                </a:r>
                <a:r>
                  <a:rPr lang="zh-CN" altLang="en-US" sz="2400" dirty="0" smtClean="0">
                    <a:latin typeface="Times New Roman" panose="02020603050405020304" pitchFamily="18" charset="0"/>
                    <a:cs typeface="Times New Roman" panose="02020603050405020304" pitchFamily="18" charset="0"/>
                  </a:rPr>
                  <a:t>的素数有</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5</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7</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11</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13</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17</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19</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23</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29</a:t>
                </a:r>
                <a:r>
                  <a:rPr lang="zh-CN" altLang="en-US" sz="2400" dirty="0" smtClean="0">
                    <a:latin typeface="Times New Roman" panose="02020603050405020304" pitchFamily="18" charset="0"/>
                    <a:cs typeface="Times New Roman" panose="02020603050405020304" pitchFamily="18" charset="0"/>
                  </a:rPr>
                  <a:t>共</a:t>
                </a:r>
                <a:r>
                  <a:rPr lang="en-US" altLang="zh-CN" sz="2400" dirty="0" smtClean="0">
                    <a:latin typeface="Times New Roman" panose="02020603050405020304" pitchFamily="18" charset="0"/>
                    <a:cs typeface="Times New Roman" panose="02020603050405020304" pitchFamily="18" charset="0"/>
                  </a:rPr>
                  <a:t>10</a:t>
                </a:r>
                <a:r>
                  <a:rPr lang="zh-CN" altLang="en-US" sz="2400" dirty="0" smtClean="0">
                    <a:latin typeface="Times New Roman" panose="02020603050405020304" pitchFamily="18" charset="0"/>
                    <a:cs typeface="Times New Roman" panose="02020603050405020304" pitchFamily="18" charset="0"/>
                  </a:rPr>
                  <a:t>个</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从这</a:t>
                </a:r>
                <a:r>
                  <a:rPr lang="en-US" altLang="zh-CN" sz="2400" dirty="0" smtClean="0">
                    <a:latin typeface="Times New Roman" panose="02020603050405020304" pitchFamily="18" charset="0"/>
                    <a:cs typeface="Times New Roman" panose="02020603050405020304" pitchFamily="18" charset="0"/>
                  </a:rPr>
                  <a:t>10</a:t>
                </a:r>
                <a:r>
                  <a:rPr lang="zh-CN" altLang="en-US" sz="2400" dirty="0" smtClean="0">
                    <a:latin typeface="Times New Roman" panose="02020603050405020304" pitchFamily="18" charset="0"/>
                    <a:cs typeface="Times New Roman" panose="02020603050405020304" pitchFamily="18" charset="0"/>
                  </a:rPr>
                  <a:t>个数中选两个不同的数，有</a:t>
                </a:r>
                <a14:m>
                  <m:oMath xmlns:m="http://schemas.openxmlformats.org/officeDocument/2006/math">
                    <m:sSubSup>
                      <m:sSubSupPr>
                        <m:ctrlPr>
                          <a:rPr lang="en-US" altLang="zh-CN" sz="2400" i="1" smtClean="0">
                            <a:latin typeface="Cambria Math" panose="02040503050406030204" pitchFamily="18" charset="0"/>
                            <a:cs typeface="Times New Roman" panose="02020603050405020304" pitchFamily="18" charset="0"/>
                          </a:rPr>
                        </m:ctrlPr>
                      </m:sSubSupPr>
                      <m:e>
                        <m:r>
                          <a:rPr lang="en-US" altLang="zh-CN" sz="2400" b="0" i="1" smtClean="0">
                            <a:latin typeface="Cambria Math" panose="02040503050406030204" pitchFamily="18" charset="0"/>
                            <a:cs typeface="Times New Roman" panose="02020603050405020304" pitchFamily="18" charset="0"/>
                          </a:rPr>
                          <m:t>𝐶</m:t>
                        </m:r>
                      </m:e>
                      <m:sub>
                        <m:r>
                          <a:rPr lang="en-US" altLang="zh-CN" sz="2400" b="0" i="1" smtClean="0">
                            <a:latin typeface="Cambria Math" panose="02040503050406030204" pitchFamily="18" charset="0"/>
                            <a:cs typeface="Times New Roman" panose="02020603050405020304" pitchFamily="18" charset="0"/>
                          </a:rPr>
                          <m:t>10</m:t>
                        </m:r>
                      </m:sub>
                      <m:sup>
                        <m:r>
                          <a:rPr lang="en-US" altLang="zh-CN" sz="2400" b="0" i="1" smtClean="0">
                            <a:latin typeface="Cambria Math" panose="02040503050406030204" pitchFamily="18" charset="0"/>
                            <a:cs typeface="Times New Roman" panose="02020603050405020304" pitchFamily="18" charset="0"/>
                          </a:rPr>
                          <m:t>2</m:t>
                        </m:r>
                      </m:sup>
                    </m:sSubSup>
                  </m:oMath>
                </a14:m>
                <a:r>
                  <a:rPr lang="en-US" altLang="zh-CN" sz="2400" dirty="0" smtClean="0">
                    <a:latin typeface="Times New Roman" panose="02020603050405020304" pitchFamily="18" charset="0"/>
                    <a:cs typeface="Times New Roman" panose="02020603050405020304" pitchFamily="18" charset="0"/>
                  </a:rPr>
                  <a:t>=45</a:t>
                </a:r>
                <a:r>
                  <a:rPr lang="zh-CN" altLang="en-US" sz="2400" dirty="0" smtClean="0">
                    <a:latin typeface="Times New Roman" panose="02020603050405020304" pitchFamily="18" charset="0"/>
                    <a:cs typeface="Times New Roman" panose="02020603050405020304" pitchFamily="18" charset="0"/>
                  </a:rPr>
                  <a:t>种情况</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其和为</a:t>
                </a:r>
                <a:r>
                  <a:rPr lang="en-US" altLang="zh-CN" sz="2400" dirty="0" smtClean="0">
                    <a:latin typeface="Times New Roman" panose="02020603050405020304" pitchFamily="18" charset="0"/>
                    <a:cs typeface="Times New Roman" panose="02020603050405020304" pitchFamily="18" charset="0"/>
                  </a:rPr>
                  <a:t>30</a:t>
                </a:r>
                <a:r>
                  <a:rPr lang="zh-CN" altLang="en-US" sz="2400" dirty="0" smtClean="0">
                    <a:latin typeface="Times New Roman" panose="02020603050405020304" pitchFamily="18" charset="0"/>
                    <a:cs typeface="Times New Roman" panose="02020603050405020304" pitchFamily="18" charset="0"/>
                  </a:rPr>
                  <a:t>的情况有</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种</a:t>
                </a:r>
                <a:r>
                  <a:rPr lang="en-US" altLang="zh-CN"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(11,19),(13,17),(7,23)</a:t>
                </a:r>
                <a:r>
                  <a:rPr lang="en-US" altLang="zh-CN" sz="2400" dirty="0" smtClean="0">
                    <a:latin typeface="Times New Roman" panose="02020603050405020304" pitchFamily="18" charset="0"/>
                    <a:cs typeface="Times New Roman" panose="02020603050405020304" pitchFamily="18" charset="0"/>
                  </a:rPr>
                  <a:t>】</a:t>
                </a:r>
              </a:p>
              <a:p>
                <a:pPr>
                  <a:lnSpc>
                    <a:spcPct val="150000"/>
                  </a:lnSpc>
                </a:pPr>
                <a:r>
                  <a:rPr lang="zh-CN" altLang="en-US" sz="2400" dirty="0" smtClean="0">
                    <a:latin typeface="Times New Roman" panose="02020603050405020304" pitchFamily="18" charset="0"/>
                    <a:cs typeface="Times New Roman" panose="02020603050405020304" pitchFamily="18" charset="0"/>
                  </a:rPr>
                  <a:t>则所求概率为</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3</m:t>
                        </m:r>
                      </m:num>
                      <m:den>
                        <m:r>
                          <a:rPr lang="en-US" altLang="zh-CN" sz="2400" b="0" i="1" smtClean="0">
                            <a:latin typeface="Cambria Math" panose="02040503050406030204" pitchFamily="18" charset="0"/>
                            <a:cs typeface="Times New Roman" panose="02020603050405020304" pitchFamily="18" charset="0"/>
                          </a:rPr>
                          <m:t>45</m:t>
                        </m:r>
                      </m:den>
                    </m:f>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1</m:t>
                        </m:r>
                      </m:num>
                      <m:den>
                        <m:r>
                          <a:rPr lang="en-US" altLang="zh-CN" sz="2400" i="1">
                            <a:latin typeface="Cambria Math" panose="02040503050406030204" pitchFamily="18" charset="0"/>
                            <a:cs typeface="Times New Roman" panose="02020603050405020304" pitchFamily="18" charset="0"/>
                          </a:rPr>
                          <m:t>1</m:t>
                        </m:r>
                        <m:r>
                          <a:rPr lang="en-US" altLang="zh-CN" sz="2400" b="0" i="1" smtClean="0">
                            <a:latin typeface="Cambria Math" panose="02040503050406030204" pitchFamily="18" charset="0"/>
                            <a:cs typeface="Times New Roman" panose="02020603050405020304" pitchFamily="18" charset="0"/>
                          </a:rPr>
                          <m:t>5</m:t>
                        </m:r>
                      </m:den>
                    </m:f>
                  </m:oMath>
                </a14:m>
                <a:r>
                  <a:rPr lang="zh-CN" altLang="en-US" sz="2400" dirty="0" smtClean="0">
                    <a:latin typeface="Times New Roman" panose="02020603050405020304" pitchFamily="18" charset="0"/>
                    <a:cs typeface="Times New Roman" panose="02020603050405020304" pitchFamily="18" charset="0"/>
                  </a:rPr>
                  <a:t>，选</a:t>
                </a:r>
                <a:r>
                  <a:rPr lang="en-US" altLang="zh-CN" sz="2400" dirty="0" smtClean="0">
                    <a:latin typeface="Times New Roman" panose="02020603050405020304" pitchFamily="18" charset="0"/>
                    <a:cs typeface="Times New Roman" panose="02020603050405020304" pitchFamily="18" charset="0"/>
                  </a:rPr>
                  <a:t>C</a:t>
                </a:r>
                <a:endParaRPr lang="en-US" altLang="zh-CN" sz="2400" dirty="0" smtClean="0">
                  <a:latin typeface="Times New Roman" panose="02020603050405020304" pitchFamily="18" charset="0"/>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63690" y="3484518"/>
                <a:ext cx="11869004" cy="3105402"/>
              </a:xfrm>
              <a:prstGeom prst="rect">
                <a:avLst/>
              </a:prstGeom>
              <a:blipFill rotWithShape="0">
                <a:blip r:embed="rId4"/>
                <a:stretch>
                  <a:fillRect l="-7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493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zh-CN" altLang="en-US" sz="3200" dirty="0" smtClean="0">
                <a:latin typeface="Times New Roman" panose="02020603050405020304" pitchFamily="18" charset="0"/>
                <a:cs typeface="Times New Roman" panose="02020603050405020304" pitchFamily="18" charset="0"/>
              </a:rPr>
              <a:t>随机事件</a:t>
            </a:r>
            <a:r>
              <a:rPr lang="zh-CN" altLang="en-US" sz="3200" dirty="0">
                <a:latin typeface="Times New Roman" panose="02020603050405020304" pitchFamily="18" charset="0"/>
                <a:cs typeface="Times New Roman" panose="02020603050405020304" pitchFamily="18" charset="0"/>
              </a:rPr>
              <a:t>、古典概型与几何概</a:t>
            </a:r>
            <a:r>
              <a:rPr lang="zh-CN" altLang="en-US" sz="3200" dirty="0" smtClean="0">
                <a:latin typeface="Times New Roman" panose="02020603050405020304" pitchFamily="18" charset="0"/>
                <a:cs typeface="Times New Roman" panose="02020603050405020304" pitchFamily="18" charset="0"/>
              </a:rPr>
              <a:t>型</a:t>
            </a:r>
            <a:endParaRPr lang="en-US" altLang="zh-C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文本框 7"/>
              <p:cNvSpPr txBox="1"/>
              <p:nvPr/>
            </p:nvSpPr>
            <p:spPr>
              <a:xfrm>
                <a:off x="0" y="920675"/>
                <a:ext cx="11869004" cy="2308324"/>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2018</a:t>
                </a:r>
                <a:r>
                  <a:rPr lang="zh-CN" altLang="en-US" sz="2400" dirty="0" smtClean="0">
                    <a:latin typeface="Times New Roman" panose="02020603050405020304" pitchFamily="18" charset="0"/>
                    <a:cs typeface="Times New Roman" panose="02020603050405020304" pitchFamily="18" charset="0"/>
                  </a:rPr>
                  <a:t>课标</a:t>
                </a:r>
                <a:r>
                  <a:rPr lang="en-US" altLang="zh-CN" sz="2400" dirty="0" smtClean="0">
                    <a:latin typeface="Times New Roman" panose="02020603050405020304" pitchFamily="18" charset="0"/>
                    <a:cs typeface="Times New Roman" panose="02020603050405020304" pitchFamily="18" charset="0"/>
                  </a:rPr>
                  <a:t>Ⅰ 10</a:t>
                </a:r>
                <a:r>
                  <a:rPr lang="zh-CN" altLang="en-US" sz="2400" dirty="0" smtClean="0">
                    <a:latin typeface="Times New Roman" panose="02020603050405020304" pitchFamily="18" charset="0"/>
                    <a:cs typeface="Times New Roman" panose="02020603050405020304" pitchFamily="18" charset="0"/>
                  </a:rPr>
                  <a:t>）下图来自古希腊数学家希波克拉底所研究的几何图形，此图由三个半圆构成，三个半圆的直径分别为直角三角形</a:t>
                </a:r>
                <a:r>
                  <a:rPr lang="en-US" altLang="zh-CN" sz="2400" dirty="0" smtClean="0">
                    <a:latin typeface="Times New Roman" panose="02020603050405020304" pitchFamily="18" charset="0"/>
                    <a:cs typeface="Times New Roman" panose="02020603050405020304" pitchFamily="18" charset="0"/>
                  </a:rPr>
                  <a:t>ABC</a:t>
                </a:r>
                <a:r>
                  <a:rPr lang="zh-CN" altLang="en-US" sz="2400" dirty="0" smtClean="0">
                    <a:latin typeface="Times New Roman" panose="02020603050405020304" pitchFamily="18" charset="0"/>
                    <a:cs typeface="Times New Roman" panose="02020603050405020304" pitchFamily="18" charset="0"/>
                  </a:rPr>
                  <a:t>的斜边</a:t>
                </a:r>
                <a:r>
                  <a:rPr lang="en-US" altLang="zh-CN" sz="2400" dirty="0" smtClean="0">
                    <a:latin typeface="Times New Roman" panose="02020603050405020304" pitchFamily="18" charset="0"/>
                    <a:cs typeface="Times New Roman" panose="02020603050405020304" pitchFamily="18" charset="0"/>
                  </a:rPr>
                  <a:t>BC</a:t>
                </a:r>
                <a:r>
                  <a:rPr lang="zh-CN" altLang="en-US" sz="2400" dirty="0" smtClean="0">
                    <a:latin typeface="Times New Roman" panose="02020603050405020304" pitchFamily="18" charset="0"/>
                    <a:cs typeface="Times New Roman" panose="02020603050405020304" pitchFamily="18" charset="0"/>
                  </a:rPr>
                  <a:t>，直角边</a:t>
                </a:r>
                <a:r>
                  <a:rPr lang="en-US" altLang="zh-CN" sz="2400" dirty="0" smtClean="0">
                    <a:latin typeface="Times New Roman" panose="02020603050405020304" pitchFamily="18" charset="0"/>
                    <a:cs typeface="Times New Roman" panose="02020603050405020304" pitchFamily="18" charset="0"/>
                  </a:rPr>
                  <a:t>AB</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AC</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ABC</a:t>
                </a:r>
                <a:r>
                  <a:rPr lang="zh-CN" altLang="en-US" sz="2400" dirty="0" smtClean="0">
                    <a:latin typeface="Times New Roman" panose="02020603050405020304" pitchFamily="18" charset="0"/>
                    <a:cs typeface="Times New Roman" panose="02020603050405020304" pitchFamily="18" charset="0"/>
                  </a:rPr>
                  <a:t>的三边所围成的面积为</a:t>
                </a:r>
                <a:r>
                  <a:rPr lang="en-US" altLang="zh-CN" sz="2400" dirty="0" smtClean="0">
                    <a:latin typeface="Times New Roman" panose="02020603050405020304" pitchFamily="18" charset="0"/>
                    <a:cs typeface="Times New Roman" panose="02020603050405020304" pitchFamily="18" charset="0"/>
                  </a:rPr>
                  <a:t>Ⅰ</a:t>
                </a:r>
                <a:r>
                  <a:rPr lang="zh-CN" altLang="en-US" sz="2400" dirty="0" smtClean="0">
                    <a:latin typeface="Times New Roman" panose="02020603050405020304" pitchFamily="18" charset="0"/>
                    <a:cs typeface="Times New Roman" panose="02020603050405020304" pitchFamily="18" charset="0"/>
                  </a:rPr>
                  <a:t>，黑色部分记为</a:t>
                </a:r>
                <a:r>
                  <a:rPr lang="en-US" altLang="zh-CN" sz="2400" dirty="0" smtClean="0">
                    <a:latin typeface="Times New Roman" panose="02020603050405020304" pitchFamily="18" charset="0"/>
                    <a:cs typeface="Times New Roman" panose="02020603050405020304" pitchFamily="18" charset="0"/>
                  </a:rPr>
                  <a:t>Ⅱ</a:t>
                </a:r>
                <a:r>
                  <a:rPr lang="zh-CN" altLang="en-US" sz="2400" dirty="0" smtClean="0">
                    <a:latin typeface="Times New Roman" panose="02020603050405020304" pitchFamily="18" charset="0"/>
                    <a:cs typeface="Times New Roman" panose="02020603050405020304" pitchFamily="18" charset="0"/>
                  </a:rPr>
                  <a:t>，其余部分记为</a:t>
                </a:r>
                <a:r>
                  <a:rPr lang="en-US" altLang="zh-CN" sz="2400" dirty="0" smtClean="0">
                    <a:latin typeface="Times New Roman" panose="02020603050405020304" pitchFamily="18" charset="0"/>
                    <a:cs typeface="Times New Roman" panose="02020603050405020304" pitchFamily="18" charset="0"/>
                  </a:rPr>
                  <a:t>Ⅲ</a:t>
                </a:r>
                <a:r>
                  <a:rPr lang="zh-CN" altLang="en-US" sz="2400" dirty="0" smtClean="0">
                    <a:latin typeface="Times New Roman" panose="02020603050405020304" pitchFamily="18" charset="0"/>
                    <a:cs typeface="Times New Roman" panose="02020603050405020304" pitchFamily="18" charset="0"/>
                  </a:rPr>
                  <a:t>。在整个图形中随机取一点，此点取自</a:t>
                </a:r>
                <a:r>
                  <a:rPr lang="en-US" altLang="zh-CN" sz="2400" dirty="0" smtClean="0">
                    <a:latin typeface="Times New Roman" panose="02020603050405020304" pitchFamily="18" charset="0"/>
                    <a:cs typeface="Times New Roman" panose="02020603050405020304" pitchFamily="18" charset="0"/>
                  </a:rPr>
                  <a:t>Ⅰ</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Ⅱ</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Ⅲ</a:t>
                </a:r>
                <a:r>
                  <a:rPr lang="zh-CN" altLang="en-US" sz="2400" dirty="0" smtClean="0">
                    <a:latin typeface="Times New Roman" panose="02020603050405020304" pitchFamily="18" charset="0"/>
                    <a:cs typeface="Times New Roman" panose="02020603050405020304" pitchFamily="18" charset="0"/>
                  </a:rPr>
                  <a:t>的概率分别记为</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𝑝</m:t>
                        </m:r>
                      </m:e>
                      <m:sub>
                        <m:r>
                          <a:rPr lang="en-US" altLang="zh-CN" sz="2400" b="0" i="1" smtClean="0">
                            <a:latin typeface="Cambria Math" panose="02040503050406030204" pitchFamily="18" charset="0"/>
                            <a:cs typeface="Times New Roman" panose="02020603050405020304" pitchFamily="18" charset="0"/>
                          </a:rPr>
                          <m:t>1</m:t>
                        </m:r>
                      </m:sub>
                    </m:sSub>
                    <m:r>
                      <a:rPr lang="en-US" altLang="zh-CN" sz="2400" b="0" i="1" smtClean="0">
                        <a:latin typeface="Cambria Math" panose="02040503050406030204" pitchFamily="18" charset="0"/>
                        <a:cs typeface="Times New Roman" panose="02020603050405020304" pitchFamily="18" charset="0"/>
                      </a:rPr>
                      <m:t>,</m:t>
                    </m:r>
                  </m:oMath>
                </a14:m>
                <a:r>
                  <a:rPr lang="en-US" altLang="zh-CN" sz="2400" dirty="0">
                    <a:cs typeface="Times New Roman" panose="02020603050405020304" pitchFamily="18" charset="0"/>
                  </a:rPr>
                  <a:t>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𝑝</m:t>
                        </m:r>
                      </m:e>
                      <m:sub>
                        <m:r>
                          <a:rPr lang="en-US" altLang="zh-CN" sz="2400" b="0" i="1" smtClean="0">
                            <a:latin typeface="Cambria Math" panose="02040503050406030204" pitchFamily="18" charset="0"/>
                            <a:cs typeface="Times New Roman" panose="02020603050405020304" pitchFamily="18" charset="0"/>
                          </a:rPr>
                          <m:t>2</m:t>
                        </m:r>
                      </m:sub>
                    </m:sSub>
                    <m:r>
                      <a:rPr lang="en-US" altLang="zh-CN" sz="2400" b="0" i="1" smtClean="0">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𝑝</m:t>
                        </m:r>
                      </m:e>
                      <m:sub>
                        <m:r>
                          <a:rPr lang="en-US" altLang="zh-CN" sz="2400" b="0" i="1" smtClean="0">
                            <a:latin typeface="Cambria Math" panose="02040503050406030204" pitchFamily="18" charset="0"/>
                            <a:cs typeface="Times New Roman" panose="02020603050405020304" pitchFamily="18" charset="0"/>
                          </a:rPr>
                          <m:t>3</m:t>
                        </m:r>
                      </m:sub>
                    </m:sSub>
                  </m:oMath>
                </a14:m>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则 </a:t>
                </a:r>
                <a:r>
                  <a:rPr lang="en-US" altLang="zh-CN" sz="2400" dirty="0" smtClean="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0" y="920675"/>
                <a:ext cx="11869004" cy="2308324"/>
              </a:xfrm>
              <a:prstGeom prst="rect">
                <a:avLst/>
              </a:prstGeom>
              <a:blipFill rotWithShape="0">
                <a:blip r:embed="rId3"/>
                <a:stretch>
                  <a:fillRect l="-770" r="-205" b="-23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63690" y="2993077"/>
                <a:ext cx="11869004" cy="1133965"/>
              </a:xfrm>
              <a:prstGeom prst="rect">
                <a:avLst/>
              </a:prstGeom>
              <a:noFill/>
            </p:spPr>
            <p:txBody>
              <a:bodyPr wrap="square" rtlCol="0">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A.</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𝑝</m:t>
                        </m:r>
                      </m:e>
                      <m:sub>
                        <m:r>
                          <a:rPr lang="en-US" altLang="zh-CN" sz="2400" i="1">
                            <a:latin typeface="Cambria Math" panose="02040503050406030204" pitchFamily="18" charset="0"/>
                            <a:cs typeface="Times New Roman" panose="02020603050405020304" pitchFamily="18" charset="0"/>
                          </a:rPr>
                          <m:t>1</m:t>
                        </m:r>
                      </m:sub>
                    </m:sSub>
                    <m:r>
                      <a:rPr lang="en-US" altLang="zh-CN" sz="2400" i="1" dirty="0" smtClean="0">
                        <a:latin typeface="Cambria Math" panose="02040503050406030204" pitchFamily="18" charset="0"/>
                        <a:cs typeface="Times New Roman" panose="02020603050405020304" pitchFamily="18" charset="0"/>
                      </a:rPr>
                      <m:t>=</m:t>
                    </m:r>
                  </m:oMath>
                </a14:m>
                <a:r>
                  <a:rPr lang="en-US" altLang="zh-CN" sz="2400" dirty="0" smtClean="0">
                    <a:cs typeface="Times New Roman" panose="02020603050405020304" pitchFamily="18" charset="0"/>
                  </a:rPr>
                  <a:t>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𝑝</m:t>
                        </m:r>
                      </m:e>
                      <m:sub>
                        <m:r>
                          <a:rPr lang="en-US" altLang="zh-CN" sz="2400" i="1">
                            <a:latin typeface="Cambria Math" panose="02040503050406030204" pitchFamily="18" charset="0"/>
                            <a:cs typeface="Times New Roman" panose="02020603050405020304" pitchFamily="18" charset="0"/>
                          </a:rPr>
                          <m:t>2</m:t>
                        </m:r>
                      </m:sub>
                    </m:sSub>
                  </m:oMath>
                </a14:m>
                <a:r>
                  <a:rPr lang="en-US" altLang="zh-CN" sz="2400" dirty="0" smtClean="0">
                    <a:latin typeface="Times New Roman" panose="02020603050405020304" pitchFamily="18" charset="0"/>
                    <a:cs typeface="Times New Roman" panose="02020603050405020304" pitchFamily="18" charset="0"/>
                  </a:rPr>
                  <a:t>		B.</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𝑝</m:t>
                        </m:r>
                      </m:e>
                      <m:sub>
                        <m:r>
                          <a:rPr lang="en-US" altLang="zh-CN" sz="2400" i="1">
                            <a:latin typeface="Cambria Math" panose="02040503050406030204" pitchFamily="18" charset="0"/>
                            <a:cs typeface="Times New Roman" panose="02020603050405020304" pitchFamily="18" charset="0"/>
                          </a:rPr>
                          <m:t>1</m:t>
                        </m:r>
                      </m:sub>
                    </m:sSub>
                    <m:r>
                      <a:rPr lang="en-US" altLang="zh-CN" sz="2400" i="1" dirty="0">
                        <a:latin typeface="Cambria Math" panose="02040503050406030204" pitchFamily="18" charset="0"/>
                        <a:cs typeface="Times New Roman" panose="02020603050405020304" pitchFamily="18" charset="0"/>
                      </a:rPr>
                      <m:t>=</m:t>
                    </m:r>
                  </m:oMath>
                </a14:m>
                <a:r>
                  <a:rPr lang="en-US" altLang="zh-CN" sz="2400" dirty="0">
                    <a:cs typeface="Times New Roman" panose="02020603050405020304" pitchFamily="18" charset="0"/>
                  </a:rPr>
                  <a:t>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𝑝</m:t>
                        </m:r>
                      </m:e>
                      <m:sub>
                        <m:r>
                          <a:rPr lang="en-US" altLang="zh-CN" sz="2400" b="0" i="1" smtClean="0">
                            <a:latin typeface="Cambria Math" panose="02040503050406030204" pitchFamily="18" charset="0"/>
                            <a:cs typeface="Times New Roman" panose="02020603050405020304" pitchFamily="18" charset="0"/>
                          </a:rPr>
                          <m:t>3</m:t>
                        </m:r>
                      </m:sub>
                    </m:sSub>
                  </m:oMath>
                </a14:m>
                <a:r>
                  <a:rPr lang="en-US" altLang="zh-CN" sz="2400" dirty="0" smtClean="0">
                    <a:latin typeface="Times New Roman" panose="02020603050405020304" pitchFamily="18" charset="0"/>
                    <a:cs typeface="Times New Roman" panose="02020603050405020304" pitchFamily="18" charset="0"/>
                  </a:rPr>
                  <a:t>		</a:t>
                </a:r>
              </a:p>
              <a:p>
                <a:pPr>
                  <a:lnSpc>
                    <a:spcPct val="150000"/>
                  </a:lnSpc>
                </a:pPr>
                <a:r>
                  <a:rPr lang="en-US" altLang="zh-CN" sz="2400" dirty="0" smtClean="0">
                    <a:latin typeface="Times New Roman" panose="02020603050405020304" pitchFamily="18" charset="0"/>
                    <a:cs typeface="Times New Roman" panose="02020603050405020304" pitchFamily="18" charset="0"/>
                  </a:rPr>
                  <a:t>C.</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𝑝</m:t>
                        </m:r>
                      </m:e>
                      <m:sub>
                        <m:r>
                          <a:rPr lang="en-US" altLang="zh-CN" sz="2400" i="1">
                            <a:latin typeface="Cambria Math" panose="02040503050406030204" pitchFamily="18" charset="0"/>
                            <a:cs typeface="Times New Roman" panose="02020603050405020304" pitchFamily="18" charset="0"/>
                          </a:rPr>
                          <m:t>2</m:t>
                        </m:r>
                      </m:sub>
                    </m:sSub>
                    <m:r>
                      <a:rPr lang="en-US" altLang="zh-CN" sz="2400" i="1" smtClean="0">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𝑝</m:t>
                        </m:r>
                      </m:e>
                      <m:sub>
                        <m:r>
                          <a:rPr lang="en-US" altLang="zh-CN" sz="2400" i="1">
                            <a:latin typeface="Cambria Math" panose="02040503050406030204" pitchFamily="18" charset="0"/>
                            <a:cs typeface="Times New Roman" panose="02020603050405020304" pitchFamily="18" charset="0"/>
                          </a:rPr>
                          <m:t>3</m:t>
                        </m:r>
                      </m:sub>
                    </m:sSub>
                  </m:oMath>
                </a14:m>
                <a:r>
                  <a:rPr lang="en-US" altLang="zh-CN" sz="2400" dirty="0" smtClean="0">
                    <a:latin typeface="Times New Roman" panose="02020603050405020304" pitchFamily="18" charset="0"/>
                    <a:cs typeface="Times New Roman" panose="02020603050405020304" pitchFamily="18" charset="0"/>
                  </a:rPr>
                  <a:t>		D.</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𝑝</m:t>
                        </m:r>
                      </m:e>
                      <m:sub>
                        <m:r>
                          <a:rPr lang="en-US" altLang="zh-CN" sz="2400" i="1">
                            <a:latin typeface="Cambria Math" panose="02040503050406030204" pitchFamily="18" charset="0"/>
                            <a:cs typeface="Times New Roman" panose="02020603050405020304" pitchFamily="18" charset="0"/>
                          </a:rPr>
                          <m:t>1</m:t>
                        </m:r>
                      </m:sub>
                    </m:sSub>
                    <m:r>
                      <a:rPr lang="en-US" altLang="zh-CN" sz="2400" i="1" smtClean="0">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𝑝</m:t>
                        </m:r>
                      </m:e>
                      <m:sub>
                        <m:r>
                          <a:rPr lang="en-US" altLang="zh-CN" sz="2400" i="1">
                            <a:latin typeface="Cambria Math" panose="02040503050406030204" pitchFamily="18" charset="0"/>
                            <a:cs typeface="Times New Roman" panose="02020603050405020304" pitchFamily="18" charset="0"/>
                          </a:rPr>
                          <m:t>2</m:t>
                        </m:r>
                      </m:sub>
                    </m:sSub>
                    <m:r>
                      <a:rPr lang="en-US" altLang="zh-CN" sz="2400" i="1" smtClean="0">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𝑝</m:t>
                        </m:r>
                      </m:e>
                      <m:sub>
                        <m:r>
                          <a:rPr lang="en-US" altLang="zh-CN" sz="2400" i="1">
                            <a:latin typeface="Cambria Math" panose="02040503050406030204" pitchFamily="18" charset="0"/>
                            <a:cs typeface="Times New Roman" panose="02020603050405020304" pitchFamily="18" charset="0"/>
                          </a:rPr>
                          <m:t>3</m:t>
                        </m:r>
                      </m:sub>
                    </m:sSub>
                  </m:oMath>
                </a14:m>
                <a:endParaRPr lang="en-US" altLang="zh-CN" sz="2400" dirty="0">
                  <a:latin typeface="Times New Roman" panose="02020603050405020304" pitchFamily="18" charset="0"/>
                  <a:cs typeface="Times New Roman" panose="02020603050405020304" pitchFamily="18"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63690" y="2993077"/>
                <a:ext cx="11869004" cy="1133965"/>
              </a:xfrm>
              <a:prstGeom prst="rect">
                <a:avLst/>
              </a:prstGeom>
              <a:blipFill rotWithShape="0">
                <a:blip r:embed="rId4"/>
                <a:stretch>
                  <a:fillRect l="-770" b="-1182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31845" y="4241997"/>
                <a:ext cx="11869004" cy="2786853"/>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解：不妨设</a:t>
                </a:r>
                <a:r>
                  <a:rPr lang="en-US" altLang="zh-CN" sz="2400" dirty="0" smtClean="0">
                    <a:latin typeface="Times New Roman" panose="02020603050405020304" pitchFamily="18" charset="0"/>
                    <a:cs typeface="Times New Roman" panose="02020603050405020304" pitchFamily="18" charset="0"/>
                  </a:rPr>
                  <a:t>BC=5</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AB=4</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AC=3</a:t>
                </a:r>
                <a:r>
                  <a:rPr lang="zh-CN" altLang="en-US" sz="2400" dirty="0" smtClean="0">
                    <a:latin typeface="Times New Roman" panose="02020603050405020304" pitchFamily="18" charset="0"/>
                    <a:cs typeface="Times New Roman" panose="02020603050405020304" pitchFamily="18" charset="0"/>
                  </a:rPr>
                  <a:t>，则△</a:t>
                </a:r>
                <a:r>
                  <a:rPr lang="en-US" altLang="zh-CN" sz="2400" dirty="0" smtClean="0">
                    <a:latin typeface="Times New Roman" panose="02020603050405020304" pitchFamily="18" charset="0"/>
                    <a:cs typeface="Times New Roman" panose="02020603050405020304" pitchFamily="18" charset="0"/>
                  </a:rPr>
                  <a:t>ABC</a:t>
                </a:r>
                <a:r>
                  <a:rPr lang="zh-CN" altLang="en-US" sz="2400" dirty="0" smtClean="0">
                    <a:latin typeface="Times New Roman" panose="02020603050405020304" pitchFamily="18" charset="0"/>
                    <a:cs typeface="Times New Roman" panose="02020603050405020304" pitchFamily="18" charset="0"/>
                  </a:rPr>
                  <a:t>所围成的</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区域</a:t>
                </a:r>
                <a:r>
                  <a:rPr lang="en-US" altLang="zh-CN" sz="2400" dirty="0" smtClean="0">
                    <a:latin typeface="Times New Roman" panose="02020603050405020304" pitchFamily="18" charset="0"/>
                    <a:cs typeface="Times New Roman" panose="02020603050405020304" pitchFamily="18" charset="0"/>
                  </a:rPr>
                  <a:t>Ⅰ</a:t>
                </a:r>
                <a:r>
                  <a:rPr lang="zh-CN" altLang="en-US" sz="2400" dirty="0" smtClean="0">
                    <a:latin typeface="Times New Roman" panose="02020603050405020304" pitchFamily="18" charset="0"/>
                    <a:cs typeface="Times New Roman" panose="02020603050405020304" pitchFamily="18" charset="0"/>
                  </a:rPr>
                  <a:t>的面积</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𝑆</m:t>
                        </m:r>
                      </m:e>
                      <m:sub>
                        <m:r>
                          <a:rPr lang="en-US" altLang="zh-CN" sz="2400" i="1">
                            <a:latin typeface="Cambria Math" panose="02040503050406030204" pitchFamily="18" charset="0"/>
                            <a:cs typeface="Times New Roman" panose="02020603050405020304" pitchFamily="18" charset="0"/>
                          </a:rPr>
                          <m:t>1</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1</m:t>
                        </m:r>
                      </m:num>
                      <m:den>
                        <m:r>
                          <a:rPr lang="en-US" altLang="zh-CN" sz="2400" i="1">
                            <a:latin typeface="Cambria Math" panose="02040503050406030204" pitchFamily="18" charset="0"/>
                            <a:cs typeface="Times New Roman" panose="02020603050405020304" pitchFamily="18" charset="0"/>
                          </a:rPr>
                          <m:t>2</m:t>
                        </m:r>
                      </m:den>
                    </m:f>
                  </m:oMath>
                </a14:m>
                <a:r>
                  <a:rPr lang="en-US" altLang="zh-CN" sz="2400" dirty="0" smtClean="0">
                    <a:latin typeface="Times New Roman" panose="02020603050405020304" pitchFamily="18" charset="0"/>
                    <a:cs typeface="Times New Roman" panose="02020603050405020304" pitchFamily="18" charset="0"/>
                  </a:rPr>
                  <a:t>×3×4=6</a:t>
                </a:r>
                <a:r>
                  <a:rPr lang="zh-CN" altLang="en-US" sz="2400" dirty="0" smtClean="0">
                    <a:latin typeface="Times New Roman" panose="02020603050405020304" pitchFamily="18" charset="0"/>
                    <a:cs typeface="Times New Roman" panose="02020603050405020304" pitchFamily="18" charset="0"/>
                  </a:rPr>
                  <a:t>，区域</a:t>
                </a:r>
                <a:r>
                  <a:rPr lang="en-US" altLang="zh-CN" sz="2400" dirty="0" smtClean="0">
                    <a:latin typeface="Times New Roman" panose="02020603050405020304" pitchFamily="18" charset="0"/>
                    <a:cs typeface="Times New Roman" panose="02020603050405020304" pitchFamily="18" charset="0"/>
                  </a:rPr>
                  <a:t>Ⅲ</a:t>
                </a:r>
                <a:r>
                  <a:rPr lang="zh-CN" altLang="en-US" sz="2400" dirty="0" smtClean="0">
                    <a:latin typeface="Times New Roman" panose="02020603050405020304" pitchFamily="18" charset="0"/>
                    <a:cs typeface="Times New Roman" panose="02020603050405020304" pitchFamily="18" charset="0"/>
                  </a:rPr>
                  <a:t>的面积</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𝑆</m:t>
                        </m:r>
                      </m:e>
                      <m:sub>
                        <m:r>
                          <a:rPr lang="en-US" altLang="zh-CN" sz="2400" b="0" i="1" smtClean="0">
                            <a:latin typeface="Cambria Math" panose="02040503050406030204" pitchFamily="18" charset="0"/>
                            <a:cs typeface="Times New Roman" panose="02020603050405020304" pitchFamily="18" charset="0"/>
                          </a:rPr>
                          <m:t>3</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m:rPr>
                            <m:sty m:val="p"/>
                          </m:rPr>
                          <a:rPr lang="en-US" altLang="zh-CN" sz="2400" i="1" smtClean="0">
                            <a:latin typeface="Cambria Math" panose="02040503050406030204" pitchFamily="18" charset="0"/>
                            <a:cs typeface="Times New Roman" panose="02020603050405020304" pitchFamily="18" charset="0"/>
                          </a:rPr>
                          <m:t>π</m:t>
                        </m:r>
                      </m:num>
                      <m:den>
                        <m:r>
                          <a:rPr lang="en-US" altLang="zh-CN" sz="2400" i="1">
                            <a:latin typeface="Cambria Math" panose="02040503050406030204" pitchFamily="18" charset="0"/>
                            <a:cs typeface="Times New Roman" panose="02020603050405020304" pitchFamily="18" charset="0"/>
                          </a:rPr>
                          <m:t>2</m:t>
                        </m:r>
                      </m:den>
                    </m:f>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sz="2400" i="1" dirty="0" smtClean="0">
                            <a:latin typeface="Cambria Math" panose="02040503050406030204" pitchFamily="18" charset="0"/>
                            <a:cs typeface="Times New Roman" panose="02020603050405020304" pitchFamily="18" charset="0"/>
                          </a:rPr>
                        </m:ctrlPr>
                      </m:sSupPr>
                      <m:e>
                        <m:r>
                          <a:rPr lang="en-US" altLang="zh-CN" sz="2400" b="0" i="1" dirty="0" smtClean="0">
                            <a:latin typeface="Cambria Math" panose="02040503050406030204" pitchFamily="18" charset="0"/>
                            <a:cs typeface="Times New Roman" panose="02020603050405020304" pitchFamily="18" charset="0"/>
                          </a:rPr>
                          <m:t>(</m:t>
                        </m:r>
                        <m:f>
                          <m:fPr>
                            <m:ctrlPr>
                              <a:rPr lang="en-US" altLang="zh-CN" sz="2400" i="1">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5</m:t>
                            </m:r>
                          </m:num>
                          <m:den>
                            <m:r>
                              <a:rPr lang="en-US" altLang="zh-CN" sz="2400" i="1">
                                <a:latin typeface="Cambria Math" panose="02040503050406030204" pitchFamily="18" charset="0"/>
                                <a:cs typeface="Times New Roman" panose="02020603050405020304" pitchFamily="18" charset="0"/>
                              </a:rPr>
                              <m:t>2</m:t>
                            </m:r>
                          </m:den>
                        </m:f>
                        <m:r>
                          <a:rPr lang="en-US" altLang="zh-CN" sz="2400" b="0" i="1" dirty="0" smtClean="0">
                            <a:latin typeface="Cambria Math" panose="02040503050406030204" pitchFamily="18" charset="0"/>
                            <a:cs typeface="Times New Roman" panose="02020603050405020304" pitchFamily="18" charset="0"/>
                          </a:rPr>
                          <m:t>)</m:t>
                        </m:r>
                      </m:e>
                      <m:sup>
                        <m:r>
                          <a:rPr lang="en-US" altLang="zh-CN" sz="2400" b="0" i="1" dirty="0" smtClean="0">
                            <a:latin typeface="Cambria Math" panose="02040503050406030204" pitchFamily="18" charset="0"/>
                            <a:cs typeface="Times New Roman" panose="02020603050405020304" pitchFamily="18" charset="0"/>
                          </a:rPr>
                          <m:t>2</m:t>
                        </m:r>
                      </m:sup>
                    </m:sSup>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𝑆</m:t>
                        </m:r>
                      </m:e>
                      <m:sub>
                        <m:r>
                          <a:rPr lang="en-US" altLang="zh-CN" sz="2400" i="1">
                            <a:latin typeface="Cambria Math" panose="02040503050406030204" pitchFamily="18" charset="0"/>
                            <a:cs typeface="Times New Roman" panose="02020603050405020304" pitchFamily="18" charset="0"/>
                          </a:rPr>
                          <m:t>1</m:t>
                        </m:r>
                      </m:sub>
                    </m:sSub>
                  </m:oMath>
                </a14:m>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25</m:t>
                        </m:r>
                        <m:r>
                          <m:rPr>
                            <m:sty m:val="p"/>
                          </m:rPr>
                          <a:rPr lang="en-US" altLang="zh-CN" sz="2400" i="1">
                            <a:latin typeface="Cambria Math" panose="02040503050406030204" pitchFamily="18" charset="0"/>
                            <a:cs typeface="Times New Roman" panose="02020603050405020304" pitchFamily="18" charset="0"/>
                          </a:rPr>
                          <m:t>π</m:t>
                        </m:r>
                      </m:num>
                      <m:den>
                        <m:r>
                          <a:rPr lang="en-US" altLang="zh-CN" sz="2400" b="0" i="1" smtClean="0">
                            <a:latin typeface="Cambria Math" panose="02040503050406030204" pitchFamily="18" charset="0"/>
                            <a:cs typeface="Times New Roman" panose="02020603050405020304" pitchFamily="18" charset="0"/>
                          </a:rPr>
                          <m:t>8</m:t>
                        </m:r>
                      </m:den>
                    </m:f>
                  </m:oMath>
                </a14:m>
                <a:r>
                  <a:rPr lang="en-US" altLang="zh-CN" sz="2400" dirty="0" smtClean="0">
                    <a:latin typeface="Times New Roman" panose="02020603050405020304" pitchFamily="18" charset="0"/>
                    <a:cs typeface="Times New Roman" panose="02020603050405020304" pitchFamily="18" charset="0"/>
                  </a:rPr>
                  <a:t>-6,</a:t>
                </a:r>
                <a:r>
                  <a:rPr lang="zh-CN" altLang="en-US" sz="2400" dirty="0" smtClean="0">
                    <a:latin typeface="Times New Roman" panose="02020603050405020304" pitchFamily="18" charset="0"/>
                    <a:cs typeface="Times New Roman" panose="02020603050405020304" pitchFamily="18" charset="0"/>
                  </a:rPr>
                  <a:t>区域</a:t>
                </a:r>
                <a:r>
                  <a:rPr lang="en-US" altLang="zh-CN" sz="2400" dirty="0" smtClean="0">
                    <a:latin typeface="Times New Roman" panose="02020603050405020304" pitchFamily="18" charset="0"/>
                    <a:cs typeface="Times New Roman" panose="02020603050405020304" pitchFamily="18" charset="0"/>
                  </a:rPr>
                  <a:t>Ⅱ</a:t>
                </a:r>
                <a:r>
                  <a:rPr lang="zh-CN" altLang="en-US" sz="2400" dirty="0" smtClean="0">
                    <a:latin typeface="Times New Roman" panose="02020603050405020304" pitchFamily="18" charset="0"/>
                    <a:cs typeface="Times New Roman" panose="02020603050405020304" pitchFamily="18" charset="0"/>
                  </a:rPr>
                  <a:t>的面积</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𝑆</m:t>
                        </m:r>
                      </m:e>
                      <m:sub>
                        <m:r>
                          <a:rPr lang="en-US" altLang="zh-CN" sz="2400" b="0" i="1" smtClean="0">
                            <a:latin typeface="Cambria Math" panose="02040503050406030204" pitchFamily="18" charset="0"/>
                            <a:cs typeface="Times New Roman" panose="02020603050405020304" pitchFamily="18" charset="0"/>
                          </a:rPr>
                          <m:t>2</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m:rPr>
                            <m:sty m:val="p"/>
                          </m:rPr>
                          <a:rPr lang="en-US" altLang="zh-CN" sz="2400" i="1">
                            <a:latin typeface="Cambria Math" panose="02040503050406030204" pitchFamily="18" charset="0"/>
                            <a:cs typeface="Times New Roman" panose="02020603050405020304" pitchFamily="18" charset="0"/>
                          </a:rPr>
                          <m:t>π</m:t>
                        </m:r>
                      </m:num>
                      <m:den>
                        <m:r>
                          <a:rPr lang="en-US" altLang="zh-CN" sz="2400" i="1">
                            <a:latin typeface="Cambria Math" panose="02040503050406030204" pitchFamily="18" charset="0"/>
                            <a:cs typeface="Times New Roman" panose="02020603050405020304" pitchFamily="18" charset="0"/>
                          </a:rPr>
                          <m:t>2</m:t>
                        </m:r>
                      </m:den>
                    </m:f>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sz="2400" i="1" dirty="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2</m:t>
                        </m:r>
                      </m:e>
                      <m:sup>
                        <m:r>
                          <a:rPr lang="en-US" altLang="zh-CN" sz="2400" i="1" dirty="0">
                            <a:latin typeface="Cambria Math" panose="02040503050406030204" pitchFamily="18" charset="0"/>
                            <a:cs typeface="Times New Roman" panose="02020603050405020304" pitchFamily="18" charset="0"/>
                          </a:rPr>
                          <m:t>2</m:t>
                        </m:r>
                      </m:sup>
                    </m:sSup>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m:rPr>
                            <m:sty m:val="p"/>
                          </m:rPr>
                          <a:rPr lang="en-US" altLang="zh-CN" sz="2400" i="1">
                            <a:latin typeface="Cambria Math" panose="02040503050406030204" pitchFamily="18" charset="0"/>
                            <a:cs typeface="Times New Roman" panose="02020603050405020304" pitchFamily="18" charset="0"/>
                          </a:rPr>
                          <m:t>π</m:t>
                        </m:r>
                      </m:num>
                      <m:den>
                        <m:r>
                          <a:rPr lang="en-US" altLang="zh-CN" sz="2400" i="1">
                            <a:latin typeface="Cambria Math" panose="02040503050406030204" pitchFamily="18" charset="0"/>
                            <a:cs typeface="Times New Roman" panose="02020603050405020304" pitchFamily="18" charset="0"/>
                          </a:rPr>
                          <m:t>2</m:t>
                        </m:r>
                      </m:den>
                    </m:f>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sz="2400" i="1" dirty="0">
                            <a:latin typeface="Cambria Math" panose="02040503050406030204" pitchFamily="18" charset="0"/>
                            <a:cs typeface="Times New Roman" panose="02020603050405020304" pitchFamily="18" charset="0"/>
                          </a:rPr>
                        </m:ctrlPr>
                      </m:sSupPr>
                      <m:e>
                        <m:r>
                          <a:rPr lang="en-US" altLang="zh-CN" sz="2400" i="1" dirty="0">
                            <a:latin typeface="Cambria Math" panose="02040503050406030204" pitchFamily="18" charset="0"/>
                            <a:cs typeface="Times New Roman" panose="02020603050405020304" pitchFamily="18" charset="0"/>
                          </a:rPr>
                          <m:t>(</m:t>
                        </m:r>
                        <m:f>
                          <m:fPr>
                            <m:ctrlPr>
                              <a:rPr lang="en-US" altLang="zh-CN" sz="2400" i="1">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3</m:t>
                            </m:r>
                          </m:num>
                          <m:den>
                            <m:r>
                              <a:rPr lang="en-US" altLang="zh-CN" sz="2400" i="1">
                                <a:latin typeface="Cambria Math" panose="02040503050406030204" pitchFamily="18" charset="0"/>
                                <a:cs typeface="Times New Roman" panose="02020603050405020304" pitchFamily="18" charset="0"/>
                              </a:rPr>
                              <m:t>2</m:t>
                            </m:r>
                          </m:den>
                        </m:f>
                        <m:r>
                          <a:rPr lang="en-US" altLang="zh-CN" sz="2400" i="1" dirty="0">
                            <a:latin typeface="Cambria Math" panose="02040503050406030204" pitchFamily="18" charset="0"/>
                            <a:cs typeface="Times New Roman" panose="02020603050405020304" pitchFamily="18" charset="0"/>
                          </a:rPr>
                          <m:t>)</m:t>
                        </m:r>
                      </m:e>
                      <m:sup>
                        <m:r>
                          <a:rPr lang="en-US" altLang="zh-CN" sz="2400" i="1" dirty="0">
                            <a:latin typeface="Cambria Math" panose="02040503050406030204" pitchFamily="18" charset="0"/>
                            <a:cs typeface="Times New Roman" panose="02020603050405020304" pitchFamily="18" charset="0"/>
                          </a:rPr>
                          <m:t>2</m:t>
                        </m:r>
                      </m:sup>
                    </m:sSup>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25</m:t>
                        </m:r>
                        <m:r>
                          <m:rPr>
                            <m:sty m:val="p"/>
                          </m:rPr>
                          <a:rPr lang="en-US" altLang="zh-CN" sz="2400" i="1">
                            <a:latin typeface="Cambria Math" panose="02040503050406030204" pitchFamily="18" charset="0"/>
                            <a:cs typeface="Times New Roman" panose="02020603050405020304" pitchFamily="18" charset="0"/>
                          </a:rPr>
                          <m:t>π</m:t>
                        </m:r>
                      </m:num>
                      <m:den>
                        <m:r>
                          <a:rPr lang="en-US" altLang="zh-CN" sz="2400" i="1">
                            <a:latin typeface="Cambria Math" panose="02040503050406030204" pitchFamily="18" charset="0"/>
                            <a:cs typeface="Times New Roman" panose="02020603050405020304" pitchFamily="18" charset="0"/>
                          </a:rPr>
                          <m:t>8</m:t>
                        </m:r>
                      </m:den>
                    </m:f>
                  </m:oMath>
                </a14:m>
                <a:r>
                  <a:rPr lang="en-US" altLang="zh-CN" sz="2400" dirty="0">
                    <a:latin typeface="Times New Roman" panose="02020603050405020304" pitchFamily="18" charset="0"/>
                    <a:cs typeface="Times New Roman" panose="02020603050405020304" pitchFamily="18" charset="0"/>
                  </a:rPr>
                  <a:t>-6</a:t>
                </a:r>
                <a:r>
                  <a:rPr lang="en-US" altLang="zh-CN" sz="2400" dirty="0" smtClean="0">
                    <a:latin typeface="Times New Roman" panose="02020603050405020304" pitchFamily="18" charset="0"/>
                    <a:cs typeface="Times New Roman" panose="02020603050405020304" pitchFamily="18" charset="0"/>
                  </a:rPr>
                  <a:t>)=6</a:t>
                </a:r>
                <a:r>
                  <a:rPr lang="zh-CN" altLang="en-US" sz="2400" dirty="0" smtClean="0">
                    <a:latin typeface="Times New Roman" panose="02020603050405020304" pitchFamily="18" charset="0"/>
                    <a:cs typeface="Times New Roman" panose="02020603050405020304" pitchFamily="18" charset="0"/>
                  </a:rPr>
                  <a:t>，所以</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𝑆</m:t>
                        </m:r>
                      </m:e>
                      <m:sub>
                        <m:r>
                          <a:rPr lang="en-US" altLang="zh-CN" sz="2400" i="1">
                            <a:latin typeface="Cambria Math" panose="02040503050406030204" pitchFamily="18" charset="0"/>
                            <a:cs typeface="Times New Roman" panose="02020603050405020304" pitchFamily="18" charset="0"/>
                          </a:rPr>
                          <m:t>1</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𝑆</m:t>
                        </m:r>
                      </m:e>
                      <m:sub>
                        <m:r>
                          <a:rPr lang="en-US" altLang="zh-CN" sz="2400" i="1">
                            <a:latin typeface="Cambria Math" panose="02040503050406030204" pitchFamily="18" charset="0"/>
                            <a:cs typeface="Times New Roman" panose="02020603050405020304" pitchFamily="18" charset="0"/>
                          </a:rPr>
                          <m:t>2</m:t>
                        </m:r>
                      </m:sub>
                    </m:sSub>
                  </m:oMath>
                </a14:m>
                <a:r>
                  <a:rPr lang="en-US" altLang="zh-CN" sz="2400" dirty="0" smtClean="0">
                    <a:latin typeface="Times New Roman" panose="02020603050405020304" pitchFamily="18" charset="0"/>
                    <a:cs typeface="Times New Roman" panose="02020603050405020304" pitchFamily="18" charset="0"/>
                  </a:rPr>
                  <a:t>&gt;</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𝑆</m:t>
                        </m:r>
                      </m:e>
                      <m:sub>
                        <m:r>
                          <a:rPr lang="en-US" altLang="zh-CN" sz="2400" i="1">
                            <a:latin typeface="Cambria Math" panose="02040503050406030204" pitchFamily="18" charset="0"/>
                            <a:cs typeface="Times New Roman" panose="02020603050405020304" pitchFamily="18" charset="0"/>
                          </a:rPr>
                          <m:t>3</m:t>
                        </m:r>
                      </m:sub>
                    </m:sSub>
                  </m:oMath>
                </a14:m>
                <a:endParaRPr lang="en-US" altLang="zh-CN" sz="2400" dirty="0" smtClean="0">
                  <a:latin typeface="Times New Roman" panose="02020603050405020304" pitchFamily="18" charset="0"/>
                  <a:cs typeface="Times New Roman" panose="02020603050405020304" pitchFamily="18" charset="0"/>
                </a:endParaRPr>
              </a:p>
              <a:p>
                <a:pPr>
                  <a:lnSpc>
                    <a:spcPct val="150000"/>
                  </a:lnSpc>
                </a:pPr>
                <a:endParaRPr lang="en-US" altLang="zh-CN" sz="2400" dirty="0" smtClean="0">
                  <a:latin typeface="Times New Roman" panose="02020603050405020304" pitchFamily="18" charset="0"/>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31845" y="4241997"/>
                <a:ext cx="11869004" cy="2786853"/>
              </a:xfrm>
              <a:prstGeom prst="rect">
                <a:avLst/>
              </a:prstGeom>
              <a:blipFill rotWithShape="0">
                <a:blip r:embed="rId5"/>
                <a:stretch>
                  <a:fillRect l="-770"/>
                </a:stretch>
              </a:blipFill>
            </p:spPr>
            <p:txBody>
              <a:bodyPr/>
              <a:lstStyle/>
              <a:p>
                <a:r>
                  <a:rPr lang="zh-CN" altLang="en-US">
                    <a:noFill/>
                  </a:rPr>
                  <a:t> </a:t>
                </a:r>
              </a:p>
            </p:txBody>
          </p:sp>
        </mc:Fallback>
      </mc:AlternateContent>
      <p:pic>
        <p:nvPicPr>
          <p:cNvPr id="2" name="图片 1"/>
          <p:cNvPicPr>
            <a:picLocks noChangeAspect="1"/>
          </p:cNvPicPr>
          <p:nvPr/>
        </p:nvPicPr>
        <p:blipFill>
          <a:blip r:embed="rId6"/>
          <a:stretch>
            <a:fillRect/>
          </a:stretch>
        </p:blipFill>
        <p:spPr>
          <a:xfrm>
            <a:off x="7710313" y="3174131"/>
            <a:ext cx="4158691" cy="2445188"/>
          </a:xfrm>
          <a:prstGeom prst="rect">
            <a:avLst/>
          </a:prstGeom>
        </p:spPr>
      </p:pic>
      <p:sp>
        <p:nvSpPr>
          <p:cNvPr id="3" name="椭圆 2"/>
          <p:cNvSpPr/>
          <p:nvPr/>
        </p:nvSpPr>
        <p:spPr>
          <a:xfrm>
            <a:off x="304800" y="5667375"/>
            <a:ext cx="600075" cy="751859"/>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5"/>
          <p:cNvSpPr/>
          <p:nvPr/>
        </p:nvSpPr>
        <p:spPr>
          <a:xfrm>
            <a:off x="904875" y="6409733"/>
            <a:ext cx="473206" cy="369332"/>
          </a:xfrm>
          <a:prstGeom prst="rect">
            <a:avLst/>
          </a:prstGeom>
        </p:spPr>
        <p:txBody>
          <a:bodyPr wrap="none">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3.8</a:t>
            </a:r>
            <a:endParaRPr lang="zh-CN" altLang="en-US" dirty="0">
              <a:solidFill>
                <a:srgbClr val="FF0000"/>
              </a:solidFill>
            </a:endParaRPr>
          </a:p>
        </p:txBody>
      </p:sp>
    </p:spTree>
    <p:extLst>
      <p:ext uri="{BB962C8B-B14F-4D97-AF65-F5344CB8AC3E}">
        <p14:creationId xmlns:p14="http://schemas.microsoft.com/office/powerpoint/2010/main" val="177478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zh-CN" altLang="en-US" sz="3200" dirty="0" smtClean="0">
                <a:latin typeface="Times New Roman" panose="02020603050405020304" pitchFamily="18" charset="0"/>
                <a:cs typeface="Times New Roman" panose="02020603050405020304" pitchFamily="18" charset="0"/>
              </a:rPr>
              <a:t>随机事件</a:t>
            </a:r>
            <a:r>
              <a:rPr lang="zh-CN" altLang="en-US" sz="3200" dirty="0">
                <a:latin typeface="Times New Roman" panose="02020603050405020304" pitchFamily="18" charset="0"/>
                <a:cs typeface="Times New Roman" panose="02020603050405020304" pitchFamily="18" charset="0"/>
              </a:rPr>
              <a:t>、古典概型与几何概</a:t>
            </a:r>
            <a:r>
              <a:rPr lang="zh-CN" altLang="en-US" sz="3200" dirty="0" smtClean="0">
                <a:latin typeface="Times New Roman" panose="02020603050405020304" pitchFamily="18" charset="0"/>
                <a:cs typeface="Times New Roman" panose="02020603050405020304" pitchFamily="18" charset="0"/>
              </a:rPr>
              <a:t>型</a:t>
            </a:r>
            <a:endParaRPr lang="en-US" altLang="zh-CN" sz="32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0" y="920675"/>
            <a:ext cx="11869004" cy="1754326"/>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2017</a:t>
            </a:r>
            <a:r>
              <a:rPr lang="zh-CN" altLang="en-US" sz="2400" dirty="0" smtClean="0">
                <a:latin typeface="Times New Roman" panose="02020603050405020304" pitchFamily="18" charset="0"/>
                <a:cs typeface="Times New Roman" panose="02020603050405020304" pitchFamily="18" charset="0"/>
              </a:rPr>
              <a:t>课标</a:t>
            </a:r>
            <a:r>
              <a:rPr lang="en-US" altLang="zh-CN" sz="2400" dirty="0" smtClean="0">
                <a:latin typeface="Times New Roman" panose="02020603050405020304" pitchFamily="18" charset="0"/>
                <a:cs typeface="Times New Roman" panose="02020603050405020304" pitchFamily="18" charset="0"/>
              </a:rPr>
              <a:t>Ⅰ 2</a:t>
            </a:r>
            <a:r>
              <a:rPr lang="zh-CN" altLang="en-US" sz="2400" dirty="0" smtClean="0">
                <a:latin typeface="Times New Roman" panose="02020603050405020304" pitchFamily="18" charset="0"/>
                <a:cs typeface="Times New Roman" panose="02020603050405020304" pitchFamily="18" charset="0"/>
              </a:rPr>
              <a:t>）如图正方形</a:t>
            </a:r>
            <a:r>
              <a:rPr lang="en-US" altLang="zh-CN" sz="2400" dirty="0" smtClean="0">
                <a:latin typeface="Times New Roman" panose="02020603050405020304" pitchFamily="18" charset="0"/>
                <a:cs typeface="Times New Roman" panose="02020603050405020304" pitchFamily="18" charset="0"/>
              </a:rPr>
              <a:t>ABCD</a:t>
            </a:r>
            <a:r>
              <a:rPr lang="zh-CN" altLang="en-US" sz="2400" dirty="0" smtClean="0">
                <a:latin typeface="Times New Roman" panose="02020603050405020304" pitchFamily="18" charset="0"/>
                <a:cs typeface="Times New Roman" panose="02020603050405020304" pitchFamily="18" charset="0"/>
              </a:rPr>
              <a:t>内的图形来自中国古代的太极图。正方形内切圆中的黑色部分和白色部分关于正方形的中心成中心对称。在正方形内随机取一点，则此点取自黑色部分的概率是 </a:t>
            </a:r>
            <a:r>
              <a:rPr lang="en-US" altLang="zh-CN" sz="2400" dirty="0" smtClean="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文本框 3"/>
              <p:cNvSpPr txBox="1"/>
              <p:nvPr/>
            </p:nvSpPr>
            <p:spPr>
              <a:xfrm>
                <a:off x="168465" y="2657773"/>
                <a:ext cx="11869004" cy="809517"/>
              </a:xfrm>
              <a:prstGeom prst="rect">
                <a:avLst/>
              </a:prstGeom>
              <a:noFill/>
            </p:spPr>
            <p:txBody>
              <a:bodyPr wrap="square" rtlCol="0">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A.</a:t>
                </a:r>
                <a:r>
                  <a:rPr lang="en-US" altLang="zh-CN" sz="2400" dirty="0">
                    <a:cs typeface="Times New Roman" panose="02020603050405020304" pitchFamily="18" charset="0"/>
                  </a:rPr>
                  <a:t> </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1</m:t>
                        </m:r>
                      </m:num>
                      <m:den>
                        <m:r>
                          <a:rPr lang="en-US" altLang="zh-CN" sz="2400" b="0" i="1" smtClean="0">
                            <a:latin typeface="Cambria Math" panose="02040503050406030204" pitchFamily="18" charset="0"/>
                            <a:cs typeface="Times New Roman" panose="02020603050405020304" pitchFamily="18" charset="0"/>
                          </a:rPr>
                          <m:t>4</m:t>
                        </m:r>
                      </m:den>
                    </m:f>
                  </m:oMath>
                </a14:m>
                <a:r>
                  <a:rPr lang="en-US" altLang="zh-CN" sz="2400" dirty="0" smtClean="0">
                    <a:latin typeface="Times New Roman" panose="02020603050405020304" pitchFamily="18" charset="0"/>
                    <a:cs typeface="Times New Roman" panose="02020603050405020304" pitchFamily="18" charset="0"/>
                  </a:rPr>
                  <a:t>		B. </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m:rPr>
                            <m:sty m:val="p"/>
                          </m:rPr>
                          <a:rPr lang="en-US" altLang="zh-CN" sz="2400" i="1" smtClean="0">
                            <a:latin typeface="Cambria Math" panose="02040503050406030204" pitchFamily="18" charset="0"/>
                            <a:cs typeface="Times New Roman" panose="02020603050405020304" pitchFamily="18" charset="0"/>
                          </a:rPr>
                          <m:t>π</m:t>
                        </m:r>
                      </m:num>
                      <m:den>
                        <m:r>
                          <a:rPr lang="en-US" altLang="zh-CN" sz="2400" b="0" i="1" smtClean="0">
                            <a:latin typeface="Cambria Math" panose="02040503050406030204" pitchFamily="18" charset="0"/>
                            <a:cs typeface="Times New Roman" panose="02020603050405020304" pitchFamily="18" charset="0"/>
                          </a:rPr>
                          <m:t>8</m:t>
                        </m:r>
                      </m:den>
                    </m:f>
                    <m:r>
                      <a:rPr lang="en-US" altLang="zh-CN" sz="2400" i="1" smtClean="0">
                        <a:latin typeface="Cambria Math" panose="02040503050406030204" pitchFamily="18" charset="0"/>
                        <a:cs typeface="Times New Roman" panose="02020603050405020304" pitchFamily="18" charset="0"/>
                      </a:rPr>
                      <m:t> </m:t>
                    </m:r>
                  </m:oMath>
                </a14:m>
                <a:r>
                  <a:rPr lang="en-US" altLang="zh-CN" sz="2400" dirty="0" smtClean="0">
                    <a:latin typeface="Times New Roman" panose="02020603050405020304" pitchFamily="18" charset="0"/>
                    <a:cs typeface="Times New Roman" panose="02020603050405020304" pitchFamily="18" charset="0"/>
                  </a:rPr>
                  <a:t>		C. </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1</m:t>
                        </m:r>
                      </m:num>
                      <m:den>
                        <m:r>
                          <a:rPr lang="en-US" altLang="zh-CN" sz="2400" i="1">
                            <a:latin typeface="Cambria Math" panose="02040503050406030204" pitchFamily="18" charset="0"/>
                            <a:cs typeface="Times New Roman" panose="02020603050405020304" pitchFamily="18" charset="0"/>
                          </a:rPr>
                          <m:t>2</m:t>
                        </m:r>
                      </m:den>
                    </m:f>
                    <m:r>
                      <a:rPr lang="en-US" altLang="zh-CN" sz="2400" i="1" smtClean="0">
                        <a:latin typeface="Cambria Math" panose="02040503050406030204" pitchFamily="18" charset="0"/>
                        <a:cs typeface="Times New Roman" panose="02020603050405020304" pitchFamily="18" charset="0"/>
                      </a:rPr>
                      <m:t> </m:t>
                    </m:r>
                  </m:oMath>
                </a14:m>
                <a:r>
                  <a:rPr lang="en-US" altLang="zh-CN" sz="2400" dirty="0" smtClean="0">
                    <a:latin typeface="Times New Roman" panose="02020603050405020304" pitchFamily="18" charset="0"/>
                    <a:cs typeface="Times New Roman" panose="02020603050405020304" pitchFamily="18" charset="0"/>
                  </a:rPr>
                  <a:t>		D. </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m:rPr>
                            <m:sty m:val="p"/>
                          </m:rPr>
                          <a:rPr lang="en-US" altLang="zh-CN" sz="2400" i="1">
                            <a:latin typeface="Cambria Math" panose="02040503050406030204" pitchFamily="18" charset="0"/>
                            <a:cs typeface="Times New Roman" panose="02020603050405020304" pitchFamily="18" charset="0"/>
                          </a:rPr>
                          <m:t>π</m:t>
                        </m:r>
                      </m:num>
                      <m:den>
                        <m:r>
                          <a:rPr lang="en-US" altLang="zh-CN" sz="2400" b="0" i="1" smtClean="0">
                            <a:latin typeface="Cambria Math" panose="02040503050406030204" pitchFamily="18" charset="0"/>
                            <a:cs typeface="Times New Roman" panose="02020603050405020304" pitchFamily="18" charset="0"/>
                          </a:rPr>
                          <m:t>4</m:t>
                        </m:r>
                      </m:den>
                    </m:f>
                  </m:oMath>
                </a14:m>
                <a:endParaRPr lang="en-US" altLang="zh-CN" sz="2400" dirty="0">
                  <a:latin typeface="Times New Roman" panose="02020603050405020304" pitchFamily="18" charset="0"/>
                  <a:cs typeface="Times New Roman" panose="02020603050405020304" pitchFamily="18"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168465" y="2657773"/>
                <a:ext cx="11869004" cy="809517"/>
              </a:xfrm>
              <a:prstGeom prst="rect">
                <a:avLst/>
              </a:prstGeom>
              <a:blipFill rotWithShape="0">
                <a:blip r:embed="rId3"/>
                <a:stretch>
                  <a:fillRect l="-822" b="-60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0" y="3467290"/>
                <a:ext cx="11869004" cy="4579780"/>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解：不妨设正方形的边长为</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，则正方形的内切圆半径为</a:t>
                </a:r>
                <a:r>
                  <a:rPr lang="en-US" altLang="zh-CN" sz="2400" dirty="0" smtClean="0">
                    <a:latin typeface="Times New Roman" panose="02020603050405020304" pitchFamily="18" charset="0"/>
                    <a:cs typeface="Times New Roman" panose="02020603050405020304" pitchFamily="18" charset="0"/>
                  </a:rPr>
                  <a:t>1</a:t>
                </a:r>
              </a:p>
              <a:p>
                <a:pPr>
                  <a:lnSpc>
                    <a:spcPct val="150000"/>
                  </a:lnSpc>
                </a:pPr>
                <a:r>
                  <a:rPr lang="zh-CN" altLang="en-US" sz="2400" dirty="0" smtClean="0">
                    <a:latin typeface="Times New Roman" panose="02020603050405020304" pitchFamily="18" charset="0"/>
                    <a:cs typeface="Times New Roman" panose="02020603050405020304" pitchFamily="18" charset="0"/>
                  </a:rPr>
                  <a:t>，其中黑色部分和白色部分关于正方形的中心对称，则黑色</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部分的面积为</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m:rPr>
                            <m:sty m:val="p"/>
                          </m:rPr>
                          <a:rPr lang="en-US" altLang="zh-CN" sz="2400" i="1">
                            <a:latin typeface="Cambria Math" panose="02040503050406030204" pitchFamily="18" charset="0"/>
                            <a:cs typeface="Times New Roman" panose="02020603050405020304" pitchFamily="18" charset="0"/>
                          </a:rPr>
                          <m:t>π</m:t>
                        </m:r>
                      </m:num>
                      <m:den>
                        <m:r>
                          <a:rPr lang="en-US" altLang="zh-CN" sz="2400" b="0" i="1" smtClean="0">
                            <a:latin typeface="Cambria Math" panose="02040503050406030204" pitchFamily="18" charset="0"/>
                            <a:cs typeface="Times New Roman" panose="02020603050405020304" pitchFamily="18" charset="0"/>
                          </a:rPr>
                          <m:t>2</m:t>
                        </m:r>
                      </m:den>
                    </m:f>
                  </m:oMath>
                </a14:m>
                <a:r>
                  <a:rPr lang="zh-CN" altLang="en-US" sz="2400" dirty="0" smtClean="0">
                    <a:latin typeface="Times New Roman" panose="02020603050405020304" pitchFamily="18" charset="0"/>
                    <a:cs typeface="Times New Roman" panose="02020603050405020304" pitchFamily="18" charset="0"/>
                  </a:rPr>
                  <a:t>，所以在正方形内随机取一点，此点取自黑色</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部分的概率为</a:t>
                </a:r>
                <a:r>
                  <a:rPr lang="en-US" altLang="zh-CN" sz="2400" dirty="0" smtClean="0">
                    <a:latin typeface="Times New Roman" panose="02020603050405020304" pitchFamily="18" charset="0"/>
                    <a:cs typeface="Times New Roman" panose="02020603050405020304" pitchFamily="18" charset="0"/>
                  </a:rPr>
                  <a:t>P=</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f>
                          <m:fPr>
                            <m:ctrlPr>
                              <a:rPr lang="en-US" altLang="zh-CN" sz="2400" i="1">
                                <a:latin typeface="Cambria Math" panose="02040503050406030204" pitchFamily="18" charset="0"/>
                                <a:cs typeface="Times New Roman" panose="02020603050405020304" pitchFamily="18" charset="0"/>
                              </a:rPr>
                            </m:ctrlPr>
                          </m:fPr>
                          <m:num>
                            <m:r>
                              <m:rPr>
                                <m:sty m:val="p"/>
                              </m:rPr>
                              <a:rPr lang="en-US" altLang="zh-CN" sz="2400" i="1">
                                <a:latin typeface="Cambria Math" panose="02040503050406030204" pitchFamily="18" charset="0"/>
                                <a:cs typeface="Times New Roman" panose="02020603050405020304" pitchFamily="18" charset="0"/>
                              </a:rPr>
                              <m:t>π</m:t>
                            </m:r>
                          </m:num>
                          <m:den>
                            <m:r>
                              <a:rPr lang="en-US" altLang="zh-CN" sz="2400" i="1">
                                <a:latin typeface="Cambria Math" panose="02040503050406030204" pitchFamily="18" charset="0"/>
                                <a:cs typeface="Times New Roman" panose="02020603050405020304" pitchFamily="18" charset="0"/>
                              </a:rPr>
                              <m:t>2</m:t>
                            </m:r>
                          </m:den>
                        </m:f>
                      </m:num>
                      <m:den>
                        <m:r>
                          <a:rPr lang="en-US" altLang="zh-CN" sz="2400" b="0" i="1" smtClean="0">
                            <a:latin typeface="Cambria Math" panose="02040503050406030204" pitchFamily="18" charset="0"/>
                            <a:cs typeface="Times New Roman" panose="02020603050405020304" pitchFamily="18" charset="0"/>
                          </a:rPr>
                          <m:t>2</m:t>
                        </m:r>
                        <m:r>
                          <a:rPr lang="en-US" altLang="zh-CN" sz="2400" i="1">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2</m:t>
                        </m:r>
                      </m:den>
                    </m:f>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m:rPr>
                            <m:sty m:val="p"/>
                          </m:rPr>
                          <a:rPr lang="en-US" altLang="zh-CN" sz="2400" i="1">
                            <a:latin typeface="Cambria Math" panose="02040503050406030204" pitchFamily="18" charset="0"/>
                            <a:cs typeface="Times New Roman" panose="02020603050405020304" pitchFamily="18" charset="0"/>
                          </a:rPr>
                          <m:t>π</m:t>
                        </m:r>
                      </m:num>
                      <m:den>
                        <m:r>
                          <a:rPr lang="en-US" altLang="zh-CN" sz="2400" i="1">
                            <a:latin typeface="Cambria Math" panose="02040503050406030204" pitchFamily="18" charset="0"/>
                            <a:cs typeface="Times New Roman" panose="02020603050405020304" pitchFamily="18" charset="0"/>
                          </a:rPr>
                          <m:t>8</m:t>
                        </m:r>
                      </m:den>
                    </m:f>
                  </m:oMath>
                </a14:m>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选</a:t>
                </a:r>
                <a:r>
                  <a:rPr lang="en-US" altLang="zh-CN" sz="2400" dirty="0" smtClean="0">
                    <a:latin typeface="Times New Roman" panose="02020603050405020304" pitchFamily="18" charset="0"/>
                    <a:cs typeface="Times New Roman" panose="02020603050405020304" pitchFamily="18" charset="0"/>
                  </a:rPr>
                  <a:t>B</a:t>
                </a:r>
                <a:endParaRPr lang="en-US" altLang="zh-CN" sz="2400" dirty="0">
                  <a:latin typeface="Times New Roman" panose="02020603050405020304" pitchFamily="18" charset="0"/>
                  <a:cs typeface="Times New Roman" panose="02020603050405020304" pitchFamily="18" charset="0"/>
                </a:endParaRPr>
              </a:p>
              <a:p>
                <a:pPr>
                  <a:lnSpc>
                    <a:spcPct val="150000"/>
                  </a:lnSpc>
                </a:pPr>
                <a:endParaRPr lang="en-US" altLang="zh-CN" sz="2400" dirty="0">
                  <a:latin typeface="Times New Roman" panose="02020603050405020304" pitchFamily="18" charset="0"/>
                  <a:cs typeface="Times New Roman" panose="02020603050405020304" pitchFamily="18" charset="0"/>
                </a:endParaRPr>
              </a:p>
              <a:p>
                <a:pPr>
                  <a:lnSpc>
                    <a:spcPct val="150000"/>
                  </a:lnSpc>
                </a:pPr>
                <a:endParaRPr lang="en-US" altLang="zh-CN" sz="2400" dirty="0" smtClean="0">
                  <a:latin typeface="Times New Roman" panose="02020603050405020304" pitchFamily="18" charset="0"/>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0" y="3467290"/>
                <a:ext cx="11869004" cy="4579780"/>
              </a:xfrm>
              <a:prstGeom prst="rect">
                <a:avLst/>
              </a:prstGeom>
              <a:blipFill rotWithShape="0">
                <a:blip r:embed="rId4"/>
                <a:stretch>
                  <a:fillRect l="-770"/>
                </a:stretch>
              </a:blipFill>
            </p:spPr>
            <p:txBody>
              <a:bodyPr/>
              <a:lstStyle/>
              <a:p>
                <a:r>
                  <a:rPr lang="zh-CN" altLang="en-US">
                    <a:noFill/>
                  </a:rPr>
                  <a:t> </a:t>
                </a:r>
              </a:p>
            </p:txBody>
          </p:sp>
        </mc:Fallback>
      </mc:AlternateContent>
      <p:pic>
        <p:nvPicPr>
          <p:cNvPr id="9" name="图片 8"/>
          <p:cNvPicPr>
            <a:picLocks noChangeAspect="1"/>
          </p:cNvPicPr>
          <p:nvPr/>
        </p:nvPicPr>
        <p:blipFill>
          <a:blip r:embed="rId5"/>
          <a:stretch>
            <a:fillRect/>
          </a:stretch>
        </p:blipFill>
        <p:spPr>
          <a:xfrm>
            <a:off x="8253546" y="2480327"/>
            <a:ext cx="2760197" cy="2748634"/>
          </a:xfrm>
          <a:prstGeom prst="rect">
            <a:avLst/>
          </a:prstGeom>
        </p:spPr>
      </p:pic>
    </p:spTree>
    <p:extLst>
      <p:ext uri="{BB962C8B-B14F-4D97-AF65-F5344CB8AC3E}">
        <p14:creationId xmlns:p14="http://schemas.microsoft.com/office/powerpoint/2010/main" val="425770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zh-CN" altLang="en-US" sz="3200" dirty="0" smtClean="0">
                <a:latin typeface="Times New Roman" panose="02020603050405020304" pitchFamily="18" charset="0"/>
                <a:cs typeface="Times New Roman" panose="02020603050405020304" pitchFamily="18" charset="0"/>
              </a:rPr>
              <a:t>随机事件</a:t>
            </a:r>
            <a:r>
              <a:rPr lang="zh-CN" altLang="en-US" sz="3200" dirty="0">
                <a:latin typeface="Times New Roman" panose="02020603050405020304" pitchFamily="18" charset="0"/>
                <a:cs typeface="Times New Roman" panose="02020603050405020304" pitchFamily="18" charset="0"/>
              </a:rPr>
              <a:t>、古典概型与几何概</a:t>
            </a:r>
            <a:r>
              <a:rPr lang="zh-CN" altLang="en-US" sz="3200" dirty="0" smtClean="0">
                <a:latin typeface="Times New Roman" panose="02020603050405020304" pitchFamily="18" charset="0"/>
                <a:cs typeface="Times New Roman" panose="02020603050405020304" pitchFamily="18" charset="0"/>
              </a:rPr>
              <a:t>型</a:t>
            </a:r>
            <a:endParaRPr lang="en-US" altLang="zh-CN" sz="32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0" y="920675"/>
            <a:ext cx="11869004" cy="1200329"/>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2016</a:t>
            </a:r>
            <a:r>
              <a:rPr lang="zh-CN" altLang="en-US" sz="2400" dirty="0" smtClean="0">
                <a:latin typeface="Times New Roman" panose="02020603050405020304" pitchFamily="18" charset="0"/>
                <a:cs typeface="Times New Roman" panose="02020603050405020304" pitchFamily="18" charset="0"/>
              </a:rPr>
              <a:t>课标</a:t>
            </a:r>
            <a:r>
              <a:rPr lang="en-US" altLang="zh-CN" sz="2400" dirty="0" smtClean="0">
                <a:latin typeface="Times New Roman" panose="02020603050405020304" pitchFamily="18" charset="0"/>
                <a:cs typeface="Times New Roman" panose="02020603050405020304" pitchFamily="18" charset="0"/>
              </a:rPr>
              <a:t>Ⅰ 4</a:t>
            </a:r>
            <a:r>
              <a:rPr lang="zh-CN" altLang="en-US" sz="2400" dirty="0" smtClean="0">
                <a:latin typeface="Times New Roman" panose="02020603050405020304" pitchFamily="18" charset="0"/>
                <a:cs typeface="Times New Roman" panose="02020603050405020304" pitchFamily="18" charset="0"/>
              </a:rPr>
              <a:t>）某公司的班车在</a:t>
            </a:r>
            <a:r>
              <a:rPr lang="en-US" altLang="zh-CN" sz="2400" dirty="0" smtClean="0">
                <a:latin typeface="Times New Roman" panose="02020603050405020304" pitchFamily="18" charset="0"/>
                <a:cs typeface="Times New Roman" panose="02020603050405020304" pitchFamily="18" charset="0"/>
              </a:rPr>
              <a:t>7:30,8:00,8:30</a:t>
            </a:r>
            <a:r>
              <a:rPr lang="zh-CN" altLang="en-US" sz="2400" dirty="0" smtClean="0">
                <a:latin typeface="Times New Roman" panose="02020603050405020304" pitchFamily="18" charset="0"/>
                <a:cs typeface="Times New Roman" panose="02020603050405020304" pitchFamily="18" charset="0"/>
              </a:rPr>
              <a:t>发车，小明在</a:t>
            </a:r>
            <a:r>
              <a:rPr lang="en-US" altLang="zh-CN" sz="2400" dirty="0" smtClean="0">
                <a:latin typeface="Times New Roman" panose="02020603050405020304" pitchFamily="18" charset="0"/>
                <a:cs typeface="Times New Roman" panose="02020603050405020304" pitchFamily="18" charset="0"/>
              </a:rPr>
              <a:t>7:50</a:t>
            </a:r>
            <a:r>
              <a:rPr lang="zh-CN" altLang="en-US" sz="2400" dirty="0" smtClean="0">
                <a:latin typeface="Times New Roman" panose="02020603050405020304" pitchFamily="18" charset="0"/>
                <a:cs typeface="Times New Roman" panose="02020603050405020304" pitchFamily="18" charset="0"/>
              </a:rPr>
              <a:t>至</a:t>
            </a:r>
            <a:r>
              <a:rPr lang="en-US" altLang="zh-CN" sz="2400" dirty="0" smtClean="0">
                <a:latin typeface="Times New Roman" panose="02020603050405020304" pitchFamily="18" charset="0"/>
                <a:cs typeface="Times New Roman" panose="02020603050405020304" pitchFamily="18" charset="0"/>
              </a:rPr>
              <a:t>8:30</a:t>
            </a:r>
            <a:r>
              <a:rPr lang="zh-CN" altLang="en-US" sz="2400" dirty="0" smtClean="0">
                <a:latin typeface="Times New Roman" panose="02020603050405020304" pitchFamily="18" charset="0"/>
                <a:cs typeface="Times New Roman" panose="02020603050405020304" pitchFamily="18" charset="0"/>
              </a:rPr>
              <a:t>之间到达车站乘坐班车，且到达车站的时刻是随机的，则他等车时间不超过</a:t>
            </a:r>
            <a:r>
              <a:rPr lang="en-US" altLang="zh-CN" sz="2400" dirty="0" smtClean="0">
                <a:latin typeface="Times New Roman" panose="02020603050405020304" pitchFamily="18" charset="0"/>
                <a:cs typeface="Times New Roman" panose="02020603050405020304" pitchFamily="18" charset="0"/>
              </a:rPr>
              <a:t>10</a:t>
            </a:r>
            <a:r>
              <a:rPr lang="zh-CN" altLang="en-US" sz="2400" dirty="0" smtClean="0">
                <a:latin typeface="Times New Roman" panose="02020603050405020304" pitchFamily="18" charset="0"/>
                <a:cs typeface="Times New Roman" panose="02020603050405020304" pitchFamily="18" charset="0"/>
              </a:rPr>
              <a:t>分钟的概率是</a:t>
            </a:r>
            <a:r>
              <a:rPr lang="en-US" altLang="zh-CN" sz="2400" dirty="0" smtClean="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文本框 3"/>
              <p:cNvSpPr txBox="1"/>
              <p:nvPr/>
            </p:nvSpPr>
            <p:spPr>
              <a:xfrm>
                <a:off x="0" y="2121004"/>
                <a:ext cx="11869004" cy="809517"/>
              </a:xfrm>
              <a:prstGeom prst="rect">
                <a:avLst/>
              </a:prstGeom>
              <a:noFill/>
            </p:spPr>
            <p:txBody>
              <a:bodyPr wrap="square" rtlCol="0">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A.</a:t>
                </a:r>
                <a:r>
                  <a:rPr lang="en-US" altLang="zh-CN" sz="2400" dirty="0">
                    <a:cs typeface="Times New Roman" panose="02020603050405020304" pitchFamily="18" charset="0"/>
                  </a:rPr>
                  <a:t> </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1</m:t>
                        </m:r>
                      </m:num>
                      <m:den>
                        <m:r>
                          <a:rPr lang="en-US" altLang="zh-CN" sz="2400" b="0" i="1" smtClean="0">
                            <a:latin typeface="Cambria Math" panose="02040503050406030204" pitchFamily="18" charset="0"/>
                            <a:cs typeface="Times New Roman" panose="02020603050405020304" pitchFamily="18" charset="0"/>
                          </a:rPr>
                          <m:t>3</m:t>
                        </m:r>
                      </m:den>
                    </m:f>
                  </m:oMath>
                </a14:m>
                <a:r>
                  <a:rPr lang="en-US" altLang="zh-CN" sz="2400" dirty="0" smtClean="0">
                    <a:latin typeface="Times New Roman" panose="02020603050405020304" pitchFamily="18" charset="0"/>
                    <a:cs typeface="Times New Roman" panose="02020603050405020304" pitchFamily="18" charset="0"/>
                  </a:rPr>
                  <a:t>		B. </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1</m:t>
                        </m:r>
                      </m:num>
                      <m:den>
                        <m:r>
                          <a:rPr lang="en-US" altLang="zh-CN" sz="2400" b="0" i="1" smtClean="0">
                            <a:latin typeface="Cambria Math" panose="02040503050406030204" pitchFamily="18" charset="0"/>
                            <a:cs typeface="Times New Roman" panose="02020603050405020304" pitchFamily="18" charset="0"/>
                          </a:rPr>
                          <m:t>2</m:t>
                        </m:r>
                      </m:den>
                    </m:f>
                    <m:r>
                      <a:rPr lang="en-US" altLang="zh-CN" sz="2400" i="1" smtClean="0">
                        <a:latin typeface="Cambria Math" panose="02040503050406030204" pitchFamily="18" charset="0"/>
                        <a:cs typeface="Times New Roman" panose="02020603050405020304" pitchFamily="18" charset="0"/>
                      </a:rPr>
                      <m:t> </m:t>
                    </m:r>
                  </m:oMath>
                </a14:m>
                <a:r>
                  <a:rPr lang="en-US" altLang="zh-CN" sz="2400" dirty="0" smtClean="0">
                    <a:latin typeface="Times New Roman" panose="02020603050405020304" pitchFamily="18" charset="0"/>
                    <a:cs typeface="Times New Roman" panose="02020603050405020304" pitchFamily="18" charset="0"/>
                  </a:rPr>
                  <a:t>		C. </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2</m:t>
                        </m:r>
                      </m:num>
                      <m:den>
                        <m:r>
                          <a:rPr lang="en-US" altLang="zh-CN" sz="2400" b="0" i="1" smtClean="0">
                            <a:latin typeface="Cambria Math" panose="02040503050406030204" pitchFamily="18" charset="0"/>
                            <a:cs typeface="Times New Roman" panose="02020603050405020304" pitchFamily="18" charset="0"/>
                          </a:rPr>
                          <m:t>3</m:t>
                        </m:r>
                      </m:den>
                    </m:f>
                    <m:r>
                      <a:rPr lang="en-US" altLang="zh-CN" sz="2400" i="1" smtClean="0">
                        <a:latin typeface="Cambria Math" panose="02040503050406030204" pitchFamily="18" charset="0"/>
                        <a:cs typeface="Times New Roman" panose="02020603050405020304" pitchFamily="18" charset="0"/>
                      </a:rPr>
                      <m:t> </m:t>
                    </m:r>
                  </m:oMath>
                </a14:m>
                <a:r>
                  <a:rPr lang="en-US" altLang="zh-CN" sz="2400" dirty="0" smtClean="0">
                    <a:latin typeface="Times New Roman" panose="02020603050405020304" pitchFamily="18" charset="0"/>
                    <a:cs typeface="Times New Roman" panose="02020603050405020304" pitchFamily="18" charset="0"/>
                  </a:rPr>
                  <a:t>		D. </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3</m:t>
                        </m:r>
                      </m:num>
                      <m:den>
                        <m:r>
                          <a:rPr lang="en-US" altLang="zh-CN" sz="2400" b="0" i="1" smtClean="0">
                            <a:latin typeface="Cambria Math" panose="02040503050406030204" pitchFamily="18" charset="0"/>
                            <a:cs typeface="Times New Roman" panose="02020603050405020304" pitchFamily="18" charset="0"/>
                          </a:rPr>
                          <m:t>4</m:t>
                        </m:r>
                      </m:den>
                    </m:f>
                  </m:oMath>
                </a14:m>
                <a:endParaRPr lang="en-US" altLang="zh-CN" sz="2400" dirty="0">
                  <a:latin typeface="Times New Roman" panose="02020603050405020304" pitchFamily="18" charset="0"/>
                  <a:cs typeface="Times New Roman" panose="02020603050405020304" pitchFamily="18"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0" y="2121004"/>
                <a:ext cx="11869004" cy="809517"/>
              </a:xfrm>
              <a:prstGeom prst="rect">
                <a:avLst/>
              </a:prstGeom>
              <a:blipFill rotWithShape="0">
                <a:blip r:embed="rId3"/>
                <a:stretch>
                  <a:fillRect l="-770" b="-67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0" y="3104433"/>
                <a:ext cx="11869004" cy="4248855"/>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a:t>
                </a:r>
                <a:r>
                  <a:rPr lang="en-US" altLang="zh-CN" sz="2400" dirty="0" smtClean="0">
                    <a:latin typeface="Times New Roman" panose="02020603050405020304" pitchFamily="18" charset="0"/>
                    <a:cs typeface="Times New Roman" panose="02020603050405020304" pitchFamily="18" charset="0"/>
                  </a:rPr>
                  <a:t>7:30</a:t>
                </a:r>
                <a:r>
                  <a:rPr lang="zh-CN" altLang="en-US" sz="2400" dirty="0" smtClean="0">
                    <a:latin typeface="Times New Roman" panose="02020603050405020304" pitchFamily="18" charset="0"/>
                    <a:cs typeface="Times New Roman" panose="02020603050405020304" pitchFamily="18" charset="0"/>
                  </a:rPr>
                  <a:t>的班车小明是肯定坐不到的，当小明在</a:t>
                </a:r>
                <a:r>
                  <a:rPr lang="en-US" altLang="zh-CN" sz="2400" dirty="0" smtClean="0">
                    <a:latin typeface="Times New Roman" panose="02020603050405020304" pitchFamily="18" charset="0"/>
                    <a:cs typeface="Times New Roman" panose="02020603050405020304" pitchFamily="18" charset="0"/>
                  </a:rPr>
                  <a:t>8:00</a:t>
                </a:r>
                <a:r>
                  <a:rPr lang="zh-CN" altLang="en-US" sz="2400" dirty="0" smtClean="0">
                    <a:latin typeface="Times New Roman" panose="02020603050405020304" pitchFamily="18" charset="0"/>
                    <a:cs typeface="Times New Roman" panose="02020603050405020304" pitchFamily="18" charset="0"/>
                  </a:rPr>
                  <a:t>之前</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到达可以使等待的时间不超过</a:t>
                </a:r>
                <a:r>
                  <a:rPr lang="en-US" altLang="zh-CN" sz="2400" dirty="0" smtClean="0">
                    <a:latin typeface="Times New Roman" panose="02020603050405020304" pitchFamily="18" charset="0"/>
                    <a:cs typeface="Times New Roman" panose="02020603050405020304" pitchFamily="18" charset="0"/>
                  </a:rPr>
                  <a:t>10</a:t>
                </a:r>
                <a:r>
                  <a:rPr lang="zh-CN" altLang="en-US" sz="2400" dirty="0" smtClean="0">
                    <a:latin typeface="Times New Roman" panose="02020603050405020304" pitchFamily="18" charset="0"/>
                    <a:cs typeface="Times New Roman" panose="02020603050405020304" pitchFamily="18" charset="0"/>
                  </a:rPr>
                  <a:t>分钟，乘坐</a:t>
                </a:r>
                <a:r>
                  <a:rPr lang="en-US" altLang="zh-CN" sz="2400" dirty="0" smtClean="0">
                    <a:latin typeface="Times New Roman" panose="02020603050405020304" pitchFamily="18" charset="0"/>
                    <a:cs typeface="Times New Roman" panose="02020603050405020304" pitchFamily="18" charset="0"/>
                  </a:rPr>
                  <a:t>8:00</a:t>
                </a:r>
                <a:r>
                  <a:rPr lang="zh-CN" altLang="en-US" sz="2400" dirty="0" smtClean="0">
                    <a:latin typeface="Times New Roman" panose="02020603050405020304" pitchFamily="18" charset="0"/>
                    <a:cs typeface="Times New Roman" panose="02020603050405020304" pitchFamily="18" charset="0"/>
                  </a:rPr>
                  <a:t>的班车出发</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同样小明在</a:t>
                </a:r>
                <a:r>
                  <a:rPr lang="en-US" altLang="zh-CN" sz="2400" dirty="0" smtClean="0">
                    <a:latin typeface="Times New Roman" panose="02020603050405020304" pitchFamily="18" charset="0"/>
                    <a:cs typeface="Times New Roman" panose="02020603050405020304" pitchFamily="18" charset="0"/>
                  </a:rPr>
                  <a:t>8:20</a:t>
                </a:r>
                <a:r>
                  <a:rPr lang="zh-CN" altLang="en-US" sz="2400" dirty="0" smtClean="0">
                    <a:latin typeface="Times New Roman" panose="02020603050405020304" pitchFamily="18" charset="0"/>
                    <a:cs typeface="Times New Roman" panose="02020603050405020304" pitchFamily="18" charset="0"/>
                  </a:rPr>
                  <a:t>以后到达可以使等待时间不超过</a:t>
                </a:r>
                <a:r>
                  <a:rPr lang="en-US" altLang="zh-CN" sz="2400" dirty="0" smtClean="0">
                    <a:latin typeface="Times New Roman" panose="02020603050405020304" pitchFamily="18" charset="0"/>
                    <a:cs typeface="Times New Roman" panose="02020603050405020304" pitchFamily="18" charset="0"/>
                  </a:rPr>
                  <a:t>10</a:t>
                </a:r>
                <a:r>
                  <a:rPr lang="zh-CN" altLang="en-US" sz="2400" dirty="0" smtClean="0">
                    <a:latin typeface="Times New Roman" panose="02020603050405020304" pitchFamily="18" charset="0"/>
                    <a:cs typeface="Times New Roman" panose="02020603050405020304" pitchFamily="18" charset="0"/>
                  </a:rPr>
                  <a:t>分钟，乘</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坐</a:t>
                </a:r>
                <a:r>
                  <a:rPr lang="en-US" altLang="zh-CN" sz="2400" dirty="0" smtClean="0">
                    <a:latin typeface="Times New Roman" panose="02020603050405020304" pitchFamily="18" charset="0"/>
                    <a:cs typeface="Times New Roman" panose="02020603050405020304" pitchFamily="18" charset="0"/>
                  </a:rPr>
                  <a:t>8:30</a:t>
                </a:r>
                <a:r>
                  <a:rPr lang="zh-CN" altLang="en-US" sz="2400" dirty="0" smtClean="0">
                    <a:latin typeface="Times New Roman" panose="02020603050405020304" pitchFamily="18" charset="0"/>
                    <a:cs typeface="Times New Roman" panose="02020603050405020304" pitchFamily="18" charset="0"/>
                  </a:rPr>
                  <a:t>的班车出发，因为</a:t>
                </a:r>
                <a:r>
                  <a:rPr lang="zh-CN" altLang="en-US" sz="2400" dirty="0">
                    <a:latin typeface="Times New Roman" panose="02020603050405020304" pitchFamily="18" charset="0"/>
                    <a:cs typeface="Times New Roman" panose="02020603050405020304" pitchFamily="18" charset="0"/>
                  </a:rPr>
                  <a:t>小明在</a:t>
                </a:r>
                <a:r>
                  <a:rPr lang="en-US" altLang="zh-CN" sz="2400" dirty="0">
                    <a:latin typeface="Times New Roman" panose="02020603050405020304" pitchFamily="18" charset="0"/>
                    <a:cs typeface="Times New Roman" panose="02020603050405020304" pitchFamily="18" charset="0"/>
                  </a:rPr>
                  <a:t>7:50</a:t>
                </a:r>
                <a:r>
                  <a:rPr lang="zh-CN" altLang="en-US" sz="2400" dirty="0">
                    <a:latin typeface="Times New Roman" panose="02020603050405020304" pitchFamily="18" charset="0"/>
                    <a:cs typeface="Times New Roman" panose="02020603050405020304" pitchFamily="18" charset="0"/>
                  </a:rPr>
                  <a:t>至</a:t>
                </a:r>
                <a:r>
                  <a:rPr lang="en-US" altLang="zh-CN" sz="2400" dirty="0">
                    <a:latin typeface="Times New Roman" panose="02020603050405020304" pitchFamily="18" charset="0"/>
                    <a:cs typeface="Times New Roman" panose="02020603050405020304" pitchFamily="18" charset="0"/>
                  </a:rPr>
                  <a:t>8:30</a:t>
                </a:r>
                <a:r>
                  <a:rPr lang="zh-CN" altLang="en-US" sz="2400" dirty="0" smtClean="0">
                    <a:latin typeface="Times New Roman" panose="02020603050405020304" pitchFamily="18" charset="0"/>
                    <a:cs typeface="Times New Roman" panose="02020603050405020304" pitchFamily="18" charset="0"/>
                  </a:rPr>
                  <a:t>之间，所以基本</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事件空间为</a:t>
                </a:r>
                <a:r>
                  <a:rPr lang="en-US" altLang="zh-CN" sz="2400" dirty="0" smtClean="0">
                    <a:latin typeface="Times New Roman" panose="02020603050405020304" pitchFamily="18" charset="0"/>
                    <a:cs typeface="Times New Roman" panose="02020603050405020304" pitchFamily="18" charset="0"/>
                  </a:rPr>
                  <a:t>40(</a:t>
                </a:r>
                <a:r>
                  <a:rPr lang="zh-CN" altLang="en-US" sz="2400" dirty="0" smtClean="0">
                    <a:latin typeface="Times New Roman" panose="02020603050405020304" pitchFamily="18" charset="0"/>
                    <a:cs typeface="Times New Roman" panose="02020603050405020304" pitchFamily="18" charset="0"/>
                  </a:rPr>
                  <a:t>分钟</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，满足条件的为</a:t>
                </a:r>
                <a:r>
                  <a:rPr lang="en-US" altLang="zh-CN" sz="2400" dirty="0" smtClean="0">
                    <a:latin typeface="Times New Roman" panose="02020603050405020304" pitchFamily="18" charset="0"/>
                    <a:cs typeface="Times New Roman" panose="02020603050405020304" pitchFamily="18" charset="0"/>
                  </a:rPr>
                  <a:t>7:50~</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8:00</a:t>
                </a:r>
                <a:r>
                  <a:rPr lang="zh-CN" altLang="en-US" sz="2400" dirty="0" smtClean="0">
                    <a:latin typeface="Times New Roman" panose="02020603050405020304" pitchFamily="18" charset="0"/>
                    <a:cs typeface="Times New Roman" panose="02020603050405020304" pitchFamily="18" charset="0"/>
                  </a:rPr>
                  <a:t>和</a:t>
                </a:r>
                <a:r>
                  <a:rPr lang="en-US" altLang="zh-CN" sz="2400" dirty="0" smtClean="0">
                    <a:latin typeface="Times New Roman" panose="02020603050405020304" pitchFamily="18" charset="0"/>
                    <a:cs typeface="Times New Roman" panose="02020603050405020304" pitchFamily="18" charset="0"/>
                  </a:rPr>
                  <a:t>8:20~</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8:30</a:t>
                </a:r>
                <a:r>
                  <a:rPr lang="zh-CN" altLang="en-US" sz="2400" dirty="0" smtClean="0">
                    <a:latin typeface="Times New Roman" panose="02020603050405020304" pitchFamily="18" charset="0"/>
                    <a:cs typeface="Times New Roman" panose="02020603050405020304" pitchFamily="18" charset="0"/>
                  </a:rPr>
                  <a:t>，有</a:t>
                </a:r>
                <a:r>
                  <a:rPr lang="en-US" altLang="zh-CN" sz="2400" dirty="0" smtClean="0">
                    <a:latin typeface="Times New Roman" panose="02020603050405020304" pitchFamily="18" charset="0"/>
                    <a:cs typeface="Times New Roman" panose="02020603050405020304" pitchFamily="18" charset="0"/>
                  </a:rPr>
                  <a:t>20</a:t>
                </a:r>
                <a:r>
                  <a:rPr lang="zh-CN" altLang="en-US" sz="2400" dirty="0" smtClean="0">
                    <a:latin typeface="Times New Roman" panose="02020603050405020304" pitchFamily="18" charset="0"/>
                    <a:cs typeface="Times New Roman" panose="02020603050405020304" pitchFamily="18" charset="0"/>
                  </a:rPr>
                  <a:t>（分钟）</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所求概率为</a:t>
                </a:r>
                <a:r>
                  <a:rPr lang="en-US" altLang="zh-CN" sz="2400" dirty="0" smtClean="0">
                    <a:latin typeface="Times New Roman" panose="02020603050405020304" pitchFamily="18" charset="0"/>
                    <a:cs typeface="Times New Roman" panose="02020603050405020304" pitchFamily="18" charset="0"/>
                  </a:rPr>
                  <a:t>P=</a:t>
                </a:r>
                <a14:m>
                  <m:oMath xmlns:m="http://schemas.openxmlformats.org/officeDocument/2006/math">
                    <m:f>
                      <m:fPr>
                        <m:ctrlPr>
                          <a:rPr lang="en-US" altLang="zh-CN" sz="2400" i="1" smtClean="0">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20</m:t>
                        </m:r>
                      </m:num>
                      <m:den>
                        <m:r>
                          <a:rPr lang="en-US" altLang="zh-CN" sz="2400" b="0" i="1" smtClean="0">
                            <a:latin typeface="Cambria Math" panose="02040503050406030204" pitchFamily="18" charset="0"/>
                            <a:cs typeface="Times New Roman" panose="02020603050405020304" pitchFamily="18" charset="0"/>
                          </a:rPr>
                          <m:t>40</m:t>
                        </m:r>
                      </m:den>
                    </m:f>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1</m:t>
                        </m:r>
                      </m:num>
                      <m:den>
                        <m:r>
                          <a:rPr lang="en-US" altLang="zh-CN" sz="2400" i="1">
                            <a:latin typeface="Cambria Math" panose="02040503050406030204" pitchFamily="18" charset="0"/>
                            <a:cs typeface="Times New Roman" panose="02020603050405020304" pitchFamily="18" charset="0"/>
                          </a:rPr>
                          <m:t>2</m:t>
                        </m:r>
                      </m:den>
                    </m:f>
                  </m:oMath>
                </a14:m>
                <a:r>
                  <a:rPr lang="zh-CN" altLang="en-US" sz="2400" dirty="0" smtClean="0">
                    <a:latin typeface="Times New Roman" panose="02020603050405020304" pitchFamily="18" charset="0"/>
                    <a:cs typeface="Times New Roman" panose="02020603050405020304" pitchFamily="18" charset="0"/>
                  </a:rPr>
                  <a:t>，选</a:t>
                </a:r>
                <a:r>
                  <a:rPr lang="en-US" altLang="zh-CN" sz="2400" dirty="0" smtClean="0">
                    <a:latin typeface="Times New Roman" panose="02020603050405020304" pitchFamily="18" charset="0"/>
                    <a:cs typeface="Times New Roman" panose="02020603050405020304" pitchFamily="18" charset="0"/>
                  </a:rPr>
                  <a:t>B</a:t>
                </a:r>
                <a:endParaRPr lang="en-US" altLang="zh-CN" sz="2400" dirty="0">
                  <a:latin typeface="Times New Roman" panose="02020603050405020304" pitchFamily="18" charset="0"/>
                  <a:cs typeface="Times New Roman" panose="02020603050405020304" pitchFamily="18" charset="0"/>
                </a:endParaRPr>
              </a:p>
              <a:p>
                <a:pPr>
                  <a:lnSpc>
                    <a:spcPct val="150000"/>
                  </a:lnSpc>
                </a:pPr>
                <a:endParaRPr lang="en-US" altLang="zh-CN" sz="2400" dirty="0" smtClean="0">
                  <a:latin typeface="Times New Roman" panose="02020603050405020304" pitchFamily="18" charset="0"/>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0" y="3104433"/>
                <a:ext cx="11869004" cy="4248855"/>
              </a:xfrm>
              <a:prstGeom prst="rect">
                <a:avLst/>
              </a:prstGeom>
              <a:blipFill rotWithShape="0">
                <a:blip r:embed="rId4"/>
                <a:stretch>
                  <a:fillRect l="-770"/>
                </a:stretch>
              </a:blipFill>
            </p:spPr>
            <p:txBody>
              <a:bodyPr/>
              <a:lstStyle/>
              <a:p>
                <a:r>
                  <a:rPr lang="zh-CN" altLang="en-US">
                    <a:noFill/>
                  </a:rPr>
                  <a:t> </a:t>
                </a:r>
              </a:p>
            </p:txBody>
          </p:sp>
        </mc:Fallback>
      </mc:AlternateContent>
      <p:pic>
        <p:nvPicPr>
          <p:cNvPr id="2" name="图片 1"/>
          <p:cNvPicPr>
            <a:picLocks noChangeAspect="1"/>
          </p:cNvPicPr>
          <p:nvPr/>
        </p:nvPicPr>
        <p:blipFill>
          <a:blip r:embed="rId5"/>
          <a:stretch>
            <a:fillRect/>
          </a:stretch>
        </p:blipFill>
        <p:spPr>
          <a:xfrm>
            <a:off x="7883586" y="2121004"/>
            <a:ext cx="3858471" cy="3310560"/>
          </a:xfrm>
          <a:prstGeom prst="rect">
            <a:avLst/>
          </a:prstGeom>
        </p:spPr>
      </p:pic>
    </p:spTree>
    <p:extLst>
      <p:ext uri="{BB962C8B-B14F-4D97-AF65-F5344CB8AC3E}">
        <p14:creationId xmlns:p14="http://schemas.microsoft.com/office/powerpoint/2010/main" val="90975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zh-CN" altLang="en-US" sz="3200" dirty="0" smtClean="0">
                <a:latin typeface="Times New Roman" panose="02020603050405020304" pitchFamily="18" charset="0"/>
                <a:cs typeface="Times New Roman" panose="02020603050405020304" pitchFamily="18" charset="0"/>
              </a:rPr>
              <a:t>随机事件</a:t>
            </a:r>
            <a:r>
              <a:rPr lang="zh-CN" altLang="en-US" sz="3200" dirty="0">
                <a:latin typeface="Times New Roman" panose="02020603050405020304" pitchFamily="18" charset="0"/>
                <a:cs typeface="Times New Roman" panose="02020603050405020304" pitchFamily="18" charset="0"/>
              </a:rPr>
              <a:t>、古典概型与几何概</a:t>
            </a:r>
            <a:r>
              <a:rPr lang="zh-CN" altLang="en-US" sz="3200" dirty="0" smtClean="0">
                <a:latin typeface="Times New Roman" panose="02020603050405020304" pitchFamily="18" charset="0"/>
                <a:cs typeface="Times New Roman" panose="02020603050405020304" pitchFamily="18" charset="0"/>
              </a:rPr>
              <a:t>型</a:t>
            </a:r>
            <a:endParaRPr lang="en-US" altLang="zh-CN" sz="32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0" y="920675"/>
            <a:ext cx="11869004" cy="1200329"/>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2017</a:t>
            </a:r>
            <a:r>
              <a:rPr lang="zh-CN" altLang="en-US" sz="2400" dirty="0" smtClean="0">
                <a:latin typeface="Times New Roman" panose="02020603050405020304" pitchFamily="18" charset="0"/>
                <a:cs typeface="Times New Roman" panose="02020603050405020304" pitchFamily="18" charset="0"/>
              </a:rPr>
              <a:t>山东</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8</a:t>
            </a:r>
            <a:r>
              <a:rPr lang="zh-CN" altLang="en-US" sz="2400" dirty="0" smtClean="0">
                <a:latin typeface="Times New Roman" panose="02020603050405020304" pitchFamily="18" charset="0"/>
                <a:cs typeface="Times New Roman" panose="02020603050405020304" pitchFamily="18" charset="0"/>
              </a:rPr>
              <a:t>）从分别标有</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9</a:t>
            </a:r>
            <a:r>
              <a:rPr lang="zh-CN" altLang="en-US" sz="2400" dirty="0" smtClean="0">
                <a:latin typeface="Times New Roman" panose="02020603050405020304" pitchFamily="18" charset="0"/>
                <a:cs typeface="Times New Roman" panose="02020603050405020304" pitchFamily="18" charset="0"/>
              </a:rPr>
              <a:t>的</a:t>
            </a:r>
            <a:r>
              <a:rPr lang="en-US" altLang="zh-CN" sz="2400" dirty="0" smtClean="0">
                <a:latin typeface="Times New Roman" panose="02020603050405020304" pitchFamily="18" charset="0"/>
                <a:cs typeface="Times New Roman" panose="02020603050405020304" pitchFamily="18" charset="0"/>
              </a:rPr>
              <a:t>9</a:t>
            </a:r>
            <a:r>
              <a:rPr lang="zh-CN" altLang="en-US" sz="2400" dirty="0" smtClean="0">
                <a:latin typeface="Times New Roman" panose="02020603050405020304" pitchFamily="18" charset="0"/>
                <a:cs typeface="Times New Roman" panose="02020603050405020304" pitchFamily="18" charset="0"/>
              </a:rPr>
              <a:t>张卡片中不放回地随机抽取</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次，每次抽取</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张，则抽到</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张卡片上的数奇偶性不同的概率是</a:t>
            </a:r>
            <a:r>
              <a:rPr lang="en-US" altLang="zh-CN" sz="2400" dirty="0" smtClean="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文本框 3"/>
              <p:cNvSpPr txBox="1"/>
              <p:nvPr/>
            </p:nvSpPr>
            <p:spPr>
              <a:xfrm>
                <a:off x="0" y="2121004"/>
                <a:ext cx="11869004" cy="821250"/>
              </a:xfrm>
              <a:prstGeom prst="rect">
                <a:avLst/>
              </a:prstGeom>
              <a:noFill/>
            </p:spPr>
            <p:txBody>
              <a:bodyPr wrap="square" rtlCol="0">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A.</a:t>
                </a:r>
                <a:r>
                  <a:rPr lang="en-US" altLang="zh-CN" sz="2400" dirty="0">
                    <a:cs typeface="Times New Roman" panose="02020603050405020304" pitchFamily="18" charset="0"/>
                  </a:rPr>
                  <a:t> </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5</m:t>
                        </m:r>
                      </m:num>
                      <m:den>
                        <m:r>
                          <a:rPr lang="en-US" altLang="zh-CN" sz="2400" b="0" i="1" smtClean="0">
                            <a:latin typeface="Cambria Math" panose="02040503050406030204" pitchFamily="18" charset="0"/>
                            <a:cs typeface="Times New Roman" panose="02020603050405020304" pitchFamily="18" charset="0"/>
                          </a:rPr>
                          <m:t>18</m:t>
                        </m:r>
                      </m:den>
                    </m:f>
                  </m:oMath>
                </a14:m>
                <a:r>
                  <a:rPr lang="en-US" altLang="zh-CN" sz="2400" dirty="0" smtClean="0">
                    <a:latin typeface="Times New Roman" panose="02020603050405020304" pitchFamily="18" charset="0"/>
                    <a:cs typeface="Times New Roman" panose="02020603050405020304" pitchFamily="18" charset="0"/>
                  </a:rPr>
                  <a:t>		B. </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4</m:t>
                        </m:r>
                      </m:num>
                      <m:den>
                        <m:r>
                          <a:rPr lang="en-US" altLang="zh-CN" sz="2400" b="0" i="1" smtClean="0">
                            <a:latin typeface="Cambria Math" panose="02040503050406030204" pitchFamily="18" charset="0"/>
                            <a:cs typeface="Times New Roman" panose="02020603050405020304" pitchFamily="18" charset="0"/>
                          </a:rPr>
                          <m:t>9</m:t>
                        </m:r>
                      </m:den>
                    </m:f>
                    <m:r>
                      <a:rPr lang="en-US" altLang="zh-CN" sz="2400" i="1" smtClean="0">
                        <a:latin typeface="Cambria Math" panose="02040503050406030204" pitchFamily="18" charset="0"/>
                        <a:cs typeface="Times New Roman" panose="02020603050405020304" pitchFamily="18" charset="0"/>
                      </a:rPr>
                      <m:t> </m:t>
                    </m:r>
                  </m:oMath>
                </a14:m>
                <a:r>
                  <a:rPr lang="en-US" altLang="zh-CN" sz="2400" dirty="0" smtClean="0">
                    <a:latin typeface="Times New Roman" panose="02020603050405020304" pitchFamily="18" charset="0"/>
                    <a:cs typeface="Times New Roman" panose="02020603050405020304" pitchFamily="18" charset="0"/>
                  </a:rPr>
                  <a:t>		C. </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5</m:t>
                        </m:r>
                      </m:num>
                      <m:den>
                        <m:r>
                          <a:rPr lang="en-US" altLang="zh-CN" sz="2400" b="0" i="1" smtClean="0">
                            <a:latin typeface="Cambria Math" panose="02040503050406030204" pitchFamily="18" charset="0"/>
                            <a:cs typeface="Times New Roman" panose="02020603050405020304" pitchFamily="18" charset="0"/>
                          </a:rPr>
                          <m:t>9</m:t>
                        </m:r>
                      </m:den>
                    </m:f>
                    <m:r>
                      <a:rPr lang="en-US" altLang="zh-CN" sz="2400" i="1" smtClean="0">
                        <a:latin typeface="Cambria Math" panose="02040503050406030204" pitchFamily="18" charset="0"/>
                        <a:cs typeface="Times New Roman" panose="02020603050405020304" pitchFamily="18" charset="0"/>
                      </a:rPr>
                      <m:t> </m:t>
                    </m:r>
                  </m:oMath>
                </a14:m>
                <a:r>
                  <a:rPr lang="en-US" altLang="zh-CN" sz="2400" dirty="0" smtClean="0">
                    <a:latin typeface="Times New Roman" panose="02020603050405020304" pitchFamily="18" charset="0"/>
                    <a:cs typeface="Times New Roman" panose="02020603050405020304" pitchFamily="18" charset="0"/>
                  </a:rPr>
                  <a:t>		D. </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7</m:t>
                        </m:r>
                      </m:num>
                      <m:den>
                        <m:r>
                          <a:rPr lang="en-US" altLang="zh-CN" sz="2400" b="0" i="1" smtClean="0">
                            <a:latin typeface="Cambria Math" panose="02040503050406030204" pitchFamily="18" charset="0"/>
                            <a:cs typeface="Times New Roman" panose="02020603050405020304" pitchFamily="18" charset="0"/>
                          </a:rPr>
                          <m:t>9</m:t>
                        </m:r>
                      </m:den>
                    </m:f>
                  </m:oMath>
                </a14:m>
                <a:endParaRPr lang="en-US" altLang="zh-CN" sz="2400" dirty="0">
                  <a:latin typeface="Times New Roman" panose="02020603050405020304" pitchFamily="18" charset="0"/>
                  <a:cs typeface="Times New Roman" panose="02020603050405020304" pitchFamily="18"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0" y="2121004"/>
                <a:ext cx="11869004" cy="821250"/>
              </a:xfrm>
              <a:prstGeom prst="rect">
                <a:avLst/>
              </a:prstGeom>
              <a:blipFill rotWithShape="0">
                <a:blip r:embed="rId3"/>
                <a:stretch>
                  <a:fillRect l="-770" b="-59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0" y="3104433"/>
                <a:ext cx="11869004" cy="2106731"/>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解：由题意可知依次抽取</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张卡片的基本事件总数</a:t>
                </a:r>
                <a:r>
                  <a:rPr lang="en-US" altLang="zh-CN" sz="2400" dirty="0" smtClean="0">
                    <a:latin typeface="Times New Roman" panose="02020603050405020304" pitchFamily="18" charset="0"/>
                    <a:cs typeface="Times New Roman" panose="02020603050405020304" pitchFamily="18" charset="0"/>
                  </a:rPr>
                  <a:t>n=9×8=72</a:t>
                </a:r>
              </a:p>
              <a:p>
                <a:pPr>
                  <a:lnSpc>
                    <a:spcPct val="150000"/>
                  </a:lnSpc>
                </a:pPr>
                <a:r>
                  <a:rPr lang="zh-CN" altLang="en-US" sz="2400" dirty="0" smtClean="0">
                    <a:latin typeface="Times New Roman" panose="02020603050405020304" pitchFamily="18" charset="0"/>
                    <a:cs typeface="Times New Roman" panose="02020603050405020304" pitchFamily="18" charset="0"/>
                  </a:rPr>
                  <a:t>抽到的</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张卡片上的数奇偶性不同的基本事件个数</a:t>
                </a:r>
                <a:r>
                  <a:rPr lang="en-US" altLang="zh-CN" sz="2400" dirty="0" smtClean="0">
                    <a:latin typeface="Times New Roman" panose="02020603050405020304" pitchFamily="18" charset="0"/>
                    <a:cs typeface="Times New Roman" panose="02020603050405020304" pitchFamily="18" charset="0"/>
                  </a:rPr>
                  <a:t>m=</a:t>
                </a:r>
                <a14:m>
                  <m:oMath xmlns:m="http://schemas.openxmlformats.org/officeDocument/2006/math">
                    <m:sSubSup>
                      <m:sSubSupPr>
                        <m:ctrlPr>
                          <a:rPr lang="en-US" altLang="zh-CN" sz="2400" i="1" smtClean="0">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b="0" i="1" smtClean="0">
                            <a:latin typeface="Cambria Math" panose="02040503050406030204" pitchFamily="18" charset="0"/>
                            <a:cs typeface="Times New Roman" panose="02020603050405020304" pitchFamily="18" charset="0"/>
                          </a:rPr>
                          <m:t>5</m:t>
                        </m:r>
                      </m:sub>
                      <m:sup>
                        <m:r>
                          <a:rPr lang="en-US" altLang="zh-CN" sz="2400" b="0" i="1" smtClean="0">
                            <a:latin typeface="Cambria Math" panose="02040503050406030204" pitchFamily="18" charset="0"/>
                            <a:cs typeface="Times New Roman" panose="02020603050405020304" pitchFamily="18" charset="0"/>
                          </a:rPr>
                          <m:t>1</m:t>
                        </m:r>
                      </m:sup>
                    </m:sSubSup>
                    <m:sSubSup>
                      <m:sSubSupPr>
                        <m:ctrlPr>
                          <a:rPr lang="en-US"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b="0" i="1" smtClean="0">
                            <a:latin typeface="Cambria Math" panose="02040503050406030204" pitchFamily="18" charset="0"/>
                            <a:cs typeface="Times New Roman" panose="02020603050405020304" pitchFamily="18" charset="0"/>
                          </a:rPr>
                          <m:t>4</m:t>
                        </m:r>
                      </m:sub>
                      <m:sup>
                        <m:r>
                          <a:rPr lang="en-US" altLang="zh-CN" sz="2400" i="1">
                            <a:latin typeface="Cambria Math" panose="02040503050406030204" pitchFamily="18" charset="0"/>
                            <a:cs typeface="Times New Roman" panose="02020603050405020304" pitchFamily="18" charset="0"/>
                          </a:rPr>
                          <m:t>1</m:t>
                        </m:r>
                      </m:sup>
                    </m:sSubSup>
                    <m:sSubSup>
                      <m:sSubSupPr>
                        <m:ctrlPr>
                          <a:rPr lang="en-US" altLang="zh-CN" sz="2400" i="1">
                            <a:latin typeface="Cambria Math" panose="02040503050406030204" pitchFamily="18" charset="0"/>
                            <a:cs typeface="Times New Roman" panose="02020603050405020304" pitchFamily="18" charset="0"/>
                          </a:rPr>
                        </m:ctrlPr>
                      </m:sSubSupPr>
                      <m:e>
                        <m:r>
                          <a:rPr lang="en-US" altLang="zh-CN" sz="2400" b="0" i="1" smtClean="0">
                            <a:latin typeface="Cambria Math" panose="02040503050406030204" pitchFamily="18" charset="0"/>
                            <a:cs typeface="Times New Roman" panose="02020603050405020304" pitchFamily="18" charset="0"/>
                          </a:rPr>
                          <m:t>𝐴</m:t>
                        </m:r>
                      </m:e>
                      <m:sub>
                        <m:r>
                          <a:rPr lang="en-US" altLang="zh-CN" sz="2400" b="0" i="1" smtClean="0">
                            <a:latin typeface="Cambria Math" panose="02040503050406030204" pitchFamily="18" charset="0"/>
                            <a:cs typeface="Times New Roman" panose="02020603050405020304" pitchFamily="18" charset="0"/>
                          </a:rPr>
                          <m:t>2</m:t>
                        </m:r>
                      </m:sub>
                      <m:sup>
                        <m:r>
                          <a:rPr lang="en-US" altLang="zh-CN" sz="2400" b="0" i="1" smtClean="0">
                            <a:latin typeface="Cambria Math" panose="02040503050406030204" pitchFamily="18" charset="0"/>
                            <a:cs typeface="Times New Roman" panose="02020603050405020304" pitchFamily="18" charset="0"/>
                          </a:rPr>
                          <m:t>2</m:t>
                        </m:r>
                      </m:sup>
                    </m:sSubSup>
                  </m:oMath>
                </a14:m>
                <a:r>
                  <a:rPr lang="en-US" altLang="zh-CN" sz="2400" dirty="0" smtClean="0">
                    <a:latin typeface="Times New Roman" panose="02020603050405020304" pitchFamily="18" charset="0"/>
                    <a:cs typeface="Times New Roman" panose="02020603050405020304" pitchFamily="18" charset="0"/>
                  </a:rPr>
                  <a:t>=40</a:t>
                </a:r>
              </a:p>
              <a:p>
                <a:pPr>
                  <a:lnSpc>
                    <a:spcPct val="150000"/>
                  </a:lnSpc>
                </a:pPr>
                <a:r>
                  <a:rPr lang="zh-CN" altLang="en-US" sz="2400" dirty="0" smtClean="0">
                    <a:latin typeface="Times New Roman" panose="02020603050405020304" pitchFamily="18" charset="0"/>
                    <a:cs typeface="Times New Roman" panose="02020603050405020304" pitchFamily="18" charset="0"/>
                  </a:rPr>
                  <a:t>所以概率</a:t>
                </a:r>
                <a:r>
                  <a:rPr lang="en-US" altLang="zh-CN" sz="2400" dirty="0" smtClean="0">
                    <a:latin typeface="Times New Roman" panose="02020603050405020304" pitchFamily="18" charset="0"/>
                    <a:cs typeface="Times New Roman" panose="02020603050405020304" pitchFamily="18" charset="0"/>
                  </a:rPr>
                  <a:t>P=</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m:rPr>
                            <m:nor/>
                          </m:rPr>
                          <a:rPr lang="en-US" altLang="zh-CN" sz="2400" dirty="0">
                            <a:latin typeface="Times New Roman" panose="02020603050405020304" pitchFamily="18" charset="0"/>
                            <a:cs typeface="Times New Roman" panose="02020603050405020304" pitchFamily="18" charset="0"/>
                          </a:rPr>
                          <m:t>40 </m:t>
                        </m:r>
                      </m:num>
                      <m:den>
                        <m:r>
                          <m:rPr>
                            <m:nor/>
                          </m:rPr>
                          <a:rPr lang="en-US" altLang="zh-CN" sz="2400" dirty="0">
                            <a:latin typeface="Times New Roman" panose="02020603050405020304" pitchFamily="18" charset="0"/>
                            <a:cs typeface="Times New Roman" panose="02020603050405020304" pitchFamily="18" charset="0"/>
                          </a:rPr>
                          <m:t>72 </m:t>
                        </m:r>
                      </m:den>
                    </m:f>
                  </m:oMath>
                </a14:m>
                <a:r>
                  <a:rPr lang="en-US" altLang="zh-CN" sz="2400" dirty="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m:rPr>
                            <m:nor/>
                          </m:rPr>
                          <a:rPr lang="en-US" altLang="zh-CN" sz="2400" b="0" i="0" smtClean="0">
                            <a:latin typeface="Cambria Math" panose="02040503050406030204" pitchFamily="18" charset="0"/>
                            <a:cs typeface="Times New Roman" panose="02020603050405020304" pitchFamily="18" charset="0"/>
                          </a:rPr>
                          <m:t> </m:t>
                        </m:r>
                        <m:r>
                          <m:rPr>
                            <m:nor/>
                          </m:rPr>
                          <a:rPr lang="en-US" altLang="zh-CN" sz="2400" b="0" i="0" dirty="0" smtClean="0">
                            <a:latin typeface="Times New Roman" panose="02020603050405020304" pitchFamily="18" charset="0"/>
                            <a:cs typeface="Times New Roman" panose="02020603050405020304" pitchFamily="18" charset="0"/>
                          </a:rPr>
                          <m:t>5</m:t>
                        </m:r>
                        <m:r>
                          <m:rPr>
                            <m:nor/>
                          </m:rPr>
                          <a:rPr lang="en-US" altLang="zh-CN" sz="2400" dirty="0">
                            <a:latin typeface="Times New Roman" panose="02020603050405020304" pitchFamily="18" charset="0"/>
                            <a:cs typeface="Times New Roman" panose="02020603050405020304" pitchFamily="18" charset="0"/>
                          </a:rPr>
                          <m:t> </m:t>
                        </m:r>
                      </m:num>
                      <m:den>
                        <m:r>
                          <m:rPr>
                            <m:nor/>
                          </m:rPr>
                          <a:rPr lang="en-US" altLang="zh-CN" sz="2400" b="0" i="0" dirty="0" smtClean="0">
                            <a:latin typeface="Cambria Math" panose="02040503050406030204" pitchFamily="18" charset="0"/>
                            <a:cs typeface="Times New Roman" panose="02020603050405020304" pitchFamily="18" charset="0"/>
                          </a:rPr>
                          <m:t> </m:t>
                        </m:r>
                        <m:r>
                          <m:rPr>
                            <m:nor/>
                          </m:rPr>
                          <a:rPr lang="en-US" altLang="zh-CN" sz="2400" b="0" i="0" dirty="0" smtClean="0">
                            <a:latin typeface="Times New Roman" panose="02020603050405020304" pitchFamily="18" charset="0"/>
                            <a:cs typeface="Times New Roman" panose="02020603050405020304" pitchFamily="18" charset="0"/>
                          </a:rPr>
                          <m:t>9</m:t>
                        </m:r>
                        <m:r>
                          <m:rPr>
                            <m:nor/>
                          </m:rPr>
                          <a:rPr lang="en-US" altLang="zh-CN" sz="2400" dirty="0">
                            <a:latin typeface="Times New Roman" panose="02020603050405020304" pitchFamily="18" charset="0"/>
                            <a:cs typeface="Times New Roman" panose="02020603050405020304" pitchFamily="18" charset="0"/>
                          </a:rPr>
                          <m:t> </m:t>
                        </m:r>
                      </m:den>
                    </m:f>
                  </m:oMath>
                </a14:m>
                <a:r>
                  <a:rPr lang="zh-CN" altLang="en-US" sz="2400" dirty="0" smtClean="0">
                    <a:latin typeface="Times New Roman" panose="02020603050405020304" pitchFamily="18" charset="0"/>
                    <a:cs typeface="Times New Roman" panose="02020603050405020304" pitchFamily="18" charset="0"/>
                  </a:rPr>
                  <a:t>，选</a:t>
                </a:r>
                <a:r>
                  <a:rPr lang="en-US" altLang="zh-CN" sz="2400" dirty="0" smtClean="0">
                    <a:latin typeface="Times New Roman" panose="02020603050405020304" pitchFamily="18" charset="0"/>
                    <a:cs typeface="Times New Roman" panose="02020603050405020304" pitchFamily="18" charset="0"/>
                  </a:rPr>
                  <a:t>C</a:t>
                </a:r>
                <a:endParaRPr lang="en-US" altLang="zh-CN" sz="2400" dirty="0" smtClean="0">
                  <a:latin typeface="Times New Roman" panose="02020603050405020304" pitchFamily="18" charset="0"/>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0" y="3104433"/>
                <a:ext cx="11869004" cy="2106731"/>
              </a:xfrm>
              <a:prstGeom prst="rect">
                <a:avLst/>
              </a:prstGeom>
              <a:blipFill rotWithShape="0">
                <a:blip r:embed="rId4"/>
                <a:stretch>
                  <a:fillRect l="-7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2029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zh-CN" altLang="en-US" sz="3200" dirty="0" smtClean="0">
                <a:latin typeface="Times New Roman" panose="02020603050405020304" pitchFamily="18" charset="0"/>
                <a:cs typeface="Times New Roman" panose="02020603050405020304" pitchFamily="18" charset="0"/>
              </a:rPr>
              <a:t>随机事件</a:t>
            </a:r>
            <a:r>
              <a:rPr lang="zh-CN" altLang="en-US" sz="3200" dirty="0">
                <a:latin typeface="Times New Roman" panose="02020603050405020304" pitchFamily="18" charset="0"/>
                <a:cs typeface="Times New Roman" panose="02020603050405020304" pitchFamily="18" charset="0"/>
              </a:rPr>
              <a:t>、古典概型与几何概</a:t>
            </a:r>
            <a:r>
              <a:rPr lang="zh-CN" altLang="en-US" sz="3200" dirty="0" smtClean="0">
                <a:latin typeface="Times New Roman" panose="02020603050405020304" pitchFamily="18" charset="0"/>
                <a:cs typeface="Times New Roman" panose="02020603050405020304" pitchFamily="18" charset="0"/>
              </a:rPr>
              <a:t>型</a:t>
            </a:r>
            <a:endParaRPr lang="en-US" altLang="zh-CN" sz="32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0" y="920675"/>
            <a:ext cx="11869004" cy="1200329"/>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2019</a:t>
            </a:r>
            <a:r>
              <a:rPr lang="zh-CN" altLang="en-US" sz="2400" dirty="0" smtClean="0">
                <a:latin typeface="Times New Roman" panose="02020603050405020304" pitchFamily="18" charset="0"/>
                <a:cs typeface="Times New Roman" panose="02020603050405020304" pitchFamily="18" charset="0"/>
              </a:rPr>
              <a:t>上海</a:t>
            </a:r>
            <a:r>
              <a:rPr lang="en-US"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10</a:t>
            </a:r>
            <a:r>
              <a:rPr lang="zh-CN" altLang="en-US" sz="2400" dirty="0" smtClean="0">
                <a:latin typeface="Times New Roman" panose="02020603050405020304" pitchFamily="18" charset="0"/>
                <a:cs typeface="Times New Roman" panose="02020603050405020304" pitchFamily="18" charset="0"/>
              </a:rPr>
              <a:t>）某三位密码，每位数字可在</a:t>
            </a:r>
            <a:r>
              <a:rPr lang="en-US" altLang="zh-CN" sz="2400" dirty="0" smtClean="0">
                <a:latin typeface="Times New Roman" panose="02020603050405020304" pitchFamily="18" charset="0"/>
                <a:cs typeface="Times New Roman" panose="02020603050405020304" pitchFamily="18" charset="0"/>
              </a:rPr>
              <a:t>0—9</a:t>
            </a:r>
            <a:r>
              <a:rPr lang="zh-CN" altLang="en-US" sz="2400" dirty="0" smtClean="0">
                <a:latin typeface="Times New Roman" panose="02020603050405020304" pitchFamily="18" charset="0"/>
                <a:cs typeface="Times New Roman" panose="02020603050405020304" pitchFamily="18" charset="0"/>
              </a:rPr>
              <a:t>这</a:t>
            </a:r>
            <a:r>
              <a:rPr lang="en-US" altLang="zh-CN" sz="2400" dirty="0" smtClean="0">
                <a:latin typeface="Times New Roman" panose="02020603050405020304" pitchFamily="18" charset="0"/>
                <a:cs typeface="Times New Roman" panose="02020603050405020304" pitchFamily="18" charset="0"/>
              </a:rPr>
              <a:t>10</a:t>
            </a:r>
            <a:r>
              <a:rPr lang="zh-CN" altLang="en-US" sz="2400" dirty="0" smtClean="0">
                <a:latin typeface="Times New Roman" panose="02020603050405020304" pitchFamily="18" charset="0"/>
                <a:cs typeface="Times New Roman" panose="02020603050405020304" pitchFamily="18" charset="0"/>
              </a:rPr>
              <a:t>个数中任选一个，则该三位密码中恰有两位数字相同的概率是</a:t>
            </a:r>
            <a:r>
              <a:rPr lang="en-US" altLang="zh-CN" sz="2400" dirty="0" smtClean="0">
                <a:latin typeface="Times New Roman" panose="02020603050405020304" pitchFamily="18" charset="0"/>
                <a:cs typeface="Times New Roman" panose="02020603050405020304" pitchFamily="18" charset="0"/>
              </a:rPr>
              <a:t>_____</a:t>
            </a:r>
            <a:r>
              <a:rPr lang="zh-CN" altLang="en-US"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p:cNvSpPr txBox="1"/>
              <p:nvPr/>
            </p:nvSpPr>
            <p:spPr>
              <a:xfrm>
                <a:off x="63690" y="2291804"/>
                <a:ext cx="11869004" cy="2400272"/>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解：解法一：基本事件总数为</a:t>
                </a:r>
                <a14:m>
                  <m:oMath xmlns:m="http://schemas.openxmlformats.org/officeDocument/2006/math">
                    <m:r>
                      <a:rPr lang="en-US" altLang="zh-CN" sz="2400" i="1">
                        <a:latin typeface="Cambria Math" panose="02040503050406030204" pitchFamily="18" charset="0"/>
                        <a:cs typeface="Times New Roman" panose="02020603050405020304" pitchFamily="18" charset="0"/>
                      </a:rPr>
                      <m:t>10×10</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10 </m:t>
                    </m:r>
                  </m:oMath>
                </a14:m>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a:latin typeface="Times New Roman" panose="02020603050405020304" pitchFamily="18" charset="0"/>
                    <a:cs typeface="Times New Roman" panose="02020603050405020304" pitchFamily="18" charset="0"/>
                  </a:rPr>
                  <a:t>恰有两位数字</a:t>
                </a:r>
                <a:r>
                  <a:rPr lang="zh-CN" altLang="en-US" sz="2400" dirty="0" smtClean="0">
                    <a:latin typeface="Times New Roman" panose="02020603050405020304" pitchFamily="18" charset="0"/>
                    <a:cs typeface="Times New Roman" panose="02020603050405020304" pitchFamily="18" charset="0"/>
                  </a:rPr>
                  <a:t>相同</a:t>
                </a:r>
                <a:r>
                  <a:rPr lang="zh-CN" altLang="en-US" sz="2400" dirty="0">
                    <a:latin typeface="Times New Roman" panose="02020603050405020304" pitchFamily="18" charset="0"/>
                    <a:cs typeface="Times New Roman" panose="02020603050405020304" pitchFamily="18" charset="0"/>
                  </a:rPr>
                  <a:t>的概率</a:t>
                </a:r>
                <a:r>
                  <a:rPr lang="en-US" altLang="zh-CN" sz="2400" dirty="0" smtClean="0">
                    <a:latin typeface="Times New Roman" panose="02020603050405020304" pitchFamily="18" charset="0"/>
                    <a:cs typeface="Times New Roman" panose="02020603050405020304" pitchFamily="18" charset="0"/>
                  </a:rPr>
                  <a:t>P(A)=</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sSubSup>
                          <m:sSubSupPr>
                            <m:ctrlPr>
                              <a:rPr lang="en-US"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b="0" i="1" smtClean="0">
                                <a:latin typeface="Cambria Math" panose="02040503050406030204" pitchFamily="18" charset="0"/>
                                <a:cs typeface="Times New Roman" panose="02020603050405020304" pitchFamily="18" charset="0"/>
                              </a:rPr>
                              <m:t>10</m:t>
                            </m:r>
                          </m:sub>
                          <m:sup>
                            <m:r>
                              <a:rPr lang="en-US" altLang="zh-CN" sz="2400" b="0" i="1" smtClean="0">
                                <a:latin typeface="Cambria Math" panose="02040503050406030204" pitchFamily="18" charset="0"/>
                                <a:cs typeface="Times New Roman" panose="02020603050405020304" pitchFamily="18" charset="0"/>
                              </a:rPr>
                              <m:t>1</m:t>
                            </m:r>
                          </m:sup>
                        </m:sSubSup>
                        <m:r>
                          <a:rPr lang="en-US" altLang="zh-CN" sz="2400" i="1" smtClean="0">
                            <a:latin typeface="Cambria Math" panose="02040503050406030204" pitchFamily="18" charset="0"/>
                            <a:cs typeface="Times New Roman" panose="02020603050405020304" pitchFamily="18" charset="0"/>
                          </a:rPr>
                          <m:t>·</m:t>
                        </m:r>
                        <m:sSubSup>
                          <m:sSubSupPr>
                            <m:ctrlPr>
                              <a:rPr lang="en-US"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b="0" i="1" smtClean="0">
                                <a:latin typeface="Cambria Math" panose="02040503050406030204" pitchFamily="18" charset="0"/>
                                <a:cs typeface="Times New Roman" panose="02020603050405020304" pitchFamily="18" charset="0"/>
                              </a:rPr>
                              <m:t>3</m:t>
                            </m:r>
                          </m:sub>
                          <m:sup>
                            <m:r>
                              <a:rPr lang="en-US" altLang="zh-CN" sz="2400" i="1">
                                <a:latin typeface="Cambria Math" panose="02040503050406030204" pitchFamily="18" charset="0"/>
                                <a:cs typeface="Times New Roman" panose="02020603050405020304" pitchFamily="18" charset="0"/>
                              </a:rPr>
                              <m:t>2</m:t>
                            </m:r>
                          </m:sup>
                        </m:sSubSup>
                        <m:r>
                          <a:rPr lang="en-US" altLang="zh-CN" sz="2400" i="1" smtClean="0">
                            <a:latin typeface="Cambria Math" panose="02040503050406030204" pitchFamily="18" charset="0"/>
                            <a:cs typeface="Times New Roman" panose="02020603050405020304" pitchFamily="18" charset="0"/>
                          </a:rPr>
                          <m:t>·</m:t>
                        </m:r>
                        <m:sSubSup>
                          <m:sSubSupPr>
                            <m:ctrlPr>
                              <a:rPr lang="en-US"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b="0" i="1" smtClean="0">
                                <a:latin typeface="Cambria Math" panose="02040503050406030204" pitchFamily="18" charset="0"/>
                                <a:cs typeface="Times New Roman" panose="02020603050405020304" pitchFamily="18" charset="0"/>
                              </a:rPr>
                              <m:t>9</m:t>
                            </m:r>
                          </m:sub>
                          <m:sup>
                            <m:r>
                              <a:rPr lang="en-US" altLang="zh-CN" sz="2400" b="0" i="1" smtClean="0">
                                <a:latin typeface="Cambria Math" panose="02040503050406030204" pitchFamily="18" charset="0"/>
                                <a:cs typeface="Times New Roman" panose="02020603050405020304" pitchFamily="18" charset="0"/>
                              </a:rPr>
                              <m:t>1</m:t>
                            </m:r>
                          </m:sup>
                        </m:sSubSup>
                      </m:num>
                      <m:den>
                        <m:r>
                          <a:rPr lang="en-US" altLang="zh-CN" sz="2400" i="1">
                            <a:latin typeface="Cambria Math" panose="02040503050406030204" pitchFamily="18" charset="0"/>
                            <a:cs typeface="Times New Roman" panose="02020603050405020304" pitchFamily="18" charset="0"/>
                          </a:rPr>
                          <m:t>10</m:t>
                        </m:r>
                        <m:r>
                          <a:rPr lang="en-US" altLang="zh-CN" sz="240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10</m:t>
                        </m:r>
                        <m:r>
                          <a:rPr lang="en-US" altLang="zh-CN" sz="2400" i="1">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10</m:t>
                        </m:r>
                      </m:den>
                    </m:f>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2</m:t>
                        </m:r>
                        <m:r>
                          <a:rPr lang="en-US" altLang="zh-CN" sz="2400" i="1">
                            <a:latin typeface="Cambria Math" panose="02040503050406030204" pitchFamily="18" charset="0"/>
                            <a:cs typeface="Times New Roman" panose="02020603050405020304" pitchFamily="18" charset="0"/>
                          </a:rPr>
                          <m:t>7</m:t>
                        </m:r>
                      </m:num>
                      <m:den>
                        <m:r>
                          <a:rPr lang="en-US" altLang="zh-CN" sz="2400" i="1">
                            <a:latin typeface="Cambria Math" panose="02040503050406030204" pitchFamily="18" charset="0"/>
                            <a:cs typeface="Times New Roman" panose="02020603050405020304" pitchFamily="18" charset="0"/>
                          </a:rPr>
                          <m:t>10</m:t>
                        </m:r>
                        <m:r>
                          <a:rPr lang="en-US" altLang="zh-CN" sz="2400" b="0" i="1" smtClean="0">
                            <a:latin typeface="Cambria Math" panose="02040503050406030204" pitchFamily="18" charset="0"/>
                            <a:cs typeface="Times New Roman" panose="02020603050405020304" pitchFamily="18" charset="0"/>
                          </a:rPr>
                          <m:t>0</m:t>
                        </m:r>
                      </m:den>
                    </m:f>
                  </m:oMath>
                </a14:m>
                <a:endParaRPr lang="en-US" altLang="zh-CN" sz="2400" dirty="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解法二：</a:t>
                </a:r>
                <a:r>
                  <a:rPr lang="en-US" altLang="zh-CN" sz="2400" dirty="0">
                    <a:latin typeface="Times New Roman" panose="02020603050405020304" pitchFamily="18" charset="0"/>
                    <a:cs typeface="Times New Roman" panose="02020603050405020304" pitchFamily="18" charset="0"/>
                  </a:rPr>
                  <a:t>P(A</a:t>
                </a:r>
                <a:r>
                  <a:rPr lang="en-US" altLang="zh-CN" sz="2400" dirty="0" smtClean="0">
                    <a:latin typeface="Times New Roman" panose="02020603050405020304" pitchFamily="18" charset="0"/>
                    <a:cs typeface="Times New Roman" panose="02020603050405020304" pitchFamily="18" charset="0"/>
                  </a:rPr>
                  <a:t>)=1</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m:t>
                    </m:r>
                    <m:f>
                      <m:fPr>
                        <m:ctrlPr>
                          <a:rPr lang="en-US" altLang="zh-CN" sz="2400" i="1">
                            <a:latin typeface="Cambria Math" panose="02040503050406030204" pitchFamily="18" charset="0"/>
                            <a:cs typeface="Times New Roman" panose="02020603050405020304" pitchFamily="18" charset="0"/>
                          </a:rPr>
                        </m:ctrlPr>
                      </m:fPr>
                      <m:num>
                        <m:sSubSup>
                          <m:sSubSupPr>
                            <m:ctrlPr>
                              <a:rPr lang="en-US"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i="1">
                                <a:latin typeface="Cambria Math" panose="02040503050406030204" pitchFamily="18" charset="0"/>
                                <a:cs typeface="Times New Roman" panose="02020603050405020304" pitchFamily="18" charset="0"/>
                              </a:rPr>
                              <m:t>10</m:t>
                            </m:r>
                          </m:sub>
                          <m:sup>
                            <m:r>
                              <a:rPr lang="en-US" altLang="zh-CN" sz="2400" i="1">
                                <a:latin typeface="Cambria Math" panose="02040503050406030204" pitchFamily="18" charset="0"/>
                                <a:cs typeface="Times New Roman" panose="02020603050405020304" pitchFamily="18" charset="0"/>
                              </a:rPr>
                              <m:t>1</m:t>
                            </m:r>
                          </m:sup>
                        </m:sSubSup>
                        <m:r>
                          <a:rPr lang="en-US" altLang="zh-CN" sz="2400" b="0" i="1" smtClean="0">
                            <a:latin typeface="Cambria Math" panose="02040503050406030204" pitchFamily="18" charset="0"/>
                            <a:cs typeface="Times New Roman" panose="02020603050405020304" pitchFamily="18" charset="0"/>
                          </a:rPr>
                          <m:t>+</m:t>
                        </m:r>
                        <m:sSubSup>
                          <m:sSubSupPr>
                            <m:ctrlPr>
                              <a:rPr lang="en-US" altLang="zh-CN" sz="2400" i="1">
                                <a:latin typeface="Cambria Math" panose="02040503050406030204" pitchFamily="18" charset="0"/>
                                <a:cs typeface="Times New Roman" panose="02020603050405020304" pitchFamily="18" charset="0"/>
                              </a:rPr>
                            </m:ctrlPr>
                          </m:sSubSupPr>
                          <m:e>
                            <m:r>
                              <a:rPr lang="en-US" altLang="zh-CN" sz="2400" b="0" i="1" smtClean="0">
                                <a:latin typeface="Cambria Math" panose="02040503050406030204" pitchFamily="18" charset="0"/>
                                <a:cs typeface="Times New Roman" panose="02020603050405020304" pitchFamily="18" charset="0"/>
                              </a:rPr>
                              <m:t>𝐴</m:t>
                            </m:r>
                          </m:e>
                          <m:sub>
                            <m:r>
                              <a:rPr lang="en-US" altLang="zh-CN" sz="2400" b="0" i="1" smtClean="0">
                                <a:latin typeface="Cambria Math" panose="02040503050406030204" pitchFamily="18" charset="0"/>
                                <a:cs typeface="Times New Roman" panose="02020603050405020304" pitchFamily="18" charset="0"/>
                              </a:rPr>
                              <m:t>10</m:t>
                            </m:r>
                          </m:sub>
                          <m:sup>
                            <m:r>
                              <a:rPr lang="en-US" altLang="zh-CN" sz="2400" b="0" i="1" smtClean="0">
                                <a:latin typeface="Cambria Math" panose="02040503050406030204" pitchFamily="18" charset="0"/>
                                <a:cs typeface="Times New Roman" panose="02020603050405020304" pitchFamily="18" charset="0"/>
                              </a:rPr>
                              <m:t>3</m:t>
                            </m:r>
                          </m:sup>
                        </m:sSubSup>
                      </m:num>
                      <m:den>
                        <m:r>
                          <a:rPr lang="en-US" altLang="zh-CN" sz="2400" i="1">
                            <a:latin typeface="Cambria Math" panose="02040503050406030204" pitchFamily="18" charset="0"/>
                            <a:cs typeface="Times New Roman" panose="02020603050405020304" pitchFamily="18" charset="0"/>
                          </a:rPr>
                          <m:t>10</m:t>
                        </m:r>
                        <m:r>
                          <a:rPr lang="en-US" altLang="zh-CN" sz="2400" i="1">
                            <a:latin typeface="Cambria Math" panose="02040503050406030204" pitchFamily="18" charset="0"/>
                            <a:cs typeface="Times New Roman" panose="02020603050405020304" pitchFamily="18" charset="0"/>
                          </a:rPr>
                          <m:t>×10</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10</m:t>
                        </m:r>
                      </m:den>
                    </m:f>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2</m:t>
                        </m:r>
                        <m:r>
                          <a:rPr lang="en-US" altLang="zh-CN" sz="2400" i="1">
                            <a:latin typeface="Cambria Math" panose="02040503050406030204" pitchFamily="18" charset="0"/>
                            <a:cs typeface="Times New Roman" panose="02020603050405020304" pitchFamily="18" charset="0"/>
                          </a:rPr>
                          <m:t>7</m:t>
                        </m:r>
                      </m:num>
                      <m:den>
                        <m:r>
                          <a:rPr lang="en-US" altLang="zh-CN" sz="2400" i="1">
                            <a:latin typeface="Cambria Math" panose="02040503050406030204" pitchFamily="18" charset="0"/>
                            <a:cs typeface="Times New Roman" panose="02020603050405020304" pitchFamily="18" charset="0"/>
                          </a:rPr>
                          <m:t>10</m:t>
                        </m:r>
                        <m:r>
                          <a:rPr lang="en-US" altLang="zh-CN" sz="2400" i="1">
                            <a:latin typeface="Cambria Math" panose="02040503050406030204" pitchFamily="18" charset="0"/>
                            <a:cs typeface="Times New Roman" panose="02020603050405020304" pitchFamily="18" charset="0"/>
                          </a:rPr>
                          <m:t>0</m:t>
                        </m:r>
                      </m:den>
                    </m:f>
                  </m:oMath>
                </a14:m>
                <a:endParaRPr lang="en-US" altLang="zh-CN" sz="2400" dirty="0">
                  <a:latin typeface="Times New Roman" panose="02020603050405020304" pitchFamily="18" charset="0"/>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63690" y="2291804"/>
                <a:ext cx="11869004" cy="2400272"/>
              </a:xfrm>
              <a:prstGeom prst="rect">
                <a:avLst/>
              </a:prstGeom>
              <a:blipFill rotWithShape="0">
                <a:blip r:embed="rId3"/>
                <a:stretch>
                  <a:fillRect l="-7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340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zh-CN" altLang="en-US" sz="3200" dirty="0" smtClean="0">
                <a:latin typeface="Times New Roman" panose="02020603050405020304" pitchFamily="18" charset="0"/>
                <a:cs typeface="Times New Roman" panose="02020603050405020304" pitchFamily="18" charset="0"/>
              </a:rPr>
              <a:t>随机事件</a:t>
            </a:r>
            <a:r>
              <a:rPr lang="zh-CN" altLang="en-US" sz="3200" dirty="0">
                <a:latin typeface="Times New Roman" panose="02020603050405020304" pitchFamily="18" charset="0"/>
                <a:cs typeface="Times New Roman" panose="02020603050405020304" pitchFamily="18" charset="0"/>
              </a:rPr>
              <a:t>、古典概型与几何概</a:t>
            </a:r>
            <a:r>
              <a:rPr lang="zh-CN" altLang="en-US" sz="3200" dirty="0" smtClean="0">
                <a:latin typeface="Times New Roman" panose="02020603050405020304" pitchFamily="18" charset="0"/>
                <a:cs typeface="Times New Roman" panose="02020603050405020304" pitchFamily="18" charset="0"/>
              </a:rPr>
              <a:t>型</a:t>
            </a:r>
            <a:endParaRPr lang="en-US" altLang="zh-CN" sz="32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0" y="920675"/>
            <a:ext cx="11869004" cy="1200329"/>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2019</a:t>
            </a:r>
            <a:r>
              <a:rPr lang="zh-CN" altLang="en-US" sz="2400" dirty="0" smtClean="0">
                <a:latin typeface="Times New Roman" panose="02020603050405020304" pitchFamily="18" charset="0"/>
                <a:cs typeface="Times New Roman" panose="02020603050405020304" pitchFamily="18" charset="0"/>
              </a:rPr>
              <a:t>江苏</a:t>
            </a:r>
            <a:r>
              <a:rPr lang="en-US" altLang="zh-CN" sz="2400" dirty="0" smtClean="0">
                <a:latin typeface="Times New Roman" panose="02020603050405020304" pitchFamily="18" charset="0"/>
                <a:cs typeface="Times New Roman" panose="02020603050405020304" pitchFamily="18" charset="0"/>
              </a:rPr>
              <a:t> 6</a:t>
            </a:r>
            <a:r>
              <a:rPr lang="zh-CN" altLang="en-US" sz="2400" dirty="0" smtClean="0">
                <a:latin typeface="Times New Roman" panose="02020603050405020304" pitchFamily="18" charset="0"/>
                <a:cs typeface="Times New Roman" panose="02020603050405020304" pitchFamily="18" charset="0"/>
              </a:rPr>
              <a:t>）从</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名男同学和</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名女同学中任选</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名同学参加志愿者服务，则选出的</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名同学中至少有</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名女同学的概率是</a:t>
            </a:r>
            <a:r>
              <a:rPr lang="en-US" altLang="zh-CN" sz="2400" dirty="0" smtClean="0">
                <a:latin typeface="Times New Roman" panose="02020603050405020304" pitchFamily="18" charset="0"/>
                <a:cs typeface="Times New Roman" panose="02020603050405020304" pitchFamily="18" charset="0"/>
              </a:rPr>
              <a:t>_____</a:t>
            </a:r>
            <a:r>
              <a:rPr lang="zh-CN" altLang="en-US"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p:cNvSpPr txBox="1"/>
              <p:nvPr/>
            </p:nvSpPr>
            <p:spPr>
              <a:xfrm>
                <a:off x="63690" y="2291804"/>
                <a:ext cx="11869004" cy="2013565"/>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解：从</a:t>
                </a: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名男同学和</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名女同学中任选</a:t>
                </a:r>
                <a:r>
                  <a:rPr lang="en-US" altLang="zh-CN" sz="2400" dirty="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名有</a:t>
                </a:r>
                <a14:m>
                  <m:oMath xmlns:m="http://schemas.openxmlformats.org/officeDocument/2006/math">
                    <m:sSubSup>
                      <m:sSubSupPr>
                        <m:ctrlPr>
                          <a:rPr lang="en-US"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i="1">
                            <a:latin typeface="Cambria Math" panose="02040503050406030204" pitchFamily="18" charset="0"/>
                            <a:cs typeface="Times New Roman" panose="02020603050405020304" pitchFamily="18" charset="0"/>
                          </a:rPr>
                          <m:t>5</m:t>
                        </m:r>
                      </m:sub>
                      <m:sup>
                        <m:r>
                          <a:rPr lang="en-US" altLang="zh-CN" sz="2400" b="0" i="1" smtClean="0">
                            <a:latin typeface="Cambria Math" panose="02040503050406030204" pitchFamily="18" charset="0"/>
                            <a:cs typeface="Times New Roman" panose="02020603050405020304" pitchFamily="18" charset="0"/>
                          </a:rPr>
                          <m:t>2</m:t>
                        </m:r>
                      </m:sup>
                    </m:sSubSup>
                  </m:oMath>
                </a14:m>
                <a:r>
                  <a:rPr lang="en-US" altLang="zh-CN" sz="2400" dirty="0" smtClean="0">
                    <a:latin typeface="Times New Roman" panose="02020603050405020304" pitchFamily="18" charset="0"/>
                    <a:cs typeface="Times New Roman" panose="02020603050405020304" pitchFamily="18" charset="0"/>
                  </a:rPr>
                  <a:t>=10</a:t>
                </a:r>
                <a:r>
                  <a:rPr lang="zh-CN" altLang="en-US" sz="2400" dirty="0" smtClean="0">
                    <a:latin typeface="Times New Roman" panose="02020603050405020304" pitchFamily="18" charset="0"/>
                    <a:cs typeface="Times New Roman" panose="02020603050405020304" pitchFamily="18" charset="0"/>
                  </a:rPr>
                  <a:t>种选法</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其中</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名同学都是男生的选法有</a:t>
                </a:r>
                <a14:m>
                  <m:oMath xmlns:m="http://schemas.openxmlformats.org/officeDocument/2006/math">
                    <m:sSubSup>
                      <m:sSubSupPr>
                        <m:ctrlPr>
                          <a:rPr lang="en-US"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b="0" i="1" smtClean="0">
                            <a:latin typeface="Cambria Math" panose="02040503050406030204" pitchFamily="18" charset="0"/>
                            <a:cs typeface="Times New Roman" panose="02020603050405020304" pitchFamily="18" charset="0"/>
                          </a:rPr>
                          <m:t>3</m:t>
                        </m:r>
                      </m:sub>
                      <m:sup>
                        <m:r>
                          <a:rPr lang="en-US" altLang="zh-CN" sz="2400" b="0" i="1" smtClean="0">
                            <a:latin typeface="Cambria Math" panose="02040503050406030204" pitchFamily="18" charset="0"/>
                            <a:cs typeface="Times New Roman" panose="02020603050405020304" pitchFamily="18" charset="0"/>
                          </a:rPr>
                          <m:t>2</m:t>
                        </m:r>
                      </m:sup>
                    </m:sSubSup>
                  </m:oMath>
                </a14:m>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种</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则选出</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名同学中至少有</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名女同学的</a:t>
                </a:r>
                <a:r>
                  <a:rPr lang="zh-CN" altLang="en-US" sz="2400" dirty="0" smtClean="0">
                    <a:latin typeface="Times New Roman" panose="02020603050405020304" pitchFamily="18" charset="0"/>
                    <a:cs typeface="Times New Roman" panose="02020603050405020304" pitchFamily="18" charset="0"/>
                  </a:rPr>
                  <a:t>概率</a:t>
                </a:r>
                <a:r>
                  <a:rPr lang="en-US" altLang="zh-CN" sz="2400" dirty="0" smtClean="0">
                    <a:latin typeface="Times New Roman" panose="02020603050405020304" pitchFamily="18" charset="0"/>
                    <a:cs typeface="Times New Roman" panose="02020603050405020304" pitchFamily="18" charset="0"/>
                  </a:rPr>
                  <a:t>P=1-</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3</m:t>
                        </m:r>
                      </m:num>
                      <m:den>
                        <m:r>
                          <a:rPr lang="en-US" altLang="zh-CN" sz="2400" b="0" i="1" smtClean="0">
                            <a:latin typeface="Cambria Math" panose="02040503050406030204" pitchFamily="18" charset="0"/>
                            <a:cs typeface="Times New Roman" panose="02020603050405020304" pitchFamily="18" charset="0"/>
                          </a:rPr>
                          <m:t>10</m:t>
                        </m:r>
                      </m:den>
                    </m:f>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7</m:t>
                        </m:r>
                      </m:num>
                      <m:den>
                        <m:r>
                          <a:rPr lang="en-US" altLang="zh-CN" sz="2400" i="1">
                            <a:latin typeface="Cambria Math" panose="02040503050406030204" pitchFamily="18" charset="0"/>
                            <a:cs typeface="Times New Roman" panose="02020603050405020304" pitchFamily="18" charset="0"/>
                          </a:rPr>
                          <m:t>10</m:t>
                        </m:r>
                      </m:den>
                    </m:f>
                  </m:oMath>
                </a14:m>
                <a:endParaRPr lang="en-US" altLang="zh-CN" sz="2400" dirty="0">
                  <a:latin typeface="Times New Roman" panose="02020603050405020304" pitchFamily="18" charset="0"/>
                  <a:cs typeface="Times New Roman" panose="020206030504050203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63690" y="2291804"/>
                <a:ext cx="11869004" cy="2013565"/>
              </a:xfrm>
              <a:prstGeom prst="rect">
                <a:avLst/>
              </a:prstGeom>
              <a:blipFill rotWithShape="0">
                <a:blip r:embed="rId3"/>
                <a:stretch>
                  <a:fillRect l="-7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0837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975079" y="1414463"/>
            <a:ext cx="9144000" cy="5159824"/>
          </a:xfrm>
        </p:spPr>
        <p:txBody>
          <a:bodyPr>
            <a:normAutofit/>
          </a:bodyPr>
          <a:lstStyle/>
          <a:p>
            <a:pPr algn="l"/>
            <a:r>
              <a:rPr lang="zh-CN" altLang="en-US" dirty="0" smtClean="0">
                <a:latin typeface="Times New Roman" panose="02020603050405020304" pitchFamily="18" charset="0"/>
                <a:cs typeface="Times New Roman" panose="02020603050405020304" pitchFamily="18" charset="0"/>
              </a:rPr>
              <a:t>一、随机事件、古典概型与几何概型</a:t>
            </a:r>
            <a:endParaRPr lang="en-US" altLang="zh-CN" dirty="0" smtClean="0">
              <a:latin typeface="Times New Roman" panose="02020603050405020304" pitchFamily="18" charset="0"/>
              <a:cs typeface="Times New Roman" panose="02020603050405020304" pitchFamily="18" charset="0"/>
            </a:endParaRPr>
          </a:p>
          <a:p>
            <a:pPr algn="l"/>
            <a:r>
              <a:rPr lang="en-US" altLang="zh-CN" dirty="0" smtClean="0">
                <a:latin typeface="Times New Roman" panose="02020603050405020304" pitchFamily="18" charset="0"/>
                <a:cs typeface="Times New Roman" panose="02020603050405020304" pitchFamily="18" charset="0"/>
              </a:rPr>
              <a:t>	1.</a:t>
            </a:r>
            <a:r>
              <a:rPr lang="zh-CN" altLang="en-US" dirty="0" smtClean="0">
                <a:latin typeface="Times New Roman" panose="02020603050405020304" pitchFamily="18" charset="0"/>
                <a:cs typeface="Times New Roman" panose="02020603050405020304" pitchFamily="18" charset="0"/>
              </a:rPr>
              <a:t>随机事件的概率、古典概型</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2.</a:t>
            </a:r>
            <a:r>
              <a:rPr lang="zh-CN" altLang="en-US" dirty="0" smtClean="0">
                <a:latin typeface="Times New Roman" panose="02020603050405020304" pitchFamily="18" charset="0"/>
                <a:cs typeface="Times New Roman" panose="02020603050405020304" pitchFamily="18" charset="0"/>
              </a:rPr>
              <a:t>几何概型</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 二、离散型随机变量及其分布列、均值与方差</a:t>
            </a:r>
            <a:endParaRPr lang="en-US" altLang="zh-CN" dirty="0" smtClean="0">
              <a:latin typeface="Times New Roman" panose="02020603050405020304" pitchFamily="18" charset="0"/>
              <a:cs typeface="Times New Roman" panose="02020603050405020304" pitchFamily="18" charset="0"/>
            </a:endParaRPr>
          </a:p>
          <a:p>
            <a:pPr algn="l"/>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离散型</a:t>
            </a:r>
            <a:r>
              <a:rPr lang="zh-CN" altLang="en-US" dirty="0" smtClean="0">
                <a:latin typeface="Times New Roman" panose="02020603050405020304" pitchFamily="18" charset="0"/>
                <a:cs typeface="Times New Roman" panose="02020603050405020304" pitchFamily="18" charset="0"/>
              </a:rPr>
              <a:t>随机变量的分布</a:t>
            </a:r>
            <a:r>
              <a:rPr lang="zh-CN" altLang="en-US" dirty="0">
                <a:latin typeface="Times New Roman" panose="02020603050405020304" pitchFamily="18" charset="0"/>
                <a:cs typeface="Times New Roman" panose="02020603050405020304" pitchFamily="18" charset="0"/>
              </a:rPr>
              <a:t>列</a:t>
            </a:r>
            <a:r>
              <a:rPr lang="en-US" altLang="zh-CN" dirty="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pPr algn="l"/>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离散型</a:t>
            </a:r>
            <a:r>
              <a:rPr lang="zh-CN" altLang="en-US" dirty="0" smtClean="0">
                <a:latin typeface="Times New Roman" panose="02020603050405020304" pitchFamily="18" charset="0"/>
                <a:cs typeface="Times New Roman" panose="02020603050405020304" pitchFamily="18" charset="0"/>
              </a:rPr>
              <a:t>随机变量的均值与方差</a:t>
            </a:r>
            <a:endParaRPr lang="en-US" altLang="zh-CN" dirty="0" smtClean="0">
              <a:latin typeface="Times New Roman" panose="02020603050405020304" pitchFamily="18" charset="0"/>
              <a:cs typeface="Times New Roman" panose="02020603050405020304" pitchFamily="18" charset="0"/>
            </a:endParaRPr>
          </a:p>
        </p:txBody>
      </p:sp>
      <p:sp>
        <p:nvSpPr>
          <p:cNvPr id="5" name="标题 1"/>
          <p:cNvSpPr txBox="1">
            <a:spLocks/>
          </p:cNvSpPr>
          <p:nvPr/>
        </p:nvSpPr>
        <p:spPr>
          <a:xfrm>
            <a:off x="259307" y="0"/>
            <a:ext cx="5159406"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dirty="0" smtClean="0"/>
              <a:t>目录</a:t>
            </a:r>
            <a:endParaRPr lang="zh-CN" altLang="en-US" dirty="0"/>
          </a:p>
        </p:txBody>
      </p:sp>
    </p:spTree>
    <p:extLst>
      <p:ext uri="{BB962C8B-B14F-4D97-AF65-F5344CB8AC3E}">
        <p14:creationId xmlns:p14="http://schemas.microsoft.com/office/powerpoint/2010/main" val="623991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3200" dirty="0" smtClean="0"/>
              <a:t>考点</a:t>
            </a:r>
            <a:r>
              <a:rPr lang="en-US" altLang="zh-CN" sz="3200" dirty="0" smtClean="0"/>
              <a:t>2——</a:t>
            </a:r>
            <a:r>
              <a:rPr lang="zh-CN" altLang="en-US" sz="3200">
                <a:latin typeface="Times New Roman" panose="02020603050405020304" pitchFamily="18" charset="0"/>
                <a:cs typeface="Times New Roman" panose="02020603050405020304" pitchFamily="18" charset="0"/>
              </a:rPr>
              <a:t>离散型随机变量及其分布列、均值与方差</a:t>
            </a:r>
            <a:endParaRPr lang="en-US" altLang="zh-CN" sz="32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63691" y="700885"/>
            <a:ext cx="11869003" cy="2241960"/>
          </a:xfrm>
          <a:prstGeom prst="rect">
            <a:avLst/>
          </a:prstGeom>
          <a:noFill/>
        </p:spPr>
        <p:txBody>
          <a:bodyPr wrap="square" rtlCol="0">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2019</a:t>
            </a:r>
            <a:r>
              <a:rPr lang="zh-CN" altLang="en-US" sz="2400" dirty="0">
                <a:latin typeface="Times New Roman" panose="02020603050405020304" pitchFamily="18" charset="0"/>
                <a:cs typeface="Times New Roman" panose="02020603050405020304" pitchFamily="18" charset="0"/>
              </a:rPr>
              <a:t>课标全国</a:t>
            </a:r>
            <a:r>
              <a:rPr lang="en-US" altLang="zh-CN" sz="2400" dirty="0" smtClean="0">
                <a:latin typeface="Times New Roman" panose="02020603050405020304" pitchFamily="18" charset="0"/>
                <a:cs typeface="Times New Roman" panose="02020603050405020304" pitchFamily="18" charset="0"/>
              </a:rPr>
              <a:t>II 13)</a:t>
            </a:r>
            <a:r>
              <a:rPr lang="zh-CN" altLang="en-US" sz="2400" dirty="0">
                <a:latin typeface="Times New Roman" panose="02020603050405020304" pitchFamily="18" charset="0"/>
                <a:cs typeface="Times New Roman" panose="02020603050405020304" pitchFamily="18" charset="0"/>
              </a:rPr>
              <a:t>我国高铁发展迅速，技术先进</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经统计，在经停某站的高铁列车中</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有</a:t>
            </a:r>
            <a:r>
              <a:rPr lang="en-US" altLang="zh-CN" sz="2400" dirty="0">
                <a:latin typeface="Times New Roman" panose="02020603050405020304" pitchFamily="18" charset="0"/>
                <a:cs typeface="Times New Roman" panose="02020603050405020304" pitchFamily="18" charset="0"/>
              </a:rPr>
              <a:t>10</a:t>
            </a:r>
            <a:r>
              <a:rPr lang="zh-CN" altLang="en-US" sz="2400" dirty="0">
                <a:latin typeface="Times New Roman" panose="02020603050405020304" pitchFamily="18" charset="0"/>
                <a:cs typeface="Times New Roman" panose="02020603050405020304" pitchFamily="18" charset="0"/>
              </a:rPr>
              <a:t>个车次的正点率</a:t>
            </a:r>
            <a:r>
              <a:rPr lang="zh-CN" altLang="en-US" sz="2400" dirty="0" smtClean="0">
                <a:latin typeface="Times New Roman" panose="02020603050405020304" pitchFamily="18" charset="0"/>
                <a:cs typeface="Times New Roman" panose="02020603050405020304" pitchFamily="18" charset="0"/>
              </a:rPr>
              <a:t>为</a:t>
            </a:r>
            <a:r>
              <a:rPr lang="en-US" altLang="zh-CN" sz="2400" dirty="0">
                <a:latin typeface="Times New Roman" panose="02020603050405020304" pitchFamily="18" charset="0"/>
                <a:cs typeface="Times New Roman" panose="02020603050405020304" pitchFamily="18" charset="0"/>
              </a:rPr>
              <a:t>0.97,</a:t>
            </a:r>
            <a:r>
              <a:rPr lang="zh-CN" altLang="en-US" sz="2400" dirty="0">
                <a:latin typeface="Times New Roman" panose="02020603050405020304" pitchFamily="18" charset="0"/>
                <a:cs typeface="Times New Roman" panose="02020603050405020304" pitchFamily="18" charset="0"/>
              </a:rPr>
              <a:t>有</a:t>
            </a:r>
            <a:r>
              <a:rPr lang="en-US" altLang="zh-CN" sz="2400" dirty="0">
                <a:latin typeface="Times New Roman" panose="02020603050405020304" pitchFamily="18" charset="0"/>
                <a:cs typeface="Times New Roman" panose="02020603050405020304" pitchFamily="18" charset="0"/>
              </a:rPr>
              <a:t>20</a:t>
            </a:r>
            <a:r>
              <a:rPr lang="zh-CN" altLang="en-US" sz="2400" dirty="0">
                <a:latin typeface="Times New Roman" panose="02020603050405020304" pitchFamily="18" charset="0"/>
                <a:cs typeface="Times New Roman" panose="02020603050405020304" pitchFamily="18" charset="0"/>
              </a:rPr>
              <a:t>个车次的正点率为</a:t>
            </a:r>
            <a:r>
              <a:rPr lang="en-US" altLang="zh-CN" sz="2400" dirty="0">
                <a:latin typeface="Times New Roman" panose="02020603050405020304" pitchFamily="18" charset="0"/>
                <a:cs typeface="Times New Roman" panose="02020603050405020304" pitchFamily="18" charset="0"/>
              </a:rPr>
              <a:t>0.98,</a:t>
            </a:r>
            <a:r>
              <a:rPr lang="zh-CN" altLang="en-US" sz="2400" dirty="0">
                <a:latin typeface="Times New Roman" panose="02020603050405020304" pitchFamily="18" charset="0"/>
                <a:cs typeface="Times New Roman" panose="02020603050405020304" pitchFamily="18" charset="0"/>
              </a:rPr>
              <a:t>有</a:t>
            </a:r>
            <a:r>
              <a:rPr lang="en-US" altLang="zh-CN" sz="2400" dirty="0">
                <a:latin typeface="Times New Roman" panose="02020603050405020304" pitchFamily="18" charset="0"/>
                <a:cs typeface="Times New Roman" panose="02020603050405020304" pitchFamily="18" charset="0"/>
              </a:rPr>
              <a:t>10</a:t>
            </a:r>
            <a:r>
              <a:rPr lang="zh-CN" altLang="en-US" sz="2400" dirty="0">
                <a:latin typeface="Times New Roman" panose="02020603050405020304" pitchFamily="18" charset="0"/>
                <a:cs typeface="Times New Roman" panose="02020603050405020304" pitchFamily="18" charset="0"/>
              </a:rPr>
              <a:t>个车次的正点率</a:t>
            </a:r>
            <a:r>
              <a:rPr lang="zh-CN" altLang="en-US" sz="2400" dirty="0" smtClean="0">
                <a:latin typeface="Times New Roman" panose="02020603050405020304" pitchFamily="18" charset="0"/>
                <a:cs typeface="Times New Roman" panose="02020603050405020304" pitchFamily="18" charset="0"/>
              </a:rPr>
              <a:t>为</a:t>
            </a:r>
            <a:r>
              <a:rPr lang="en-US" altLang="zh-CN" sz="2400" dirty="0">
                <a:latin typeface="Times New Roman" panose="02020603050405020304" pitchFamily="18" charset="0"/>
                <a:cs typeface="Times New Roman" panose="02020603050405020304" pitchFamily="18" charset="0"/>
              </a:rPr>
              <a:t>0.99</a:t>
            </a:r>
            <a:r>
              <a:rPr lang="zh-CN" altLang="en-US" sz="2400" dirty="0">
                <a:latin typeface="Times New Roman" panose="02020603050405020304" pitchFamily="18" charset="0"/>
                <a:cs typeface="Times New Roman" panose="02020603050405020304" pitchFamily="18" charset="0"/>
              </a:rPr>
              <a:t>，则经停该站高铁列车所有车次的平均正点率的估计值</a:t>
            </a:r>
            <a:r>
              <a:rPr lang="zh-CN" altLang="en-US" sz="2400" dirty="0" smtClean="0">
                <a:latin typeface="Times New Roman" panose="02020603050405020304" pitchFamily="18" charset="0"/>
                <a:cs typeface="Times New Roman" panose="02020603050405020304" pitchFamily="18" charset="0"/>
              </a:rPr>
              <a:t>为</a:t>
            </a:r>
            <a:r>
              <a:rPr lang="en-US" altLang="zh-CN" sz="2400" dirty="0">
                <a:latin typeface="Times New Roman" panose="02020603050405020304" pitchFamily="18" charset="0"/>
                <a:cs typeface="Times New Roman" panose="02020603050405020304" pitchFamily="18" charset="0"/>
              </a:rPr>
              <a:t>_____</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nSpc>
                <a:spcPct val="150000"/>
              </a:lnSpc>
            </a:pPr>
            <a:endParaRPr lang="zh-C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文本框 7"/>
              <p:cNvSpPr txBox="1"/>
              <p:nvPr/>
            </p:nvSpPr>
            <p:spPr>
              <a:xfrm>
                <a:off x="31845" y="2433326"/>
                <a:ext cx="11869004" cy="3002553"/>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解：设经停该站所有车次中正点率为</a:t>
                </a:r>
                <a:r>
                  <a:rPr lang="en-US" altLang="zh-CN" sz="2400" dirty="0" smtClean="0">
                    <a:latin typeface="Times New Roman" panose="02020603050405020304" pitchFamily="18" charset="0"/>
                    <a:cs typeface="Times New Roman" panose="02020603050405020304" pitchFamily="18" charset="0"/>
                  </a:rPr>
                  <a:t>0.97</a:t>
                </a:r>
                <a:r>
                  <a:rPr lang="zh-CN" altLang="en-US" sz="2400" dirty="0" smtClean="0">
                    <a:latin typeface="Times New Roman" panose="02020603050405020304" pitchFamily="18" charset="0"/>
                    <a:cs typeface="Times New Roman" panose="02020603050405020304" pitchFamily="18" charset="0"/>
                  </a:rPr>
                  <a:t>的事件为</a:t>
                </a:r>
                <a:r>
                  <a:rPr lang="en-US" altLang="zh-CN" sz="2400" dirty="0" smtClean="0">
                    <a:latin typeface="Times New Roman" panose="02020603050405020304" pitchFamily="18" charset="0"/>
                    <a:cs typeface="Times New Roman" panose="02020603050405020304" pitchFamily="18" charset="0"/>
                  </a:rPr>
                  <a:t>A</a:t>
                </a:r>
                <a:r>
                  <a:rPr lang="zh-CN" altLang="en-US" sz="2400" dirty="0" smtClean="0">
                    <a:latin typeface="Times New Roman" panose="02020603050405020304" pitchFamily="18" charset="0"/>
                    <a:cs typeface="Times New Roman" panose="02020603050405020304" pitchFamily="18" charset="0"/>
                  </a:rPr>
                  <a:t>，正点率为</a:t>
                </a:r>
                <a:r>
                  <a:rPr lang="en-US" altLang="zh-CN" sz="2400" dirty="0" smtClean="0">
                    <a:latin typeface="Times New Roman" panose="02020603050405020304" pitchFamily="18" charset="0"/>
                    <a:cs typeface="Times New Roman" panose="02020603050405020304" pitchFamily="18" charset="0"/>
                  </a:rPr>
                  <a:t>0.98</a:t>
                </a:r>
                <a:r>
                  <a:rPr lang="zh-CN" altLang="en-US" sz="2400" dirty="0" smtClean="0">
                    <a:latin typeface="Times New Roman" panose="02020603050405020304" pitchFamily="18" charset="0"/>
                    <a:cs typeface="Times New Roman" panose="02020603050405020304" pitchFamily="18" charset="0"/>
                  </a:rPr>
                  <a:t>的事件为</a:t>
                </a:r>
                <a:r>
                  <a:rPr lang="en-US" altLang="zh-CN" sz="2400" dirty="0" smtClean="0">
                    <a:latin typeface="Times New Roman" panose="02020603050405020304" pitchFamily="18" charset="0"/>
                    <a:cs typeface="Times New Roman" panose="02020603050405020304" pitchFamily="18" charset="0"/>
                  </a:rPr>
                  <a:t>B</a:t>
                </a:r>
                <a:r>
                  <a:rPr lang="zh-CN" altLang="en-US" sz="2400" dirty="0" smtClean="0">
                    <a:latin typeface="Times New Roman" panose="02020603050405020304" pitchFamily="18" charset="0"/>
                    <a:cs typeface="Times New Roman" panose="02020603050405020304" pitchFamily="18" charset="0"/>
                  </a:rPr>
                  <a:t>，正点率为</a:t>
                </a:r>
                <a:r>
                  <a:rPr lang="en-US" altLang="zh-CN" sz="2400" dirty="0" smtClean="0">
                    <a:latin typeface="Times New Roman" panose="02020603050405020304" pitchFamily="18" charset="0"/>
                    <a:cs typeface="Times New Roman" panose="02020603050405020304" pitchFamily="18" charset="0"/>
                  </a:rPr>
                  <a:t>0.99</a:t>
                </a:r>
                <a:r>
                  <a:rPr lang="zh-CN" altLang="en-US" sz="2400" dirty="0" smtClean="0">
                    <a:latin typeface="Times New Roman" panose="02020603050405020304" pitchFamily="18" charset="0"/>
                    <a:cs typeface="Times New Roman" panose="02020603050405020304" pitchFamily="18" charset="0"/>
                  </a:rPr>
                  <a:t>的事件为</a:t>
                </a:r>
                <a:r>
                  <a:rPr lang="en-US" altLang="zh-CN" sz="2400" dirty="0" smtClean="0">
                    <a:latin typeface="Times New Roman" panose="02020603050405020304" pitchFamily="18" charset="0"/>
                    <a:cs typeface="Times New Roman" panose="02020603050405020304" pitchFamily="18" charset="0"/>
                  </a:rPr>
                  <a:t>C</a:t>
                </a:r>
                <a:r>
                  <a:rPr lang="zh-CN" altLang="en-US" sz="2400" dirty="0" smtClean="0">
                    <a:latin typeface="Times New Roman" panose="02020603050405020304" pitchFamily="18" charset="0"/>
                    <a:cs typeface="Times New Roman" panose="02020603050405020304" pitchFamily="18" charset="0"/>
                  </a:rPr>
                  <a:t>，则频率估计估计概率有</a:t>
                </a:r>
                <a:r>
                  <a:rPr lang="en-US" altLang="zh-CN" sz="2400" dirty="0" smtClean="0">
                    <a:latin typeface="Times New Roman" panose="02020603050405020304" pitchFamily="18" charset="0"/>
                    <a:cs typeface="Times New Roman" panose="02020603050405020304" pitchFamily="18" charset="0"/>
                  </a:rPr>
                  <a:t>P(A)=</a:t>
                </a:r>
                <a14:m>
                  <m:oMath xmlns:m="http://schemas.openxmlformats.org/officeDocument/2006/math">
                    <m:f>
                      <m:fPr>
                        <m:ctrlPr>
                          <a:rPr lang="en-US" altLang="zh-CN" sz="2400" i="1" smtClean="0">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10</m:t>
                        </m:r>
                      </m:num>
                      <m:den>
                        <m:r>
                          <a:rPr lang="en-US" altLang="zh-CN" sz="2400" b="0" i="1" smtClean="0">
                            <a:latin typeface="Cambria Math" panose="02040503050406030204" pitchFamily="18" charset="0"/>
                            <a:cs typeface="Times New Roman" panose="02020603050405020304" pitchFamily="18" charset="0"/>
                          </a:rPr>
                          <m:t>10+20+10</m:t>
                        </m:r>
                      </m:den>
                    </m:f>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1</m:t>
                        </m:r>
                      </m:num>
                      <m:den>
                        <m:r>
                          <a:rPr lang="en-US" altLang="zh-CN" sz="2400" b="0" i="1" smtClean="0">
                            <a:latin typeface="Cambria Math" panose="02040503050406030204" pitchFamily="18" charset="0"/>
                            <a:cs typeface="Times New Roman" panose="02020603050405020304" pitchFamily="18" charset="0"/>
                          </a:rPr>
                          <m:t>4</m:t>
                        </m:r>
                      </m:den>
                    </m:f>
                  </m:oMath>
                </a14:m>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P(B)=</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2</m:t>
                        </m:r>
                        <m:r>
                          <a:rPr lang="en-US" altLang="zh-CN" sz="2400" i="1">
                            <a:latin typeface="Cambria Math" panose="02040503050406030204" pitchFamily="18" charset="0"/>
                            <a:cs typeface="Times New Roman" panose="02020603050405020304" pitchFamily="18" charset="0"/>
                          </a:rPr>
                          <m:t>0</m:t>
                        </m:r>
                      </m:num>
                      <m:den>
                        <m:r>
                          <a:rPr lang="en-US" altLang="zh-CN" sz="2400" i="1">
                            <a:latin typeface="Cambria Math" panose="02040503050406030204" pitchFamily="18" charset="0"/>
                            <a:cs typeface="Times New Roman" panose="02020603050405020304" pitchFamily="18" charset="0"/>
                          </a:rPr>
                          <m:t>10+20+10</m:t>
                        </m:r>
                      </m:den>
                    </m:f>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1</m:t>
                        </m:r>
                      </m:num>
                      <m:den>
                        <m:r>
                          <a:rPr lang="en-US" altLang="zh-CN" sz="2400" b="0" i="1" smtClean="0">
                            <a:latin typeface="Cambria Math" panose="02040503050406030204" pitchFamily="18" charset="0"/>
                            <a:cs typeface="Times New Roman" panose="02020603050405020304" pitchFamily="18" charset="0"/>
                          </a:rPr>
                          <m:t>2</m:t>
                        </m:r>
                      </m:den>
                    </m:f>
                  </m:oMath>
                </a14:m>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P(C)=</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10</m:t>
                        </m:r>
                      </m:num>
                      <m:den>
                        <m:r>
                          <a:rPr lang="en-US" altLang="zh-CN" sz="2400" i="1">
                            <a:latin typeface="Cambria Math" panose="02040503050406030204" pitchFamily="18" charset="0"/>
                            <a:cs typeface="Times New Roman" panose="02020603050405020304" pitchFamily="18" charset="0"/>
                          </a:rPr>
                          <m:t>10+20+10</m:t>
                        </m:r>
                      </m:den>
                    </m:f>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1</m:t>
                        </m:r>
                      </m:num>
                      <m:den>
                        <m:r>
                          <a:rPr lang="en-US" altLang="zh-CN" sz="2400" i="1">
                            <a:latin typeface="Cambria Math" panose="02040503050406030204" pitchFamily="18" charset="0"/>
                            <a:cs typeface="Times New Roman" panose="02020603050405020304" pitchFamily="18" charset="0"/>
                          </a:rPr>
                          <m:t>4</m:t>
                        </m:r>
                      </m:den>
                    </m:f>
                  </m:oMath>
                </a14:m>
                <a:r>
                  <a:rPr lang="zh-CN" altLang="en-US" sz="2400" dirty="0" smtClean="0">
                    <a:latin typeface="Times New Roman" panose="02020603050405020304" pitchFamily="18" charset="0"/>
                    <a:cs typeface="Times New Roman" panose="02020603050405020304" pitchFamily="18" charset="0"/>
                  </a:rPr>
                  <a:t>，所以经停该站高铁列车所有车次的平均正点率为</a:t>
                </a:r>
                <a:r>
                  <a:rPr lang="en-US" altLang="zh-CN" sz="2400" dirty="0" smtClean="0">
                    <a:latin typeface="Times New Roman" panose="02020603050405020304" pitchFamily="18" charset="0"/>
                    <a:cs typeface="Times New Roman" panose="02020603050405020304" pitchFamily="18" charset="0"/>
                  </a:rPr>
                  <a:t>0.97×</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1</m:t>
                        </m:r>
                      </m:num>
                      <m:den>
                        <m:r>
                          <a:rPr lang="en-US" altLang="zh-CN" sz="2400" i="1">
                            <a:latin typeface="Cambria Math" panose="02040503050406030204" pitchFamily="18" charset="0"/>
                            <a:cs typeface="Times New Roman" panose="02020603050405020304" pitchFamily="18" charset="0"/>
                          </a:rPr>
                          <m:t>4</m:t>
                        </m:r>
                      </m:den>
                    </m:f>
                  </m:oMath>
                </a14:m>
                <a:r>
                  <a:rPr lang="en-US" altLang="zh-CN" sz="2400" dirty="0" smtClean="0">
                    <a:latin typeface="Times New Roman" panose="02020603050405020304" pitchFamily="18" charset="0"/>
                    <a:cs typeface="Times New Roman" panose="02020603050405020304" pitchFamily="18" charset="0"/>
                  </a:rPr>
                  <a:t>+0.98×</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1</m:t>
                        </m:r>
                      </m:num>
                      <m:den>
                        <m:r>
                          <a:rPr lang="en-US" altLang="zh-CN" sz="2400" i="1">
                            <a:latin typeface="Cambria Math" panose="02040503050406030204" pitchFamily="18" charset="0"/>
                            <a:cs typeface="Times New Roman" panose="02020603050405020304" pitchFamily="18" charset="0"/>
                          </a:rPr>
                          <m:t>2</m:t>
                        </m:r>
                      </m:den>
                    </m:f>
                  </m:oMath>
                </a14:m>
                <a:r>
                  <a:rPr lang="en-US" altLang="zh-CN" sz="2400" dirty="0" smtClean="0">
                    <a:latin typeface="Times New Roman" panose="02020603050405020304" pitchFamily="18" charset="0"/>
                    <a:cs typeface="Times New Roman" panose="02020603050405020304" pitchFamily="18" charset="0"/>
                  </a:rPr>
                  <a:t>+0.99×</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1</m:t>
                        </m:r>
                      </m:num>
                      <m:den>
                        <m:r>
                          <a:rPr lang="en-US" altLang="zh-CN" sz="2400" i="1">
                            <a:latin typeface="Cambria Math" panose="02040503050406030204" pitchFamily="18" charset="0"/>
                            <a:cs typeface="Times New Roman" panose="02020603050405020304" pitchFamily="18" charset="0"/>
                          </a:rPr>
                          <m:t>4</m:t>
                        </m:r>
                      </m:den>
                    </m:f>
                  </m:oMath>
                </a14:m>
                <a:r>
                  <a:rPr lang="en-US" altLang="zh-CN" sz="2400" dirty="0" smtClean="0">
                    <a:latin typeface="Times New Roman" panose="02020603050405020304" pitchFamily="18" charset="0"/>
                    <a:cs typeface="Times New Roman" panose="02020603050405020304" pitchFamily="18" charset="0"/>
                  </a:rPr>
                  <a:t>=0.98</a:t>
                </a:r>
                <a:endParaRPr lang="en-US" altLang="zh-CN" sz="2400" dirty="0" smtClean="0">
                  <a:latin typeface="Times New Roman" panose="02020603050405020304" pitchFamily="18" charset="0"/>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31845" y="2433326"/>
                <a:ext cx="11869004" cy="3002553"/>
              </a:xfrm>
              <a:prstGeom prst="rect">
                <a:avLst/>
              </a:prstGeom>
              <a:blipFill rotWithShape="0">
                <a:blip r:embed="rId3"/>
                <a:stretch>
                  <a:fillRect l="-7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5154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3200" dirty="0" smtClean="0"/>
              <a:t>考点</a:t>
            </a:r>
            <a:r>
              <a:rPr lang="en-US" altLang="zh-CN" sz="3200" dirty="0" smtClean="0"/>
              <a:t>2——</a:t>
            </a:r>
            <a:r>
              <a:rPr lang="zh-CN" altLang="en-US" sz="3200">
                <a:latin typeface="Times New Roman" panose="02020603050405020304" pitchFamily="18" charset="0"/>
                <a:cs typeface="Times New Roman" panose="02020603050405020304" pitchFamily="18" charset="0"/>
              </a:rPr>
              <a:t>离散型随机变量及其分布列、均值与方差</a:t>
            </a:r>
            <a:endParaRPr lang="en-US" altLang="zh-C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文本框 8"/>
              <p:cNvSpPr txBox="1"/>
              <p:nvPr/>
            </p:nvSpPr>
            <p:spPr>
              <a:xfrm>
                <a:off x="63691" y="700885"/>
                <a:ext cx="11869003" cy="6035563"/>
              </a:xfrm>
              <a:prstGeom prst="rect">
                <a:avLst/>
              </a:prstGeom>
              <a:noFill/>
            </p:spPr>
            <p:txBody>
              <a:bodyPr wrap="square" rtlCol="0">
                <a:spAutoFit/>
              </a:bodyPr>
              <a:lstStyle/>
              <a:p>
                <a:pPr>
                  <a:lnSpc>
                    <a:spcPct val="150000"/>
                  </a:lnSpc>
                </a:pPr>
                <a:r>
                  <a:rPr lang="en-US" altLang="zh-CN" sz="2000" dirty="0" smtClean="0">
                    <a:latin typeface="Times New Roman" panose="02020603050405020304" pitchFamily="18" charset="0"/>
                    <a:cs typeface="Times New Roman" panose="02020603050405020304" pitchFamily="18" charset="0"/>
                  </a:rPr>
                  <a:t>(2019</a:t>
                </a:r>
                <a:r>
                  <a:rPr lang="zh-CN" altLang="en-US" sz="2000" dirty="0">
                    <a:latin typeface="Times New Roman" panose="02020603050405020304" pitchFamily="18" charset="0"/>
                    <a:cs typeface="Times New Roman" panose="02020603050405020304" pitchFamily="18" charset="0"/>
                  </a:rPr>
                  <a:t>课标全国</a:t>
                </a:r>
                <a:r>
                  <a:rPr lang="en-US" altLang="zh-CN" sz="2000" dirty="0">
                    <a:latin typeface="Times New Roman" panose="02020603050405020304" pitchFamily="18" charset="0"/>
                    <a:cs typeface="Times New Roman" panose="02020603050405020304" pitchFamily="18" charset="0"/>
                  </a:rPr>
                  <a:t>I </a:t>
                </a:r>
                <a:r>
                  <a:rPr lang="en-US" altLang="zh-CN" sz="2000" dirty="0" smtClean="0">
                    <a:latin typeface="Times New Roman" panose="02020603050405020304" pitchFamily="18" charset="0"/>
                    <a:cs typeface="Times New Roman" panose="02020603050405020304" pitchFamily="18" charset="0"/>
                  </a:rPr>
                  <a:t>21)</a:t>
                </a:r>
                <a:r>
                  <a:rPr lang="zh-CN" altLang="en-US" sz="2000" dirty="0">
                    <a:latin typeface="Times New Roman" panose="02020603050405020304" pitchFamily="18" charset="0"/>
                    <a:cs typeface="Times New Roman" panose="02020603050405020304" pitchFamily="18" charset="0"/>
                  </a:rPr>
                  <a:t>为治疗某种疾病，研制了甲、乙两种新药，希望知道哪种新药更有效，为此进行动物试验</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试验方案如下</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每一轮选取两只</a:t>
                </a:r>
                <a:r>
                  <a:rPr lang="zh-CN" altLang="en-US" sz="2000" dirty="0" smtClean="0">
                    <a:latin typeface="Times New Roman" panose="02020603050405020304" pitchFamily="18" charset="0"/>
                    <a:cs typeface="Times New Roman" panose="02020603050405020304" pitchFamily="18" charset="0"/>
                  </a:rPr>
                  <a:t>白鼠</a:t>
                </a:r>
                <a:r>
                  <a:rPr lang="zh-CN" altLang="en-US" sz="2000" dirty="0">
                    <a:latin typeface="Times New Roman" panose="02020603050405020304" pitchFamily="18" charset="0"/>
                    <a:cs typeface="Times New Roman" panose="02020603050405020304" pitchFamily="18" charset="0"/>
                  </a:rPr>
                  <a:t>对药效进行对比试验</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对于两只白鼠，随机选只施以甲药， 另一 只施以乙药</a:t>
                </a:r>
                <a:r>
                  <a:rPr lang="en-US" altLang="zh-CN" sz="2000" dirty="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一轮的治疗结果得出后，再安排下一轮试验</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当其中一种药治愈的白鼠比另一种药治愈的白鼠多</a:t>
                </a:r>
                <a:r>
                  <a:rPr lang="en-US" altLang="zh-CN" sz="2000" dirty="0" smtClean="0">
                    <a:latin typeface="Times New Roman" panose="02020603050405020304" pitchFamily="18" charset="0"/>
                    <a:cs typeface="Times New Roman" panose="02020603050405020304" pitchFamily="18" charset="0"/>
                  </a:rPr>
                  <a:t>4</a:t>
                </a:r>
                <a:r>
                  <a:rPr lang="zh-CN" altLang="en-US" sz="2000" dirty="0" smtClean="0">
                    <a:latin typeface="Times New Roman" panose="02020603050405020304" pitchFamily="18" charset="0"/>
                    <a:cs typeface="Times New Roman" panose="02020603050405020304" pitchFamily="18" charset="0"/>
                  </a:rPr>
                  <a:t>只时，就停止试验，并认为治愈只数多的药</a:t>
                </a:r>
                <a:r>
                  <a:rPr lang="zh-CN" altLang="en-US" sz="2000" dirty="0">
                    <a:latin typeface="Times New Roman" panose="02020603050405020304" pitchFamily="18" charset="0"/>
                    <a:cs typeface="Times New Roman" panose="02020603050405020304" pitchFamily="18" charset="0"/>
                  </a:rPr>
                  <a:t>更有效</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为了方便描述问题，约定</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对于每轮试验，若施以甲药的白鼠治愈且施以乙药的白鼠未治愈，则甲药得</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分</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乙药得</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分</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若施以乙药的白鼠治愈且施以甲药的白鼠未治愈，则乙药得</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分，甲药得</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分</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若都治愈或都未治愈，则两种药均得</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分甲、乙两种药的治愈率分别记为</a:t>
                </a:r>
                <a14:m>
                  <m:oMath xmlns:m="http://schemas.openxmlformats.org/officeDocument/2006/math">
                    <m:r>
                      <a:rPr lang="zh-CN" altLang="en-US" sz="2000" i="1" dirty="0" smtClean="0">
                        <a:latin typeface="Cambria Math" panose="02040503050406030204" pitchFamily="18" charset="0"/>
                        <a:cs typeface="Times New Roman" panose="02020603050405020304" pitchFamily="18" charset="0"/>
                      </a:rPr>
                      <m:t>𝛼</m:t>
                    </m:r>
                  </m:oMath>
                </a14:m>
                <a:r>
                  <a:rPr lang="zh-CN" altLang="en-US" sz="2000" dirty="0">
                    <a:latin typeface="Times New Roman" panose="02020603050405020304" pitchFamily="18" charset="0"/>
                    <a:cs typeface="Times New Roman" panose="02020603050405020304" pitchFamily="18" charset="0"/>
                  </a:rPr>
                  <a:t>和</a:t>
                </a:r>
                <a14:m>
                  <m:oMath xmlns:m="http://schemas.openxmlformats.org/officeDocument/2006/math">
                    <m:r>
                      <a:rPr lang="zh-CN" altLang="en-US" sz="2000" i="1" dirty="0">
                        <a:latin typeface="Cambria Math" panose="02040503050406030204" pitchFamily="18" charset="0"/>
                        <a:cs typeface="Times New Roman" panose="02020603050405020304" pitchFamily="18" charset="0"/>
                      </a:rPr>
                      <m:t>𝛽</m:t>
                    </m:r>
                  </m:oMath>
                </a14:m>
                <a:r>
                  <a:rPr lang="en-US" altLang="zh-CN" sz="2000" dirty="0" smtClean="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一</a:t>
                </a:r>
                <a:r>
                  <a:rPr lang="zh-CN" altLang="en-US" sz="2000" dirty="0" smtClean="0">
                    <a:latin typeface="Times New Roman" panose="02020603050405020304" pitchFamily="18" charset="0"/>
                    <a:cs typeface="Times New Roman" panose="02020603050405020304" pitchFamily="18" charset="0"/>
                  </a:rPr>
                  <a:t>轮试验</a:t>
                </a:r>
                <a:r>
                  <a:rPr lang="zh-CN" altLang="en-US" sz="2000" dirty="0">
                    <a:latin typeface="Times New Roman" panose="02020603050405020304" pitchFamily="18" charset="0"/>
                    <a:cs typeface="Times New Roman" panose="02020603050405020304" pitchFamily="18" charset="0"/>
                  </a:rPr>
                  <a:t>中甲药的得分记为</a:t>
                </a:r>
                <a:r>
                  <a:rPr lang="en-US" altLang="zh-CN" sz="2000" dirty="0">
                    <a:latin typeface="Times New Roman" panose="02020603050405020304" pitchFamily="18" charset="0"/>
                    <a:cs typeface="Times New Roman" panose="02020603050405020304" pitchFamily="18" charset="0"/>
                  </a:rPr>
                  <a:t>X</a:t>
                </a:r>
                <a:r>
                  <a:rPr lang="en-US" altLang="zh-CN" sz="2000" dirty="0" smtClean="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endParaRPr lang="en-US" altLang="zh-CN" sz="2000" dirty="0" smtClean="0">
                  <a:latin typeface="Times New Roman" panose="02020603050405020304" pitchFamily="18" charset="0"/>
                  <a:cs typeface="Times New Roman" panose="02020603050405020304" pitchFamily="18" charset="0"/>
                </a:endParaRPr>
              </a:p>
              <a:p>
                <a:pPr>
                  <a:lnSpc>
                    <a:spcPct val="150000"/>
                  </a:lnSpc>
                </a:pP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1</a:t>
                </a:r>
                <a:r>
                  <a:rPr lang="zh-CN" altLang="en-US" sz="2000" dirty="0" smtClean="0">
                    <a:latin typeface="Times New Roman" panose="02020603050405020304" pitchFamily="18" charset="0"/>
                    <a:cs typeface="Times New Roman" panose="02020603050405020304" pitchFamily="18" charset="0"/>
                  </a:rPr>
                  <a:t>）求</a:t>
                </a:r>
                <a:r>
                  <a:rPr lang="en-US" altLang="zh-CN" sz="2000" dirty="0">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的分布列</a:t>
                </a:r>
                <a:r>
                  <a:rPr lang="en-US" altLang="zh-CN" sz="2000" dirty="0" smtClean="0">
                    <a:latin typeface="Times New Roman" panose="02020603050405020304" pitchFamily="18" charset="0"/>
                    <a:cs typeface="Times New Roman" panose="02020603050405020304" pitchFamily="18" charset="0"/>
                  </a:rPr>
                  <a:t>;</a:t>
                </a:r>
              </a:p>
              <a:p>
                <a:pPr>
                  <a:lnSpc>
                    <a:spcPct val="150000"/>
                  </a:lnSpc>
                </a:pP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2</a:t>
                </a:r>
                <a:r>
                  <a:rPr lang="zh-CN" altLang="en-US" sz="2000" dirty="0" smtClean="0">
                    <a:latin typeface="Times New Roman" panose="02020603050405020304" pitchFamily="18" charset="0"/>
                    <a:cs typeface="Times New Roman" panose="02020603050405020304" pitchFamily="18" charset="0"/>
                  </a:rPr>
                  <a:t>）若</a:t>
                </a:r>
                <a:r>
                  <a:rPr lang="zh-CN" altLang="en-US" sz="2000" dirty="0">
                    <a:latin typeface="Times New Roman" panose="02020603050405020304" pitchFamily="18" charset="0"/>
                    <a:cs typeface="Times New Roman" panose="02020603050405020304" pitchFamily="18" charset="0"/>
                  </a:rPr>
                  <a:t>甲药、乙药在试验开始时都赋予</a:t>
                </a:r>
                <a:r>
                  <a:rPr lang="en-US" altLang="zh-CN" sz="2000" dirty="0">
                    <a:latin typeface="Times New Roman" panose="02020603050405020304" pitchFamily="18" charset="0"/>
                    <a:cs typeface="Times New Roman" panose="02020603050405020304" pitchFamily="18" charset="0"/>
                  </a:rPr>
                  <a:t>4</a:t>
                </a:r>
                <a:r>
                  <a:rPr lang="zh-CN" altLang="en-US" sz="2000" dirty="0">
                    <a:latin typeface="Times New Roman" panose="02020603050405020304" pitchFamily="18" charset="0"/>
                    <a:cs typeface="Times New Roman" panose="02020603050405020304" pitchFamily="18" charset="0"/>
                  </a:rPr>
                  <a:t>分</a:t>
                </a:r>
                <a:r>
                  <a:rPr lang="en-US" altLang="zh-CN" sz="20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000" i="1" dirty="0" smtClean="0">
                            <a:latin typeface="Cambria Math" panose="02040503050406030204" pitchFamily="18" charset="0"/>
                            <a:cs typeface="Times New Roman" panose="02020603050405020304" pitchFamily="18" charset="0"/>
                          </a:rPr>
                        </m:ctrlPr>
                      </m:sSubPr>
                      <m:e>
                        <m:r>
                          <a:rPr lang="en-US" altLang="zh-CN" sz="2000" b="0" i="1" dirty="0" smtClean="0">
                            <a:latin typeface="Cambria Math" panose="02040503050406030204" pitchFamily="18" charset="0"/>
                            <a:cs typeface="Times New Roman" panose="02020603050405020304" pitchFamily="18" charset="0"/>
                          </a:rPr>
                          <m:t>𝑝</m:t>
                        </m:r>
                      </m:e>
                      <m:sub>
                        <m:r>
                          <a:rPr lang="en-US" altLang="zh-CN" sz="2000" b="0" i="1" dirty="0" smtClean="0">
                            <a:latin typeface="Cambria Math" panose="02040503050406030204" pitchFamily="18" charset="0"/>
                            <a:cs typeface="Times New Roman" panose="02020603050405020304" pitchFamily="18" charset="0"/>
                          </a:rPr>
                          <m:t>𝑖</m:t>
                        </m:r>
                      </m:sub>
                    </m:sSub>
                  </m:oMath>
                </a14:m>
                <a:r>
                  <a:rPr lang="en-US" altLang="zh-CN" sz="20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sz="2000" i="1" dirty="0">
                        <a:latin typeface="Cambria Math" panose="02040503050406030204" pitchFamily="18" charset="0"/>
                        <a:cs typeface="Times New Roman" panose="02020603050405020304" pitchFamily="18" charset="0"/>
                      </a:rPr>
                      <m:t>𝑖</m:t>
                    </m:r>
                    <m:r>
                      <a:rPr lang="en-US" altLang="zh-CN" sz="2000" i="1" dirty="0">
                        <a:latin typeface="Cambria Math" panose="02040503050406030204" pitchFamily="18" charset="0"/>
                        <a:cs typeface="Times New Roman" panose="02020603050405020304" pitchFamily="18" charset="0"/>
                      </a:rPr>
                      <m:t> </m:t>
                    </m:r>
                  </m:oMath>
                </a14:m>
                <a:r>
                  <a:rPr lang="en-US" altLang="zh-CN" sz="2000" dirty="0">
                    <a:latin typeface="Times New Roman" panose="02020603050405020304" pitchFamily="18" charset="0"/>
                    <a:cs typeface="Times New Roman" panose="02020603050405020304" pitchFamily="18" charset="0"/>
                  </a:rPr>
                  <a:t>=0,1</a:t>
                </a:r>
                <a:r>
                  <a:rPr lang="en-US" altLang="zh-CN" sz="2000" dirty="0" smtClean="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8</a:t>
                </a:r>
                <a:r>
                  <a:rPr lang="en-US" altLang="zh-CN" sz="2000" dirty="0" smtClean="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表示“甲药的累计得分为</a:t>
                </a:r>
                <a14:m>
                  <m:oMath xmlns:m="http://schemas.openxmlformats.org/officeDocument/2006/math">
                    <m:r>
                      <a:rPr lang="en-US" altLang="zh-CN" sz="2000" i="1" dirty="0">
                        <a:latin typeface="Cambria Math" panose="02040503050406030204" pitchFamily="18" charset="0"/>
                        <a:cs typeface="Times New Roman" panose="02020603050405020304" pitchFamily="18" charset="0"/>
                      </a:rPr>
                      <m:t>𝑖</m:t>
                    </m:r>
                  </m:oMath>
                </a14:m>
                <a:r>
                  <a:rPr lang="zh-CN" altLang="en-US" sz="2000" dirty="0">
                    <a:latin typeface="Times New Roman" panose="02020603050405020304" pitchFamily="18" charset="0"/>
                    <a:cs typeface="Times New Roman" panose="02020603050405020304" pitchFamily="18" charset="0"/>
                  </a:rPr>
                  <a:t>时，最终认为甲药比乙药更有效”的概率</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则</a:t>
                </a:r>
                <a14:m>
                  <m:oMath xmlns:m="http://schemas.openxmlformats.org/officeDocument/2006/math">
                    <m:sSub>
                      <m:sSubPr>
                        <m:ctrlPr>
                          <a:rPr lang="en-US" altLang="zh-CN" sz="2000" i="1" dirty="0">
                            <a:latin typeface="Cambria Math" panose="02040503050406030204" pitchFamily="18" charset="0"/>
                            <a:cs typeface="Times New Roman" panose="02020603050405020304" pitchFamily="18" charset="0"/>
                          </a:rPr>
                        </m:ctrlPr>
                      </m:sSubPr>
                      <m:e>
                        <m:r>
                          <a:rPr lang="en-US" altLang="zh-CN" sz="2000" i="1" dirty="0">
                            <a:latin typeface="Cambria Math" panose="02040503050406030204" pitchFamily="18" charset="0"/>
                            <a:cs typeface="Times New Roman" panose="02020603050405020304" pitchFamily="18" charset="0"/>
                          </a:rPr>
                          <m:t>𝑝</m:t>
                        </m:r>
                      </m:e>
                      <m:sub>
                        <m:r>
                          <a:rPr lang="en-US" altLang="zh-CN" sz="2000" b="0" i="1" dirty="0" smtClean="0">
                            <a:latin typeface="Cambria Math" panose="02040503050406030204" pitchFamily="18" charset="0"/>
                            <a:cs typeface="Times New Roman" panose="02020603050405020304" pitchFamily="18" charset="0"/>
                          </a:rPr>
                          <m:t>0</m:t>
                        </m:r>
                      </m:sub>
                    </m:sSub>
                  </m:oMath>
                </a14:m>
                <a:r>
                  <a:rPr lang="en-US" altLang="zh-CN" sz="2000" dirty="0">
                    <a:latin typeface="Times New Roman" panose="02020603050405020304" pitchFamily="18" charset="0"/>
                    <a:cs typeface="Times New Roman" panose="02020603050405020304" pitchFamily="18" charset="0"/>
                  </a:rPr>
                  <a:t>=0,</a:t>
                </a:r>
                <a:r>
                  <a:rPr lang="en-US" altLang="zh-CN" sz="2000" dirty="0">
                    <a:cs typeface="Times New Roman" panose="02020603050405020304" pitchFamily="18" charset="0"/>
                  </a:rPr>
                  <a:t> </a:t>
                </a:r>
                <a14:m>
                  <m:oMath xmlns:m="http://schemas.openxmlformats.org/officeDocument/2006/math">
                    <m:sSub>
                      <m:sSubPr>
                        <m:ctrlPr>
                          <a:rPr lang="en-US" altLang="zh-CN" sz="2000" i="1" dirty="0">
                            <a:latin typeface="Cambria Math" panose="02040503050406030204" pitchFamily="18" charset="0"/>
                            <a:cs typeface="Times New Roman" panose="02020603050405020304" pitchFamily="18" charset="0"/>
                          </a:rPr>
                        </m:ctrlPr>
                      </m:sSubPr>
                      <m:e>
                        <m:r>
                          <a:rPr lang="en-US" altLang="zh-CN" sz="2000" i="1" dirty="0">
                            <a:latin typeface="Cambria Math" panose="02040503050406030204" pitchFamily="18" charset="0"/>
                            <a:cs typeface="Times New Roman" panose="02020603050405020304" pitchFamily="18" charset="0"/>
                          </a:rPr>
                          <m:t>𝑝</m:t>
                        </m:r>
                      </m:e>
                      <m:sub>
                        <m:r>
                          <a:rPr lang="en-US" altLang="zh-CN" sz="2000" b="0" i="1" dirty="0" smtClean="0">
                            <a:latin typeface="Cambria Math" panose="02040503050406030204" pitchFamily="18" charset="0"/>
                            <a:cs typeface="Times New Roman" panose="02020603050405020304" pitchFamily="18" charset="0"/>
                          </a:rPr>
                          <m:t>8</m:t>
                        </m:r>
                      </m:sub>
                    </m:sSub>
                  </m:oMath>
                </a14:m>
                <a:r>
                  <a:rPr lang="en-US" altLang="zh-CN" sz="2000" dirty="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1,</a:t>
                </a:r>
                <a:r>
                  <a:rPr lang="en-US" altLang="zh-CN" sz="2000" dirty="0">
                    <a:cs typeface="Times New Roman" panose="02020603050405020304" pitchFamily="18" charset="0"/>
                  </a:rPr>
                  <a:t> </a:t>
                </a:r>
                <a14:m>
                  <m:oMath xmlns:m="http://schemas.openxmlformats.org/officeDocument/2006/math">
                    <m:sSub>
                      <m:sSubPr>
                        <m:ctrlPr>
                          <a:rPr lang="en-US" altLang="zh-CN" sz="2000" i="1" dirty="0">
                            <a:latin typeface="Cambria Math" panose="02040503050406030204" pitchFamily="18" charset="0"/>
                            <a:cs typeface="Times New Roman" panose="02020603050405020304" pitchFamily="18" charset="0"/>
                          </a:rPr>
                        </m:ctrlPr>
                      </m:sSubPr>
                      <m:e>
                        <m:r>
                          <a:rPr lang="en-US" altLang="zh-CN" sz="2000" i="1" dirty="0">
                            <a:latin typeface="Cambria Math" panose="02040503050406030204" pitchFamily="18" charset="0"/>
                            <a:cs typeface="Times New Roman" panose="02020603050405020304" pitchFamily="18" charset="0"/>
                          </a:rPr>
                          <m:t>𝑝</m:t>
                        </m:r>
                      </m:e>
                      <m:sub>
                        <m:r>
                          <a:rPr lang="en-US" altLang="zh-CN" sz="2000" i="1" dirty="0">
                            <a:latin typeface="Cambria Math" panose="02040503050406030204" pitchFamily="18" charset="0"/>
                            <a:cs typeface="Times New Roman" panose="02020603050405020304" pitchFamily="18" charset="0"/>
                          </a:rPr>
                          <m:t>𝑖</m:t>
                        </m:r>
                      </m:sub>
                    </m:sSub>
                  </m:oMath>
                </a14:m>
                <a:r>
                  <a:rPr lang="en-US" altLang="zh-CN" sz="2000" dirty="0" smtClean="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a</a:t>
                </a:r>
                <a14:m>
                  <m:oMath xmlns:m="http://schemas.openxmlformats.org/officeDocument/2006/math">
                    <m:sSub>
                      <m:sSubPr>
                        <m:ctrlPr>
                          <a:rPr lang="en-US" altLang="zh-CN" sz="2000" i="1" dirty="0">
                            <a:latin typeface="Cambria Math" panose="02040503050406030204" pitchFamily="18" charset="0"/>
                            <a:cs typeface="Times New Roman" panose="02020603050405020304" pitchFamily="18" charset="0"/>
                          </a:rPr>
                        </m:ctrlPr>
                      </m:sSubPr>
                      <m:e>
                        <m:r>
                          <a:rPr lang="en-US" altLang="zh-CN" sz="2000" i="1" dirty="0">
                            <a:latin typeface="Cambria Math" panose="02040503050406030204" pitchFamily="18" charset="0"/>
                            <a:cs typeface="Times New Roman" panose="02020603050405020304" pitchFamily="18" charset="0"/>
                          </a:rPr>
                          <m:t>𝑝</m:t>
                        </m:r>
                      </m:e>
                      <m:sub>
                        <m:r>
                          <a:rPr lang="en-US" altLang="zh-CN" sz="2000" i="1" dirty="0">
                            <a:latin typeface="Cambria Math" panose="02040503050406030204" pitchFamily="18" charset="0"/>
                            <a:cs typeface="Times New Roman" panose="02020603050405020304" pitchFamily="18" charset="0"/>
                          </a:rPr>
                          <m:t>𝑖</m:t>
                        </m:r>
                        <m:r>
                          <a:rPr lang="en-US" altLang="zh-CN" sz="2000" i="1" dirty="0" smtClean="0">
                            <a:latin typeface="Cambria Math" panose="02040503050406030204" pitchFamily="18" charset="0"/>
                            <a:cs typeface="Times New Roman" panose="02020603050405020304" pitchFamily="18" charset="0"/>
                          </a:rPr>
                          <m:t>-</m:t>
                        </m:r>
                        <m:r>
                          <a:rPr lang="en-US" altLang="zh-CN" sz="2000" b="0" i="1" dirty="0" smtClean="0">
                            <a:latin typeface="Cambria Math" panose="02040503050406030204" pitchFamily="18" charset="0"/>
                            <a:cs typeface="Times New Roman" panose="02020603050405020304" pitchFamily="18" charset="0"/>
                          </a:rPr>
                          <m:t>1</m:t>
                        </m:r>
                      </m:sub>
                    </m:sSub>
                  </m:oMath>
                </a14:m>
                <a:r>
                  <a:rPr lang="en-US" altLang="zh-CN" sz="2000" dirty="0" err="1" smtClean="0">
                    <a:latin typeface="Times New Roman" panose="02020603050405020304" pitchFamily="18" charset="0"/>
                    <a:cs typeface="Times New Roman" panose="02020603050405020304" pitchFamily="18" charset="0"/>
                  </a:rPr>
                  <a:t>+b</a:t>
                </a:r>
                <a14:m>
                  <m:oMath xmlns:m="http://schemas.openxmlformats.org/officeDocument/2006/math">
                    <m:sSub>
                      <m:sSubPr>
                        <m:ctrlPr>
                          <a:rPr lang="en-US" altLang="zh-CN" sz="2000" i="1" dirty="0">
                            <a:latin typeface="Cambria Math" panose="02040503050406030204" pitchFamily="18" charset="0"/>
                            <a:cs typeface="Times New Roman" panose="02020603050405020304" pitchFamily="18" charset="0"/>
                          </a:rPr>
                        </m:ctrlPr>
                      </m:sSubPr>
                      <m:e>
                        <m:r>
                          <a:rPr lang="en-US" altLang="zh-CN" sz="2000" i="1" dirty="0">
                            <a:latin typeface="Cambria Math" panose="02040503050406030204" pitchFamily="18" charset="0"/>
                            <a:cs typeface="Times New Roman" panose="02020603050405020304" pitchFamily="18" charset="0"/>
                          </a:rPr>
                          <m:t>𝑝</m:t>
                        </m:r>
                      </m:e>
                      <m:sub>
                        <m:r>
                          <a:rPr lang="en-US" altLang="zh-CN" sz="2000" i="1" dirty="0">
                            <a:latin typeface="Cambria Math" panose="02040503050406030204" pitchFamily="18" charset="0"/>
                            <a:cs typeface="Times New Roman" panose="02020603050405020304" pitchFamily="18" charset="0"/>
                          </a:rPr>
                          <m:t>𝑖</m:t>
                        </m:r>
                      </m:sub>
                    </m:sSub>
                  </m:oMath>
                </a14:m>
                <a:r>
                  <a:rPr lang="en-US" altLang="zh-CN" sz="2000" dirty="0" smtClean="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c</a:t>
                </a:r>
                <a14:m>
                  <m:oMath xmlns:m="http://schemas.openxmlformats.org/officeDocument/2006/math">
                    <m:sSub>
                      <m:sSubPr>
                        <m:ctrlPr>
                          <a:rPr lang="en-US" altLang="zh-CN" sz="2000" i="1" dirty="0">
                            <a:latin typeface="Cambria Math" panose="02040503050406030204" pitchFamily="18" charset="0"/>
                            <a:cs typeface="Times New Roman" panose="02020603050405020304" pitchFamily="18" charset="0"/>
                          </a:rPr>
                        </m:ctrlPr>
                      </m:sSubPr>
                      <m:e>
                        <m:r>
                          <a:rPr lang="en-US" altLang="zh-CN" sz="2000" i="1" dirty="0">
                            <a:latin typeface="Cambria Math" panose="02040503050406030204" pitchFamily="18" charset="0"/>
                            <a:cs typeface="Times New Roman" panose="02020603050405020304" pitchFamily="18" charset="0"/>
                          </a:rPr>
                          <m:t>𝑝</m:t>
                        </m:r>
                      </m:e>
                      <m:sub>
                        <m:r>
                          <a:rPr lang="en-US" altLang="zh-CN" sz="2000" i="1" dirty="0">
                            <a:latin typeface="Cambria Math" panose="02040503050406030204" pitchFamily="18" charset="0"/>
                            <a:cs typeface="Times New Roman" panose="02020603050405020304" pitchFamily="18" charset="0"/>
                          </a:rPr>
                          <m:t>𝑖</m:t>
                        </m:r>
                        <m:r>
                          <a:rPr lang="en-US" altLang="zh-CN" sz="2000" b="0" i="1" dirty="0" smtClean="0">
                            <a:latin typeface="Cambria Math" panose="02040503050406030204" pitchFamily="18" charset="0"/>
                            <a:cs typeface="Times New Roman" panose="02020603050405020304" pitchFamily="18" charset="0"/>
                          </a:rPr>
                          <m:t>+1</m:t>
                        </m:r>
                      </m:sub>
                    </m:sSub>
                  </m:oMath>
                </a14:m>
                <a:r>
                  <a:rPr lang="en-US" altLang="zh-CN" sz="20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sz="2000" i="1" dirty="0">
                        <a:latin typeface="Cambria Math" panose="02040503050406030204" pitchFamily="18" charset="0"/>
                        <a:cs typeface="Times New Roman" panose="02020603050405020304" pitchFamily="18" charset="0"/>
                      </a:rPr>
                      <m:t>𝑖</m:t>
                    </m:r>
                    <m:r>
                      <a:rPr lang="en-US" altLang="zh-CN" sz="2000" i="1" dirty="0">
                        <a:latin typeface="Cambria Math" panose="02040503050406030204" pitchFamily="18" charset="0"/>
                        <a:cs typeface="Times New Roman" panose="02020603050405020304" pitchFamily="18" charset="0"/>
                      </a:rPr>
                      <m:t> </m:t>
                    </m:r>
                  </m:oMath>
                </a14:m>
                <a:r>
                  <a:rPr lang="en-US" altLang="zh-CN" sz="2000" dirty="0" smtClean="0">
                    <a:latin typeface="Times New Roman" panose="02020603050405020304" pitchFamily="18" charset="0"/>
                    <a:cs typeface="Times New Roman" panose="02020603050405020304" pitchFamily="18" charset="0"/>
                  </a:rPr>
                  <a:t>=1,2,···,7),</a:t>
                </a:r>
                <a:r>
                  <a:rPr lang="zh-CN" altLang="en-US" sz="2000" dirty="0" smtClean="0">
                    <a:latin typeface="Times New Roman" panose="02020603050405020304" pitchFamily="18" charset="0"/>
                    <a:cs typeface="Times New Roman" panose="02020603050405020304" pitchFamily="18" charset="0"/>
                  </a:rPr>
                  <a:t>其中</a:t>
                </a:r>
                <a:r>
                  <a:rPr lang="en-US" altLang="zh-CN" sz="2000" dirty="0" smtClean="0">
                    <a:latin typeface="Times New Roman" panose="02020603050405020304" pitchFamily="18" charset="0"/>
                    <a:cs typeface="Times New Roman" panose="02020603050405020304" pitchFamily="18" charset="0"/>
                  </a:rPr>
                  <a:t>a=P(X=-1),b=P(X=0),</a:t>
                </a:r>
              </a:p>
              <a:p>
                <a:pPr>
                  <a:lnSpc>
                    <a:spcPct val="150000"/>
                  </a:lnSpc>
                </a:pPr>
                <a:r>
                  <a:rPr lang="en-US" altLang="zh-CN" sz="2000" dirty="0" smtClean="0">
                    <a:latin typeface="Times New Roman" panose="02020603050405020304" pitchFamily="18" charset="0"/>
                    <a:cs typeface="Times New Roman" panose="02020603050405020304" pitchFamily="18" charset="0"/>
                  </a:rPr>
                  <a:t>c=P(X=1),</a:t>
                </a:r>
                <a:r>
                  <a:rPr lang="zh-CN" altLang="en-US" sz="2000" dirty="0" smtClean="0">
                    <a:latin typeface="Times New Roman" panose="02020603050405020304" pitchFamily="18" charset="0"/>
                    <a:cs typeface="Times New Roman" panose="02020603050405020304" pitchFamily="18" charset="0"/>
                  </a:rPr>
                  <a:t>假设</a:t>
                </a:r>
                <a14:m>
                  <m:oMath xmlns:m="http://schemas.openxmlformats.org/officeDocument/2006/math">
                    <m:r>
                      <a:rPr lang="zh-CN" altLang="en-US" sz="2000" i="1" dirty="0">
                        <a:latin typeface="Cambria Math" panose="02040503050406030204" pitchFamily="18" charset="0"/>
                        <a:cs typeface="Times New Roman" panose="02020603050405020304" pitchFamily="18" charset="0"/>
                      </a:rPr>
                      <m:t>𝛼</m:t>
                    </m:r>
                  </m:oMath>
                </a14:m>
                <a:r>
                  <a:rPr lang="en-US" altLang="zh-CN" sz="2000" dirty="0" smtClean="0">
                    <a:latin typeface="Times New Roman" panose="02020603050405020304" pitchFamily="18" charset="0"/>
                    <a:cs typeface="Times New Roman" panose="02020603050405020304" pitchFamily="18" charset="0"/>
                  </a:rPr>
                  <a:t>=0.5</a:t>
                </a:r>
                <a:r>
                  <a:rPr lang="zh-CN" altLang="en-US" sz="2000" dirty="0" smtClean="0">
                    <a:latin typeface="Times New Roman" panose="02020603050405020304" pitchFamily="18" charset="0"/>
                    <a:cs typeface="Times New Roman" panose="02020603050405020304" pitchFamily="18" charset="0"/>
                  </a:rPr>
                  <a:t>，</a:t>
                </a:r>
                <a14:m>
                  <m:oMath xmlns:m="http://schemas.openxmlformats.org/officeDocument/2006/math">
                    <m:r>
                      <a:rPr lang="zh-CN" altLang="en-US" sz="2000" i="1" dirty="0">
                        <a:latin typeface="Cambria Math" panose="02040503050406030204" pitchFamily="18" charset="0"/>
                        <a:cs typeface="Times New Roman" panose="02020603050405020304" pitchFamily="18" charset="0"/>
                      </a:rPr>
                      <m:t>𝛽</m:t>
                    </m:r>
                  </m:oMath>
                </a14:m>
                <a:r>
                  <a:rPr lang="en-US" altLang="zh-CN" sz="2000" dirty="0" smtClean="0">
                    <a:latin typeface="Times New Roman" panose="02020603050405020304" pitchFamily="18" charset="0"/>
                    <a:cs typeface="Times New Roman" panose="02020603050405020304" pitchFamily="18" charset="0"/>
                  </a:rPr>
                  <a:t>=0.8</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a:lnSpc>
                    <a:spcPct val="150000"/>
                  </a:lnSpc>
                </a:pP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ⅰ</a:t>
                </a:r>
                <a:r>
                  <a:rPr lang="zh-CN" altLang="en-US" sz="2000" dirty="0" smtClean="0">
                    <a:latin typeface="Times New Roman" panose="02020603050405020304" pitchFamily="18" charset="0"/>
                    <a:cs typeface="Times New Roman" panose="02020603050405020304" pitchFamily="18" charset="0"/>
                  </a:rPr>
                  <a:t>）证明</a:t>
                </a:r>
                <a:r>
                  <a:rPr lang="en-US" altLang="zh-CN" sz="20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000" i="1" dirty="0">
                            <a:latin typeface="Cambria Math" panose="02040503050406030204" pitchFamily="18" charset="0"/>
                            <a:cs typeface="Times New Roman" panose="02020603050405020304" pitchFamily="18" charset="0"/>
                          </a:rPr>
                        </m:ctrlPr>
                      </m:sSubPr>
                      <m:e>
                        <m:r>
                          <a:rPr lang="en-US" altLang="zh-CN" sz="2000" i="1" dirty="0">
                            <a:latin typeface="Cambria Math" panose="02040503050406030204" pitchFamily="18" charset="0"/>
                            <a:cs typeface="Times New Roman" panose="02020603050405020304" pitchFamily="18" charset="0"/>
                          </a:rPr>
                          <m:t>𝑝</m:t>
                        </m:r>
                      </m:e>
                      <m:sub>
                        <m:r>
                          <a:rPr lang="en-US" altLang="zh-CN" sz="2000" i="1" dirty="0">
                            <a:latin typeface="Cambria Math" panose="02040503050406030204" pitchFamily="18" charset="0"/>
                            <a:cs typeface="Times New Roman" panose="02020603050405020304" pitchFamily="18" charset="0"/>
                          </a:rPr>
                          <m:t>𝑖</m:t>
                        </m:r>
                        <m:r>
                          <a:rPr lang="en-US" altLang="zh-CN" sz="2000" i="1" dirty="0">
                            <a:latin typeface="Cambria Math" panose="02040503050406030204" pitchFamily="18" charset="0"/>
                            <a:cs typeface="Times New Roman" panose="02020603050405020304" pitchFamily="18" charset="0"/>
                          </a:rPr>
                          <m:t>+1</m:t>
                        </m:r>
                      </m:sub>
                    </m:sSub>
                  </m:oMath>
                </a14:m>
                <a:r>
                  <a:rPr lang="en-US" altLang="zh-CN" sz="20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000" i="1" dirty="0">
                            <a:latin typeface="Cambria Math" panose="02040503050406030204" pitchFamily="18" charset="0"/>
                            <a:cs typeface="Times New Roman" panose="02020603050405020304" pitchFamily="18" charset="0"/>
                          </a:rPr>
                        </m:ctrlPr>
                      </m:sSubPr>
                      <m:e>
                        <m:r>
                          <a:rPr lang="en-US" altLang="zh-CN" sz="2000" i="1" dirty="0">
                            <a:latin typeface="Cambria Math" panose="02040503050406030204" pitchFamily="18" charset="0"/>
                            <a:cs typeface="Times New Roman" panose="02020603050405020304" pitchFamily="18" charset="0"/>
                          </a:rPr>
                          <m:t>𝑝</m:t>
                        </m:r>
                      </m:e>
                      <m:sub>
                        <m:r>
                          <a:rPr lang="en-US" altLang="zh-CN" sz="2000" i="1" dirty="0">
                            <a:latin typeface="Cambria Math" panose="02040503050406030204" pitchFamily="18" charset="0"/>
                            <a:cs typeface="Times New Roman" panose="02020603050405020304" pitchFamily="18" charset="0"/>
                          </a:rPr>
                          <m:t>𝑖</m:t>
                        </m:r>
                      </m:sub>
                    </m:sSub>
                  </m:oMath>
                </a14:m>
                <a:r>
                  <a:rPr lang="en-US" altLang="zh-CN"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sz="2000" i="1" dirty="0">
                        <a:latin typeface="Cambria Math" panose="02040503050406030204" pitchFamily="18" charset="0"/>
                        <a:cs typeface="Times New Roman" panose="02020603050405020304" pitchFamily="18" charset="0"/>
                      </a:rPr>
                      <m:t>𝑖</m:t>
                    </m:r>
                    <m:r>
                      <a:rPr lang="en-US" altLang="zh-CN" sz="2000" i="1" dirty="0">
                        <a:latin typeface="Cambria Math" panose="02040503050406030204" pitchFamily="18" charset="0"/>
                        <a:cs typeface="Times New Roman" panose="02020603050405020304" pitchFamily="18" charset="0"/>
                      </a:rPr>
                      <m:t> </m:t>
                    </m:r>
                  </m:oMath>
                </a14:m>
                <a:r>
                  <a:rPr lang="en-US" altLang="zh-CN" sz="2000" dirty="0">
                    <a:latin typeface="Times New Roman" panose="02020603050405020304" pitchFamily="18" charset="0"/>
                    <a:cs typeface="Times New Roman" panose="02020603050405020304" pitchFamily="18" charset="0"/>
                  </a:rPr>
                  <a:t>=1,2,···,</a:t>
                </a:r>
                <a:r>
                  <a:rPr lang="en-US" altLang="zh-CN" sz="2000" dirty="0" smtClean="0">
                    <a:latin typeface="Times New Roman" panose="02020603050405020304" pitchFamily="18" charset="0"/>
                    <a:cs typeface="Times New Roman" panose="02020603050405020304" pitchFamily="18" charset="0"/>
                  </a:rPr>
                  <a:t>7)</a:t>
                </a:r>
                <a:r>
                  <a:rPr lang="zh-CN" altLang="en-US" sz="2000" dirty="0" smtClean="0">
                    <a:latin typeface="Times New Roman" panose="02020603050405020304" pitchFamily="18" charset="0"/>
                    <a:cs typeface="Times New Roman" panose="02020603050405020304" pitchFamily="18" charset="0"/>
                  </a:rPr>
                  <a:t>为等比数列</a:t>
                </a:r>
                <a:endParaRPr lang="en-US" altLang="zh-CN" sz="2000" dirty="0" smtClean="0">
                  <a:latin typeface="Times New Roman" panose="02020603050405020304" pitchFamily="18" charset="0"/>
                  <a:cs typeface="Times New Roman" panose="02020603050405020304" pitchFamily="18" charset="0"/>
                </a:endParaRPr>
              </a:p>
              <a:p>
                <a:pPr>
                  <a:lnSpc>
                    <a:spcPct val="150000"/>
                  </a:lnSpc>
                </a:pP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ⅱ</a:t>
                </a:r>
                <a:r>
                  <a:rPr lang="zh-CN" altLang="en-US" sz="2000" dirty="0" smtClean="0">
                    <a:latin typeface="Times New Roman" panose="02020603050405020304" pitchFamily="18" charset="0"/>
                    <a:cs typeface="Times New Roman" panose="02020603050405020304" pitchFamily="18" charset="0"/>
                  </a:rPr>
                  <a:t>）求</a:t>
                </a:r>
                <a14:m>
                  <m:oMath xmlns:m="http://schemas.openxmlformats.org/officeDocument/2006/math">
                    <m:sSub>
                      <m:sSubPr>
                        <m:ctrlPr>
                          <a:rPr lang="en-US" altLang="zh-CN" sz="2000" i="1" dirty="0">
                            <a:latin typeface="Cambria Math" panose="02040503050406030204" pitchFamily="18" charset="0"/>
                            <a:cs typeface="Times New Roman" panose="02020603050405020304" pitchFamily="18" charset="0"/>
                          </a:rPr>
                        </m:ctrlPr>
                      </m:sSubPr>
                      <m:e>
                        <m:r>
                          <a:rPr lang="en-US" altLang="zh-CN" sz="2000" i="1" dirty="0">
                            <a:latin typeface="Cambria Math" panose="02040503050406030204" pitchFamily="18" charset="0"/>
                            <a:cs typeface="Times New Roman" panose="02020603050405020304" pitchFamily="18" charset="0"/>
                          </a:rPr>
                          <m:t>𝑝</m:t>
                        </m:r>
                      </m:e>
                      <m:sub>
                        <m:r>
                          <a:rPr lang="en-US" altLang="zh-CN" sz="2000" b="0" i="1" dirty="0" smtClean="0">
                            <a:latin typeface="Cambria Math" panose="02040503050406030204" pitchFamily="18" charset="0"/>
                            <a:cs typeface="Times New Roman" panose="02020603050405020304" pitchFamily="18" charset="0"/>
                          </a:rPr>
                          <m:t>4</m:t>
                        </m:r>
                      </m:sub>
                    </m:sSub>
                  </m:oMath>
                </a14:m>
                <a:r>
                  <a:rPr lang="zh-CN" altLang="en-US" sz="2000" dirty="0" smtClean="0">
                    <a:latin typeface="Times New Roman" panose="02020603050405020304" pitchFamily="18" charset="0"/>
                    <a:cs typeface="Times New Roman" panose="02020603050405020304" pitchFamily="18" charset="0"/>
                  </a:rPr>
                  <a:t>并根据</a:t>
                </a:r>
                <a14:m>
                  <m:oMath xmlns:m="http://schemas.openxmlformats.org/officeDocument/2006/math">
                    <m:sSub>
                      <m:sSubPr>
                        <m:ctrlPr>
                          <a:rPr lang="en-US" altLang="zh-CN" sz="2000" i="1" dirty="0">
                            <a:latin typeface="Cambria Math" panose="02040503050406030204" pitchFamily="18" charset="0"/>
                            <a:cs typeface="Times New Roman" panose="02020603050405020304" pitchFamily="18" charset="0"/>
                          </a:rPr>
                        </m:ctrlPr>
                      </m:sSubPr>
                      <m:e>
                        <m:r>
                          <a:rPr lang="en-US" altLang="zh-CN" sz="2000" i="1" dirty="0">
                            <a:latin typeface="Cambria Math" panose="02040503050406030204" pitchFamily="18" charset="0"/>
                            <a:cs typeface="Times New Roman" panose="02020603050405020304" pitchFamily="18" charset="0"/>
                          </a:rPr>
                          <m:t>𝑝</m:t>
                        </m:r>
                      </m:e>
                      <m:sub>
                        <m:r>
                          <a:rPr lang="en-US" altLang="zh-CN" sz="2000" i="1" dirty="0">
                            <a:latin typeface="Cambria Math" panose="02040503050406030204" pitchFamily="18" charset="0"/>
                            <a:cs typeface="Times New Roman" panose="02020603050405020304" pitchFamily="18" charset="0"/>
                          </a:rPr>
                          <m:t>4</m:t>
                        </m:r>
                      </m:sub>
                    </m:sSub>
                  </m:oMath>
                </a14:m>
                <a:r>
                  <a:rPr lang="zh-CN" altLang="en-US" sz="2000" dirty="0" smtClean="0">
                    <a:latin typeface="Times New Roman" panose="02020603050405020304" pitchFamily="18" charset="0"/>
                    <a:cs typeface="Times New Roman" panose="02020603050405020304" pitchFamily="18" charset="0"/>
                  </a:rPr>
                  <a:t>的 值解释这种试验方案的合理性</a:t>
                </a:r>
                <a:endParaRPr lang="zh-CN" altLang="en-US" sz="2000" dirty="0">
                  <a:latin typeface="Times New Roman" panose="02020603050405020304" pitchFamily="18" charset="0"/>
                  <a:cs typeface="Times New Roman" panose="020206030504050203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63691" y="700885"/>
                <a:ext cx="11869003" cy="6035563"/>
              </a:xfrm>
              <a:prstGeom prst="rect">
                <a:avLst/>
              </a:prstGeom>
              <a:blipFill rotWithShape="0">
                <a:blip r:embed="rId3"/>
                <a:stretch>
                  <a:fillRect l="-514" r="-411" b="-9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823872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3200" dirty="0" smtClean="0"/>
              <a:t>考点</a:t>
            </a:r>
            <a:r>
              <a:rPr lang="en-US" altLang="zh-CN" sz="3200" dirty="0" smtClean="0"/>
              <a:t>2——</a:t>
            </a:r>
            <a:r>
              <a:rPr lang="zh-CN" altLang="en-US" sz="3200">
                <a:latin typeface="Times New Roman" panose="02020603050405020304" pitchFamily="18" charset="0"/>
                <a:cs typeface="Times New Roman" panose="02020603050405020304" pitchFamily="18" charset="0"/>
              </a:rPr>
              <a:t>离散型随机变量及其分布列、均值与方差</a:t>
            </a:r>
            <a:endParaRPr lang="en-US" altLang="zh-C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文本框 8"/>
              <p:cNvSpPr txBox="1"/>
              <p:nvPr/>
            </p:nvSpPr>
            <p:spPr>
              <a:xfrm>
                <a:off x="63691" y="700885"/>
                <a:ext cx="11869003" cy="1754326"/>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X</a:t>
                </a:r>
                <a:r>
                  <a:rPr lang="zh-CN" altLang="en-US" sz="2400" dirty="0" smtClean="0">
                    <a:latin typeface="Times New Roman" panose="02020603050405020304" pitchFamily="18" charset="0"/>
                    <a:cs typeface="Times New Roman" panose="02020603050405020304" pitchFamily="18" charset="0"/>
                  </a:rPr>
                  <a:t>所有可能的取值为</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a:t>
                </a:r>
              </a:p>
              <a:p>
                <a:pPr>
                  <a:lnSpc>
                    <a:spcPct val="150000"/>
                  </a:lnSpc>
                </a:pPr>
                <a:r>
                  <a:rPr lang="en-US" altLang="zh-CN" sz="2400" dirty="0" smtClean="0">
                    <a:latin typeface="Times New Roman" panose="02020603050405020304" pitchFamily="18" charset="0"/>
                    <a:cs typeface="Times New Roman" panose="02020603050405020304" pitchFamily="18" charset="0"/>
                  </a:rPr>
                  <a:t>P(X=-1)=(1-</a:t>
                </a:r>
                <a14:m>
                  <m:oMath xmlns:m="http://schemas.openxmlformats.org/officeDocument/2006/math">
                    <m:r>
                      <a:rPr lang="zh-CN" altLang="en-US" sz="2400" i="1" dirty="0">
                        <a:latin typeface="Cambria Math" panose="02040503050406030204" pitchFamily="18" charset="0"/>
                        <a:cs typeface="Times New Roman" panose="02020603050405020304" pitchFamily="18" charset="0"/>
                      </a:rPr>
                      <m:t>𝛼</m:t>
                    </m:r>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r>
                      <a:rPr lang="zh-CN" altLang="en-US" sz="2400" i="1" dirty="0">
                        <a:latin typeface="Cambria Math" panose="02040503050406030204" pitchFamily="18" charset="0"/>
                        <a:cs typeface="Times New Roman" panose="02020603050405020304" pitchFamily="18" charset="0"/>
                      </a:rPr>
                      <m:t>𝛽</m:t>
                    </m:r>
                  </m:oMath>
                </a14:m>
                <a:r>
                  <a:rPr lang="en-US" altLang="zh-CN" sz="2400" dirty="0" smtClean="0">
                    <a:latin typeface="Times New Roman" panose="02020603050405020304" pitchFamily="18" charset="0"/>
                    <a:cs typeface="Times New Roman" panose="02020603050405020304" pitchFamily="18" charset="0"/>
                  </a:rPr>
                  <a:t>, P(X=0)=</a:t>
                </a:r>
                <a14:m>
                  <m:oMath xmlns:m="http://schemas.openxmlformats.org/officeDocument/2006/math">
                    <m:r>
                      <a:rPr lang="zh-CN" altLang="en-US" sz="2400" i="1" dirty="0">
                        <a:latin typeface="Cambria Math" panose="02040503050406030204" pitchFamily="18" charset="0"/>
                        <a:cs typeface="Times New Roman" panose="02020603050405020304" pitchFamily="18" charset="0"/>
                      </a:rPr>
                      <m:t>𝛼</m:t>
                    </m:r>
                    <m:r>
                      <a:rPr lang="zh-CN" altLang="en-US" sz="2400" i="1" dirty="0">
                        <a:latin typeface="Cambria Math" panose="02040503050406030204" pitchFamily="18" charset="0"/>
                        <a:cs typeface="Times New Roman" panose="02020603050405020304" pitchFamily="18" charset="0"/>
                      </a:rPr>
                      <m:t>𝛽</m:t>
                    </m:r>
                  </m:oMath>
                </a14:m>
                <a:r>
                  <a:rPr lang="en-US" altLang="zh-CN" sz="2400" dirty="0">
                    <a:latin typeface="Times New Roman" panose="02020603050405020304" pitchFamily="18" charset="0"/>
                    <a:cs typeface="Times New Roman" panose="02020603050405020304" pitchFamily="18" charset="0"/>
                  </a:rPr>
                  <a:t>+(1-</a:t>
                </a:r>
                <a14:m>
                  <m:oMath xmlns:m="http://schemas.openxmlformats.org/officeDocument/2006/math">
                    <m:r>
                      <a:rPr lang="zh-CN" altLang="en-US" sz="2400" i="1" dirty="0">
                        <a:latin typeface="Cambria Math" panose="02040503050406030204" pitchFamily="18" charset="0"/>
                        <a:cs typeface="Times New Roman" panose="02020603050405020304" pitchFamily="18" charset="0"/>
                      </a:rPr>
                      <m:t>𝛼</m:t>
                    </m:r>
                  </m:oMath>
                </a14:m>
                <a:r>
                  <a:rPr lang="en-US" altLang="zh-CN"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a:t>
                </a:r>
                <a14:m>
                  <m:oMath xmlns:m="http://schemas.openxmlformats.org/officeDocument/2006/math">
                    <m:r>
                      <a:rPr lang="zh-CN" altLang="en-US" sz="2400" i="1" dirty="0">
                        <a:latin typeface="Cambria Math" panose="02040503050406030204" pitchFamily="18" charset="0"/>
                        <a:cs typeface="Times New Roman" panose="02020603050405020304" pitchFamily="18" charset="0"/>
                      </a:rPr>
                      <m:t>𝛽</m:t>
                    </m:r>
                  </m:oMath>
                </a14:m>
                <a:r>
                  <a:rPr lang="en-US" altLang="zh-CN" sz="2400" dirty="0" smtClean="0">
                    <a:latin typeface="Times New Roman" panose="02020603050405020304" pitchFamily="18" charset="0"/>
                    <a:cs typeface="Times New Roman" panose="02020603050405020304" pitchFamily="18" charset="0"/>
                  </a:rPr>
                  <a:t>),  P(X=1)=</a:t>
                </a:r>
                <a14:m>
                  <m:oMath xmlns:m="http://schemas.openxmlformats.org/officeDocument/2006/math">
                    <m:r>
                      <a:rPr lang="zh-CN" altLang="en-US" sz="2400" i="1" dirty="0">
                        <a:latin typeface="Cambria Math" panose="02040503050406030204" pitchFamily="18" charset="0"/>
                        <a:cs typeface="Times New Roman" panose="02020603050405020304" pitchFamily="18" charset="0"/>
                      </a:rPr>
                      <m:t>𝛼</m:t>
                    </m:r>
                  </m:oMath>
                </a14:m>
                <a:r>
                  <a:rPr lang="en-US" altLang="zh-CN" sz="2400" dirty="0">
                    <a:latin typeface="Times New Roman" panose="02020603050405020304" pitchFamily="18" charset="0"/>
                    <a:cs typeface="Times New Roman" panose="02020603050405020304" pitchFamily="18" charset="0"/>
                  </a:rPr>
                  <a:t>(1-</a:t>
                </a:r>
                <a14:m>
                  <m:oMath xmlns:m="http://schemas.openxmlformats.org/officeDocument/2006/math">
                    <m:r>
                      <a:rPr lang="zh-CN" altLang="en-US" sz="2400" i="1" dirty="0">
                        <a:latin typeface="Cambria Math" panose="02040503050406030204" pitchFamily="18" charset="0"/>
                        <a:cs typeface="Times New Roman" panose="02020603050405020304" pitchFamily="18" charset="0"/>
                      </a:rPr>
                      <m:t>𝛽</m:t>
                    </m:r>
                  </m:oMath>
                </a14:m>
                <a:r>
                  <a:rPr lang="en-US" altLang="zh-CN" sz="2400" dirty="0" smtClean="0">
                    <a:latin typeface="Times New Roman" panose="02020603050405020304" pitchFamily="18" charset="0"/>
                    <a:cs typeface="Times New Roman" panose="02020603050405020304" pitchFamily="18" charset="0"/>
                  </a:rPr>
                  <a:t>)</a:t>
                </a:r>
              </a:p>
              <a:p>
                <a:pPr>
                  <a:lnSpc>
                    <a:spcPct val="150000"/>
                  </a:lnSpc>
                </a:pPr>
                <a:r>
                  <a:rPr lang="zh-CN" altLang="en-US" sz="2400" dirty="0" smtClean="0">
                    <a:latin typeface="Times New Roman" panose="02020603050405020304" pitchFamily="18" charset="0"/>
                    <a:cs typeface="Times New Roman" panose="02020603050405020304" pitchFamily="18" charset="0"/>
                  </a:rPr>
                  <a:t>所以</a:t>
                </a:r>
                <a:r>
                  <a:rPr lang="en-US" altLang="zh-CN" sz="2400" dirty="0" smtClean="0">
                    <a:latin typeface="Times New Roman" panose="02020603050405020304" pitchFamily="18" charset="0"/>
                    <a:cs typeface="Times New Roman" panose="02020603050405020304" pitchFamily="18" charset="0"/>
                  </a:rPr>
                  <a:t>X</a:t>
                </a:r>
                <a:r>
                  <a:rPr lang="zh-CN" altLang="en-US" sz="2400" dirty="0" smtClean="0">
                    <a:latin typeface="Times New Roman" panose="02020603050405020304" pitchFamily="18" charset="0"/>
                    <a:cs typeface="Times New Roman" panose="02020603050405020304" pitchFamily="18" charset="0"/>
                  </a:rPr>
                  <a:t>的分布列为</a:t>
                </a:r>
                <a:endParaRPr lang="zh-CN" altLang="en-US" sz="2400" dirty="0">
                  <a:latin typeface="Times New Roman" panose="02020603050405020304" pitchFamily="18" charset="0"/>
                  <a:cs typeface="Times New Roman" panose="020206030504050203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63691" y="700885"/>
                <a:ext cx="11869003" cy="1754326"/>
              </a:xfrm>
              <a:prstGeom prst="rect">
                <a:avLst/>
              </a:prstGeom>
              <a:blipFill rotWithShape="0">
                <a:blip r:embed="rId3"/>
                <a:stretch>
                  <a:fillRect l="-770" b="-34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2" name="表格 1"/>
              <p:cNvGraphicFramePr>
                <a:graphicFrameLocks noGrp="1"/>
              </p:cNvGraphicFramePr>
              <p:nvPr>
                <p:extLst>
                  <p:ext uri="{D42A27DB-BD31-4B8C-83A1-F6EECF244321}">
                    <p14:modId xmlns:p14="http://schemas.microsoft.com/office/powerpoint/2010/main" val="3614178231"/>
                  </p:ext>
                </p:extLst>
              </p:nvPr>
            </p:nvGraphicFramePr>
            <p:xfrm>
              <a:off x="1955800" y="2455211"/>
              <a:ext cx="8128000" cy="750146"/>
            </p:xfrm>
            <a:graphic>
              <a:graphicData uri="http://schemas.openxmlformats.org/drawingml/2006/table">
                <a:tbl>
                  <a:tblPr firstRow="1" bandRow="1">
                    <a:tableStyleId>{5940675A-B579-460E-94D1-54222C63F5DA}</a:tableStyleId>
                  </a:tblPr>
                  <a:tblGrid>
                    <a:gridCol w="1358900"/>
                    <a:gridCol w="2705100"/>
                    <a:gridCol w="2032000"/>
                    <a:gridCol w="2032000"/>
                  </a:tblGrid>
                  <a:tr h="379306">
                    <a:tc>
                      <a:txBody>
                        <a:bodyPr/>
                        <a:lstStyle/>
                        <a:p>
                          <a:pPr algn="ctr"/>
                          <a:r>
                            <a:rPr lang="en-US" altLang="zh-CN" dirty="0" smtClean="0">
                              <a:latin typeface="Times New Roman" panose="02020603050405020304" pitchFamily="18" charset="0"/>
                              <a:cs typeface="Times New Roman" panose="02020603050405020304" pitchFamily="18" charset="0"/>
                            </a:rPr>
                            <a:t>X</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nchor="ctr"/>
                    </a:tc>
                  </a:tr>
                  <a:tr h="370840">
                    <a:tc>
                      <a:txBody>
                        <a:bodyPr/>
                        <a:lstStyle/>
                        <a:p>
                          <a:pPr algn="ctr"/>
                          <a:r>
                            <a:rPr lang="en-US" altLang="zh-CN" dirty="0" smtClean="0">
                              <a:latin typeface="Times New Roman" panose="02020603050405020304" pitchFamily="18" charset="0"/>
                              <a:cs typeface="Times New Roman" panose="02020603050405020304" pitchFamily="18" charset="0"/>
                            </a:rPr>
                            <a:t>P</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smtClean="0">
                              <a:latin typeface="Times New Roman" panose="02020603050405020304" pitchFamily="18" charset="0"/>
                              <a:cs typeface="Times New Roman" panose="02020603050405020304" pitchFamily="18" charset="0"/>
                            </a:rPr>
                            <a:t>(1-</a:t>
                          </a:r>
                          <a14:m>
                            <m:oMath xmlns:m="http://schemas.openxmlformats.org/officeDocument/2006/math">
                              <m:r>
                                <a:rPr lang="zh-CN" altLang="en-US" sz="1800" i="1" dirty="0">
                                  <a:latin typeface="Cambria Math" panose="02040503050406030204" pitchFamily="18" charset="0"/>
                                  <a:cs typeface="Times New Roman" panose="02020603050405020304" pitchFamily="18" charset="0"/>
                                </a:rPr>
                                <m:t>𝛼</m:t>
                              </m:r>
                            </m:oMath>
                          </a14:m>
                          <a:r>
                            <a:rPr lang="en-US" altLang="zh-CN" sz="1800" dirty="0" smtClean="0">
                              <a:latin typeface="Times New Roman" panose="02020603050405020304" pitchFamily="18" charset="0"/>
                              <a:cs typeface="Times New Roman" panose="02020603050405020304" pitchFamily="18" charset="0"/>
                            </a:rPr>
                            <a:t>)</a:t>
                          </a:r>
                          <a14:m>
                            <m:oMath xmlns:m="http://schemas.openxmlformats.org/officeDocument/2006/math">
                              <m:r>
                                <a:rPr lang="zh-CN" altLang="en-US" sz="1800" i="1" dirty="0">
                                  <a:latin typeface="Cambria Math" panose="02040503050406030204" pitchFamily="18" charset="0"/>
                                  <a:cs typeface="Times New Roman" panose="02020603050405020304" pitchFamily="18" charset="0"/>
                                </a:rPr>
                                <m:t>𝛽</m:t>
                              </m:r>
                            </m:oMath>
                          </a14:m>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14:m>
                            <m:oMath xmlns:m="http://schemas.openxmlformats.org/officeDocument/2006/math">
                              <m:r>
                                <a:rPr lang="zh-CN" altLang="en-US" sz="1800" i="1" dirty="0" smtClean="0">
                                  <a:latin typeface="Cambria Math" panose="02040503050406030204" pitchFamily="18" charset="0"/>
                                  <a:cs typeface="Times New Roman" panose="02020603050405020304" pitchFamily="18" charset="0"/>
                                </a:rPr>
                                <m:t>𝛼𝛽</m:t>
                              </m:r>
                            </m:oMath>
                          </a14:m>
                          <a:r>
                            <a:rPr lang="en-US" altLang="zh-CN" sz="1800" dirty="0">
                              <a:latin typeface="Times New Roman" panose="02020603050405020304" pitchFamily="18" charset="0"/>
                              <a:cs typeface="Times New Roman" panose="02020603050405020304" pitchFamily="18" charset="0"/>
                            </a:rPr>
                            <a:t>+(1-</a:t>
                          </a:r>
                          <a14:m>
                            <m:oMath xmlns:m="http://schemas.openxmlformats.org/officeDocument/2006/math">
                              <m:r>
                                <a:rPr lang="zh-CN" altLang="en-US" sz="1800" i="1" dirty="0">
                                  <a:latin typeface="Cambria Math" panose="02040503050406030204" pitchFamily="18" charset="0"/>
                                  <a:cs typeface="Times New Roman" panose="02020603050405020304" pitchFamily="18" charset="0"/>
                                </a:rPr>
                                <m:t>𝛼</m:t>
                              </m:r>
                            </m:oMath>
                          </a14:m>
                          <a:r>
                            <a:rPr lang="en-US" altLang="zh-CN" sz="1800" dirty="0" smtClean="0">
                              <a:latin typeface="Times New Roman" panose="02020603050405020304" pitchFamily="18" charset="0"/>
                              <a:cs typeface="Times New Roman" panose="02020603050405020304" pitchFamily="18" charset="0"/>
                            </a:rPr>
                            <a:t>)·(1-</a:t>
                          </a:r>
                          <a14:m>
                            <m:oMath xmlns:m="http://schemas.openxmlformats.org/officeDocument/2006/math">
                              <m:r>
                                <a:rPr lang="zh-CN" altLang="en-US" sz="1800" i="1" dirty="0">
                                  <a:latin typeface="Cambria Math" panose="02040503050406030204" pitchFamily="18" charset="0"/>
                                  <a:cs typeface="Times New Roman" panose="02020603050405020304" pitchFamily="18" charset="0"/>
                                </a:rPr>
                                <m:t>𝛽</m:t>
                              </m:r>
                            </m:oMath>
                          </a14:m>
                          <a:r>
                            <a:rPr lang="en-US" altLang="zh-CN" sz="1800"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14:m>
                            <m:oMath xmlns:m="http://schemas.openxmlformats.org/officeDocument/2006/math">
                              <m:r>
                                <a:rPr lang="zh-CN" altLang="en-US" sz="1800" i="1" dirty="0" smtClean="0">
                                  <a:latin typeface="Cambria Math" panose="02040503050406030204" pitchFamily="18" charset="0"/>
                                  <a:cs typeface="Times New Roman" panose="02020603050405020304" pitchFamily="18" charset="0"/>
                                </a:rPr>
                                <m:t>𝛼</m:t>
                              </m:r>
                            </m:oMath>
                          </a14:m>
                          <a:r>
                            <a:rPr lang="en-US" altLang="zh-CN" sz="1800" dirty="0">
                              <a:latin typeface="Times New Roman" panose="02020603050405020304" pitchFamily="18" charset="0"/>
                              <a:cs typeface="Times New Roman" panose="02020603050405020304" pitchFamily="18" charset="0"/>
                            </a:rPr>
                            <a:t>(1-</a:t>
                          </a:r>
                          <a14:m>
                            <m:oMath xmlns:m="http://schemas.openxmlformats.org/officeDocument/2006/math">
                              <m:r>
                                <a:rPr lang="zh-CN" altLang="en-US" sz="1800" i="1" dirty="0">
                                  <a:latin typeface="Cambria Math" panose="02040503050406030204" pitchFamily="18" charset="0"/>
                                  <a:cs typeface="Times New Roman" panose="02020603050405020304" pitchFamily="18" charset="0"/>
                                </a:rPr>
                                <m:t>𝛽</m:t>
                              </m:r>
                            </m:oMath>
                          </a14:m>
                          <a:r>
                            <a:rPr lang="en-US" altLang="zh-CN" sz="1800"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nchor="ctr"/>
                    </a:tc>
                  </a:tr>
                </a:tbl>
              </a:graphicData>
            </a:graphic>
          </p:graphicFrame>
        </mc:Choice>
        <mc:Fallback>
          <p:graphicFrame>
            <p:nvGraphicFramePr>
              <p:cNvPr id="2" name="表格 1"/>
              <p:cNvGraphicFramePr>
                <a:graphicFrameLocks noGrp="1"/>
              </p:cNvGraphicFramePr>
              <p:nvPr>
                <p:extLst>
                  <p:ext uri="{D42A27DB-BD31-4B8C-83A1-F6EECF244321}">
                    <p14:modId xmlns:p14="http://schemas.microsoft.com/office/powerpoint/2010/main" val="3614178231"/>
                  </p:ext>
                </p:extLst>
              </p:nvPr>
            </p:nvGraphicFramePr>
            <p:xfrm>
              <a:off x="1955800" y="2455211"/>
              <a:ext cx="8128000" cy="750146"/>
            </p:xfrm>
            <a:graphic>
              <a:graphicData uri="http://schemas.openxmlformats.org/drawingml/2006/table">
                <a:tbl>
                  <a:tblPr firstRow="1" bandRow="1">
                    <a:tableStyleId>{5940675A-B579-460E-94D1-54222C63F5DA}</a:tableStyleId>
                  </a:tblPr>
                  <a:tblGrid>
                    <a:gridCol w="1358900"/>
                    <a:gridCol w="2705100"/>
                    <a:gridCol w="2032000"/>
                    <a:gridCol w="2032000"/>
                  </a:tblGrid>
                  <a:tr h="379306">
                    <a:tc>
                      <a:txBody>
                        <a:bodyPr/>
                        <a:lstStyle/>
                        <a:p>
                          <a:pPr algn="ctr"/>
                          <a:r>
                            <a:rPr lang="en-US" altLang="zh-CN" dirty="0" smtClean="0">
                              <a:latin typeface="Times New Roman" panose="02020603050405020304" pitchFamily="18" charset="0"/>
                              <a:cs typeface="Times New Roman" panose="02020603050405020304" pitchFamily="18" charset="0"/>
                            </a:rPr>
                            <a:t>X</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nchor="ctr"/>
                    </a:tc>
                  </a:tr>
                  <a:tr h="370840">
                    <a:tc>
                      <a:txBody>
                        <a:bodyPr/>
                        <a:lstStyle/>
                        <a:p>
                          <a:pPr algn="ctr"/>
                          <a:r>
                            <a:rPr lang="en-US" altLang="zh-CN" dirty="0" smtClean="0">
                              <a:latin typeface="Times New Roman" panose="02020603050405020304" pitchFamily="18" charset="0"/>
                              <a:cs typeface="Times New Roman" panose="02020603050405020304" pitchFamily="18" charset="0"/>
                            </a:rPr>
                            <a:t>P</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rotWithShape="0">
                          <a:blip r:embed="rId4"/>
                          <a:stretch>
                            <a:fillRect l="-50337" t="-109836" r="-150337" b="-24590"/>
                          </a:stretch>
                        </a:blipFill>
                      </a:tcPr>
                    </a:tc>
                    <a:tc>
                      <a:txBody>
                        <a:bodyPr/>
                        <a:lstStyle/>
                        <a:p>
                          <a:endParaRPr lang="zh-CN"/>
                        </a:p>
                      </a:txBody>
                      <a:tcPr anchor="ctr">
                        <a:blipFill rotWithShape="0">
                          <a:blip r:embed="rId4"/>
                          <a:stretch>
                            <a:fillRect l="-200901" t="-109836" r="-100901" b="-24590"/>
                          </a:stretch>
                        </a:blipFill>
                      </a:tcPr>
                    </a:tc>
                    <a:tc>
                      <a:txBody>
                        <a:bodyPr/>
                        <a:lstStyle/>
                        <a:p>
                          <a:endParaRPr lang="zh-CN"/>
                        </a:p>
                      </a:txBody>
                      <a:tcPr anchor="ctr">
                        <a:blipFill rotWithShape="0">
                          <a:blip r:embed="rId4"/>
                          <a:stretch>
                            <a:fillRect l="-300000" t="-109836" r="-599" b="-24590"/>
                          </a:stretch>
                        </a:blipFill>
                      </a:tcPr>
                    </a:tc>
                  </a:tr>
                </a:tbl>
              </a:graphicData>
            </a:graphic>
          </p:graphicFrame>
        </mc:Fallback>
      </mc:AlternateContent>
      <mc:AlternateContent xmlns:mc="http://schemas.openxmlformats.org/markup-compatibility/2006">
        <mc:Choice xmlns:a14="http://schemas.microsoft.com/office/drawing/2010/main" Requires="a14">
          <p:sp>
            <p:nvSpPr>
              <p:cNvPr id="6" name="文本框 5"/>
              <p:cNvSpPr txBox="1"/>
              <p:nvPr/>
            </p:nvSpPr>
            <p:spPr>
              <a:xfrm>
                <a:off x="63691" y="3266285"/>
                <a:ext cx="11869003" cy="2013821"/>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ⅰ</a:t>
                </a:r>
                <a:r>
                  <a:rPr lang="zh-CN" altLang="en-US" sz="2400" dirty="0" smtClean="0">
                    <a:latin typeface="Times New Roman" panose="02020603050405020304" pitchFamily="18" charset="0"/>
                    <a:cs typeface="Times New Roman" panose="02020603050405020304" pitchFamily="18" charset="0"/>
                  </a:rPr>
                  <a:t>）证明：由（</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a=0.4, b=0.5, c=0.1</a:t>
                </a:r>
              </a:p>
              <a:p>
                <a:pPr>
                  <a:lnSpc>
                    <a:spcPct val="150000"/>
                  </a:lnSpc>
                </a:pPr>
                <a:r>
                  <a:rPr lang="zh-CN" altLang="en-US" sz="2400" dirty="0" smtClean="0">
                    <a:latin typeface="Times New Roman" panose="02020603050405020304" pitchFamily="18" charset="0"/>
                    <a:cs typeface="Times New Roman" panose="02020603050405020304" pitchFamily="18" charset="0"/>
                  </a:rPr>
                  <a:t>因此</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𝑖</m:t>
                        </m:r>
                      </m:sub>
                    </m:sSub>
                  </m:oMath>
                </a14:m>
                <a:r>
                  <a:rPr lang="en-US" altLang="zh-CN" sz="2400" dirty="0" smtClean="0">
                    <a:latin typeface="Times New Roman" panose="02020603050405020304" pitchFamily="18" charset="0"/>
                    <a:cs typeface="Times New Roman" panose="02020603050405020304" pitchFamily="18" charset="0"/>
                  </a:rPr>
                  <a:t>=0</a:t>
                </a:r>
                <a14:m>
                  <m:oMath xmlns:m="http://schemas.openxmlformats.org/officeDocument/2006/math">
                    <m:r>
                      <a:rPr lang="en-US" altLang="zh-CN" sz="2400" b="0" i="0" dirty="0" smtClean="0">
                        <a:latin typeface="Cambria Math" panose="02040503050406030204" pitchFamily="18" charset="0"/>
                        <a:cs typeface="Times New Roman" panose="02020603050405020304" pitchFamily="18" charset="0"/>
                      </a:rPr>
                      <m:t>.4</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𝑖</m:t>
                        </m:r>
                        <m:r>
                          <a:rPr lang="en-US" altLang="zh-CN" sz="2400" i="1" dirty="0">
                            <a:latin typeface="Cambria Math" panose="02040503050406030204" pitchFamily="18" charset="0"/>
                            <a:cs typeface="Times New Roman" panose="02020603050405020304" pitchFamily="18" charset="0"/>
                          </a:rPr>
                          <m:t>−1</m:t>
                        </m:r>
                      </m:sub>
                    </m:sSub>
                  </m:oMath>
                </a14:m>
                <a:r>
                  <a:rPr lang="en-US" altLang="zh-CN" sz="2400" dirty="0" smtClean="0">
                    <a:latin typeface="Times New Roman" panose="02020603050405020304" pitchFamily="18" charset="0"/>
                    <a:cs typeface="Times New Roman" panose="02020603050405020304" pitchFamily="18" charset="0"/>
                  </a:rPr>
                  <a:t>+0</a:t>
                </a:r>
                <a14:m>
                  <m:oMath xmlns:m="http://schemas.openxmlformats.org/officeDocument/2006/math">
                    <m:r>
                      <a:rPr lang="en-US" altLang="zh-CN" sz="2400" b="0" i="0" dirty="0" smtClean="0">
                        <a:latin typeface="Cambria Math" panose="02040503050406030204" pitchFamily="18" charset="0"/>
                        <a:cs typeface="Times New Roman" panose="02020603050405020304" pitchFamily="18" charset="0"/>
                      </a:rPr>
                      <m:t>.5</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𝑖</m:t>
                        </m:r>
                      </m:sub>
                    </m:sSub>
                  </m:oMath>
                </a14:m>
                <a:r>
                  <a:rPr lang="en-US" altLang="zh-CN" sz="2400" dirty="0" smtClean="0">
                    <a:latin typeface="Times New Roman" panose="02020603050405020304" pitchFamily="18" charset="0"/>
                    <a:cs typeface="Times New Roman" panose="02020603050405020304" pitchFamily="18" charset="0"/>
                  </a:rPr>
                  <a:t>+0</a:t>
                </a:r>
                <a14:m>
                  <m:oMath xmlns:m="http://schemas.openxmlformats.org/officeDocument/2006/math">
                    <m:r>
                      <a:rPr lang="en-US" altLang="zh-CN" sz="2400" b="0" i="0" dirty="0" smtClean="0">
                        <a:latin typeface="Cambria Math" panose="02040503050406030204" pitchFamily="18" charset="0"/>
                        <a:cs typeface="Times New Roman" panose="02020603050405020304" pitchFamily="18" charset="0"/>
                      </a:rPr>
                      <m:t>.1</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𝑖</m:t>
                        </m:r>
                        <m:r>
                          <a:rPr lang="en-US" altLang="zh-CN" sz="2400" i="1" dirty="0">
                            <a:latin typeface="Cambria Math" panose="02040503050406030204" pitchFamily="18" charset="0"/>
                            <a:cs typeface="Times New Roman" panose="02020603050405020304" pitchFamily="18" charset="0"/>
                          </a:rPr>
                          <m:t>+1</m:t>
                        </m:r>
                      </m:sub>
                    </m:sSub>
                  </m:oMath>
                </a14:m>
                <a:r>
                  <a:rPr lang="zh-CN" altLang="en-US" sz="2400" dirty="0" smtClean="0">
                    <a:latin typeface="Times New Roman" panose="02020603050405020304" pitchFamily="18" charset="0"/>
                    <a:cs typeface="Times New Roman" panose="02020603050405020304" pitchFamily="18" charset="0"/>
                  </a:rPr>
                  <a:t>，整理一下得</a:t>
                </a:r>
                <a:r>
                  <a:rPr lang="en-US" altLang="zh-CN" sz="2400" dirty="0" smtClean="0">
                    <a:latin typeface="Times New Roman" panose="02020603050405020304" pitchFamily="18" charset="0"/>
                    <a:cs typeface="Times New Roman" panose="02020603050405020304" pitchFamily="18" charset="0"/>
                  </a:rPr>
                  <a:t>0.1(</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𝑖</m:t>
                        </m:r>
                        <m:r>
                          <a:rPr lang="en-US" altLang="zh-CN" sz="2400" i="1" dirty="0">
                            <a:latin typeface="Cambria Math" panose="02040503050406030204" pitchFamily="18" charset="0"/>
                            <a:cs typeface="Times New Roman" panose="02020603050405020304" pitchFamily="18" charset="0"/>
                          </a:rPr>
                          <m:t>+1</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𝑖</m:t>
                        </m:r>
                      </m:sub>
                    </m:sSub>
                  </m:oMath>
                </a14:m>
                <a:r>
                  <a:rPr lang="en-US" altLang="zh-CN" sz="2400" dirty="0" smtClean="0">
                    <a:latin typeface="Times New Roman" panose="02020603050405020304" pitchFamily="18" charset="0"/>
                    <a:cs typeface="Times New Roman" panose="02020603050405020304" pitchFamily="18" charset="0"/>
                  </a:rPr>
                  <a:t>)=0.4(</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𝑖</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𝑖</m:t>
                        </m:r>
                        <m:r>
                          <a:rPr lang="en-US" altLang="zh-CN" sz="2400" b="0" i="1" dirty="0" smtClean="0">
                            <a:latin typeface="Cambria Math" panose="02040503050406030204" pitchFamily="18" charset="0"/>
                            <a:cs typeface="Times New Roman" panose="02020603050405020304" pitchFamily="18" charset="0"/>
                          </a:rPr>
                          <m:t>−1</m:t>
                        </m:r>
                      </m:sub>
                    </m:sSub>
                  </m:oMath>
                </a14:m>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，即</a:t>
                </a:r>
                <a14:m>
                  <m:oMath xmlns:m="http://schemas.openxmlformats.org/officeDocument/2006/math">
                    <m:f>
                      <m:fPr>
                        <m:ctrlPr>
                          <a:rPr lang="en-US" altLang="zh-CN" sz="2400" i="1" smtClean="0">
                            <a:latin typeface="Cambria Math" panose="02040503050406030204" pitchFamily="18" charset="0"/>
                            <a:cs typeface="Times New Roman" panose="02020603050405020304" pitchFamily="18" charset="0"/>
                          </a:rPr>
                        </m:ctrlPr>
                      </m:fPr>
                      <m:num>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𝑖</m:t>
                            </m:r>
                            <m:r>
                              <a:rPr lang="en-US" altLang="zh-CN" sz="2400" i="1" dirty="0">
                                <a:latin typeface="Cambria Math" panose="02040503050406030204" pitchFamily="18" charset="0"/>
                                <a:cs typeface="Times New Roman" panose="02020603050405020304" pitchFamily="18" charset="0"/>
                              </a:rPr>
                              <m:t>+1</m:t>
                            </m:r>
                          </m:sub>
                        </m:sSub>
                        <m:r>
                          <m:rPr>
                            <m:nor/>
                          </m:rPr>
                          <a:rPr lang="en-US" altLang="zh-CN" sz="2400" dirty="0">
                            <a:latin typeface="Times New Roman" panose="020206030504050203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𝑖</m:t>
                            </m:r>
                          </m:sub>
                        </m:sSub>
                      </m:num>
                      <m:den>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𝑖</m:t>
                            </m:r>
                          </m:sub>
                        </m:sSub>
                        <m:r>
                          <m:rPr>
                            <m:nor/>
                          </m:rPr>
                          <a:rPr lang="en-US" altLang="zh-CN" sz="2400" dirty="0">
                            <a:latin typeface="Times New Roman" panose="020206030504050203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𝑖</m:t>
                            </m:r>
                            <m:r>
                              <a:rPr lang="en-US" altLang="zh-CN" sz="2400" i="1" dirty="0">
                                <a:latin typeface="Cambria Math" panose="02040503050406030204" pitchFamily="18" charset="0"/>
                                <a:cs typeface="Times New Roman" panose="02020603050405020304" pitchFamily="18" charset="0"/>
                              </a:rPr>
                              <m:t>−1</m:t>
                            </m:r>
                          </m:sub>
                        </m:sSub>
                      </m:den>
                    </m:f>
                  </m:oMath>
                </a14:m>
                <a:r>
                  <a:rPr lang="en-US" altLang="zh-CN" sz="2400" dirty="0" smtClean="0">
                    <a:latin typeface="Times New Roman" panose="02020603050405020304" pitchFamily="18" charset="0"/>
                    <a:cs typeface="Times New Roman" panose="02020603050405020304" pitchFamily="18" charset="0"/>
                  </a:rPr>
                  <a:t>=4</a:t>
                </a:r>
              </a:p>
              <a:p>
                <a:pPr>
                  <a:lnSpc>
                    <a:spcPct val="150000"/>
                  </a:lnSpc>
                </a:pPr>
                <a:r>
                  <a:rPr lang="zh-CN" altLang="en-US" sz="2400" dirty="0" smtClean="0">
                    <a:latin typeface="Times New Roman" panose="02020603050405020304" pitchFamily="18" charset="0"/>
                    <a:cs typeface="Times New Roman" panose="02020603050405020304" pitchFamily="18" charset="0"/>
                  </a:rPr>
                  <a:t>由</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𝑖</m:t>
                        </m:r>
                      </m:sub>
                    </m:sSub>
                    <m:r>
                      <m:rPr>
                        <m:nor/>
                      </m:rPr>
                      <a:rPr lang="en-US" altLang="zh-CN" sz="2400" dirty="0">
                        <a:latin typeface="Times New Roman" panose="020206030504050203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𝑖</m:t>
                        </m:r>
                        <m:r>
                          <a:rPr lang="en-US" altLang="zh-CN" sz="2400" i="1" dirty="0">
                            <a:latin typeface="Cambria Math" panose="02040503050406030204" pitchFamily="18" charset="0"/>
                            <a:cs typeface="Times New Roman" panose="02020603050405020304" pitchFamily="18" charset="0"/>
                          </a:rPr>
                          <m:t>−1</m:t>
                        </m:r>
                      </m:sub>
                    </m:sSub>
                  </m:oMath>
                </a14:m>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，所以</a:t>
                </a:r>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𝑖</m:t>
                        </m:r>
                        <m:r>
                          <a:rPr lang="en-US" altLang="zh-CN" sz="2400" i="1" dirty="0">
                            <a:latin typeface="Cambria Math" panose="02040503050406030204" pitchFamily="18" charset="0"/>
                            <a:cs typeface="Times New Roman" panose="02020603050405020304" pitchFamily="18" charset="0"/>
                          </a:rPr>
                          <m:t>+1</m:t>
                        </m:r>
                      </m:sub>
                    </m:sSub>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𝑖</m:t>
                        </m:r>
                      </m:sub>
                    </m:sSub>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r>
                      <a:rPr lang="en-US" altLang="zh-CN" sz="2400" i="1" dirty="0">
                        <a:latin typeface="Cambria Math" panose="02040503050406030204" pitchFamily="18" charset="0"/>
                        <a:cs typeface="Times New Roman" panose="02020603050405020304" pitchFamily="18" charset="0"/>
                      </a:rPr>
                      <m:t>𝑖</m:t>
                    </m:r>
                    <m:r>
                      <a:rPr lang="en-US" altLang="zh-CN" sz="2400" i="1" dirty="0">
                        <a:latin typeface="Cambria Math" panose="02040503050406030204" pitchFamily="18" charset="0"/>
                        <a:cs typeface="Times New Roman" panose="02020603050405020304" pitchFamily="18" charset="0"/>
                      </a:rPr>
                      <m:t> </m:t>
                    </m:r>
                  </m:oMath>
                </a14:m>
                <a:r>
                  <a:rPr lang="en-US" altLang="zh-CN" sz="2400" dirty="0">
                    <a:latin typeface="Times New Roman" panose="02020603050405020304" pitchFamily="18" charset="0"/>
                    <a:cs typeface="Times New Roman" panose="02020603050405020304" pitchFamily="18" charset="0"/>
                  </a:rPr>
                  <a:t>=1,2,···,</a:t>
                </a:r>
                <a:r>
                  <a:rPr lang="en-US" altLang="zh-CN" sz="2400" dirty="0" smtClean="0">
                    <a:latin typeface="Times New Roman" panose="02020603050405020304" pitchFamily="18" charset="0"/>
                    <a:cs typeface="Times New Roman" panose="02020603050405020304" pitchFamily="18" charset="0"/>
                  </a:rPr>
                  <a:t>7)</a:t>
                </a:r>
                <a:r>
                  <a:rPr lang="zh-CN" altLang="en-US" sz="2400" dirty="0" smtClean="0">
                    <a:latin typeface="Times New Roman" panose="02020603050405020304" pitchFamily="18" charset="0"/>
                    <a:cs typeface="Times New Roman" panose="02020603050405020304" pitchFamily="18" charset="0"/>
                  </a:rPr>
                  <a:t>是公比为</a:t>
                </a:r>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，首项为</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b="0" i="1" dirty="0" smtClean="0">
                            <a:latin typeface="Cambria Math" panose="02040503050406030204" pitchFamily="18" charset="0"/>
                            <a:cs typeface="Times New Roman" panose="02020603050405020304" pitchFamily="18" charset="0"/>
                          </a:rPr>
                          <m:t>1</m:t>
                        </m:r>
                      </m:sub>
                    </m:sSub>
                  </m:oMath>
                </a14:m>
                <a:r>
                  <a:rPr lang="zh-CN" altLang="en-US" sz="2400" dirty="0" smtClean="0">
                    <a:latin typeface="Times New Roman" panose="02020603050405020304" pitchFamily="18" charset="0"/>
                    <a:cs typeface="Times New Roman" panose="02020603050405020304" pitchFamily="18" charset="0"/>
                  </a:rPr>
                  <a:t>的等比数列</a:t>
                </a:r>
                <a:endParaRPr lang="en-US" altLang="zh-CN" sz="2400" dirty="0" smtClean="0">
                  <a:latin typeface="Times New Roman" panose="02020603050405020304" pitchFamily="18" charset="0"/>
                  <a:cs typeface="Times New Roman" panose="02020603050405020304" pitchFamily="18"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63691" y="3266285"/>
                <a:ext cx="11869003" cy="2013821"/>
              </a:xfrm>
              <a:prstGeom prst="rect">
                <a:avLst/>
              </a:prstGeom>
              <a:blipFill rotWithShape="0">
                <a:blip r:embed="rId5"/>
                <a:stretch>
                  <a:fillRect l="-770" b="-30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0" y="5280106"/>
                <a:ext cx="11869003" cy="1997855"/>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ⅱ </a:t>
                </a:r>
                <a:r>
                  <a:rPr lang="zh-CN" altLang="en-US" sz="2400" dirty="0">
                    <a:latin typeface="Times New Roman" panose="02020603050405020304" pitchFamily="18" charset="0"/>
                    <a:cs typeface="Times New Roman" panose="02020603050405020304" pitchFamily="18" charset="0"/>
                  </a:rPr>
                  <a:t>）由（</a:t>
                </a:r>
                <a:r>
                  <a:rPr lang="en-US" altLang="zh-CN" sz="2400" dirty="0">
                    <a:latin typeface="Times New Roman" panose="02020603050405020304" pitchFamily="18" charset="0"/>
                    <a:cs typeface="Times New Roman" panose="02020603050405020304" pitchFamily="18" charset="0"/>
                  </a:rPr>
                  <a:t>ⅰ</a:t>
                </a:r>
                <a:r>
                  <a:rPr lang="zh-CN" altLang="en-US" sz="2400" dirty="0" smtClean="0">
                    <a:latin typeface="Times New Roman" panose="02020603050405020304" pitchFamily="18" charset="0"/>
                    <a:cs typeface="Times New Roman" panose="02020603050405020304" pitchFamily="18" charset="0"/>
                  </a:rPr>
                  <a:t>）得</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b="0" i="1" dirty="0" smtClean="0">
                            <a:latin typeface="Cambria Math" panose="02040503050406030204" pitchFamily="18" charset="0"/>
                            <a:cs typeface="Times New Roman" panose="02020603050405020304" pitchFamily="18" charset="0"/>
                          </a:rPr>
                          <m:t>8</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b="0" i="1" dirty="0" smtClean="0">
                            <a:latin typeface="Cambria Math" panose="02040503050406030204" pitchFamily="18" charset="0"/>
                            <a:cs typeface="Times New Roman" panose="02020603050405020304" pitchFamily="18" charset="0"/>
                          </a:rPr>
                          <m:t>8</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b="0" i="1" dirty="0" smtClean="0">
                            <a:latin typeface="Cambria Math" panose="02040503050406030204" pitchFamily="18" charset="0"/>
                            <a:cs typeface="Times New Roman" panose="02020603050405020304" pitchFamily="18" charset="0"/>
                          </a:rPr>
                          <m:t>7</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b="0" i="1" dirty="0" smtClean="0">
                            <a:latin typeface="Cambria Math" panose="02040503050406030204" pitchFamily="18" charset="0"/>
                            <a:cs typeface="Times New Roman" panose="02020603050405020304" pitchFamily="18" charset="0"/>
                          </a:rPr>
                          <m:t>7</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b="0" i="1" dirty="0" smtClean="0">
                            <a:latin typeface="Cambria Math" panose="02040503050406030204" pitchFamily="18" charset="0"/>
                            <a:cs typeface="Times New Roman" panose="02020603050405020304" pitchFamily="18" charset="0"/>
                          </a:rPr>
                          <m:t>6</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b="0" i="1" dirty="0" smtClean="0">
                            <a:latin typeface="Cambria Math" panose="02040503050406030204" pitchFamily="18" charset="0"/>
                            <a:cs typeface="Times New Roman" panose="02020603050405020304" pitchFamily="18" charset="0"/>
                          </a:rPr>
                          <m:t>6</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b="0" i="1" dirty="0" smtClean="0">
                            <a:latin typeface="Cambria Math" panose="02040503050406030204" pitchFamily="18" charset="0"/>
                            <a:cs typeface="Times New Roman" panose="02020603050405020304" pitchFamily="18" charset="0"/>
                          </a:rPr>
                          <m:t>5</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1</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b="0" i="1" dirty="0" smtClean="0">
                            <a:latin typeface="Cambria Math" panose="02040503050406030204" pitchFamily="18" charset="0"/>
                            <a:cs typeface="Times New Roman" panose="02020603050405020304" pitchFamily="18" charset="0"/>
                          </a:rPr>
                          <m:t>0</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b="0" i="1" dirty="0" smtClean="0">
                            <a:latin typeface="Cambria Math" panose="02040503050406030204" pitchFamily="18" charset="0"/>
                            <a:cs typeface="Times New Roman" panose="02020603050405020304" pitchFamily="18" charset="0"/>
                          </a:rPr>
                          <m:t>0</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8</m:t>
                        </m:r>
                      </m:sub>
                    </m:sSub>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7</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7</m:t>
                        </m:r>
                      </m:sub>
                    </m:sSub>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6</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6</m:t>
                        </m:r>
                      </m:sub>
                    </m:sSub>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5</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1</m:t>
                        </m:r>
                      </m:sub>
                    </m:sSub>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0</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dirty="0" smtClean="0">
                            <a:latin typeface="Cambria Math" panose="02040503050406030204" pitchFamily="18" charset="0"/>
                            <a:cs typeface="Times New Roman" panose="02020603050405020304" pitchFamily="18" charset="0"/>
                          </a:rPr>
                        </m:ctrlPr>
                      </m:fPr>
                      <m:num>
                        <m:sSup>
                          <m:sSupPr>
                            <m:ctrlPr>
                              <a:rPr lang="en-US" altLang="zh-CN" sz="2400" i="1" dirty="0" smtClean="0">
                                <a:latin typeface="Cambria Math" panose="02040503050406030204" pitchFamily="18" charset="0"/>
                                <a:cs typeface="Times New Roman" panose="02020603050405020304" pitchFamily="18" charset="0"/>
                              </a:rPr>
                            </m:ctrlPr>
                          </m:sSupPr>
                          <m:e>
                            <m:r>
                              <a:rPr lang="en-US" altLang="zh-CN" sz="2400" b="0" i="1" dirty="0" smtClean="0">
                                <a:latin typeface="Cambria Math" panose="02040503050406030204" pitchFamily="18" charset="0"/>
                                <a:cs typeface="Times New Roman" panose="02020603050405020304" pitchFamily="18" charset="0"/>
                              </a:rPr>
                              <m:t>4</m:t>
                            </m:r>
                          </m:e>
                          <m:sup>
                            <m:r>
                              <a:rPr lang="en-US" altLang="zh-CN" sz="2400" b="0" i="1" dirty="0" smtClean="0">
                                <a:latin typeface="Cambria Math" panose="02040503050406030204" pitchFamily="18" charset="0"/>
                                <a:cs typeface="Times New Roman" panose="02020603050405020304" pitchFamily="18" charset="0"/>
                              </a:rPr>
                              <m:t>8</m:t>
                            </m:r>
                          </m:sup>
                        </m:sSup>
                        <m:r>
                          <a:rPr lang="en-US" altLang="zh-CN" sz="2400" b="0" i="1" dirty="0" smtClean="0">
                            <a:latin typeface="Cambria Math" panose="02040503050406030204" pitchFamily="18" charset="0"/>
                            <a:cs typeface="Times New Roman" panose="02020603050405020304" pitchFamily="18" charset="0"/>
                          </a:rPr>
                          <m:t>−1</m:t>
                        </m:r>
                      </m:num>
                      <m:den>
                        <m:r>
                          <a:rPr lang="en-US" altLang="zh-CN" sz="2400" b="0" i="1" dirty="0" smtClean="0">
                            <a:latin typeface="Cambria Math" panose="02040503050406030204" pitchFamily="18" charset="0"/>
                            <a:cs typeface="Times New Roman" panose="02020603050405020304" pitchFamily="18" charset="0"/>
                          </a:rPr>
                          <m:t>3</m:t>
                        </m:r>
                      </m:den>
                    </m:f>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b="0" i="1" dirty="0" smtClean="0">
                            <a:latin typeface="Cambria Math" panose="02040503050406030204" pitchFamily="18" charset="0"/>
                            <a:cs typeface="Times New Roman" panose="02020603050405020304" pitchFamily="18" charset="0"/>
                          </a:rPr>
                          <m:t>1</m:t>
                        </m:r>
                      </m:sub>
                    </m:sSub>
                  </m:oMath>
                </a14:m>
                <a:endParaRPr lang="en-US" altLang="zh-CN" sz="2400" dirty="0" smtClean="0">
                  <a:latin typeface="Times New Roman" panose="02020603050405020304" pitchFamily="18" charset="0"/>
                  <a:cs typeface="Times New Roman" panose="02020603050405020304" pitchFamily="18" charset="0"/>
                </a:endParaRPr>
              </a:p>
              <a:p>
                <a:pPr>
                  <a:lnSpc>
                    <a:spcPct val="150000"/>
                  </a:lnSpc>
                </a:pPr>
                <a:endParaRPr lang="en-US" altLang="zh-CN" sz="2400" dirty="0" smtClean="0">
                  <a:latin typeface="Times New Roman" panose="02020603050405020304" pitchFamily="18" charset="0"/>
                  <a:cs typeface="Times New Roman" panose="02020603050405020304" pitchFamily="18"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0" y="5280106"/>
                <a:ext cx="11869003" cy="1997855"/>
              </a:xfrm>
              <a:prstGeom prst="rect">
                <a:avLst/>
              </a:prstGeom>
              <a:blipFill rotWithShape="0">
                <a:blip r:embed="rId6"/>
                <a:stretch>
                  <a:fillRect l="-7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88045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3200" dirty="0" smtClean="0"/>
              <a:t>考点</a:t>
            </a:r>
            <a:r>
              <a:rPr lang="en-US" altLang="zh-CN" sz="3200" dirty="0" smtClean="0"/>
              <a:t>2——</a:t>
            </a:r>
            <a:r>
              <a:rPr lang="zh-CN" altLang="en-US" sz="3200">
                <a:latin typeface="Times New Roman" panose="02020603050405020304" pitchFamily="18" charset="0"/>
                <a:cs typeface="Times New Roman" panose="02020603050405020304" pitchFamily="18" charset="0"/>
              </a:rPr>
              <a:t>离散型随机变量及其分布列、均值与方差</a:t>
            </a:r>
            <a:endParaRPr lang="en-US" altLang="zh-C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文本框 9"/>
              <p:cNvSpPr txBox="1"/>
              <p:nvPr/>
            </p:nvSpPr>
            <p:spPr>
              <a:xfrm>
                <a:off x="0" y="700885"/>
                <a:ext cx="11869003" cy="5525102"/>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由于</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8</m:t>
                        </m:r>
                      </m:sub>
                    </m:sSub>
                  </m:oMath>
                </a14:m>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，故</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1</m:t>
                        </m:r>
                      </m:sub>
                    </m:sSub>
                    <m:r>
                      <a:rPr lang="en-US" altLang="zh-CN" sz="2400" i="1" dirty="0">
                        <a:latin typeface="Cambria Math" panose="02040503050406030204" pitchFamily="18" charset="0"/>
                        <a:cs typeface="Times New Roman" panose="02020603050405020304" pitchFamily="18" charset="0"/>
                      </a:rPr>
                      <m:t>=</m:t>
                    </m:r>
                    <m:f>
                      <m:fPr>
                        <m:ctrlPr>
                          <a:rPr lang="en-US" altLang="zh-CN" sz="2400" i="1" dirty="0">
                            <a:latin typeface="Cambria Math" panose="02040503050406030204" pitchFamily="18" charset="0"/>
                            <a:cs typeface="Times New Roman" panose="02020603050405020304" pitchFamily="18" charset="0"/>
                          </a:rPr>
                        </m:ctrlPr>
                      </m:fPr>
                      <m:num>
                        <m:r>
                          <a:rPr lang="en-US" altLang="zh-CN" sz="2400" b="0" i="1" dirty="0" smtClean="0">
                            <a:latin typeface="Cambria Math" panose="02040503050406030204" pitchFamily="18" charset="0"/>
                            <a:cs typeface="Times New Roman" panose="02020603050405020304" pitchFamily="18" charset="0"/>
                          </a:rPr>
                          <m:t>3</m:t>
                        </m:r>
                      </m:num>
                      <m:den>
                        <m:sSup>
                          <m:sSupPr>
                            <m:ctrlPr>
                              <a:rPr lang="en-US" altLang="zh-CN" sz="2400" i="1" dirty="0">
                                <a:latin typeface="Cambria Math" panose="02040503050406030204" pitchFamily="18" charset="0"/>
                                <a:cs typeface="Times New Roman" panose="02020603050405020304" pitchFamily="18" charset="0"/>
                              </a:rPr>
                            </m:ctrlPr>
                          </m:sSupPr>
                          <m:e>
                            <m:r>
                              <a:rPr lang="en-US" altLang="zh-CN" sz="2400" i="1" dirty="0">
                                <a:latin typeface="Cambria Math" panose="02040503050406030204" pitchFamily="18" charset="0"/>
                                <a:cs typeface="Times New Roman" panose="02020603050405020304" pitchFamily="18" charset="0"/>
                              </a:rPr>
                              <m:t>4</m:t>
                            </m:r>
                          </m:e>
                          <m:sup>
                            <m:r>
                              <a:rPr lang="en-US" altLang="zh-CN" sz="2400" i="1" dirty="0">
                                <a:latin typeface="Cambria Math" panose="02040503050406030204" pitchFamily="18" charset="0"/>
                                <a:cs typeface="Times New Roman" panose="02020603050405020304" pitchFamily="18" charset="0"/>
                              </a:rPr>
                              <m:t>8</m:t>
                            </m:r>
                          </m:sup>
                        </m:sSup>
                        <m:r>
                          <a:rPr lang="en-US" altLang="zh-CN" sz="2400" i="1" dirty="0">
                            <a:latin typeface="Cambria Math" panose="02040503050406030204" pitchFamily="18" charset="0"/>
                            <a:cs typeface="Times New Roman" panose="02020603050405020304" pitchFamily="18" charset="0"/>
                          </a:rPr>
                          <m:t>−1</m:t>
                        </m:r>
                      </m:den>
                    </m:f>
                  </m:oMath>
                </a14:m>
                <a:r>
                  <a:rPr lang="zh-CN" altLang="en-US" sz="2400" dirty="0" smtClean="0">
                    <a:latin typeface="Times New Roman" panose="02020603050405020304" pitchFamily="18" charset="0"/>
                    <a:cs typeface="Times New Roman" panose="02020603050405020304" pitchFamily="18" charset="0"/>
                  </a:rPr>
                  <a:t>，所以</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b="0" i="1" dirty="0" smtClean="0">
                            <a:latin typeface="Cambria Math" panose="02040503050406030204" pitchFamily="18" charset="0"/>
                            <a:cs typeface="Times New Roman" panose="02020603050405020304" pitchFamily="18" charset="0"/>
                          </a:rPr>
                          <m:t>4</m:t>
                        </m:r>
                      </m:sub>
                    </m:sSub>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b="0" i="1" dirty="0" smtClean="0">
                            <a:latin typeface="Cambria Math" panose="02040503050406030204" pitchFamily="18" charset="0"/>
                            <a:cs typeface="Times New Roman" panose="02020603050405020304" pitchFamily="18" charset="0"/>
                          </a:rPr>
                          <m:t>4</m:t>
                        </m:r>
                      </m:sub>
                    </m:sSub>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b="0" i="1" dirty="0" smtClean="0">
                            <a:latin typeface="Cambria Math" panose="02040503050406030204" pitchFamily="18" charset="0"/>
                            <a:cs typeface="Times New Roman" panose="02020603050405020304" pitchFamily="18" charset="0"/>
                          </a:rPr>
                          <m:t>3</m:t>
                        </m:r>
                      </m:sub>
                    </m:sSub>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b="0" i="1" dirty="0" smtClean="0">
                            <a:latin typeface="Cambria Math" panose="02040503050406030204" pitchFamily="18" charset="0"/>
                            <a:cs typeface="Times New Roman" panose="02020603050405020304" pitchFamily="18" charset="0"/>
                          </a:rPr>
                          <m:t>3</m:t>
                        </m:r>
                      </m:sub>
                    </m:sSub>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b="0" i="1" dirty="0" smtClean="0">
                            <a:latin typeface="Cambria Math" panose="02040503050406030204" pitchFamily="18" charset="0"/>
                            <a:cs typeface="Times New Roman" panose="02020603050405020304" pitchFamily="18" charset="0"/>
                          </a:rPr>
                          <m:t>2</m:t>
                        </m:r>
                      </m:sub>
                    </m:sSub>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b="0" i="1" dirty="0" smtClean="0">
                            <a:latin typeface="Cambria Math" panose="02040503050406030204" pitchFamily="18" charset="0"/>
                            <a:cs typeface="Times New Roman" panose="02020603050405020304" pitchFamily="18" charset="0"/>
                          </a:rPr>
                          <m:t>2</m:t>
                        </m:r>
                      </m:sub>
                    </m:sSub>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b="0" i="1" dirty="0" smtClean="0">
                            <a:latin typeface="Cambria Math" panose="02040503050406030204" pitchFamily="18" charset="0"/>
                            <a:cs typeface="Times New Roman" panose="02020603050405020304" pitchFamily="18" charset="0"/>
                          </a:rPr>
                          <m:t>1</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1</m:t>
                        </m:r>
                      </m:sub>
                    </m:sSub>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0</m:t>
                        </m:r>
                      </m:sub>
                    </m:sSub>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0</m:t>
                        </m:r>
                      </m:sub>
                    </m:sSub>
                  </m:oMath>
                </a14:m>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b="0" i="1" dirty="0" smtClean="0">
                            <a:latin typeface="Cambria Math" panose="02040503050406030204" pitchFamily="18" charset="0"/>
                            <a:cs typeface="Times New Roman" panose="02020603050405020304" pitchFamily="18" charset="0"/>
                          </a:rPr>
                          <m:t>4</m:t>
                        </m:r>
                      </m:sub>
                    </m:sSub>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b="0" i="1" dirty="0" smtClean="0">
                            <a:latin typeface="Cambria Math" panose="02040503050406030204" pitchFamily="18" charset="0"/>
                            <a:cs typeface="Times New Roman" panose="02020603050405020304" pitchFamily="18" charset="0"/>
                          </a:rPr>
                          <m:t>3</m:t>
                        </m:r>
                      </m:sub>
                    </m:sSub>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b="0" i="1" dirty="0" smtClean="0">
                            <a:latin typeface="Cambria Math" panose="02040503050406030204" pitchFamily="18" charset="0"/>
                            <a:cs typeface="Times New Roman" panose="02020603050405020304" pitchFamily="18" charset="0"/>
                          </a:rPr>
                          <m:t>3</m:t>
                        </m:r>
                      </m:sub>
                    </m:sSub>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b="0" i="1" dirty="0" smtClean="0">
                            <a:latin typeface="Cambria Math" panose="02040503050406030204" pitchFamily="18" charset="0"/>
                            <a:cs typeface="Times New Roman" panose="02020603050405020304" pitchFamily="18" charset="0"/>
                          </a:rPr>
                          <m:t>2</m:t>
                        </m:r>
                      </m:sub>
                    </m:sSub>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b="0" i="1" dirty="0" smtClean="0">
                            <a:latin typeface="Cambria Math" panose="02040503050406030204" pitchFamily="18" charset="0"/>
                            <a:cs typeface="Times New Roman" panose="02020603050405020304" pitchFamily="18" charset="0"/>
                          </a:rPr>
                          <m:t>2</m:t>
                        </m:r>
                      </m:sub>
                    </m:sSub>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b="0" i="1" dirty="0" smtClean="0">
                            <a:latin typeface="Cambria Math" panose="02040503050406030204" pitchFamily="18" charset="0"/>
                            <a:cs typeface="Times New Roman" panose="02020603050405020304" pitchFamily="18" charset="0"/>
                          </a:rPr>
                          <m:t>1</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1</m:t>
                        </m:r>
                      </m:sub>
                    </m:sSub>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0</m:t>
                        </m:r>
                      </m:sub>
                    </m:sSub>
                  </m:oMath>
                </a14:m>
                <a:r>
                  <a:rPr lang="en-US" altLang="zh-CN" sz="2400" dirty="0" smtClean="0">
                    <a:latin typeface="Times New Roman" panose="02020603050405020304" pitchFamily="18" charset="0"/>
                    <a:cs typeface="Times New Roman" panose="02020603050405020304" pitchFamily="18" charset="0"/>
                  </a:rPr>
                  <a:t>)</a:t>
                </a:r>
              </a:p>
              <a:p>
                <a:pPr>
                  <a:lnSpc>
                    <a:spcPct val="150000"/>
                  </a:lnSpc>
                </a:pPr>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dirty="0">
                            <a:latin typeface="Cambria Math" panose="02040503050406030204" pitchFamily="18" charset="0"/>
                            <a:cs typeface="Times New Roman" panose="02020603050405020304" pitchFamily="18" charset="0"/>
                          </a:rPr>
                        </m:ctrlPr>
                      </m:fPr>
                      <m:num>
                        <m:sSup>
                          <m:sSupPr>
                            <m:ctrlPr>
                              <a:rPr lang="en-US" altLang="zh-CN" sz="2400" i="1" dirty="0">
                                <a:latin typeface="Cambria Math" panose="02040503050406030204" pitchFamily="18" charset="0"/>
                                <a:cs typeface="Times New Roman" panose="02020603050405020304" pitchFamily="18" charset="0"/>
                              </a:rPr>
                            </m:ctrlPr>
                          </m:sSupPr>
                          <m:e>
                            <m:r>
                              <a:rPr lang="en-US" altLang="zh-CN" sz="2400" i="1" dirty="0">
                                <a:latin typeface="Cambria Math" panose="02040503050406030204" pitchFamily="18" charset="0"/>
                                <a:cs typeface="Times New Roman" panose="02020603050405020304" pitchFamily="18" charset="0"/>
                              </a:rPr>
                              <m:t>4</m:t>
                            </m:r>
                          </m:e>
                          <m:sup>
                            <m:r>
                              <a:rPr lang="en-US" altLang="zh-CN" sz="2400" b="0" i="1" dirty="0" smtClean="0">
                                <a:latin typeface="Cambria Math" panose="02040503050406030204" pitchFamily="18" charset="0"/>
                                <a:cs typeface="Times New Roman" panose="02020603050405020304" pitchFamily="18" charset="0"/>
                              </a:rPr>
                              <m:t>4</m:t>
                            </m:r>
                          </m:sup>
                        </m:sSup>
                        <m:r>
                          <a:rPr lang="en-US" altLang="zh-CN" sz="2400" i="1" dirty="0">
                            <a:latin typeface="Cambria Math" panose="02040503050406030204" pitchFamily="18" charset="0"/>
                            <a:cs typeface="Times New Roman" panose="02020603050405020304" pitchFamily="18" charset="0"/>
                          </a:rPr>
                          <m:t>−1</m:t>
                        </m:r>
                      </m:num>
                      <m:den>
                        <m:r>
                          <a:rPr lang="en-US" altLang="zh-CN" sz="2400" i="1" dirty="0">
                            <a:latin typeface="Cambria Math" panose="02040503050406030204" pitchFamily="18" charset="0"/>
                            <a:cs typeface="Times New Roman" panose="02020603050405020304" pitchFamily="18" charset="0"/>
                          </a:rPr>
                          <m:t>3</m:t>
                        </m:r>
                      </m:den>
                    </m:f>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1</m:t>
                        </m:r>
                      </m:sub>
                    </m:sSub>
                  </m:oMath>
                </a14:m>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dirty="0">
                            <a:latin typeface="Cambria Math" panose="02040503050406030204" pitchFamily="18" charset="0"/>
                            <a:cs typeface="Times New Roman" panose="02020603050405020304" pitchFamily="18" charset="0"/>
                          </a:rPr>
                        </m:ctrlPr>
                      </m:fPr>
                      <m:num>
                        <m:r>
                          <a:rPr lang="en-US" altLang="zh-CN" sz="2400" b="0" i="1" dirty="0" smtClean="0">
                            <a:latin typeface="Cambria Math" panose="02040503050406030204" pitchFamily="18" charset="0"/>
                            <a:cs typeface="Times New Roman" panose="02020603050405020304" pitchFamily="18" charset="0"/>
                          </a:rPr>
                          <m:t>1</m:t>
                        </m:r>
                      </m:num>
                      <m:den>
                        <m:r>
                          <a:rPr lang="en-US" altLang="zh-CN" sz="2400" b="0" i="1" dirty="0" smtClean="0">
                            <a:latin typeface="Cambria Math" panose="02040503050406030204" pitchFamily="18" charset="0"/>
                            <a:cs typeface="Times New Roman" panose="02020603050405020304" pitchFamily="18" charset="0"/>
                          </a:rPr>
                          <m:t>257</m:t>
                        </m:r>
                      </m:den>
                    </m:f>
                  </m:oMath>
                </a14:m>
                <a:endParaRPr lang="en-US" altLang="zh-CN" sz="2400" dirty="0" smtClean="0">
                  <a:latin typeface="Times New Roman" panose="02020603050405020304" pitchFamily="18" charset="0"/>
                  <a:cs typeface="Times New Roman" panose="02020603050405020304" pitchFamily="18" charset="0"/>
                </a:endParaRPr>
              </a:p>
              <a:p>
                <a:pPr>
                  <a:lnSpc>
                    <a:spcPct val="150000"/>
                  </a:lnSpc>
                </a:pP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4</m:t>
                        </m:r>
                      </m:sub>
                    </m:sSub>
                  </m:oMath>
                </a14:m>
                <a:r>
                  <a:rPr lang="zh-CN" altLang="en-US" sz="2400" dirty="0" smtClean="0">
                    <a:latin typeface="Times New Roman" panose="02020603050405020304" pitchFamily="18" charset="0"/>
                    <a:cs typeface="Times New Roman" panose="02020603050405020304" pitchFamily="18" charset="0"/>
                  </a:rPr>
                  <a:t>表示最终认为甲药更有效的概率。由计算结果可以看出，在甲药治愈率为</a:t>
                </a:r>
                <a:r>
                  <a:rPr lang="en-US" altLang="zh-CN" sz="2400" dirty="0" smtClean="0">
                    <a:latin typeface="Times New Roman" panose="02020603050405020304" pitchFamily="18" charset="0"/>
                    <a:cs typeface="Times New Roman" panose="02020603050405020304" pitchFamily="18" charset="0"/>
                  </a:rPr>
                  <a:t>0.5</a:t>
                </a:r>
                <a:r>
                  <a:rPr lang="zh-CN" altLang="en-US" sz="2400" dirty="0" smtClean="0">
                    <a:latin typeface="Times New Roman" panose="02020603050405020304" pitchFamily="18" charset="0"/>
                    <a:cs typeface="Times New Roman" panose="02020603050405020304" pitchFamily="18" charset="0"/>
                  </a:rPr>
                  <a:t>，乙药治愈率为</a:t>
                </a:r>
                <a:r>
                  <a:rPr lang="en-US" altLang="zh-CN" sz="2400" dirty="0" smtClean="0">
                    <a:latin typeface="Times New Roman" panose="02020603050405020304" pitchFamily="18" charset="0"/>
                    <a:cs typeface="Times New Roman" panose="02020603050405020304" pitchFamily="18" charset="0"/>
                  </a:rPr>
                  <a:t>0.8</a:t>
                </a:r>
                <a:r>
                  <a:rPr lang="zh-CN" altLang="en-US" sz="2400" dirty="0" smtClean="0">
                    <a:latin typeface="Times New Roman" panose="02020603050405020304" pitchFamily="18" charset="0"/>
                    <a:cs typeface="Times New Roman" panose="02020603050405020304" pitchFamily="18" charset="0"/>
                  </a:rPr>
                  <a:t>时，认为甲药更有效的概率</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𝑝</m:t>
                        </m:r>
                      </m:e>
                      <m:sub>
                        <m:r>
                          <a:rPr lang="en-US" altLang="zh-CN" sz="2400" i="1" dirty="0">
                            <a:latin typeface="Cambria Math" panose="02040503050406030204" pitchFamily="18" charset="0"/>
                            <a:cs typeface="Times New Roman" panose="02020603050405020304" pitchFamily="18" charset="0"/>
                          </a:rPr>
                          <m:t>4</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dirty="0">
                            <a:latin typeface="Cambria Math" panose="02040503050406030204" pitchFamily="18" charset="0"/>
                            <a:cs typeface="Times New Roman" panose="02020603050405020304" pitchFamily="18" charset="0"/>
                          </a:rPr>
                        </m:ctrlPr>
                      </m:fPr>
                      <m:num>
                        <m:r>
                          <a:rPr lang="en-US" altLang="zh-CN" sz="2400" i="1" dirty="0">
                            <a:latin typeface="Cambria Math" panose="02040503050406030204" pitchFamily="18" charset="0"/>
                            <a:cs typeface="Times New Roman" panose="02020603050405020304" pitchFamily="18" charset="0"/>
                          </a:rPr>
                          <m:t>1</m:t>
                        </m:r>
                      </m:num>
                      <m:den>
                        <m:r>
                          <a:rPr lang="en-US" altLang="zh-CN" sz="2400" i="1" dirty="0">
                            <a:latin typeface="Cambria Math" panose="02040503050406030204" pitchFamily="18" charset="0"/>
                            <a:cs typeface="Times New Roman" panose="02020603050405020304" pitchFamily="18" charset="0"/>
                          </a:rPr>
                          <m:t>257</m:t>
                        </m:r>
                      </m:den>
                    </m:f>
                  </m:oMath>
                </a14:m>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0.0039</a:t>
                </a:r>
                <a:r>
                  <a:rPr lang="zh-CN" altLang="en-US" sz="2400" dirty="0" smtClean="0">
                    <a:latin typeface="Times New Roman" panose="02020603050405020304" pitchFamily="18" charset="0"/>
                    <a:cs typeface="Times New Roman" panose="02020603050405020304" pitchFamily="18" charset="0"/>
                  </a:rPr>
                  <a:t>，此时得出错误结论的概率非常小，说明这种试验方案合理。</a:t>
                </a:r>
                <a:endParaRPr lang="en-US" altLang="zh-CN" sz="2400" dirty="0" smtClean="0">
                  <a:latin typeface="Times New Roman" panose="02020603050405020304" pitchFamily="18" charset="0"/>
                  <a:cs typeface="Times New Roman" panose="02020603050405020304" pitchFamily="18"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0" y="700885"/>
                <a:ext cx="11869003" cy="5525102"/>
              </a:xfrm>
              <a:prstGeom prst="rect">
                <a:avLst/>
              </a:prstGeom>
              <a:blipFill rotWithShape="0">
                <a:blip r:embed="rId3"/>
                <a:stretch>
                  <a:fillRect l="-770" r="-33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55746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3200" dirty="0" smtClean="0"/>
              <a:t>考点</a:t>
            </a:r>
            <a:r>
              <a:rPr lang="en-US" altLang="zh-CN" sz="3200" dirty="0" smtClean="0"/>
              <a:t>2——</a:t>
            </a:r>
            <a:r>
              <a:rPr lang="zh-CN" altLang="en-US" sz="3200">
                <a:latin typeface="Times New Roman" panose="02020603050405020304" pitchFamily="18" charset="0"/>
                <a:cs typeface="Times New Roman" panose="02020603050405020304" pitchFamily="18" charset="0"/>
              </a:rPr>
              <a:t>离散型随机变量及其分布列、均值与方差</a:t>
            </a:r>
            <a:endParaRPr lang="en-US" altLang="zh-CN" sz="32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63691" y="700885"/>
            <a:ext cx="11869003" cy="6093976"/>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(2019</a:t>
            </a:r>
            <a:r>
              <a:rPr lang="zh-CN" altLang="en-US" sz="2000" dirty="0" smtClean="0">
                <a:latin typeface="Times New Roman" panose="02020603050405020304" pitchFamily="18" charset="0"/>
                <a:cs typeface="Times New Roman" panose="02020603050405020304" pitchFamily="18" charset="0"/>
              </a:rPr>
              <a:t>北京</a:t>
            </a:r>
            <a:r>
              <a:rPr lang="en-US" altLang="zh-CN" sz="2000" dirty="0" smtClean="0">
                <a:latin typeface="Times New Roman" panose="02020603050405020304" pitchFamily="18" charset="0"/>
                <a:cs typeface="Times New Roman" panose="02020603050405020304" pitchFamily="18" charset="0"/>
              </a:rPr>
              <a:t> 17)</a:t>
            </a:r>
            <a:r>
              <a:rPr lang="zh-CN" altLang="en-US" sz="2000" dirty="0">
                <a:latin typeface="Times New Roman" panose="02020603050405020304" pitchFamily="18" charset="0"/>
                <a:cs typeface="Times New Roman" panose="02020603050405020304" pitchFamily="18" charset="0"/>
              </a:rPr>
              <a:t>改革开放以来，人们的支付方式发生了巨大转变</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近年来，移动支付已成为主要支付方式之一为了解某校学生上个月</a:t>
            </a:r>
            <a:r>
              <a:rPr lang="en-US" altLang="zh-CN" sz="2000" dirty="0">
                <a:latin typeface="Times New Roman" panose="02020603050405020304" pitchFamily="18" charset="0"/>
                <a:cs typeface="Times New Roman" panose="02020603050405020304" pitchFamily="18" charset="0"/>
              </a:rPr>
              <a:t>A,B</a:t>
            </a:r>
            <a:r>
              <a:rPr lang="zh-CN" altLang="en-US" sz="2000" dirty="0">
                <a:latin typeface="Times New Roman" panose="02020603050405020304" pitchFamily="18" charset="0"/>
                <a:cs typeface="Times New Roman" panose="02020603050405020304" pitchFamily="18" charset="0"/>
              </a:rPr>
              <a:t>两种移动支付方式的使用情况，从全校学生中随机抽取了</a:t>
            </a:r>
            <a:r>
              <a:rPr lang="en-US" altLang="zh-CN" sz="2000" dirty="0">
                <a:latin typeface="Times New Roman" panose="02020603050405020304" pitchFamily="18" charset="0"/>
                <a:cs typeface="Times New Roman" panose="02020603050405020304" pitchFamily="18" charset="0"/>
              </a:rPr>
              <a:t>100</a:t>
            </a:r>
            <a:r>
              <a:rPr lang="zh-CN" altLang="en-US" sz="2000" dirty="0">
                <a:latin typeface="Times New Roman" panose="02020603050405020304" pitchFamily="18" charset="0"/>
                <a:cs typeface="Times New Roman" panose="02020603050405020304" pitchFamily="18" charset="0"/>
              </a:rPr>
              <a:t>人，发现样本中</a:t>
            </a:r>
            <a:r>
              <a:rPr lang="en-US" altLang="zh-CN" sz="2000" dirty="0">
                <a:latin typeface="Times New Roman" panose="02020603050405020304" pitchFamily="18" charset="0"/>
                <a:cs typeface="Times New Roman" panose="02020603050405020304" pitchFamily="18" charset="0"/>
              </a:rPr>
              <a:t>A,B</a:t>
            </a:r>
            <a:r>
              <a:rPr lang="zh-CN" altLang="en-US" sz="2000" dirty="0">
                <a:latin typeface="Times New Roman" panose="02020603050405020304" pitchFamily="18" charset="0"/>
                <a:cs typeface="Times New Roman" panose="02020603050405020304" pitchFamily="18" charset="0"/>
              </a:rPr>
              <a:t>两种支付方式都不使用的有</a:t>
            </a:r>
            <a:r>
              <a:rPr lang="en-US" altLang="zh-CN" sz="2000" dirty="0">
                <a:latin typeface="Times New Roman" panose="02020603050405020304" pitchFamily="18" charset="0"/>
                <a:cs typeface="Times New Roman" panose="02020603050405020304" pitchFamily="18" charset="0"/>
              </a:rPr>
              <a:t>5</a:t>
            </a:r>
            <a:r>
              <a:rPr lang="zh-CN" altLang="en-US" sz="2000" dirty="0">
                <a:latin typeface="Times New Roman" panose="02020603050405020304" pitchFamily="18" charset="0"/>
                <a:cs typeface="Times New Roman" panose="02020603050405020304" pitchFamily="18" charset="0"/>
              </a:rPr>
              <a:t>人，样本中仅使用</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和仅使用</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的学生的支付金额分布情况如下</a:t>
            </a:r>
            <a:r>
              <a:rPr lang="en-US" altLang="zh-CN" sz="2000" dirty="0" smtClean="0">
                <a:latin typeface="Times New Roman" panose="02020603050405020304" pitchFamily="18" charset="0"/>
                <a:cs typeface="Times New Roman" panose="02020603050405020304" pitchFamily="18" charset="0"/>
              </a:rPr>
              <a:t>:</a:t>
            </a:r>
          </a:p>
          <a:p>
            <a:pPr>
              <a:lnSpc>
                <a:spcPct val="150000"/>
              </a:lnSpc>
            </a:pPr>
            <a:endParaRPr lang="en-US" altLang="zh-CN" sz="2000" b="1" dirty="0">
              <a:latin typeface="Times New Roman" panose="02020603050405020304" pitchFamily="18" charset="0"/>
              <a:cs typeface="Times New Roman" panose="02020603050405020304" pitchFamily="18" charset="0"/>
            </a:endParaRPr>
          </a:p>
          <a:p>
            <a:pPr>
              <a:lnSpc>
                <a:spcPct val="150000"/>
              </a:lnSpc>
            </a:pPr>
            <a:endParaRPr lang="en-US" altLang="zh-CN" sz="2000" b="1" dirty="0" smtClean="0">
              <a:latin typeface="Times New Roman" panose="02020603050405020304" pitchFamily="18" charset="0"/>
              <a:cs typeface="Times New Roman" panose="02020603050405020304" pitchFamily="18" charset="0"/>
            </a:endParaRPr>
          </a:p>
          <a:p>
            <a:pPr>
              <a:lnSpc>
                <a:spcPct val="150000"/>
              </a:lnSpc>
            </a:pPr>
            <a:endParaRPr lang="en-US" altLang="zh-CN" sz="2000" b="1" dirty="0">
              <a:latin typeface="Times New Roman" panose="02020603050405020304" pitchFamily="18" charset="0"/>
              <a:cs typeface="Times New Roman" panose="02020603050405020304" pitchFamily="18" charset="0"/>
            </a:endParaRPr>
          </a:p>
          <a:p>
            <a:pPr>
              <a:lnSpc>
                <a:spcPct val="150000"/>
              </a:lnSpc>
            </a:pPr>
            <a:endParaRPr lang="en-US" altLang="zh-CN" sz="2000" b="1" dirty="0">
              <a:latin typeface="Times New Roman" panose="02020603050405020304" pitchFamily="18" charset="0"/>
              <a:cs typeface="Times New Roman" panose="02020603050405020304" pitchFamily="18" charset="0"/>
            </a:endParaRPr>
          </a:p>
          <a:p>
            <a:pPr>
              <a:lnSpc>
                <a:spcPct val="150000"/>
              </a:lnSpc>
            </a:pP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从全校学生中随机抽取</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人，估计该学生上个月</a:t>
            </a:r>
            <a:r>
              <a:rPr lang="en-US" altLang="zh-CN" sz="2000" dirty="0">
                <a:latin typeface="Times New Roman" panose="02020603050405020304" pitchFamily="18" charset="0"/>
                <a:cs typeface="Times New Roman" panose="02020603050405020304" pitchFamily="18" charset="0"/>
              </a:rPr>
              <a:t>A,B</a:t>
            </a:r>
            <a:r>
              <a:rPr lang="zh-CN" altLang="en-US" sz="2000" dirty="0">
                <a:latin typeface="Times New Roman" panose="02020603050405020304" pitchFamily="18" charset="0"/>
                <a:cs typeface="Times New Roman" panose="02020603050405020304" pitchFamily="18" charset="0"/>
              </a:rPr>
              <a:t>两种支付方式都使用的概率</a:t>
            </a:r>
            <a:r>
              <a:rPr lang="en-US" altLang="zh-CN" sz="2000" dirty="0" smtClean="0">
                <a:latin typeface="Times New Roman" panose="02020603050405020304" pitchFamily="18" charset="0"/>
                <a:cs typeface="Times New Roman" panose="02020603050405020304" pitchFamily="18" charset="0"/>
              </a:rPr>
              <a:t>;</a:t>
            </a:r>
          </a:p>
          <a:p>
            <a:pPr>
              <a:lnSpc>
                <a:spcPct val="150000"/>
              </a:lnSpc>
            </a:pP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从样本仅使用</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和仅使用</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的学生中各随机抽取</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人，</a:t>
            </a:r>
            <a:r>
              <a:rPr lang="zh-CN" altLang="en-US" sz="2000" dirty="0" smtClean="0">
                <a:latin typeface="Times New Roman" panose="02020603050405020304" pitchFamily="18" charset="0"/>
                <a:cs typeface="Times New Roman" panose="02020603050405020304" pitchFamily="18" charset="0"/>
              </a:rPr>
              <a:t>以</a:t>
            </a:r>
            <a:r>
              <a:rPr lang="en-US" altLang="zh-CN" sz="2000" dirty="0" smtClean="0">
                <a:latin typeface="Times New Roman" panose="02020603050405020304" pitchFamily="18" charset="0"/>
                <a:cs typeface="Times New Roman" panose="02020603050405020304" pitchFamily="18" charset="0"/>
              </a:rPr>
              <a:t>X</a:t>
            </a:r>
            <a:r>
              <a:rPr lang="zh-CN" altLang="en-US" sz="2000" dirty="0" smtClean="0">
                <a:latin typeface="Times New Roman" panose="02020603050405020304" pitchFamily="18" charset="0"/>
                <a:cs typeface="Times New Roman" panose="02020603050405020304" pitchFamily="18" charset="0"/>
              </a:rPr>
              <a:t>表示这</a:t>
            </a:r>
            <a:r>
              <a:rPr lang="en-US" altLang="zh-CN" sz="2000" dirty="0" smtClean="0">
                <a:latin typeface="Times New Roman" panose="02020603050405020304" pitchFamily="18" charset="0"/>
                <a:cs typeface="Times New Roman" panose="02020603050405020304" pitchFamily="18" charset="0"/>
              </a:rPr>
              <a:t>2</a:t>
            </a:r>
            <a:r>
              <a:rPr lang="zh-CN" altLang="en-US" sz="2000" dirty="0" smtClean="0">
                <a:latin typeface="Times New Roman" panose="02020603050405020304" pitchFamily="18" charset="0"/>
                <a:cs typeface="Times New Roman" panose="02020603050405020304" pitchFamily="18" charset="0"/>
              </a:rPr>
              <a:t>人中上个月支付金额大于</a:t>
            </a:r>
            <a:r>
              <a:rPr lang="en-US" altLang="zh-CN" sz="2000" dirty="0" smtClean="0">
                <a:latin typeface="Times New Roman" panose="02020603050405020304" pitchFamily="18" charset="0"/>
                <a:cs typeface="Times New Roman" panose="02020603050405020304" pitchFamily="18" charset="0"/>
              </a:rPr>
              <a:t>1000</a:t>
            </a:r>
            <a:r>
              <a:rPr lang="zh-CN" altLang="en-US" sz="2000" dirty="0" smtClean="0">
                <a:latin typeface="Times New Roman" panose="02020603050405020304" pitchFamily="18" charset="0"/>
                <a:cs typeface="Times New Roman" panose="02020603050405020304" pitchFamily="18" charset="0"/>
              </a:rPr>
              <a:t>元的人数，求</a:t>
            </a:r>
            <a:r>
              <a:rPr lang="en-US" altLang="zh-CN" sz="2000" dirty="0" smtClean="0">
                <a:latin typeface="Times New Roman" panose="02020603050405020304" pitchFamily="18" charset="0"/>
                <a:cs typeface="Times New Roman" panose="02020603050405020304" pitchFamily="18" charset="0"/>
              </a:rPr>
              <a:t>X</a:t>
            </a:r>
            <a:r>
              <a:rPr lang="zh-CN" altLang="en-US" sz="2000" dirty="0" smtClean="0">
                <a:latin typeface="Times New Roman" panose="02020603050405020304" pitchFamily="18" charset="0"/>
                <a:cs typeface="Times New Roman" panose="02020603050405020304" pitchFamily="18" charset="0"/>
              </a:rPr>
              <a:t>的分布列和数学期望</a:t>
            </a:r>
            <a:endParaRPr lang="en-US" altLang="zh-CN" sz="2000" dirty="0" smtClean="0">
              <a:latin typeface="Times New Roman" panose="02020603050405020304" pitchFamily="18" charset="0"/>
              <a:cs typeface="Times New Roman" panose="02020603050405020304" pitchFamily="18" charset="0"/>
            </a:endParaRPr>
          </a:p>
          <a:p>
            <a:pPr>
              <a:lnSpc>
                <a:spcPct val="150000"/>
              </a:lnSpc>
            </a:pPr>
            <a:r>
              <a:rPr lang="en-US" altLang="zh-CN" sz="2000" dirty="0" smtClean="0">
                <a:latin typeface="Times New Roman" panose="02020603050405020304" pitchFamily="18" charset="0"/>
                <a:cs typeface="Times New Roman" panose="02020603050405020304" pitchFamily="18" charset="0"/>
              </a:rPr>
              <a:t>(3)</a:t>
            </a:r>
            <a:r>
              <a:rPr lang="zh-CN" altLang="en-US" sz="2000" dirty="0" smtClean="0">
                <a:latin typeface="Times New Roman" panose="02020603050405020304" pitchFamily="18" charset="0"/>
                <a:cs typeface="Times New Roman" panose="02020603050405020304" pitchFamily="18" charset="0"/>
              </a:rPr>
              <a:t>已知上个月样本学生的支付方式在本月没有变化，现从样本仅使用</a:t>
            </a:r>
            <a:r>
              <a:rPr lang="en-US" altLang="zh-CN" sz="2000" dirty="0" smtClean="0">
                <a:latin typeface="Times New Roman" panose="02020603050405020304" pitchFamily="18" charset="0"/>
                <a:cs typeface="Times New Roman" panose="02020603050405020304" pitchFamily="18" charset="0"/>
              </a:rPr>
              <a:t>A</a:t>
            </a:r>
            <a:r>
              <a:rPr lang="zh-CN" altLang="en-US" sz="2000" dirty="0" smtClean="0">
                <a:latin typeface="Times New Roman" panose="02020603050405020304" pitchFamily="18" charset="0"/>
                <a:cs typeface="Times New Roman" panose="02020603050405020304" pitchFamily="18" charset="0"/>
              </a:rPr>
              <a:t>的学生中，随机抽查</a:t>
            </a:r>
            <a:r>
              <a:rPr lang="en-US" altLang="zh-CN" sz="2000" dirty="0" smtClean="0">
                <a:latin typeface="Times New Roman" panose="02020603050405020304" pitchFamily="18" charset="0"/>
                <a:cs typeface="Times New Roman" panose="02020603050405020304" pitchFamily="18" charset="0"/>
              </a:rPr>
              <a:t>3</a:t>
            </a:r>
            <a:r>
              <a:rPr lang="zh-CN" altLang="en-US" sz="2000" dirty="0" smtClean="0">
                <a:latin typeface="Times New Roman" panose="02020603050405020304" pitchFamily="18" charset="0"/>
                <a:cs typeface="Times New Roman" panose="02020603050405020304" pitchFamily="18" charset="0"/>
              </a:rPr>
              <a:t>人，发现他们本月的支付金额都大于</a:t>
            </a:r>
            <a:r>
              <a:rPr lang="en-US" altLang="zh-CN" sz="2000" dirty="0" smtClean="0">
                <a:latin typeface="Times New Roman" panose="02020603050405020304" pitchFamily="18" charset="0"/>
                <a:cs typeface="Times New Roman" panose="02020603050405020304" pitchFamily="18" charset="0"/>
              </a:rPr>
              <a:t>2000</a:t>
            </a:r>
            <a:r>
              <a:rPr lang="zh-CN" altLang="en-US" sz="2000" dirty="0" smtClean="0">
                <a:latin typeface="Times New Roman" panose="02020603050405020304" pitchFamily="18" charset="0"/>
                <a:cs typeface="Times New Roman" panose="02020603050405020304" pitchFamily="18" charset="0"/>
              </a:rPr>
              <a:t>元。根据抽查结果，能否认为样本仅使用</a:t>
            </a:r>
            <a:r>
              <a:rPr lang="en-US" altLang="zh-CN" sz="2000" dirty="0" smtClean="0">
                <a:latin typeface="Times New Roman" panose="02020603050405020304" pitchFamily="18" charset="0"/>
                <a:cs typeface="Times New Roman" panose="02020603050405020304" pitchFamily="18" charset="0"/>
              </a:rPr>
              <a:t>A</a:t>
            </a:r>
            <a:r>
              <a:rPr lang="zh-CN" altLang="en-US" sz="2000" dirty="0" smtClean="0">
                <a:latin typeface="Times New Roman" panose="02020603050405020304" pitchFamily="18" charset="0"/>
                <a:cs typeface="Times New Roman" panose="02020603050405020304" pitchFamily="18" charset="0"/>
              </a:rPr>
              <a:t>的学生中本月支付金额大于</a:t>
            </a:r>
            <a:r>
              <a:rPr lang="en-US" altLang="zh-CN" sz="2000" dirty="0" smtClean="0">
                <a:latin typeface="Times New Roman" panose="02020603050405020304" pitchFamily="18" charset="0"/>
                <a:cs typeface="Times New Roman" panose="02020603050405020304" pitchFamily="18" charset="0"/>
              </a:rPr>
              <a:t>2000</a:t>
            </a:r>
            <a:r>
              <a:rPr lang="zh-CN" altLang="en-US" sz="2000" dirty="0" smtClean="0">
                <a:latin typeface="Times New Roman" panose="02020603050405020304" pitchFamily="18" charset="0"/>
                <a:cs typeface="Times New Roman" panose="02020603050405020304" pitchFamily="18" charset="0"/>
              </a:rPr>
              <a:t>的人数有变化，说明理由。</a:t>
            </a:r>
            <a:endParaRPr lang="zh-CN" altLang="en-US" sz="2000" dirty="0">
              <a:latin typeface="Times New Roman" panose="02020603050405020304" pitchFamily="18" charset="0"/>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4021497509"/>
              </p:ext>
            </p:extLst>
          </p:nvPr>
        </p:nvGraphicFramePr>
        <p:xfrm>
          <a:off x="406400" y="2142066"/>
          <a:ext cx="11163299" cy="1845733"/>
        </p:xfrm>
        <a:graphic>
          <a:graphicData uri="http://schemas.openxmlformats.org/drawingml/2006/table">
            <a:tbl>
              <a:tblPr firstRow="1" bandRow="1">
                <a:tableStyleId>{5940675A-B579-460E-94D1-54222C63F5DA}</a:tableStyleId>
              </a:tblPr>
              <a:tblGrid>
                <a:gridCol w="3746438"/>
                <a:gridCol w="2472287"/>
                <a:gridCol w="2472287"/>
                <a:gridCol w="2472287"/>
              </a:tblGrid>
              <a:tr h="751103">
                <a:tc>
                  <a:txBody>
                    <a:bodyPr/>
                    <a:lstStyle/>
                    <a:p>
                      <a:pPr algn="l"/>
                      <a:r>
                        <a:rPr lang="en-US" altLang="zh-CN" dirty="0" smtClean="0">
                          <a:latin typeface="Times New Roman" panose="02020603050405020304" pitchFamily="18" charset="0"/>
                          <a:cs typeface="Times New Roman" panose="02020603050405020304" pitchFamily="18" charset="0"/>
                        </a:rPr>
                        <a:t>          </a:t>
                      </a:r>
                      <a:r>
                        <a:rPr lang="en-US" altLang="zh-CN" baseline="0"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支付金额（元）</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支付方式</a:t>
                      </a:r>
                      <a:endParaRPr lang="zh-CN" altLang="en-US" dirty="0">
                        <a:latin typeface="Times New Roman" panose="02020603050405020304" pitchFamily="18" charset="0"/>
                        <a:cs typeface="Times New Roman" panose="02020603050405020304" pitchFamily="18" charset="0"/>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lang="en-US" altLang="zh-CN" dirty="0" smtClean="0">
                          <a:latin typeface="Times New Roman" panose="02020603050405020304" pitchFamily="18" charset="0"/>
                          <a:cs typeface="Times New Roman" panose="02020603050405020304" pitchFamily="18" charset="0"/>
                        </a:rPr>
                        <a:t>(0,1000]</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(1000,2000]</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dirty="0" smtClean="0">
                          <a:latin typeface="Times New Roman" panose="02020603050405020304" pitchFamily="18" charset="0"/>
                          <a:cs typeface="Times New Roman" panose="02020603050405020304" pitchFamily="18" charset="0"/>
                        </a:rPr>
                        <a:t>大于</a:t>
                      </a:r>
                      <a:r>
                        <a:rPr lang="en-US" altLang="zh-CN" dirty="0" smtClean="0">
                          <a:latin typeface="Times New Roman" panose="02020603050405020304" pitchFamily="18" charset="0"/>
                          <a:cs typeface="Times New Roman" panose="02020603050405020304" pitchFamily="18" charset="0"/>
                        </a:rPr>
                        <a:t>2000</a:t>
                      </a:r>
                      <a:endParaRPr lang="zh-CN" altLang="en-US" dirty="0">
                        <a:latin typeface="Times New Roman" panose="02020603050405020304" pitchFamily="18" charset="0"/>
                        <a:cs typeface="Times New Roman" panose="02020603050405020304" pitchFamily="18" charset="0"/>
                      </a:endParaRPr>
                    </a:p>
                  </a:txBody>
                  <a:tcPr anchor="ctr"/>
                </a:tc>
              </a:tr>
              <a:tr h="547315">
                <a:tc>
                  <a:txBody>
                    <a:bodyPr/>
                    <a:lstStyle/>
                    <a:p>
                      <a:pPr algn="ctr"/>
                      <a:r>
                        <a:rPr lang="zh-CN" altLang="en-US" dirty="0" smtClean="0">
                          <a:latin typeface="Times New Roman" panose="02020603050405020304" pitchFamily="18" charset="0"/>
                          <a:cs typeface="Times New Roman" panose="02020603050405020304" pitchFamily="18" charset="0"/>
                        </a:rPr>
                        <a:t>仅使用</a:t>
                      </a:r>
                      <a:r>
                        <a:rPr lang="en-US" altLang="zh-CN" dirty="0" smtClean="0">
                          <a:latin typeface="Times New Roman" panose="02020603050405020304" pitchFamily="18" charset="0"/>
                          <a:cs typeface="Times New Roman" panose="02020603050405020304" pitchFamily="18" charset="0"/>
                        </a:rPr>
                        <a:t>A</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18</a:t>
                      </a:r>
                      <a:r>
                        <a:rPr lang="zh-CN" altLang="en-US" dirty="0" smtClean="0">
                          <a:latin typeface="Times New Roman" panose="02020603050405020304" pitchFamily="18" charset="0"/>
                          <a:cs typeface="Times New Roman" panose="02020603050405020304" pitchFamily="18" charset="0"/>
                        </a:rPr>
                        <a:t>人</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9</a:t>
                      </a:r>
                      <a:r>
                        <a:rPr lang="zh-CN" altLang="en-US" dirty="0" smtClean="0">
                          <a:latin typeface="Times New Roman" panose="02020603050405020304" pitchFamily="18" charset="0"/>
                          <a:cs typeface="Times New Roman" panose="02020603050405020304" pitchFamily="18" charset="0"/>
                        </a:rPr>
                        <a:t>人</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人</a:t>
                      </a:r>
                      <a:endParaRPr lang="zh-CN" altLang="en-US" dirty="0">
                        <a:latin typeface="Times New Roman" panose="02020603050405020304" pitchFamily="18" charset="0"/>
                        <a:cs typeface="Times New Roman" panose="02020603050405020304" pitchFamily="18" charset="0"/>
                      </a:endParaRPr>
                    </a:p>
                  </a:txBody>
                  <a:tcPr anchor="ctr"/>
                </a:tc>
              </a:tr>
              <a:tr h="547315">
                <a:tc>
                  <a:txBody>
                    <a:bodyPr/>
                    <a:lstStyle/>
                    <a:p>
                      <a:pPr algn="ctr"/>
                      <a:r>
                        <a:rPr lang="zh-CN" altLang="en-US" dirty="0" smtClean="0">
                          <a:latin typeface="Times New Roman" panose="02020603050405020304" pitchFamily="18" charset="0"/>
                          <a:cs typeface="Times New Roman" panose="02020603050405020304" pitchFamily="18" charset="0"/>
                        </a:rPr>
                        <a:t>仅使用</a:t>
                      </a:r>
                      <a:r>
                        <a:rPr lang="en-US" altLang="zh-CN" dirty="0" smtClean="0">
                          <a:latin typeface="Times New Roman" panose="02020603050405020304" pitchFamily="18" charset="0"/>
                          <a:cs typeface="Times New Roman" panose="02020603050405020304" pitchFamily="18" charset="0"/>
                        </a:rPr>
                        <a:t>B</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10</a:t>
                      </a:r>
                      <a:r>
                        <a:rPr lang="zh-CN" altLang="en-US" dirty="0" smtClean="0">
                          <a:latin typeface="Times New Roman" panose="02020603050405020304" pitchFamily="18" charset="0"/>
                          <a:cs typeface="Times New Roman" panose="02020603050405020304" pitchFamily="18" charset="0"/>
                        </a:rPr>
                        <a:t>人</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14</a:t>
                      </a:r>
                      <a:r>
                        <a:rPr lang="zh-CN" altLang="en-US" dirty="0" smtClean="0">
                          <a:latin typeface="Times New Roman" panose="02020603050405020304" pitchFamily="18" charset="0"/>
                          <a:cs typeface="Times New Roman" panose="02020603050405020304" pitchFamily="18" charset="0"/>
                        </a:rPr>
                        <a:t>人</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人</a:t>
                      </a:r>
                      <a:endParaRPr lang="zh-CN" altLang="en-US" dirty="0">
                        <a:latin typeface="Times New Roman" panose="02020603050405020304" pitchFamily="18" charset="0"/>
                        <a:cs typeface="Times New Roman" panose="02020603050405020304" pitchFamily="18" charset="0"/>
                      </a:endParaRPr>
                    </a:p>
                  </a:txBody>
                  <a:tcPr anchor="ctr"/>
                </a:tc>
              </a:tr>
            </a:tbl>
          </a:graphicData>
        </a:graphic>
      </p:graphicFrame>
    </p:spTree>
    <p:extLst>
      <p:ext uri="{BB962C8B-B14F-4D97-AF65-F5344CB8AC3E}">
        <p14:creationId xmlns:p14="http://schemas.microsoft.com/office/powerpoint/2010/main" val="630116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3200" dirty="0" smtClean="0"/>
              <a:t>考点</a:t>
            </a:r>
            <a:r>
              <a:rPr lang="en-US" altLang="zh-CN" sz="3200" dirty="0" smtClean="0"/>
              <a:t>2——</a:t>
            </a:r>
            <a:r>
              <a:rPr lang="zh-CN" altLang="en-US" sz="3200">
                <a:latin typeface="Times New Roman" panose="02020603050405020304" pitchFamily="18" charset="0"/>
                <a:cs typeface="Times New Roman" panose="02020603050405020304" pitchFamily="18" charset="0"/>
              </a:rPr>
              <a:t>离散型随机变量及其分布列、均值与方差</a:t>
            </a:r>
            <a:endParaRPr lang="en-US" altLang="zh-C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文本框 8"/>
              <p:cNvSpPr txBox="1"/>
              <p:nvPr/>
            </p:nvSpPr>
            <p:spPr>
              <a:xfrm>
                <a:off x="63691" y="700885"/>
                <a:ext cx="11869003" cy="2473626"/>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）由题意知，样本中仅使用</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的学生有</a:t>
                </a:r>
                <a:r>
                  <a:rPr lang="en-US" altLang="zh-CN" sz="2400" dirty="0" smtClean="0">
                    <a:latin typeface="Times New Roman" panose="02020603050405020304" pitchFamily="18" charset="0"/>
                    <a:cs typeface="Times New Roman" panose="02020603050405020304" pitchFamily="18" charset="0"/>
                  </a:rPr>
                  <a:t>18+9+3=30</a:t>
                </a:r>
                <a:r>
                  <a:rPr lang="zh-CN" altLang="en-US" sz="2400" dirty="0">
                    <a:latin typeface="Times New Roman" panose="02020603050405020304" pitchFamily="18" charset="0"/>
                    <a:cs typeface="Times New Roman" panose="02020603050405020304" pitchFamily="18" charset="0"/>
                  </a:rPr>
                  <a:t>人，仅使用</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的学生有</a:t>
                </a:r>
                <a:r>
                  <a:rPr lang="en-US" altLang="zh-CN" sz="2400" dirty="0" smtClean="0">
                    <a:latin typeface="Times New Roman" panose="02020603050405020304" pitchFamily="18" charset="0"/>
                    <a:cs typeface="Times New Roman" panose="02020603050405020304" pitchFamily="18" charset="0"/>
                  </a:rPr>
                  <a:t>10+14+1=25</a:t>
                </a:r>
                <a:r>
                  <a:rPr lang="zh-CN" altLang="en-US" sz="2400" dirty="0" smtClean="0">
                    <a:latin typeface="Times New Roman" panose="02020603050405020304" pitchFamily="18" charset="0"/>
                    <a:cs typeface="Times New Roman" panose="02020603050405020304" pitchFamily="18" charset="0"/>
                  </a:rPr>
                  <a:t>人</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两种支付方式都不使用的</a:t>
                </a:r>
                <a:r>
                  <a:rPr lang="zh-CN" altLang="en-US" sz="2400" dirty="0" smtClean="0">
                    <a:latin typeface="Times New Roman" panose="02020603050405020304" pitchFamily="18" charset="0"/>
                    <a:cs typeface="Times New Roman" panose="02020603050405020304" pitchFamily="18" charset="0"/>
                  </a:rPr>
                  <a:t>学生有</a:t>
                </a:r>
                <a:r>
                  <a:rPr lang="en-US" altLang="zh-CN" sz="2400" dirty="0">
                    <a:latin typeface="Times New Roman" panose="02020603050405020304" pitchFamily="18" charset="0"/>
                    <a:cs typeface="Times New Roman" panose="02020603050405020304" pitchFamily="18" charset="0"/>
                  </a:rPr>
                  <a:t>5</a:t>
                </a:r>
                <a:r>
                  <a:rPr lang="zh-CN" altLang="en-US" sz="2400" dirty="0">
                    <a:latin typeface="Times New Roman" panose="02020603050405020304" pitchFamily="18" charset="0"/>
                    <a:cs typeface="Times New Roman" panose="02020603050405020304" pitchFamily="18" charset="0"/>
                  </a:rPr>
                  <a:t>人，故样本中</a:t>
                </a:r>
                <a:r>
                  <a:rPr lang="en-US" altLang="zh-CN" sz="2400" dirty="0">
                    <a:latin typeface="Times New Roman" panose="02020603050405020304" pitchFamily="18" charset="0"/>
                    <a:cs typeface="Times New Roman" panose="02020603050405020304" pitchFamily="18" charset="0"/>
                  </a:rPr>
                  <a:t>A,B</a:t>
                </a:r>
                <a:r>
                  <a:rPr lang="zh-CN" altLang="en-US" sz="2400" dirty="0">
                    <a:latin typeface="Times New Roman" panose="02020603050405020304" pitchFamily="18" charset="0"/>
                    <a:cs typeface="Times New Roman" panose="02020603050405020304" pitchFamily="18" charset="0"/>
                  </a:rPr>
                  <a:t>两种支付方式都</a:t>
                </a:r>
                <a:r>
                  <a:rPr lang="zh-CN" altLang="en-US" sz="2400" dirty="0" smtClean="0">
                    <a:latin typeface="Times New Roman" panose="02020603050405020304" pitchFamily="18" charset="0"/>
                    <a:cs typeface="Times New Roman" panose="02020603050405020304" pitchFamily="18" charset="0"/>
                  </a:rPr>
                  <a:t>使用的</a:t>
                </a:r>
                <a:r>
                  <a:rPr lang="zh-CN" altLang="en-US" sz="2400" dirty="0">
                    <a:latin typeface="Times New Roman" panose="02020603050405020304" pitchFamily="18" charset="0"/>
                    <a:cs typeface="Times New Roman" panose="02020603050405020304" pitchFamily="18" charset="0"/>
                  </a:rPr>
                  <a:t>学生有</a:t>
                </a:r>
                <a:r>
                  <a:rPr lang="en-US" altLang="zh-CN" sz="2400" dirty="0">
                    <a:latin typeface="Times New Roman" panose="02020603050405020304" pitchFamily="18" charset="0"/>
                    <a:cs typeface="Times New Roman" panose="02020603050405020304" pitchFamily="18" charset="0"/>
                  </a:rPr>
                  <a:t>100 -30-25-5=40</a:t>
                </a:r>
                <a:r>
                  <a:rPr lang="zh-CN" altLang="en-US" sz="2400" dirty="0">
                    <a:latin typeface="Times New Roman" panose="02020603050405020304" pitchFamily="18" charset="0"/>
                    <a:cs typeface="Times New Roman" panose="02020603050405020304" pitchFamily="18" charset="0"/>
                  </a:rPr>
                  <a:t>人，所以从</a:t>
                </a:r>
                <a:r>
                  <a:rPr lang="zh-CN" altLang="en-US" sz="2400" dirty="0" smtClean="0">
                    <a:latin typeface="Times New Roman" panose="02020603050405020304" pitchFamily="18" charset="0"/>
                    <a:cs typeface="Times New Roman" panose="02020603050405020304" pitchFamily="18" charset="0"/>
                  </a:rPr>
                  <a:t>全校学生</a:t>
                </a:r>
                <a:r>
                  <a:rPr lang="zh-CN" altLang="en-US" sz="2400" dirty="0">
                    <a:latin typeface="Times New Roman" panose="02020603050405020304" pitchFamily="18" charset="0"/>
                    <a:cs typeface="Times New Roman" panose="02020603050405020304" pitchFamily="18" charset="0"/>
                  </a:rPr>
                  <a:t>中随机抽取</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人，该学生上个月</a:t>
                </a:r>
                <a:r>
                  <a:rPr lang="en-US" altLang="zh-CN" sz="2400" dirty="0">
                    <a:latin typeface="Times New Roman" panose="02020603050405020304" pitchFamily="18" charset="0"/>
                    <a:cs typeface="Times New Roman" panose="02020603050405020304" pitchFamily="18" charset="0"/>
                  </a:rPr>
                  <a:t>A,B</a:t>
                </a:r>
                <a:r>
                  <a:rPr lang="zh-CN" altLang="en-US" sz="2400" dirty="0">
                    <a:latin typeface="Times New Roman" panose="02020603050405020304" pitchFamily="18" charset="0"/>
                    <a:cs typeface="Times New Roman" panose="02020603050405020304" pitchFamily="18" charset="0"/>
                  </a:rPr>
                  <a:t>两种支付方式都使用的概率估计</a:t>
                </a:r>
                <a:r>
                  <a:rPr lang="zh-CN" altLang="en-US" sz="2400" dirty="0" smtClean="0">
                    <a:latin typeface="Times New Roman" panose="02020603050405020304" pitchFamily="18" charset="0"/>
                    <a:cs typeface="Times New Roman" panose="02020603050405020304" pitchFamily="18" charset="0"/>
                  </a:rPr>
                  <a:t>为</a:t>
                </a:r>
                <a14:m>
                  <m:oMath xmlns:m="http://schemas.openxmlformats.org/officeDocument/2006/math">
                    <m:f>
                      <m:fPr>
                        <m:ctrlPr>
                          <a:rPr lang="en-US" altLang="zh-CN" sz="2400" i="1" smtClean="0">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40</m:t>
                        </m:r>
                      </m:num>
                      <m:den>
                        <m:r>
                          <a:rPr lang="en-US" altLang="zh-CN" sz="2400" b="0" i="1" smtClean="0">
                            <a:latin typeface="Cambria Math" panose="02040503050406030204" pitchFamily="18" charset="0"/>
                            <a:cs typeface="Times New Roman" panose="02020603050405020304" pitchFamily="18" charset="0"/>
                          </a:rPr>
                          <m:t>100</m:t>
                        </m:r>
                      </m:den>
                    </m:f>
                  </m:oMath>
                </a14:m>
                <a:r>
                  <a:rPr lang="en-US" altLang="zh-CN" sz="2400" dirty="0" smtClean="0">
                    <a:latin typeface="Times New Roman" panose="02020603050405020304" pitchFamily="18" charset="0"/>
                    <a:cs typeface="Times New Roman" panose="02020603050405020304" pitchFamily="18" charset="0"/>
                  </a:rPr>
                  <a:t>=0.4</a:t>
                </a:r>
                <a:endParaRPr lang="zh-CN" altLang="en-US" sz="2400" dirty="0">
                  <a:latin typeface="Times New Roman" panose="02020603050405020304" pitchFamily="18" charset="0"/>
                  <a:cs typeface="Times New Roman" panose="020206030504050203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63691" y="700885"/>
                <a:ext cx="11869003" cy="2473626"/>
              </a:xfrm>
              <a:prstGeom prst="rect">
                <a:avLst/>
              </a:prstGeom>
              <a:blipFill rotWithShape="0">
                <a:blip r:embed="rId3"/>
                <a:stretch>
                  <a:fillRect l="-770" b="-147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63690" y="3174511"/>
                <a:ext cx="11869003" cy="3930050"/>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的所有可能值为</a:t>
                </a:r>
                <a:r>
                  <a:rPr lang="en-US" altLang="zh-CN" sz="2400" dirty="0">
                    <a:latin typeface="Times New Roman" panose="02020603050405020304" pitchFamily="18" charset="0"/>
                    <a:cs typeface="Times New Roman" panose="02020603050405020304" pitchFamily="18" charset="0"/>
                  </a:rPr>
                  <a:t>0,1,2</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记事</a:t>
                </a:r>
                <a:r>
                  <a:rPr lang="zh-CN" altLang="en-US" sz="2400" dirty="0">
                    <a:latin typeface="Times New Roman" panose="02020603050405020304" pitchFamily="18" charset="0"/>
                    <a:cs typeface="Times New Roman" panose="02020603050405020304" pitchFamily="18" charset="0"/>
                  </a:rPr>
                  <a:t>件</a:t>
                </a:r>
                <a:r>
                  <a:rPr lang="en-US" altLang="zh-CN" sz="2400"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为“从样本仅使用</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的学生中随机</a:t>
                </a:r>
                <a:r>
                  <a:rPr lang="zh-CN" altLang="en-US" sz="2400" dirty="0" smtClean="0">
                    <a:latin typeface="Times New Roman" panose="02020603050405020304" pitchFamily="18" charset="0"/>
                    <a:cs typeface="Times New Roman" panose="02020603050405020304" pitchFamily="18" charset="0"/>
                  </a:rPr>
                  <a:t>抽取</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人，该学生上个月的支付金额大于</a:t>
                </a:r>
                <a:r>
                  <a:rPr lang="en-US" altLang="zh-CN" sz="2400" dirty="0">
                    <a:latin typeface="Times New Roman" panose="02020603050405020304" pitchFamily="18" charset="0"/>
                    <a:cs typeface="Times New Roman" panose="02020603050405020304" pitchFamily="18" charset="0"/>
                  </a:rPr>
                  <a:t>1 </a:t>
                </a:r>
                <a:r>
                  <a:rPr lang="en-US" altLang="zh-CN" sz="2400" dirty="0" smtClean="0">
                    <a:latin typeface="Times New Roman" panose="02020603050405020304" pitchFamily="18" charset="0"/>
                    <a:cs typeface="Times New Roman" panose="02020603050405020304" pitchFamily="18" charset="0"/>
                  </a:rPr>
                  <a:t>000</a:t>
                </a:r>
                <a:r>
                  <a:rPr lang="zh-CN" altLang="en-US" sz="2400" dirty="0" smtClean="0">
                    <a:latin typeface="Times New Roman" panose="02020603050405020304" pitchFamily="18" charset="0"/>
                    <a:cs typeface="Times New Roman" panose="02020603050405020304" pitchFamily="18" charset="0"/>
                  </a:rPr>
                  <a:t>元</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事件</a:t>
                </a:r>
                <a:r>
                  <a:rPr lang="en-US" altLang="zh-CN" sz="2400" dirty="0">
                    <a:latin typeface="Times New Roman" panose="02020603050405020304" pitchFamily="18" charset="0"/>
                    <a:cs typeface="Times New Roman" panose="02020603050405020304" pitchFamily="18" charset="0"/>
                  </a:rPr>
                  <a:t>D</a:t>
                </a:r>
                <a:r>
                  <a:rPr lang="zh-CN" altLang="en-US" sz="2400" dirty="0">
                    <a:latin typeface="Times New Roman" panose="02020603050405020304" pitchFamily="18" charset="0"/>
                    <a:cs typeface="Times New Roman" panose="02020603050405020304" pitchFamily="18" charset="0"/>
                  </a:rPr>
                  <a:t>为“从样本仅使用</a:t>
                </a:r>
                <a:r>
                  <a:rPr lang="en-US" altLang="zh-CN" sz="2400"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的学生中</a:t>
                </a:r>
                <a:r>
                  <a:rPr lang="zh-CN" altLang="en-US" sz="2400" dirty="0" smtClean="0">
                    <a:latin typeface="Times New Roman" panose="02020603050405020304" pitchFamily="18" charset="0"/>
                    <a:cs typeface="Times New Roman" panose="02020603050405020304" pitchFamily="18" charset="0"/>
                  </a:rPr>
                  <a:t>随机抽取</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人，该学生上个月的支付金额</a:t>
                </a:r>
                <a:r>
                  <a:rPr lang="zh-CN" altLang="en-US" sz="2400" dirty="0" smtClean="0">
                    <a:latin typeface="Times New Roman" panose="02020603050405020304" pitchFamily="18" charset="0"/>
                    <a:cs typeface="Times New Roman" panose="02020603050405020304" pitchFamily="18" charset="0"/>
                  </a:rPr>
                  <a:t>大于</a:t>
                </a:r>
                <a:r>
                  <a:rPr lang="en-US" altLang="zh-CN" sz="2400" dirty="0" smtClean="0">
                    <a:latin typeface="Times New Roman" panose="02020603050405020304" pitchFamily="18" charset="0"/>
                    <a:cs typeface="Times New Roman" panose="02020603050405020304" pitchFamily="18" charset="0"/>
                  </a:rPr>
                  <a:t>1 </a:t>
                </a:r>
                <a:r>
                  <a:rPr lang="en-US" altLang="zh-CN" sz="2400" dirty="0">
                    <a:latin typeface="Times New Roman" panose="02020603050405020304" pitchFamily="18" charset="0"/>
                    <a:cs typeface="Times New Roman" panose="02020603050405020304" pitchFamily="18" charset="0"/>
                  </a:rPr>
                  <a:t>000</a:t>
                </a:r>
                <a:r>
                  <a:rPr lang="zh-CN" altLang="en-US" sz="2400" dirty="0">
                    <a:latin typeface="Times New Roman" panose="02020603050405020304" pitchFamily="18" charset="0"/>
                    <a:cs typeface="Times New Roman" panose="02020603050405020304" pitchFamily="18" charset="0"/>
                  </a:rPr>
                  <a:t>元”</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由</a:t>
                </a:r>
                <a:r>
                  <a:rPr lang="zh-CN" altLang="en-US" sz="2400" dirty="0">
                    <a:latin typeface="Times New Roman" panose="02020603050405020304" pitchFamily="18" charset="0"/>
                    <a:cs typeface="Times New Roman" panose="02020603050405020304" pitchFamily="18" charset="0"/>
                  </a:rPr>
                  <a:t>题设知，事件</a:t>
                </a:r>
                <a:r>
                  <a:rPr lang="en-US" altLang="zh-CN" sz="2400" dirty="0">
                    <a:latin typeface="Times New Roman" panose="02020603050405020304" pitchFamily="18" charset="0"/>
                    <a:cs typeface="Times New Roman" panose="02020603050405020304" pitchFamily="18" charset="0"/>
                  </a:rPr>
                  <a:t>C,D</a:t>
                </a:r>
                <a:r>
                  <a:rPr lang="zh-CN" altLang="en-US" sz="2400" dirty="0">
                    <a:latin typeface="Times New Roman" panose="02020603050405020304" pitchFamily="18" charset="0"/>
                    <a:cs typeface="Times New Roman" panose="02020603050405020304" pitchFamily="18" charset="0"/>
                  </a:rPr>
                  <a:t>相互独立</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且</a:t>
                </a:r>
                <a:r>
                  <a:rPr lang="en-US" altLang="zh-CN" sz="2400" dirty="0">
                    <a:latin typeface="Times New Roman" panose="02020603050405020304" pitchFamily="18" charset="0"/>
                    <a:cs typeface="Times New Roman" panose="02020603050405020304" pitchFamily="18" charset="0"/>
                  </a:rPr>
                  <a:t>P(C)=</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9+3</m:t>
                        </m:r>
                      </m:num>
                      <m:den>
                        <m:r>
                          <a:rPr lang="en-US" altLang="zh-CN" sz="2400" b="0" i="1" smtClean="0">
                            <a:latin typeface="Cambria Math" panose="02040503050406030204" pitchFamily="18" charset="0"/>
                            <a:cs typeface="Times New Roman" panose="02020603050405020304" pitchFamily="18" charset="0"/>
                          </a:rPr>
                          <m:t>30</m:t>
                        </m:r>
                      </m:den>
                    </m:f>
                  </m:oMath>
                </a14:m>
                <a:r>
                  <a:rPr lang="en-US" altLang="zh-CN" sz="2400"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0.4</a:t>
                </a:r>
              </a:p>
              <a:p>
                <a:pPr>
                  <a:lnSpc>
                    <a:spcPct val="150000"/>
                  </a:lnSpc>
                </a:pPr>
                <a:r>
                  <a:rPr lang="en-US" altLang="zh-CN" sz="2400" dirty="0">
                    <a:latin typeface="Times New Roman" panose="02020603050405020304" pitchFamily="18" charset="0"/>
                    <a:cs typeface="Times New Roman" panose="02020603050405020304" pitchFamily="18" charset="0"/>
                  </a:rPr>
                  <a:t>P(D)=</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14+1</m:t>
                        </m:r>
                      </m:num>
                      <m:den>
                        <m:r>
                          <a:rPr lang="en-US" altLang="zh-CN" sz="2400" b="0" i="1" smtClean="0">
                            <a:latin typeface="Cambria Math" panose="02040503050406030204" pitchFamily="18" charset="0"/>
                            <a:cs typeface="Times New Roman" panose="02020603050405020304" pitchFamily="18" charset="0"/>
                          </a:rPr>
                          <m:t>25</m:t>
                        </m:r>
                      </m:den>
                    </m:f>
                  </m:oMath>
                </a14:m>
                <a:r>
                  <a:rPr lang="en-US" altLang="zh-CN" sz="2400" dirty="0" smtClean="0">
                    <a:latin typeface="Times New Roman" panose="02020603050405020304" pitchFamily="18" charset="0"/>
                    <a:cs typeface="Times New Roman" panose="02020603050405020304" pitchFamily="18" charset="0"/>
                  </a:rPr>
                  <a:t>=0.6</a:t>
                </a:r>
                <a:r>
                  <a:rPr lang="zh-CN" altLang="en-US" sz="2400" dirty="0" smtClean="0">
                    <a:latin typeface="Times New Roman" panose="02020603050405020304" pitchFamily="18" charset="0"/>
                    <a:cs typeface="Times New Roman" panose="02020603050405020304" pitchFamily="18" charset="0"/>
                  </a:rPr>
                  <a:t>，所以</a:t>
                </a:r>
                <a:r>
                  <a:rPr lang="en-US" altLang="zh-CN" sz="2400" dirty="0">
                    <a:latin typeface="Times New Roman" panose="02020603050405020304" pitchFamily="18" charset="0"/>
                    <a:cs typeface="Times New Roman" panose="02020603050405020304" pitchFamily="18" charset="0"/>
                  </a:rPr>
                  <a:t>P(X=2)= P(CD)= P(C)P(D</a:t>
                </a:r>
                <a:r>
                  <a:rPr lang="en-US" altLang="zh-CN" sz="2400" dirty="0" smtClean="0">
                    <a:latin typeface="Times New Roman" panose="02020603050405020304" pitchFamily="18" charset="0"/>
                    <a:cs typeface="Times New Roman" panose="02020603050405020304" pitchFamily="18" charset="0"/>
                  </a:rPr>
                  <a:t>)=0.24</a:t>
                </a:r>
              </a:p>
              <a:p>
                <a:pPr>
                  <a:lnSpc>
                    <a:spcPct val="150000"/>
                  </a:lnSpc>
                </a:pPr>
                <a:r>
                  <a:rPr lang="en-US" altLang="zh-CN" sz="2400" dirty="0">
                    <a:latin typeface="Times New Roman" panose="02020603050405020304" pitchFamily="18" charset="0"/>
                    <a:cs typeface="Times New Roman" panose="02020603050405020304" pitchFamily="18" charset="0"/>
                  </a:rPr>
                  <a:t>P(X= 1)= P( C</a:t>
                </a:r>
                <a14:m>
                  <m:oMath xmlns:m="http://schemas.openxmlformats.org/officeDocument/2006/math">
                    <m:acc>
                      <m:accPr>
                        <m:chr m:val="̅"/>
                        <m:ctrlPr>
                          <a:rPr lang="en-US" altLang="zh-CN" sz="2400" i="1" dirty="0" smtClean="0">
                            <a:latin typeface="Cambria Math" panose="02040503050406030204" pitchFamily="18" charset="0"/>
                            <a:cs typeface="Times New Roman" panose="02020603050405020304" pitchFamily="18" charset="0"/>
                          </a:rPr>
                        </m:ctrlPr>
                      </m:accPr>
                      <m:e>
                        <m:r>
                          <m:rPr>
                            <m:sty m:val="p"/>
                          </m:rPr>
                          <a:rPr lang="en-US" altLang="zh-CN" sz="2400" i="0" dirty="0" smtClean="0">
                            <a:latin typeface="Cambria Math" panose="02040503050406030204" pitchFamily="18" charset="0"/>
                            <a:cs typeface="Times New Roman" panose="02020603050405020304" pitchFamily="18" charset="0"/>
                          </a:rPr>
                          <m:t>D</m:t>
                        </m:r>
                      </m:e>
                    </m:acc>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acc>
                      <m:accPr>
                        <m:chr m:val="̅"/>
                        <m:ctrlPr>
                          <a:rPr lang="en-US" altLang="zh-CN" sz="2400" i="1" dirty="0" smtClean="0">
                            <a:latin typeface="Cambria Math" panose="02040503050406030204" pitchFamily="18" charset="0"/>
                            <a:cs typeface="Times New Roman" panose="02020603050405020304" pitchFamily="18" charset="0"/>
                          </a:rPr>
                        </m:ctrlPr>
                      </m:accPr>
                      <m:e>
                        <m:r>
                          <m:rPr>
                            <m:sty m:val="p"/>
                          </m:rPr>
                          <a:rPr lang="en-US" altLang="zh-CN" sz="2400" i="0" dirty="0">
                            <a:latin typeface="Cambria Math" panose="02040503050406030204" pitchFamily="18" charset="0"/>
                            <a:cs typeface="Times New Roman" panose="02020603050405020304" pitchFamily="18" charset="0"/>
                          </a:rPr>
                          <m:t>C</m:t>
                        </m:r>
                      </m:e>
                    </m:acc>
                  </m:oMath>
                </a14:m>
                <a:r>
                  <a:rPr lang="en-US" altLang="zh-CN" sz="2400" dirty="0" smtClean="0">
                    <a:latin typeface="Times New Roman" panose="02020603050405020304" pitchFamily="18" charset="0"/>
                    <a:cs typeface="Times New Roman" panose="02020603050405020304" pitchFamily="18" charset="0"/>
                  </a:rPr>
                  <a:t>D</a:t>
                </a:r>
                <a:r>
                  <a:rPr lang="en-US" altLang="zh-CN" sz="2400" dirty="0">
                    <a:latin typeface="Times New Roman" panose="02020603050405020304" pitchFamily="18" charset="0"/>
                    <a:cs typeface="Times New Roman" panose="02020603050405020304" pitchFamily="18" charset="0"/>
                  </a:rPr>
                  <a:t>)= P(C)P(</a:t>
                </a:r>
                <a14:m>
                  <m:oMath xmlns:m="http://schemas.openxmlformats.org/officeDocument/2006/math">
                    <m:acc>
                      <m:accPr>
                        <m:chr m:val="̅"/>
                        <m:ctrlPr>
                          <a:rPr lang="en-US" altLang="zh-CN" sz="2400" i="1" dirty="0">
                            <a:latin typeface="Cambria Math" panose="02040503050406030204" pitchFamily="18" charset="0"/>
                            <a:cs typeface="Times New Roman" panose="02020603050405020304" pitchFamily="18" charset="0"/>
                          </a:rPr>
                        </m:ctrlPr>
                      </m:accPr>
                      <m:e>
                        <m:r>
                          <m:rPr>
                            <m:sty m:val="p"/>
                          </m:rPr>
                          <a:rPr lang="en-US" altLang="zh-CN" sz="2400" dirty="0">
                            <a:latin typeface="Cambria Math" panose="02040503050406030204" pitchFamily="18" charset="0"/>
                            <a:cs typeface="Times New Roman" panose="02020603050405020304" pitchFamily="18" charset="0"/>
                          </a:rPr>
                          <m:t>D</m:t>
                        </m:r>
                      </m:e>
                    </m:acc>
                  </m:oMath>
                </a14:m>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+P(</a:t>
                </a:r>
                <a14:m>
                  <m:oMath xmlns:m="http://schemas.openxmlformats.org/officeDocument/2006/math">
                    <m:acc>
                      <m:accPr>
                        <m:chr m:val="̅"/>
                        <m:ctrlPr>
                          <a:rPr lang="en-US" altLang="zh-CN" sz="2400" i="1" dirty="0">
                            <a:latin typeface="Cambria Math" panose="02040503050406030204" pitchFamily="18" charset="0"/>
                            <a:cs typeface="Times New Roman" panose="02020603050405020304" pitchFamily="18" charset="0"/>
                          </a:rPr>
                        </m:ctrlPr>
                      </m:accPr>
                      <m:e>
                        <m:r>
                          <m:rPr>
                            <m:sty m:val="p"/>
                          </m:rPr>
                          <a:rPr lang="en-US" altLang="zh-CN" sz="2400" dirty="0">
                            <a:latin typeface="Cambria Math" panose="02040503050406030204" pitchFamily="18" charset="0"/>
                            <a:cs typeface="Times New Roman" panose="02020603050405020304" pitchFamily="18" charset="0"/>
                          </a:rPr>
                          <m:t>C</m:t>
                        </m:r>
                      </m:e>
                    </m:acc>
                  </m:oMath>
                </a14:m>
                <a:r>
                  <a:rPr lang="en-US" altLang="zh-CN" sz="2400" dirty="0" smtClean="0">
                    <a:latin typeface="Times New Roman" panose="02020603050405020304" pitchFamily="18" charset="0"/>
                    <a:cs typeface="Times New Roman" panose="02020603050405020304" pitchFamily="18" charset="0"/>
                  </a:rPr>
                  <a:t>)P(D</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0.4×(1-0.6</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1-0.4)</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0.6=0.52</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a:lnSpc>
                    <a:spcPct val="150000"/>
                  </a:lnSpc>
                </a:pPr>
                <a:endParaRPr lang="zh-CN" altLang="en-US" sz="2400" dirty="0">
                  <a:latin typeface="Times New Roman" panose="02020603050405020304" pitchFamily="18" charset="0"/>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63690" y="3174511"/>
                <a:ext cx="11869003" cy="3930050"/>
              </a:xfrm>
              <a:prstGeom prst="rect">
                <a:avLst/>
              </a:prstGeom>
              <a:blipFill rotWithShape="0">
                <a:blip r:embed="rId4"/>
                <a:stretch>
                  <a:fillRect l="-7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887642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3200" dirty="0" smtClean="0"/>
              <a:t>考点</a:t>
            </a:r>
            <a:r>
              <a:rPr lang="en-US" altLang="zh-CN" sz="3200" dirty="0" smtClean="0"/>
              <a:t>2——</a:t>
            </a:r>
            <a:r>
              <a:rPr lang="zh-CN" altLang="en-US" sz="3200">
                <a:latin typeface="Times New Roman" panose="02020603050405020304" pitchFamily="18" charset="0"/>
                <a:cs typeface="Times New Roman" panose="02020603050405020304" pitchFamily="18" charset="0"/>
              </a:rPr>
              <a:t>离散型随机变量及其分布列、均值与方差</a:t>
            </a:r>
            <a:endParaRPr lang="en-US" altLang="zh-C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文本框 7"/>
              <p:cNvSpPr txBox="1"/>
              <p:nvPr/>
            </p:nvSpPr>
            <p:spPr>
              <a:xfrm>
                <a:off x="0" y="700885"/>
                <a:ext cx="11869003" cy="579967"/>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P(X=0)=P(</a:t>
                </a:r>
                <a14:m>
                  <m:oMath xmlns:m="http://schemas.openxmlformats.org/officeDocument/2006/math">
                    <m:acc>
                      <m:accPr>
                        <m:chr m:val="̅"/>
                        <m:ctrlPr>
                          <a:rPr lang="en-US" altLang="zh-CN" sz="2400" i="1" dirty="0">
                            <a:latin typeface="Cambria Math" panose="02040503050406030204" pitchFamily="18" charset="0"/>
                            <a:cs typeface="Times New Roman" panose="02020603050405020304" pitchFamily="18" charset="0"/>
                          </a:rPr>
                        </m:ctrlPr>
                      </m:accPr>
                      <m:e>
                        <m:r>
                          <m:rPr>
                            <m:sty m:val="p"/>
                          </m:rPr>
                          <a:rPr lang="en-US" altLang="zh-CN" sz="2400" dirty="0">
                            <a:latin typeface="Cambria Math" panose="02040503050406030204" pitchFamily="18" charset="0"/>
                            <a:cs typeface="Times New Roman" panose="02020603050405020304" pitchFamily="18" charset="0"/>
                          </a:rPr>
                          <m:t>C</m:t>
                        </m:r>
                      </m:e>
                    </m:acc>
                    <m:acc>
                      <m:accPr>
                        <m:chr m:val="̅"/>
                        <m:ctrlPr>
                          <a:rPr lang="en-US" altLang="zh-CN" sz="2400" i="1" dirty="0">
                            <a:latin typeface="Cambria Math" panose="02040503050406030204" pitchFamily="18" charset="0"/>
                            <a:cs typeface="Times New Roman" panose="02020603050405020304" pitchFamily="18" charset="0"/>
                          </a:rPr>
                        </m:ctrlPr>
                      </m:accPr>
                      <m:e>
                        <m:r>
                          <m:rPr>
                            <m:sty m:val="p"/>
                          </m:rPr>
                          <a:rPr lang="en-US" altLang="zh-CN" sz="2400" dirty="0">
                            <a:latin typeface="Cambria Math" panose="02040503050406030204" pitchFamily="18" charset="0"/>
                            <a:cs typeface="Times New Roman" panose="02020603050405020304" pitchFamily="18" charset="0"/>
                          </a:rPr>
                          <m:t>D</m:t>
                        </m:r>
                      </m:e>
                    </m:acc>
                  </m:oMath>
                </a14:m>
                <a:r>
                  <a:rPr lang="en-US" altLang="zh-CN" sz="2400" dirty="0">
                    <a:latin typeface="Times New Roman" panose="02020603050405020304" pitchFamily="18" charset="0"/>
                    <a:cs typeface="Times New Roman" panose="02020603050405020304" pitchFamily="18" charset="0"/>
                  </a:rPr>
                  <a:t>)= P(</a:t>
                </a:r>
                <a14:m>
                  <m:oMath xmlns:m="http://schemas.openxmlformats.org/officeDocument/2006/math">
                    <m:acc>
                      <m:accPr>
                        <m:chr m:val="̅"/>
                        <m:ctrlPr>
                          <a:rPr lang="en-US" altLang="zh-CN" sz="2400" i="1" dirty="0">
                            <a:latin typeface="Cambria Math" panose="02040503050406030204" pitchFamily="18" charset="0"/>
                            <a:cs typeface="Times New Roman" panose="02020603050405020304" pitchFamily="18" charset="0"/>
                          </a:rPr>
                        </m:ctrlPr>
                      </m:accPr>
                      <m:e>
                        <m:r>
                          <m:rPr>
                            <m:sty m:val="p"/>
                          </m:rPr>
                          <a:rPr lang="en-US" altLang="zh-CN" sz="2400" dirty="0">
                            <a:latin typeface="Cambria Math" panose="02040503050406030204" pitchFamily="18" charset="0"/>
                            <a:cs typeface="Times New Roman" panose="02020603050405020304" pitchFamily="18" charset="0"/>
                          </a:rPr>
                          <m:t>C</m:t>
                        </m:r>
                      </m:e>
                    </m:acc>
                  </m:oMath>
                </a14:m>
                <a:r>
                  <a:rPr lang="en-US" altLang="zh-CN" sz="2400" dirty="0">
                    <a:latin typeface="Times New Roman" panose="02020603050405020304" pitchFamily="18" charset="0"/>
                    <a:cs typeface="Times New Roman" panose="02020603050405020304" pitchFamily="18" charset="0"/>
                  </a:rPr>
                  <a:t>)P(</a:t>
                </a:r>
                <a14:m>
                  <m:oMath xmlns:m="http://schemas.openxmlformats.org/officeDocument/2006/math">
                    <m:acc>
                      <m:accPr>
                        <m:chr m:val="̅"/>
                        <m:ctrlPr>
                          <a:rPr lang="en-US" altLang="zh-CN" sz="2400" i="1" dirty="0">
                            <a:latin typeface="Cambria Math" panose="02040503050406030204" pitchFamily="18" charset="0"/>
                            <a:cs typeface="Times New Roman" panose="02020603050405020304" pitchFamily="18" charset="0"/>
                          </a:rPr>
                        </m:ctrlPr>
                      </m:accPr>
                      <m:e>
                        <m:r>
                          <m:rPr>
                            <m:sty m:val="p"/>
                          </m:rPr>
                          <a:rPr lang="en-US" altLang="zh-CN" sz="2400" dirty="0">
                            <a:latin typeface="Cambria Math" panose="02040503050406030204" pitchFamily="18" charset="0"/>
                            <a:cs typeface="Times New Roman" panose="02020603050405020304" pitchFamily="18" charset="0"/>
                          </a:rPr>
                          <m:t>D</m:t>
                        </m:r>
                      </m:e>
                    </m:acc>
                  </m:oMath>
                </a14:m>
                <a:r>
                  <a:rPr lang="en-US" altLang="zh-CN" sz="2400" dirty="0">
                    <a:latin typeface="Times New Roman" panose="02020603050405020304" pitchFamily="18" charset="0"/>
                    <a:cs typeface="Times New Roman" panose="02020603050405020304" pitchFamily="18" charset="0"/>
                  </a:rPr>
                  <a:t>)= 0.24</a:t>
                </a:r>
                <a:r>
                  <a:rPr lang="en-US" altLang="zh-CN" sz="2400" dirty="0" smtClean="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所以</a:t>
                </a:r>
                <a:r>
                  <a:rPr lang="en-US" altLang="zh-CN" sz="2400"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的分布列为</a:t>
                </a:r>
                <a:endParaRPr lang="zh-CN" altLang="en-US" sz="2400" dirty="0">
                  <a:latin typeface="Times New Roman" panose="02020603050405020304" pitchFamily="18" charset="0"/>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0" y="700885"/>
                <a:ext cx="11869003" cy="579967"/>
              </a:xfrm>
              <a:prstGeom prst="rect">
                <a:avLst/>
              </a:prstGeom>
              <a:blipFill rotWithShape="0">
                <a:blip r:embed="rId3"/>
                <a:stretch>
                  <a:fillRect l="-770" b="-24211"/>
                </a:stretch>
              </a:blipFill>
            </p:spPr>
            <p:txBody>
              <a:bodyPr/>
              <a:lstStyle/>
              <a:p>
                <a:r>
                  <a:rPr lang="zh-CN" altLang="en-US">
                    <a:noFill/>
                  </a:rPr>
                  <a:t> </a:t>
                </a:r>
              </a:p>
            </p:txBody>
          </p:sp>
        </mc:Fallback>
      </mc:AlternateContent>
      <p:graphicFrame>
        <p:nvGraphicFramePr>
          <p:cNvPr id="2" name="表格 1"/>
          <p:cNvGraphicFramePr>
            <a:graphicFrameLocks noGrp="1"/>
          </p:cNvGraphicFramePr>
          <p:nvPr>
            <p:extLst>
              <p:ext uri="{D42A27DB-BD31-4B8C-83A1-F6EECF244321}">
                <p14:modId xmlns:p14="http://schemas.microsoft.com/office/powerpoint/2010/main" val="3298188438"/>
              </p:ext>
            </p:extLst>
          </p:nvPr>
        </p:nvGraphicFramePr>
        <p:xfrm>
          <a:off x="713740" y="1484206"/>
          <a:ext cx="8128000" cy="736600"/>
        </p:xfrm>
        <a:graphic>
          <a:graphicData uri="http://schemas.openxmlformats.org/drawingml/2006/table">
            <a:tbl>
              <a:tblPr firstRow="1" bandRow="1">
                <a:tableStyleId>{5940675A-B579-460E-94D1-54222C63F5DA}</a:tableStyleId>
              </a:tblPr>
              <a:tblGrid>
                <a:gridCol w="2032000"/>
                <a:gridCol w="2032000"/>
                <a:gridCol w="2032000"/>
                <a:gridCol w="2032000"/>
              </a:tblGrid>
              <a:tr h="0">
                <a:tc>
                  <a:txBody>
                    <a:bodyPr/>
                    <a:lstStyle/>
                    <a:p>
                      <a:pPr algn="ctr"/>
                      <a:r>
                        <a:rPr lang="en-US" altLang="zh-CN" dirty="0" smtClean="0">
                          <a:latin typeface="Times New Roman" panose="02020603050405020304" pitchFamily="18" charset="0"/>
                          <a:cs typeface="Times New Roman" panose="02020603050405020304" pitchFamily="18" charset="0"/>
                        </a:rPr>
                        <a:t>X</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nchor="ctr"/>
                </a:tc>
              </a:tr>
              <a:tr h="370840">
                <a:tc>
                  <a:txBody>
                    <a:bodyPr/>
                    <a:lstStyle/>
                    <a:p>
                      <a:pPr algn="ctr"/>
                      <a:r>
                        <a:rPr lang="en-US" altLang="zh-CN" dirty="0" smtClean="0">
                          <a:latin typeface="Times New Roman" panose="02020603050405020304" pitchFamily="18" charset="0"/>
                          <a:cs typeface="Times New Roman" panose="02020603050405020304" pitchFamily="18" charset="0"/>
                        </a:rPr>
                        <a:t>P</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0.24</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0.52</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dirty="0" smtClean="0">
                          <a:latin typeface="Times New Roman" panose="02020603050405020304" pitchFamily="18" charset="0"/>
                          <a:cs typeface="Times New Roman" panose="02020603050405020304" pitchFamily="18" charset="0"/>
                        </a:rPr>
                        <a:t>0.24</a:t>
                      </a:r>
                      <a:endParaRPr lang="zh-CN" altLang="en-US" dirty="0">
                        <a:latin typeface="Times New Roman" panose="02020603050405020304" pitchFamily="18" charset="0"/>
                        <a:cs typeface="Times New Roman" panose="02020603050405020304" pitchFamily="18" charset="0"/>
                      </a:endParaRPr>
                    </a:p>
                  </a:txBody>
                  <a:tcPr anchor="ctr"/>
                </a:tc>
              </a:tr>
            </a:tbl>
          </a:graphicData>
        </a:graphic>
      </p:graphicFrame>
      <p:sp>
        <p:nvSpPr>
          <p:cNvPr id="6" name="文本框 5"/>
          <p:cNvSpPr txBox="1"/>
          <p:nvPr/>
        </p:nvSpPr>
        <p:spPr>
          <a:xfrm>
            <a:off x="63691" y="2249843"/>
            <a:ext cx="11869003" cy="646331"/>
          </a:xfrm>
          <a:prstGeom prst="rect">
            <a:avLst/>
          </a:prstGeom>
          <a:noFill/>
        </p:spPr>
        <p:txBody>
          <a:bodyPr wrap="square" rtlCol="0">
            <a:spAutoFit/>
          </a:bodyPr>
          <a:lstStyle/>
          <a:p>
            <a:pPr>
              <a:lnSpc>
                <a:spcPct val="150000"/>
              </a:lnSpc>
            </a:pPr>
            <a:r>
              <a:rPr lang="zh-CN" altLang="en-US" sz="2400" dirty="0">
                <a:latin typeface="Times New Roman" panose="02020603050405020304" pitchFamily="18" charset="0"/>
                <a:cs typeface="Times New Roman" panose="02020603050405020304" pitchFamily="18" charset="0"/>
              </a:rPr>
              <a:t>故</a:t>
            </a:r>
            <a:r>
              <a:rPr lang="en-US" altLang="zh-CN" sz="2400"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的数学期望</a:t>
            </a:r>
            <a:r>
              <a:rPr lang="en-US" altLang="zh-CN" sz="2400" dirty="0">
                <a:latin typeface="Times New Roman" panose="02020603050405020304" pitchFamily="18" charset="0"/>
                <a:cs typeface="Times New Roman" panose="02020603050405020304" pitchFamily="18" charset="0"/>
              </a:rPr>
              <a:t>E(X)= </a:t>
            </a:r>
            <a:r>
              <a:rPr lang="en-US" altLang="zh-CN" sz="2400" dirty="0" smtClean="0">
                <a:latin typeface="Times New Roman" panose="02020603050405020304" pitchFamily="18" charset="0"/>
                <a:cs typeface="Times New Roman" panose="02020603050405020304" pitchFamily="18" charset="0"/>
              </a:rPr>
              <a:t>0×0.24</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1×0.52+2</a:t>
            </a:r>
            <a:r>
              <a:rPr lang="en-US" altLang="zh-CN" sz="2400"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0.24</a:t>
            </a:r>
            <a:r>
              <a:rPr lang="en-US" altLang="zh-CN" sz="2400" dirty="0">
                <a:latin typeface="Times New Roman" panose="02020603050405020304" pitchFamily="18" charset="0"/>
                <a:cs typeface="Times New Roman" panose="02020603050405020304" pitchFamily="18" charset="0"/>
              </a:rPr>
              <a:t>= 1.</a:t>
            </a:r>
            <a:endParaRPr lang="zh-C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文本框 9"/>
              <p:cNvSpPr txBox="1"/>
              <p:nvPr/>
            </p:nvSpPr>
            <p:spPr>
              <a:xfrm>
                <a:off x="63691" y="2898117"/>
                <a:ext cx="11869003" cy="2079224"/>
              </a:xfrm>
              <a:prstGeom prst="rect">
                <a:avLst/>
              </a:prstGeom>
              <a:noFill/>
            </p:spPr>
            <p:txBody>
              <a:bodyPr wrap="square" rtlCol="0">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记事件</a:t>
                </a:r>
                <a:r>
                  <a:rPr lang="en-US" altLang="zh-CN" sz="2400" dirty="0">
                    <a:latin typeface="Times New Roman" panose="02020603050405020304" pitchFamily="18" charset="0"/>
                    <a:cs typeface="Times New Roman" panose="02020603050405020304" pitchFamily="18" charset="0"/>
                  </a:rPr>
                  <a:t>E</a:t>
                </a:r>
                <a:r>
                  <a:rPr lang="zh-CN" altLang="en-US" sz="2400" dirty="0">
                    <a:latin typeface="Times New Roman" panose="02020603050405020304" pitchFamily="18" charset="0"/>
                    <a:cs typeface="Times New Roman" panose="02020603050405020304" pitchFamily="18" charset="0"/>
                  </a:rPr>
                  <a:t>为“从样本仅使用</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的学生</a:t>
                </a:r>
                <a:r>
                  <a:rPr lang="zh-CN" altLang="en-US" sz="2400" dirty="0" smtClean="0">
                    <a:latin typeface="Times New Roman" panose="02020603050405020304" pitchFamily="18" charset="0"/>
                    <a:cs typeface="Times New Roman" panose="02020603050405020304" pitchFamily="18" charset="0"/>
                  </a:rPr>
                  <a:t>中随机</a:t>
                </a:r>
                <a:r>
                  <a:rPr lang="zh-CN" altLang="en-US" sz="2400" dirty="0">
                    <a:latin typeface="Times New Roman" panose="02020603050405020304" pitchFamily="18" charset="0"/>
                    <a:cs typeface="Times New Roman" panose="02020603050405020304" pitchFamily="18" charset="0"/>
                  </a:rPr>
                  <a:t>抽查</a:t>
                </a: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人，他们本月的支付金额都大于</a:t>
                </a:r>
              </a:p>
              <a:p>
                <a:pPr>
                  <a:lnSpc>
                    <a:spcPct val="150000"/>
                  </a:lnSpc>
                </a:pPr>
                <a:r>
                  <a:rPr lang="en-US" altLang="zh-CN" sz="2400" dirty="0">
                    <a:latin typeface="Times New Roman" panose="02020603050405020304" pitchFamily="18" charset="0"/>
                    <a:cs typeface="Times New Roman" panose="02020603050405020304" pitchFamily="18" charset="0"/>
                  </a:rPr>
                  <a:t>2000</a:t>
                </a:r>
                <a:r>
                  <a:rPr lang="zh-CN" altLang="en-US" sz="2400" dirty="0">
                    <a:latin typeface="Times New Roman" panose="02020603050405020304" pitchFamily="18" charset="0"/>
                    <a:cs typeface="Times New Roman" panose="02020603050405020304" pitchFamily="18" charset="0"/>
                  </a:rPr>
                  <a:t>元”</a:t>
                </a:r>
                <a:r>
                  <a:rPr lang="zh-CN" altLang="en-US" sz="2400" dirty="0" smtClean="0">
                    <a:latin typeface="Times New Roman" panose="02020603050405020304" pitchFamily="18" charset="0"/>
                    <a:cs typeface="Times New Roman" panose="02020603050405020304" pitchFamily="18" charset="0"/>
                  </a:rPr>
                  <a:t>，假设</a:t>
                </a:r>
                <a:r>
                  <a:rPr lang="zh-CN" altLang="en-US" sz="2400" dirty="0">
                    <a:latin typeface="Times New Roman" panose="02020603050405020304" pitchFamily="18" charset="0"/>
                    <a:cs typeface="Times New Roman" panose="02020603050405020304" pitchFamily="18" charset="0"/>
                  </a:rPr>
                  <a:t>样本仅使用</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的学生中</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本月支付</a:t>
                </a:r>
                <a:r>
                  <a:rPr lang="zh-CN" altLang="en-US" sz="2400" dirty="0" smtClean="0">
                    <a:latin typeface="Times New Roman" panose="02020603050405020304" pitchFamily="18" charset="0"/>
                    <a:cs typeface="Times New Roman" panose="02020603050405020304" pitchFamily="18" charset="0"/>
                  </a:rPr>
                  <a:t>金额大于</a:t>
                </a:r>
                <a:r>
                  <a:rPr lang="en-US" altLang="zh-CN" sz="2400" dirty="0">
                    <a:latin typeface="Times New Roman" panose="02020603050405020304" pitchFamily="18" charset="0"/>
                    <a:cs typeface="Times New Roman" panose="02020603050405020304" pitchFamily="18" charset="0"/>
                  </a:rPr>
                  <a:t>2 000</a:t>
                </a:r>
                <a:r>
                  <a:rPr lang="zh-CN" altLang="en-US" sz="2400" dirty="0">
                    <a:latin typeface="Times New Roman" panose="02020603050405020304" pitchFamily="18" charset="0"/>
                    <a:cs typeface="Times New Roman" panose="02020603050405020304" pitchFamily="18" charset="0"/>
                  </a:rPr>
                  <a:t>元的人数没有变化，则由上个月的样本数据得</a:t>
                </a:r>
                <a:r>
                  <a:rPr lang="en-US" altLang="zh-CN" sz="2400" dirty="0">
                    <a:latin typeface="Times New Roman" panose="02020603050405020304" pitchFamily="18" charset="0"/>
                    <a:cs typeface="Times New Roman" panose="02020603050405020304" pitchFamily="18" charset="0"/>
                  </a:rPr>
                  <a:t>P(E</a:t>
                </a:r>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smtClean="0">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1</m:t>
                        </m:r>
                      </m:num>
                      <m:den>
                        <m:sSubSup>
                          <m:sSubSupPr>
                            <m:ctrlPr>
                              <a:rPr lang="en-US" altLang="zh-CN" sz="2400" i="1" smtClean="0">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b="0" i="1" smtClean="0">
                                <a:latin typeface="Cambria Math" panose="02040503050406030204" pitchFamily="18" charset="0"/>
                                <a:cs typeface="Times New Roman" panose="02020603050405020304" pitchFamily="18" charset="0"/>
                              </a:rPr>
                              <m:t>30</m:t>
                            </m:r>
                          </m:sub>
                          <m:sup>
                            <m:r>
                              <a:rPr lang="en-US" altLang="zh-CN" sz="2400" b="0" i="1" smtClean="0">
                                <a:latin typeface="Cambria Math" panose="02040503050406030204" pitchFamily="18" charset="0"/>
                                <a:cs typeface="Times New Roman" panose="02020603050405020304" pitchFamily="18" charset="0"/>
                              </a:rPr>
                              <m:t>3</m:t>
                            </m:r>
                          </m:sup>
                        </m:sSubSup>
                      </m:den>
                    </m:f>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1</m:t>
                        </m:r>
                      </m:num>
                      <m:den>
                        <m:r>
                          <a:rPr lang="en-US" altLang="zh-CN" sz="2400" b="0" i="1" smtClean="0">
                            <a:latin typeface="Cambria Math" panose="02040503050406030204" pitchFamily="18" charset="0"/>
                            <a:cs typeface="Times New Roman" panose="02020603050405020304" pitchFamily="18" charset="0"/>
                          </a:rPr>
                          <m:t>4060</m:t>
                        </m:r>
                      </m:den>
                    </m:f>
                  </m:oMath>
                </a14:m>
                <a:endParaRPr lang="en-US" altLang="zh-CN" sz="2400" dirty="0" smtClean="0">
                  <a:latin typeface="Times New Roman" panose="02020603050405020304" pitchFamily="18" charset="0"/>
                  <a:cs typeface="Times New Roman" panose="02020603050405020304" pitchFamily="18"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63691" y="2898117"/>
                <a:ext cx="11869003" cy="2079224"/>
              </a:xfrm>
              <a:prstGeom prst="rect">
                <a:avLst/>
              </a:prstGeom>
              <a:blipFill rotWithShape="0">
                <a:blip r:embed="rId4"/>
                <a:stretch>
                  <a:fillRect l="-770" r="-514"/>
                </a:stretch>
              </a:blipFill>
            </p:spPr>
            <p:txBody>
              <a:bodyPr/>
              <a:lstStyle/>
              <a:p>
                <a:r>
                  <a:rPr lang="zh-CN" altLang="en-US">
                    <a:noFill/>
                  </a:rPr>
                  <a:t> </a:t>
                </a:r>
              </a:p>
            </p:txBody>
          </p:sp>
        </mc:Fallback>
      </mc:AlternateContent>
      <p:sp>
        <p:nvSpPr>
          <p:cNvPr id="11" name="文本框 10"/>
          <p:cNvSpPr txBox="1"/>
          <p:nvPr/>
        </p:nvSpPr>
        <p:spPr>
          <a:xfrm>
            <a:off x="63689" y="5837250"/>
            <a:ext cx="11869003" cy="957250"/>
          </a:xfrm>
          <a:prstGeom prst="rect">
            <a:avLst/>
          </a:prstGeom>
          <a:noFill/>
          <a:ln>
            <a:solidFill>
              <a:srgbClr val="00B0F0"/>
            </a:solidFill>
          </a:ln>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无法确定有没有变化，</a:t>
            </a:r>
            <a:r>
              <a:rPr lang="zh-CN" altLang="en-US" sz="2000" dirty="0" smtClean="0">
                <a:latin typeface="Times New Roman" panose="02020603050405020304" pitchFamily="18" charset="0"/>
                <a:cs typeface="Times New Roman" panose="02020603050405020304" pitchFamily="18" charset="0"/>
              </a:rPr>
              <a:t>理由如下</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事件</a:t>
            </a:r>
            <a:r>
              <a:rPr lang="en-US" altLang="zh-CN" sz="2000" dirty="0">
                <a:latin typeface="Times New Roman" panose="02020603050405020304" pitchFamily="18" charset="0"/>
                <a:cs typeface="Times New Roman" panose="02020603050405020304" pitchFamily="18" charset="0"/>
              </a:rPr>
              <a:t>E</a:t>
            </a:r>
            <a:r>
              <a:rPr lang="zh-CN" altLang="en-US" sz="2000" dirty="0">
                <a:latin typeface="Times New Roman" panose="02020603050405020304" pitchFamily="18" charset="0"/>
                <a:cs typeface="Times New Roman" panose="02020603050405020304" pitchFamily="18" charset="0"/>
              </a:rPr>
              <a:t>是随机事件</a:t>
            </a:r>
            <a:r>
              <a:rPr lang="en-US" altLang="zh-CN" sz="2000" dirty="0">
                <a:latin typeface="Times New Roman" panose="02020603050405020304" pitchFamily="18" charset="0"/>
                <a:cs typeface="Times New Roman" panose="02020603050405020304" pitchFamily="18" charset="0"/>
              </a:rPr>
              <a:t>,P(E)</a:t>
            </a:r>
            <a:r>
              <a:rPr lang="zh-CN" altLang="en-US" sz="2000" dirty="0">
                <a:latin typeface="Times New Roman" panose="02020603050405020304" pitchFamily="18" charset="0"/>
                <a:cs typeface="Times New Roman" panose="02020603050405020304" pitchFamily="18" charset="0"/>
              </a:rPr>
              <a:t>比较小，一般不</a:t>
            </a:r>
            <a:r>
              <a:rPr lang="zh-CN" altLang="en-US" sz="2000" dirty="0" smtClean="0">
                <a:latin typeface="Times New Roman" panose="02020603050405020304" pitchFamily="18" charset="0"/>
                <a:cs typeface="Times New Roman" panose="02020603050405020304" pitchFamily="18" charset="0"/>
              </a:rPr>
              <a:t>容易</a:t>
            </a:r>
            <a:r>
              <a:rPr lang="zh-CN" altLang="en-US" sz="2000" dirty="0">
                <a:latin typeface="Times New Roman" panose="02020603050405020304" pitchFamily="18" charset="0"/>
                <a:cs typeface="Times New Roman" panose="02020603050405020304" pitchFamily="18" charset="0"/>
              </a:rPr>
              <a:t>发生但还是有可能发生的，</a:t>
            </a:r>
            <a:r>
              <a:rPr lang="zh-CN" altLang="en-US" sz="2000" dirty="0" smtClean="0">
                <a:latin typeface="Times New Roman" panose="02020603050405020304" pitchFamily="18" charset="0"/>
                <a:cs typeface="Times New Roman" panose="02020603050405020304" pitchFamily="18" charset="0"/>
              </a:rPr>
              <a:t>所以</a:t>
            </a:r>
            <a:r>
              <a:rPr lang="zh-CN" altLang="en-US" sz="2000" dirty="0">
                <a:latin typeface="Times New Roman" panose="02020603050405020304" pitchFamily="18" charset="0"/>
                <a:cs typeface="Times New Roman" panose="02020603050405020304" pitchFamily="18" charset="0"/>
              </a:rPr>
              <a:t>无法确定有没有</a:t>
            </a:r>
            <a:r>
              <a:rPr lang="zh-CN" altLang="en-US" sz="2000" dirty="0" smtClean="0">
                <a:latin typeface="Times New Roman" panose="02020603050405020304" pitchFamily="18" charset="0"/>
                <a:cs typeface="Times New Roman" panose="02020603050405020304" pitchFamily="18" charset="0"/>
              </a:rPr>
              <a:t>变化</a:t>
            </a:r>
            <a:r>
              <a:rPr lang="en-US" altLang="zh-CN" sz="2000" dirty="0" smtClean="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63689" y="4811325"/>
            <a:ext cx="11869003" cy="957250"/>
          </a:xfrm>
          <a:prstGeom prst="rect">
            <a:avLst/>
          </a:prstGeom>
          <a:noFill/>
          <a:ln>
            <a:solidFill>
              <a:srgbClr val="00B050"/>
            </a:solidFill>
          </a:ln>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可以认为有变化，理由如下</a:t>
            </a:r>
            <a:r>
              <a:rPr lang="en-US" altLang="zh-CN" sz="2000" dirty="0">
                <a:latin typeface="Times New Roman" panose="02020603050405020304" pitchFamily="18" charset="0"/>
                <a:cs typeface="Times New Roman" panose="02020603050405020304" pitchFamily="18" charset="0"/>
              </a:rPr>
              <a:t>:P(E)</a:t>
            </a:r>
            <a:r>
              <a:rPr lang="zh-CN" altLang="en-US" sz="2000" dirty="0">
                <a:latin typeface="Times New Roman" panose="02020603050405020304" pitchFamily="18" charset="0"/>
                <a:cs typeface="Times New Roman" panose="02020603050405020304" pitchFamily="18" charset="0"/>
              </a:rPr>
              <a:t>比较小，概率比较小的事件一般不容易发生，一旦发生，就有理由认为本月的支付金额大于</a:t>
            </a:r>
            <a:r>
              <a:rPr lang="en-US" altLang="zh-CN" sz="2000" dirty="0">
                <a:latin typeface="Times New Roman" panose="02020603050405020304" pitchFamily="18" charset="0"/>
                <a:cs typeface="Times New Roman" panose="02020603050405020304" pitchFamily="18" charset="0"/>
              </a:rPr>
              <a:t>2000</a:t>
            </a:r>
            <a:r>
              <a:rPr lang="zh-CN" altLang="en-US" sz="2000" dirty="0">
                <a:latin typeface="Times New Roman" panose="02020603050405020304" pitchFamily="18" charset="0"/>
                <a:cs typeface="Times New Roman" panose="02020603050405020304" pitchFamily="18" charset="0"/>
              </a:rPr>
              <a:t>元的人数发生了变化</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所以可以认为有变化</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042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145143" y="2613437"/>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zh-CN" altLang="en-US" sz="4400" dirty="0" smtClean="0"/>
              <a:t>总结</a:t>
            </a:r>
            <a:endParaRPr lang="en-US" altLang="zh-CN" sz="4400" dirty="0"/>
          </a:p>
        </p:txBody>
      </p:sp>
    </p:spTree>
    <p:extLst>
      <p:ext uri="{BB962C8B-B14F-4D97-AF65-F5344CB8AC3E}">
        <p14:creationId xmlns:p14="http://schemas.microsoft.com/office/powerpoint/2010/main" val="3610413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191069"/>
            <a:ext cx="11041039" cy="750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一、</a:t>
            </a:r>
            <a:r>
              <a:rPr lang="zh-CN" altLang="en-US" sz="4800" dirty="0">
                <a:latin typeface="Times New Roman" panose="02020603050405020304" pitchFamily="18" charset="0"/>
                <a:cs typeface="Times New Roman" panose="02020603050405020304" pitchFamily="18" charset="0"/>
              </a:rPr>
              <a:t>随机事件、古典概型与几何概型</a:t>
            </a:r>
            <a:endParaRPr lang="en-US" altLang="zh-CN" sz="4800" dirty="0">
              <a:latin typeface="Times New Roman" panose="02020603050405020304" pitchFamily="18" charset="0"/>
              <a:cs typeface="Times New Roman" panose="02020603050405020304" pitchFamily="18" charset="0"/>
            </a:endParaRPr>
          </a:p>
        </p:txBody>
      </p:sp>
      <p:sp>
        <p:nvSpPr>
          <p:cNvPr id="10" name="副标题 2"/>
          <p:cNvSpPr>
            <a:spLocks noGrp="1"/>
          </p:cNvSpPr>
          <p:nvPr>
            <p:ph type="subTitle" idx="1"/>
          </p:nvPr>
        </p:nvSpPr>
        <p:spPr>
          <a:xfrm>
            <a:off x="0" y="1132764"/>
            <a:ext cx="10263116" cy="423081"/>
          </a:xfrm>
        </p:spPr>
        <p:txBody>
          <a:bodyPr>
            <a:normAutofit/>
          </a:bodyPr>
          <a:lstStyle/>
          <a:p>
            <a:pPr algn="l"/>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频率与概率</a:t>
            </a:r>
            <a:endParaRPr lang="en-US" altLang="zh-CN"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副标题 2"/>
              <p:cNvSpPr txBox="1">
                <a:spLocks/>
              </p:cNvSpPr>
              <p:nvPr/>
            </p:nvSpPr>
            <p:spPr>
              <a:xfrm>
                <a:off x="-1" y="1555846"/>
                <a:ext cx="11941791" cy="10099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）在相同条件</a:t>
                </a:r>
                <a:r>
                  <a:rPr lang="en-US" altLang="zh-CN" dirty="0" smtClean="0">
                    <a:latin typeface="Times New Roman" panose="02020603050405020304" pitchFamily="18" charset="0"/>
                    <a:cs typeface="Times New Roman" panose="02020603050405020304" pitchFamily="18" charset="0"/>
                  </a:rPr>
                  <a:t>S</a:t>
                </a:r>
                <a:r>
                  <a:rPr lang="zh-CN" altLang="en-US" dirty="0" smtClean="0">
                    <a:latin typeface="Times New Roman" panose="02020603050405020304" pitchFamily="18" charset="0"/>
                    <a:cs typeface="Times New Roman" panose="02020603050405020304" pitchFamily="18" charset="0"/>
                  </a:rPr>
                  <a:t>下重复</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次试验，观察某一事件</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是否出现，称</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次试验中事件</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出现的次数</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𝑛</m:t>
                        </m:r>
                      </m:e>
                      <m:sub>
                        <m:r>
                          <a:rPr lang="en-US" altLang="zh-CN" b="0" i="1" smtClean="0">
                            <a:latin typeface="Cambria Math" panose="02040503050406030204" pitchFamily="18" charset="0"/>
                            <a:cs typeface="Times New Roman" panose="02020603050405020304" pitchFamily="18" charset="0"/>
                          </a:rPr>
                          <m:t>𝐴</m:t>
                        </m:r>
                      </m:sub>
                    </m:sSub>
                  </m:oMath>
                </a14:m>
                <a:r>
                  <a:rPr lang="zh-CN" altLang="en-US" dirty="0" smtClean="0">
                    <a:latin typeface="Times New Roman" panose="02020603050405020304" pitchFamily="18" charset="0"/>
                    <a:cs typeface="Times New Roman" panose="02020603050405020304" pitchFamily="18" charset="0"/>
                  </a:rPr>
                  <a:t>为事件</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出现的频数，称事件</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出现的比例</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𝑓</m:t>
                        </m:r>
                      </m:e>
                      <m:sub>
                        <m:r>
                          <a:rPr lang="en-US" altLang="zh-CN" b="0" i="1" smtClean="0">
                            <a:latin typeface="Cambria Math" panose="02040503050406030204" pitchFamily="18" charset="0"/>
                            <a:cs typeface="Times New Roman" panose="02020603050405020304" pitchFamily="18" charset="0"/>
                          </a:rPr>
                          <m:t>𝑛</m:t>
                        </m:r>
                      </m:sub>
                    </m:sSub>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𝐴</m:t>
                        </m:r>
                      </m:e>
                    </m:d>
                    <m:r>
                      <a:rPr lang="en-US" altLang="zh-CN" b="0" i="1" smtClean="0">
                        <a:latin typeface="Cambria Math" panose="02040503050406030204" pitchFamily="18" charset="0"/>
                        <a:cs typeface="Times New Roman" panose="02020603050405020304" pitchFamily="18" charset="0"/>
                      </a:rPr>
                      <m:t>=</m:t>
                    </m:r>
                    <m:f>
                      <m:fPr>
                        <m:ctrlPr>
                          <a:rPr lang="en-US" altLang="zh-CN" b="0" i="1" smtClean="0">
                            <a:latin typeface="Cambria Math" panose="02040503050406030204" pitchFamily="18" charset="0"/>
                            <a:cs typeface="Times New Roman" panose="02020603050405020304" pitchFamily="18" charset="0"/>
                          </a:rPr>
                        </m:ctrlPr>
                      </m:fPr>
                      <m:num>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𝑛</m:t>
                            </m:r>
                          </m:e>
                          <m:sub>
                            <m:r>
                              <a:rPr lang="en-US" altLang="zh-CN" i="1">
                                <a:latin typeface="Cambria Math" panose="02040503050406030204" pitchFamily="18" charset="0"/>
                                <a:cs typeface="Times New Roman" panose="02020603050405020304" pitchFamily="18" charset="0"/>
                              </a:rPr>
                              <m:t>𝐴</m:t>
                            </m:r>
                          </m:sub>
                        </m:sSub>
                      </m:num>
                      <m:den>
                        <m:r>
                          <a:rPr lang="en-US" altLang="zh-CN" b="0" i="1" smtClean="0">
                            <a:latin typeface="Cambria Math" panose="02040503050406030204" pitchFamily="18" charset="0"/>
                            <a:cs typeface="Times New Roman" panose="02020603050405020304" pitchFamily="18" charset="0"/>
                          </a:rPr>
                          <m:t>𝑛</m:t>
                        </m:r>
                      </m:den>
                    </m:f>
                  </m:oMath>
                </a14:m>
                <a:r>
                  <a:rPr lang="zh-CN" altLang="en-US" dirty="0" smtClean="0">
                    <a:latin typeface="Times New Roman" panose="02020603050405020304" pitchFamily="18" charset="0"/>
                    <a:cs typeface="Times New Roman" panose="02020603050405020304" pitchFamily="18" charset="0"/>
                  </a:rPr>
                  <a:t>为事件</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出现的频率。</a:t>
                </a:r>
                <a:endParaRPr lang="en-US" altLang="zh-CN" dirty="0" smtClean="0">
                  <a:latin typeface="Times New Roman" panose="02020603050405020304" pitchFamily="18" charset="0"/>
                  <a:cs typeface="Times New Roman" panose="02020603050405020304" pitchFamily="18" charset="0"/>
                </a:endParaRPr>
              </a:p>
            </p:txBody>
          </p:sp>
        </mc:Choice>
        <mc:Fallback xmlns="">
          <p:sp>
            <p:nvSpPr>
              <p:cNvPr id="6" name="副标题 2"/>
              <p:cNvSpPr txBox="1">
                <a:spLocks noRot="1" noChangeAspect="1" noMove="1" noResize="1" noEditPoints="1" noAdjustHandles="1" noChangeArrowheads="1" noChangeShapeType="1" noTextEdit="1"/>
              </p:cNvSpPr>
              <p:nvPr/>
            </p:nvSpPr>
            <p:spPr>
              <a:xfrm>
                <a:off x="-1" y="1555846"/>
                <a:ext cx="11941791" cy="1009934"/>
              </a:xfrm>
              <a:prstGeom prst="rect">
                <a:avLst/>
              </a:prstGeom>
              <a:blipFill rotWithShape="0">
                <a:blip r:embed="rId3"/>
                <a:stretch>
                  <a:fillRect l="-766" t="-10241" r="-3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副标题 2"/>
              <p:cNvSpPr txBox="1">
                <a:spLocks/>
              </p:cNvSpPr>
              <p:nvPr/>
            </p:nvSpPr>
            <p:spPr>
              <a:xfrm>
                <a:off x="0" y="2445225"/>
                <a:ext cx="11941791" cy="10099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）对于给定的随机事件</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，随着试验次数的增加，事件</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发生的频率</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𝑓</m:t>
                        </m:r>
                      </m:e>
                      <m:sub>
                        <m:r>
                          <a:rPr lang="en-US" altLang="zh-CN" i="1">
                            <a:latin typeface="Cambria Math" panose="02040503050406030204" pitchFamily="18" charset="0"/>
                            <a:cs typeface="Times New Roman" panose="02020603050405020304" pitchFamily="18" charset="0"/>
                          </a:rPr>
                          <m:t>𝑛</m:t>
                        </m:r>
                      </m:sub>
                    </m:sSub>
                    <m:d>
                      <m:dPr>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𝐴</m:t>
                        </m:r>
                      </m:e>
                    </m:d>
                  </m:oMath>
                </a14:m>
                <a:r>
                  <a:rPr lang="zh-CN" altLang="en-US" dirty="0" smtClean="0">
                    <a:latin typeface="Times New Roman" panose="02020603050405020304" pitchFamily="18" charset="0"/>
                    <a:cs typeface="Times New Roman" panose="02020603050405020304" pitchFamily="18" charset="0"/>
                  </a:rPr>
                  <a:t>稳定在某个常数上，把这个常数记作</a:t>
                </a:r>
                <a:r>
                  <a:rPr lang="en-US" altLang="zh-CN" dirty="0" smtClean="0">
                    <a:latin typeface="Times New Roman" panose="02020603050405020304" pitchFamily="18" charset="0"/>
                    <a:cs typeface="Times New Roman" panose="02020603050405020304" pitchFamily="18" charset="0"/>
                  </a:rPr>
                  <a:t>P(A)</a:t>
                </a:r>
                <a:r>
                  <a:rPr lang="zh-CN" altLang="en-US" dirty="0" smtClean="0">
                    <a:latin typeface="Times New Roman" panose="02020603050405020304" pitchFamily="18" charset="0"/>
                    <a:cs typeface="Times New Roman" panose="02020603050405020304" pitchFamily="18" charset="0"/>
                  </a:rPr>
                  <a:t>，称为事件</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的概率，简称为</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的概率。</a:t>
                </a:r>
                <a:endParaRPr lang="en-US" altLang="zh-CN" dirty="0" smtClean="0">
                  <a:latin typeface="Times New Roman" panose="02020603050405020304" pitchFamily="18" charset="0"/>
                  <a:cs typeface="Times New Roman" panose="02020603050405020304" pitchFamily="18" charset="0"/>
                </a:endParaRPr>
              </a:p>
            </p:txBody>
          </p:sp>
        </mc:Choice>
        <mc:Fallback xmlns="">
          <p:sp>
            <p:nvSpPr>
              <p:cNvPr id="8" name="副标题 2"/>
              <p:cNvSpPr txBox="1">
                <a:spLocks noRot="1" noChangeAspect="1" noMove="1" noResize="1" noEditPoints="1" noAdjustHandles="1" noChangeArrowheads="1" noChangeShapeType="1" noTextEdit="1"/>
              </p:cNvSpPr>
              <p:nvPr/>
            </p:nvSpPr>
            <p:spPr>
              <a:xfrm>
                <a:off x="0" y="2445225"/>
                <a:ext cx="11941791" cy="1009934"/>
              </a:xfrm>
              <a:prstGeom prst="rect">
                <a:avLst/>
              </a:prstGeom>
              <a:blipFill rotWithShape="0">
                <a:blip r:embed="rId4"/>
                <a:stretch>
                  <a:fillRect l="-766" t="-10241"/>
                </a:stretch>
              </a:blipFill>
            </p:spPr>
            <p:txBody>
              <a:bodyPr/>
              <a:lstStyle/>
              <a:p>
                <a:r>
                  <a:rPr lang="zh-CN" altLang="en-US">
                    <a:noFill/>
                  </a:rPr>
                  <a:t> </a:t>
                </a:r>
              </a:p>
            </p:txBody>
          </p:sp>
        </mc:Fallback>
      </mc:AlternateContent>
      <p:sp>
        <p:nvSpPr>
          <p:cNvPr id="11" name="副标题 2"/>
          <p:cNvSpPr txBox="1">
            <a:spLocks/>
          </p:cNvSpPr>
          <p:nvPr/>
        </p:nvSpPr>
        <p:spPr>
          <a:xfrm>
            <a:off x="0" y="3243618"/>
            <a:ext cx="10263116" cy="4230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事件的关系与运算</a:t>
            </a:r>
            <a:endParaRPr lang="en-US" altLang="zh-CN"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4075085963"/>
                  </p:ext>
                </p:extLst>
              </p:nvPr>
            </p:nvGraphicFramePr>
            <p:xfrm>
              <a:off x="436729" y="3788274"/>
              <a:ext cx="11354936" cy="2749003"/>
            </p:xfrm>
            <a:graphic>
              <a:graphicData uri="http://schemas.openxmlformats.org/drawingml/2006/table">
                <a:tbl>
                  <a:tblPr firstRow="1" bandRow="1">
                    <a:tableStyleId>{5940675A-B579-460E-94D1-54222C63F5DA}</a:tableStyleId>
                  </a:tblPr>
                  <a:tblGrid>
                    <a:gridCol w="2258044"/>
                    <a:gridCol w="4492977"/>
                    <a:gridCol w="4603915"/>
                  </a:tblGrid>
                  <a:tr h="633393">
                    <a:tc>
                      <a:txBody>
                        <a:bodyPr/>
                        <a:lstStyle/>
                        <a:p>
                          <a:pPr algn="ctr"/>
                          <a:r>
                            <a:rPr lang="zh-CN" altLang="en-US" sz="2000" dirty="0" smtClean="0">
                              <a:latin typeface="Times New Roman" panose="02020603050405020304" pitchFamily="18" charset="0"/>
                              <a:cs typeface="Times New Roman" panose="02020603050405020304" pitchFamily="18" charset="0"/>
                            </a:rPr>
                            <a:t>名称</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定义</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符号表示</a:t>
                          </a:r>
                          <a:endParaRPr lang="zh-CN" altLang="en-US" sz="2000" dirty="0">
                            <a:latin typeface="Times New Roman" panose="02020603050405020304" pitchFamily="18" charset="0"/>
                            <a:cs typeface="Times New Roman" panose="02020603050405020304" pitchFamily="18" charset="0"/>
                          </a:endParaRPr>
                        </a:p>
                      </a:txBody>
                      <a:tcPr anchor="ctr"/>
                    </a:tc>
                  </a:tr>
                  <a:tr h="1057805">
                    <a:tc>
                      <a:txBody>
                        <a:bodyPr/>
                        <a:lstStyle/>
                        <a:p>
                          <a:pPr algn="ctr"/>
                          <a:r>
                            <a:rPr lang="zh-CN" altLang="en-US" sz="2000" dirty="0" smtClean="0">
                              <a:latin typeface="Times New Roman" panose="02020603050405020304" pitchFamily="18" charset="0"/>
                              <a:cs typeface="Times New Roman" panose="02020603050405020304" pitchFamily="18" charset="0"/>
                            </a:rPr>
                            <a:t>包含关系</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just"/>
                          <a:r>
                            <a:rPr lang="zh-CN" altLang="en-US" sz="2000" dirty="0" smtClean="0">
                              <a:latin typeface="Times New Roman" panose="02020603050405020304" pitchFamily="18" charset="0"/>
                              <a:cs typeface="Times New Roman" panose="02020603050405020304" pitchFamily="18" charset="0"/>
                            </a:rPr>
                            <a:t>如果事件</a:t>
                          </a:r>
                          <a:r>
                            <a:rPr lang="en-US" altLang="zh-CN" sz="2000" dirty="0" smtClean="0">
                              <a:latin typeface="Times New Roman" panose="02020603050405020304" pitchFamily="18" charset="0"/>
                              <a:cs typeface="Times New Roman" panose="02020603050405020304" pitchFamily="18" charset="0"/>
                            </a:rPr>
                            <a:t>A</a:t>
                          </a:r>
                          <a:r>
                            <a:rPr lang="zh-CN" altLang="en-US" sz="2000" dirty="0" smtClean="0">
                              <a:latin typeface="Times New Roman" panose="02020603050405020304" pitchFamily="18" charset="0"/>
                              <a:cs typeface="Times New Roman" panose="02020603050405020304" pitchFamily="18" charset="0"/>
                            </a:rPr>
                            <a:t>发生，则事件</a:t>
                          </a:r>
                          <a:r>
                            <a:rPr lang="en-US" altLang="zh-CN" sz="2000" dirty="0" smtClean="0">
                              <a:latin typeface="Times New Roman" panose="02020603050405020304" pitchFamily="18" charset="0"/>
                              <a:cs typeface="Times New Roman" panose="02020603050405020304" pitchFamily="18" charset="0"/>
                            </a:rPr>
                            <a:t>B</a:t>
                          </a:r>
                          <a:r>
                            <a:rPr lang="zh-CN" altLang="en-US" sz="2000" dirty="0" smtClean="0">
                              <a:latin typeface="Times New Roman" panose="02020603050405020304" pitchFamily="18" charset="0"/>
                              <a:cs typeface="Times New Roman" panose="02020603050405020304" pitchFamily="18" charset="0"/>
                            </a:rPr>
                            <a:t>一定发生，这时称事件</a:t>
                          </a:r>
                          <a:r>
                            <a:rPr lang="en-US" altLang="zh-CN" sz="2000" dirty="0" smtClean="0">
                              <a:latin typeface="Times New Roman" panose="02020603050405020304" pitchFamily="18" charset="0"/>
                              <a:cs typeface="Times New Roman" panose="02020603050405020304" pitchFamily="18" charset="0"/>
                            </a:rPr>
                            <a:t>B</a:t>
                          </a:r>
                          <a:r>
                            <a:rPr lang="zh-CN" altLang="en-US" sz="2000" dirty="0" smtClean="0">
                              <a:latin typeface="Times New Roman" panose="02020603050405020304" pitchFamily="18" charset="0"/>
                              <a:cs typeface="Times New Roman" panose="02020603050405020304" pitchFamily="18" charset="0"/>
                            </a:rPr>
                            <a:t>包含事件</a:t>
                          </a:r>
                          <a:r>
                            <a:rPr lang="en-US" altLang="zh-CN" sz="2000" dirty="0" smtClean="0">
                              <a:latin typeface="Times New Roman" panose="02020603050405020304" pitchFamily="18" charset="0"/>
                              <a:cs typeface="Times New Roman" panose="02020603050405020304" pitchFamily="18" charset="0"/>
                            </a:rPr>
                            <a:t>A</a:t>
                          </a:r>
                          <a:r>
                            <a:rPr lang="zh-CN" altLang="en-US" sz="2000" dirty="0" smtClean="0">
                              <a:latin typeface="Times New Roman" panose="02020603050405020304" pitchFamily="18" charset="0"/>
                              <a:cs typeface="Times New Roman" panose="02020603050405020304" pitchFamily="18" charset="0"/>
                            </a:rPr>
                            <a:t>（或称事件</a:t>
                          </a:r>
                          <a:r>
                            <a:rPr lang="en-US" altLang="zh-CN" sz="2000" dirty="0" smtClean="0">
                              <a:latin typeface="Times New Roman" panose="02020603050405020304" pitchFamily="18" charset="0"/>
                              <a:cs typeface="Times New Roman" panose="02020603050405020304" pitchFamily="18" charset="0"/>
                            </a:rPr>
                            <a:t>A</a:t>
                          </a:r>
                          <a:r>
                            <a:rPr lang="zh-CN" altLang="en-US" sz="2000" dirty="0" smtClean="0">
                              <a:latin typeface="Times New Roman" panose="02020603050405020304" pitchFamily="18" charset="0"/>
                              <a:cs typeface="Times New Roman" panose="02020603050405020304" pitchFamily="18" charset="0"/>
                            </a:rPr>
                            <a:t>包含于事件</a:t>
                          </a:r>
                          <a:r>
                            <a:rPr lang="en-US" altLang="zh-CN" sz="2000" dirty="0" smtClean="0">
                              <a:latin typeface="Times New Roman" panose="02020603050405020304" pitchFamily="18" charset="0"/>
                              <a:cs typeface="Times New Roman" panose="02020603050405020304" pitchFamily="18" charset="0"/>
                            </a:rPr>
                            <a:t>B</a:t>
                          </a:r>
                          <a:r>
                            <a:rPr lang="zh-CN" altLang="en-US" sz="2000" dirty="0" smtClean="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smtClean="0">
                              <a:latin typeface="Times New Roman" panose="02020603050405020304" pitchFamily="18" charset="0"/>
                              <a:cs typeface="Times New Roman" panose="02020603050405020304" pitchFamily="18" charset="0"/>
                            </a:rPr>
                            <a:t>B</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dirty="0" smtClean="0">
                              <a:latin typeface="Times New Roman" panose="02020603050405020304" pitchFamily="18" charset="0"/>
                              <a:cs typeface="Times New Roman" panose="02020603050405020304" pitchFamily="18" charset="0"/>
                            </a:rPr>
                            <a:t>A</a:t>
                          </a:r>
                          <a:r>
                            <a:rPr lang="zh-CN" altLang="en-US" sz="2000" dirty="0" smtClean="0">
                              <a:latin typeface="Times New Roman" panose="02020603050405020304" pitchFamily="18" charset="0"/>
                              <a:cs typeface="Times New Roman" panose="02020603050405020304" pitchFamily="18" charset="0"/>
                            </a:rPr>
                            <a:t>（或</a:t>
                          </a:r>
                          <a:r>
                            <a:rPr lang="en-US" altLang="zh-CN" sz="2000" dirty="0" smtClean="0">
                              <a:latin typeface="Times New Roman" panose="02020603050405020304" pitchFamily="18" charset="0"/>
                              <a:cs typeface="Times New Roman" panose="02020603050405020304" pitchFamily="18" charset="0"/>
                            </a:rPr>
                            <a:t>A</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dirty="0" smtClean="0">
                              <a:latin typeface="Times New Roman" panose="02020603050405020304" pitchFamily="18" charset="0"/>
                              <a:cs typeface="Times New Roman" panose="02020603050405020304" pitchFamily="18" charset="0"/>
                            </a:rPr>
                            <a:t>B</a:t>
                          </a:r>
                          <a:r>
                            <a:rPr lang="zh-CN" altLang="en-US" sz="2000" dirty="0" smtClean="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txBody>
                      <a:tcPr anchor="ctr"/>
                    </a:tc>
                  </a:tr>
                  <a:tr h="1057805">
                    <a:tc>
                      <a:txBody>
                        <a:bodyPr/>
                        <a:lstStyle/>
                        <a:p>
                          <a:pPr algn="ctr"/>
                          <a:r>
                            <a:rPr lang="zh-CN" altLang="en-US" sz="2000" dirty="0" smtClean="0">
                              <a:latin typeface="Times New Roman" panose="02020603050405020304" pitchFamily="18" charset="0"/>
                              <a:cs typeface="Times New Roman" panose="02020603050405020304" pitchFamily="18" charset="0"/>
                            </a:rPr>
                            <a:t>相等关系</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just"/>
                          <a:r>
                            <a:rPr lang="zh-CN" altLang="en-US" sz="2000" dirty="0" smtClean="0">
                              <a:latin typeface="Times New Roman" panose="02020603050405020304" pitchFamily="18" charset="0"/>
                              <a:cs typeface="Times New Roman" panose="02020603050405020304" pitchFamily="18" charset="0"/>
                            </a:rPr>
                            <a:t>若</a:t>
                          </a:r>
                          <a:r>
                            <a:rPr lang="en-US" altLang="zh-CN" sz="2000" dirty="0" smtClean="0">
                              <a:latin typeface="Times New Roman" panose="02020603050405020304" pitchFamily="18" charset="0"/>
                              <a:cs typeface="Times New Roman" panose="02020603050405020304" pitchFamily="18" charset="0"/>
                            </a:rPr>
                            <a:t>B</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dirty="0" smtClean="0">
                              <a:latin typeface="Times New Roman" panose="02020603050405020304" pitchFamily="18" charset="0"/>
                              <a:cs typeface="Times New Roman" panose="02020603050405020304" pitchFamily="18" charset="0"/>
                            </a:rPr>
                            <a:t>A</a:t>
                          </a:r>
                          <a:r>
                            <a:rPr lang="zh-CN" altLang="en-US" sz="2000" dirty="0" smtClean="0">
                              <a:latin typeface="Times New Roman" panose="02020603050405020304" pitchFamily="18" charset="0"/>
                              <a:cs typeface="Times New Roman" panose="02020603050405020304" pitchFamily="18" charset="0"/>
                            </a:rPr>
                            <a:t>，且</a:t>
                          </a:r>
                          <a:r>
                            <a:rPr lang="en-US" altLang="zh-CN" sz="2000" dirty="0" smtClean="0">
                              <a:latin typeface="Times New Roman" panose="02020603050405020304" pitchFamily="18" charset="0"/>
                              <a:cs typeface="Times New Roman" panose="02020603050405020304" pitchFamily="18" charset="0"/>
                            </a:rPr>
                            <a:t>B</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dirty="0" smtClean="0">
                              <a:latin typeface="Times New Roman" panose="02020603050405020304" pitchFamily="18" charset="0"/>
                              <a:cs typeface="Times New Roman" panose="02020603050405020304" pitchFamily="18" charset="0"/>
                            </a:rPr>
                            <a:t>A</a:t>
                          </a:r>
                          <a:r>
                            <a:rPr lang="zh-CN" altLang="en-US" sz="2000" dirty="0" smtClean="0">
                              <a:latin typeface="Times New Roman" panose="02020603050405020304" pitchFamily="18" charset="0"/>
                              <a:cs typeface="Times New Roman" panose="02020603050405020304" pitchFamily="18" charset="0"/>
                            </a:rPr>
                            <a:t>，那么称事件</a:t>
                          </a:r>
                          <a:r>
                            <a:rPr lang="en-US" altLang="zh-CN" sz="2000" dirty="0" smtClean="0">
                              <a:latin typeface="Times New Roman" panose="02020603050405020304" pitchFamily="18" charset="0"/>
                              <a:cs typeface="Times New Roman" panose="02020603050405020304" pitchFamily="18" charset="0"/>
                            </a:rPr>
                            <a:t>A</a:t>
                          </a:r>
                          <a:r>
                            <a:rPr lang="zh-CN" altLang="en-US" sz="2000" dirty="0" smtClean="0">
                              <a:latin typeface="Times New Roman" panose="02020603050405020304" pitchFamily="18" charset="0"/>
                              <a:cs typeface="Times New Roman" panose="02020603050405020304" pitchFamily="18" charset="0"/>
                            </a:rPr>
                            <a:t>与事件</a:t>
                          </a:r>
                          <a:r>
                            <a:rPr lang="en-US" altLang="zh-CN" sz="2000" dirty="0" smtClean="0">
                              <a:latin typeface="Times New Roman" panose="02020603050405020304" pitchFamily="18" charset="0"/>
                              <a:cs typeface="Times New Roman" panose="02020603050405020304" pitchFamily="18" charset="0"/>
                            </a:rPr>
                            <a:t>B</a:t>
                          </a:r>
                          <a:r>
                            <a:rPr lang="zh-CN" altLang="en-US" sz="2000" dirty="0" smtClean="0">
                              <a:latin typeface="Times New Roman" panose="02020603050405020304" pitchFamily="18" charset="0"/>
                              <a:cs typeface="Times New Roman" panose="02020603050405020304" pitchFamily="18" charset="0"/>
                            </a:rPr>
                            <a:t>相等</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smtClean="0">
                              <a:latin typeface="Times New Roman" panose="02020603050405020304" pitchFamily="18" charset="0"/>
                              <a:cs typeface="Times New Roman" panose="02020603050405020304" pitchFamily="18" charset="0"/>
                            </a:rPr>
                            <a:t>A=B</a:t>
                          </a:r>
                          <a:endParaRPr lang="zh-CN" altLang="en-US" sz="2000" dirty="0">
                            <a:latin typeface="Times New Roman" panose="02020603050405020304" pitchFamily="18" charset="0"/>
                            <a:cs typeface="Times New Roman" panose="02020603050405020304" pitchFamily="18" charset="0"/>
                          </a:endParaRPr>
                        </a:p>
                      </a:txBody>
                      <a:tcPr anchor="ctr"/>
                    </a:tc>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4075085963"/>
                  </p:ext>
                </p:extLst>
              </p:nvPr>
            </p:nvGraphicFramePr>
            <p:xfrm>
              <a:off x="436729" y="3788274"/>
              <a:ext cx="11354936" cy="2749003"/>
            </p:xfrm>
            <a:graphic>
              <a:graphicData uri="http://schemas.openxmlformats.org/drawingml/2006/table">
                <a:tbl>
                  <a:tblPr firstRow="1" bandRow="1">
                    <a:tableStyleId>{5940675A-B579-460E-94D1-54222C63F5DA}</a:tableStyleId>
                  </a:tblPr>
                  <a:tblGrid>
                    <a:gridCol w="2258044"/>
                    <a:gridCol w="4492977"/>
                    <a:gridCol w="4603915"/>
                  </a:tblGrid>
                  <a:tr h="633393">
                    <a:tc>
                      <a:txBody>
                        <a:bodyPr/>
                        <a:lstStyle/>
                        <a:p>
                          <a:pPr algn="ctr"/>
                          <a:r>
                            <a:rPr lang="zh-CN" altLang="en-US" sz="2000" dirty="0" smtClean="0">
                              <a:latin typeface="Times New Roman" panose="02020603050405020304" pitchFamily="18" charset="0"/>
                              <a:cs typeface="Times New Roman" panose="02020603050405020304" pitchFamily="18" charset="0"/>
                            </a:rPr>
                            <a:t>名称</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定义</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符号表示</a:t>
                          </a:r>
                          <a:endParaRPr lang="zh-CN" altLang="en-US" sz="2000" dirty="0">
                            <a:latin typeface="Times New Roman" panose="02020603050405020304" pitchFamily="18" charset="0"/>
                            <a:cs typeface="Times New Roman" panose="02020603050405020304" pitchFamily="18" charset="0"/>
                          </a:endParaRPr>
                        </a:p>
                      </a:txBody>
                      <a:tcPr anchor="ctr"/>
                    </a:tc>
                  </a:tr>
                  <a:tr h="1057805">
                    <a:tc>
                      <a:txBody>
                        <a:bodyPr/>
                        <a:lstStyle/>
                        <a:p>
                          <a:pPr algn="ctr"/>
                          <a:r>
                            <a:rPr lang="zh-CN" altLang="en-US" sz="2000" dirty="0" smtClean="0">
                              <a:latin typeface="Times New Roman" panose="02020603050405020304" pitchFamily="18" charset="0"/>
                              <a:cs typeface="Times New Roman" panose="02020603050405020304" pitchFamily="18" charset="0"/>
                            </a:rPr>
                            <a:t>包含关系</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just"/>
                          <a:r>
                            <a:rPr lang="zh-CN" altLang="en-US" sz="2000" dirty="0" smtClean="0">
                              <a:latin typeface="Times New Roman" panose="02020603050405020304" pitchFamily="18" charset="0"/>
                              <a:cs typeface="Times New Roman" panose="02020603050405020304" pitchFamily="18" charset="0"/>
                            </a:rPr>
                            <a:t>如果事件</a:t>
                          </a:r>
                          <a:r>
                            <a:rPr lang="en-US" altLang="zh-CN" sz="2000" dirty="0" smtClean="0">
                              <a:latin typeface="Times New Roman" panose="02020603050405020304" pitchFamily="18" charset="0"/>
                              <a:cs typeface="Times New Roman" panose="02020603050405020304" pitchFamily="18" charset="0"/>
                            </a:rPr>
                            <a:t>A</a:t>
                          </a:r>
                          <a:r>
                            <a:rPr lang="zh-CN" altLang="en-US" sz="2000" dirty="0" smtClean="0">
                              <a:latin typeface="Times New Roman" panose="02020603050405020304" pitchFamily="18" charset="0"/>
                              <a:cs typeface="Times New Roman" panose="02020603050405020304" pitchFamily="18" charset="0"/>
                            </a:rPr>
                            <a:t>发生，则事件</a:t>
                          </a:r>
                          <a:r>
                            <a:rPr lang="en-US" altLang="zh-CN" sz="2000" dirty="0" smtClean="0">
                              <a:latin typeface="Times New Roman" panose="02020603050405020304" pitchFamily="18" charset="0"/>
                              <a:cs typeface="Times New Roman" panose="02020603050405020304" pitchFamily="18" charset="0"/>
                            </a:rPr>
                            <a:t>B</a:t>
                          </a:r>
                          <a:r>
                            <a:rPr lang="zh-CN" altLang="en-US" sz="2000" dirty="0" smtClean="0">
                              <a:latin typeface="Times New Roman" panose="02020603050405020304" pitchFamily="18" charset="0"/>
                              <a:cs typeface="Times New Roman" panose="02020603050405020304" pitchFamily="18" charset="0"/>
                            </a:rPr>
                            <a:t>一定发生，这时称事件</a:t>
                          </a:r>
                          <a:r>
                            <a:rPr lang="en-US" altLang="zh-CN" sz="2000" dirty="0" smtClean="0">
                              <a:latin typeface="Times New Roman" panose="02020603050405020304" pitchFamily="18" charset="0"/>
                              <a:cs typeface="Times New Roman" panose="02020603050405020304" pitchFamily="18" charset="0"/>
                            </a:rPr>
                            <a:t>B</a:t>
                          </a:r>
                          <a:r>
                            <a:rPr lang="zh-CN" altLang="en-US" sz="2000" dirty="0" smtClean="0">
                              <a:latin typeface="Times New Roman" panose="02020603050405020304" pitchFamily="18" charset="0"/>
                              <a:cs typeface="Times New Roman" panose="02020603050405020304" pitchFamily="18" charset="0"/>
                            </a:rPr>
                            <a:t>包含事件</a:t>
                          </a:r>
                          <a:r>
                            <a:rPr lang="en-US" altLang="zh-CN" sz="2000" dirty="0" smtClean="0">
                              <a:latin typeface="Times New Roman" panose="02020603050405020304" pitchFamily="18" charset="0"/>
                              <a:cs typeface="Times New Roman" panose="02020603050405020304" pitchFamily="18" charset="0"/>
                            </a:rPr>
                            <a:t>A</a:t>
                          </a:r>
                          <a:r>
                            <a:rPr lang="zh-CN" altLang="en-US" sz="2000" dirty="0" smtClean="0">
                              <a:latin typeface="Times New Roman" panose="02020603050405020304" pitchFamily="18" charset="0"/>
                              <a:cs typeface="Times New Roman" panose="02020603050405020304" pitchFamily="18" charset="0"/>
                            </a:rPr>
                            <a:t>（或称事件</a:t>
                          </a:r>
                          <a:r>
                            <a:rPr lang="en-US" altLang="zh-CN" sz="2000" dirty="0" smtClean="0">
                              <a:latin typeface="Times New Roman" panose="02020603050405020304" pitchFamily="18" charset="0"/>
                              <a:cs typeface="Times New Roman" panose="02020603050405020304" pitchFamily="18" charset="0"/>
                            </a:rPr>
                            <a:t>A</a:t>
                          </a:r>
                          <a:r>
                            <a:rPr lang="zh-CN" altLang="en-US" sz="2000" dirty="0" smtClean="0">
                              <a:latin typeface="Times New Roman" panose="02020603050405020304" pitchFamily="18" charset="0"/>
                              <a:cs typeface="Times New Roman" panose="02020603050405020304" pitchFamily="18" charset="0"/>
                            </a:rPr>
                            <a:t>包含于事件</a:t>
                          </a:r>
                          <a:r>
                            <a:rPr lang="en-US" altLang="zh-CN" sz="2000" dirty="0" smtClean="0">
                              <a:latin typeface="Times New Roman" panose="02020603050405020304" pitchFamily="18" charset="0"/>
                              <a:cs typeface="Times New Roman" panose="02020603050405020304" pitchFamily="18" charset="0"/>
                            </a:rPr>
                            <a:t>B</a:t>
                          </a:r>
                          <a:r>
                            <a:rPr lang="zh-CN" altLang="en-US" sz="2000" dirty="0" smtClean="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rotWithShape="0">
                          <a:blip r:embed="rId5"/>
                          <a:stretch>
                            <a:fillRect l="-146693" t="-60345" r="-265" b="-101149"/>
                          </a:stretch>
                        </a:blipFill>
                      </a:tcPr>
                    </a:tc>
                  </a:tr>
                  <a:tr h="1057805">
                    <a:tc>
                      <a:txBody>
                        <a:bodyPr/>
                        <a:lstStyle/>
                        <a:p>
                          <a:pPr algn="ctr"/>
                          <a:r>
                            <a:rPr lang="zh-CN" altLang="en-US" sz="2000" dirty="0" smtClean="0">
                              <a:latin typeface="Times New Roman" panose="02020603050405020304" pitchFamily="18" charset="0"/>
                              <a:cs typeface="Times New Roman" panose="02020603050405020304" pitchFamily="18" charset="0"/>
                            </a:rPr>
                            <a:t>相等关系</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rotWithShape="0">
                          <a:blip r:embed="rId5"/>
                          <a:stretch>
                            <a:fillRect l="-50475" t="-160345" r="-102849" b="-1149"/>
                          </a:stretch>
                        </a:blipFill>
                      </a:tcPr>
                    </a:tc>
                    <a:tc>
                      <a:txBody>
                        <a:bodyPr/>
                        <a:lstStyle/>
                        <a:p>
                          <a:pPr algn="ctr"/>
                          <a:r>
                            <a:rPr lang="en-US" altLang="zh-CN" sz="2000" dirty="0" smtClean="0">
                              <a:latin typeface="Times New Roman" panose="02020603050405020304" pitchFamily="18" charset="0"/>
                              <a:cs typeface="Times New Roman" panose="02020603050405020304" pitchFamily="18" charset="0"/>
                            </a:rPr>
                            <a:t>A=B</a:t>
                          </a:r>
                          <a:endParaRPr lang="zh-CN" altLang="en-US" sz="2000" dirty="0">
                            <a:latin typeface="Times New Roman" panose="02020603050405020304" pitchFamily="18" charset="0"/>
                            <a:cs typeface="Times New Roman" panose="02020603050405020304" pitchFamily="18" charset="0"/>
                          </a:endParaRPr>
                        </a:p>
                      </a:txBody>
                      <a:tcPr anchor="ctr"/>
                    </a:tc>
                  </a:tr>
                </a:tbl>
              </a:graphicData>
            </a:graphic>
          </p:graphicFrame>
        </mc:Fallback>
      </mc:AlternateContent>
    </p:spTree>
    <p:extLst>
      <p:ext uri="{BB962C8B-B14F-4D97-AF65-F5344CB8AC3E}">
        <p14:creationId xmlns:p14="http://schemas.microsoft.com/office/powerpoint/2010/main" val="20788296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191069"/>
            <a:ext cx="11041039" cy="750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一、</a:t>
            </a:r>
            <a:r>
              <a:rPr lang="zh-CN" altLang="en-US" sz="4800" dirty="0">
                <a:latin typeface="Times New Roman" panose="02020603050405020304" pitchFamily="18" charset="0"/>
                <a:cs typeface="Times New Roman" panose="02020603050405020304" pitchFamily="18" charset="0"/>
              </a:rPr>
              <a:t>随机事件、古典概型与几何概型</a:t>
            </a:r>
            <a:endParaRPr lang="en-US" altLang="zh-CN" sz="4800" dirty="0">
              <a:latin typeface="Times New Roman" panose="02020603050405020304" pitchFamily="18" charset="0"/>
              <a:cs typeface="Times New Roman" panose="02020603050405020304" pitchFamily="18" charset="0"/>
            </a:endParaRPr>
          </a:p>
        </p:txBody>
      </p:sp>
      <p:sp>
        <p:nvSpPr>
          <p:cNvPr id="11" name="副标题 2"/>
          <p:cNvSpPr txBox="1">
            <a:spLocks/>
          </p:cNvSpPr>
          <p:nvPr/>
        </p:nvSpPr>
        <p:spPr>
          <a:xfrm>
            <a:off x="0" y="1174845"/>
            <a:ext cx="3957851" cy="4230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事件的关系与运算</a:t>
            </a:r>
            <a:endParaRPr lang="en-US" altLang="zh-CN"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3361758374"/>
                  </p:ext>
                </p:extLst>
              </p:nvPr>
            </p:nvGraphicFramePr>
            <p:xfrm>
              <a:off x="391046" y="1625601"/>
              <a:ext cx="11354936" cy="4567450"/>
            </p:xfrm>
            <a:graphic>
              <a:graphicData uri="http://schemas.openxmlformats.org/drawingml/2006/table">
                <a:tbl>
                  <a:tblPr firstRow="1" bandRow="1">
                    <a:tableStyleId>{5940675A-B579-460E-94D1-54222C63F5DA}</a:tableStyleId>
                  </a:tblPr>
                  <a:tblGrid>
                    <a:gridCol w="2258044"/>
                    <a:gridCol w="4492977"/>
                    <a:gridCol w="4603915"/>
                  </a:tblGrid>
                  <a:tr h="414550">
                    <a:tc>
                      <a:txBody>
                        <a:bodyPr/>
                        <a:lstStyle/>
                        <a:p>
                          <a:pPr algn="ctr"/>
                          <a:r>
                            <a:rPr lang="zh-CN" altLang="en-US" sz="2000" dirty="0" smtClean="0">
                              <a:latin typeface="Times New Roman" panose="02020603050405020304" pitchFamily="18" charset="0"/>
                              <a:cs typeface="Times New Roman" panose="02020603050405020304" pitchFamily="18" charset="0"/>
                            </a:rPr>
                            <a:t>名称</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定义</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符号表示</a:t>
                          </a:r>
                          <a:endParaRPr lang="zh-CN" altLang="en-US" sz="2000" dirty="0">
                            <a:latin typeface="Times New Roman" panose="02020603050405020304" pitchFamily="18" charset="0"/>
                            <a:cs typeface="Times New Roman" panose="02020603050405020304" pitchFamily="18" charset="0"/>
                          </a:endParaRPr>
                        </a:p>
                      </a:txBody>
                      <a:tcPr anchor="ctr"/>
                    </a:tc>
                  </a:tr>
                  <a:tr h="952500">
                    <a:tc>
                      <a:txBody>
                        <a:bodyPr/>
                        <a:lstStyle/>
                        <a:p>
                          <a:pPr algn="ctr"/>
                          <a:r>
                            <a:rPr lang="zh-CN" altLang="en-US" sz="2000" dirty="0" smtClean="0">
                              <a:latin typeface="Times New Roman" panose="02020603050405020304" pitchFamily="18" charset="0"/>
                              <a:cs typeface="Times New Roman" panose="02020603050405020304" pitchFamily="18" charset="0"/>
                            </a:rPr>
                            <a:t>并事件（和事件）</a:t>
                          </a:r>
                          <a:endParaRPr lang="zh-CN" altLang="en-US" sz="2000"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just"/>
                          <a:r>
                            <a:rPr lang="zh-CN" altLang="en-US" sz="2000" dirty="0" smtClean="0">
                              <a:latin typeface="Times New Roman" panose="02020603050405020304" pitchFamily="18" charset="0"/>
                              <a:cs typeface="Times New Roman" panose="02020603050405020304" pitchFamily="18" charset="0"/>
                            </a:rPr>
                            <a:t>若某事件发生当且仅当事件</a:t>
                          </a:r>
                          <a:r>
                            <a:rPr lang="en-US" altLang="zh-CN" sz="2000" dirty="0" smtClean="0">
                              <a:latin typeface="Times New Roman" panose="02020603050405020304" pitchFamily="18" charset="0"/>
                              <a:cs typeface="Times New Roman" panose="02020603050405020304" pitchFamily="18" charset="0"/>
                            </a:rPr>
                            <a:t>A</a:t>
                          </a:r>
                          <a:r>
                            <a:rPr lang="zh-CN" altLang="en-US" sz="2000" dirty="0" smtClean="0">
                              <a:latin typeface="Times New Roman" panose="02020603050405020304" pitchFamily="18" charset="0"/>
                              <a:cs typeface="Times New Roman" panose="02020603050405020304" pitchFamily="18" charset="0"/>
                            </a:rPr>
                            <a:t>或事件</a:t>
                          </a:r>
                          <a:r>
                            <a:rPr lang="en-US" altLang="zh-CN" sz="2000" dirty="0" smtClean="0">
                              <a:latin typeface="Times New Roman" panose="02020603050405020304" pitchFamily="18" charset="0"/>
                              <a:cs typeface="Times New Roman" panose="02020603050405020304" pitchFamily="18" charset="0"/>
                            </a:rPr>
                            <a:t>B</a:t>
                          </a:r>
                          <a:r>
                            <a:rPr lang="zh-CN" altLang="en-US" sz="2000" dirty="0" smtClean="0">
                              <a:latin typeface="Times New Roman" panose="02020603050405020304" pitchFamily="18" charset="0"/>
                              <a:cs typeface="Times New Roman" panose="02020603050405020304" pitchFamily="18" charset="0"/>
                            </a:rPr>
                            <a:t>发生，则称此事件为事件</a:t>
                          </a:r>
                          <a:r>
                            <a:rPr lang="en-US" altLang="zh-CN" sz="2000" dirty="0" smtClean="0">
                              <a:latin typeface="Times New Roman" panose="02020603050405020304" pitchFamily="18" charset="0"/>
                              <a:cs typeface="Times New Roman" panose="02020603050405020304" pitchFamily="18" charset="0"/>
                            </a:rPr>
                            <a:t>A</a:t>
                          </a:r>
                          <a:r>
                            <a:rPr lang="zh-CN" altLang="en-US" sz="2000" dirty="0" smtClean="0">
                              <a:latin typeface="Times New Roman" panose="02020603050405020304" pitchFamily="18" charset="0"/>
                              <a:cs typeface="Times New Roman" panose="02020603050405020304" pitchFamily="18" charset="0"/>
                            </a:rPr>
                            <a:t>与事件</a:t>
                          </a:r>
                          <a:r>
                            <a:rPr lang="en-US" altLang="zh-CN" sz="2000" dirty="0" smtClean="0">
                              <a:latin typeface="Times New Roman" panose="02020603050405020304" pitchFamily="18" charset="0"/>
                              <a:cs typeface="Times New Roman" panose="02020603050405020304" pitchFamily="18" charset="0"/>
                            </a:rPr>
                            <a:t>B</a:t>
                          </a:r>
                          <a:r>
                            <a:rPr lang="zh-CN" altLang="en-US" sz="2000" dirty="0" smtClean="0">
                              <a:latin typeface="Times New Roman" panose="02020603050405020304" pitchFamily="18" charset="0"/>
                              <a:cs typeface="Times New Roman" panose="02020603050405020304" pitchFamily="18" charset="0"/>
                            </a:rPr>
                            <a:t>的并事件（或和事件）</a:t>
                          </a:r>
                          <a:endParaRPr lang="zh-CN" altLang="en-US" sz="2000"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Times New Roman" panose="02020603050405020304" pitchFamily="18" charset="0"/>
                              <a:cs typeface="Times New Roman" panose="02020603050405020304" pitchFamily="18" charset="0"/>
                            </a:rPr>
                            <a:t>A</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dirty="0" smtClean="0">
                              <a:latin typeface="Times New Roman" panose="02020603050405020304" pitchFamily="18" charset="0"/>
                              <a:cs typeface="Times New Roman" panose="02020603050405020304" pitchFamily="18" charset="0"/>
                            </a:rPr>
                            <a:t>B</a:t>
                          </a:r>
                          <a:r>
                            <a:rPr lang="zh-CN" altLang="en-US" sz="2000" dirty="0" smtClean="0">
                              <a:latin typeface="Times New Roman" panose="02020603050405020304" pitchFamily="18" charset="0"/>
                              <a:cs typeface="Times New Roman" panose="02020603050405020304" pitchFamily="18" charset="0"/>
                            </a:rPr>
                            <a:t>（或</a:t>
                          </a:r>
                          <a:r>
                            <a:rPr lang="en-US" altLang="zh-CN" sz="2000" dirty="0" smtClean="0">
                              <a:latin typeface="Times New Roman" panose="02020603050405020304" pitchFamily="18" charset="0"/>
                              <a:cs typeface="Times New Roman" panose="02020603050405020304" pitchFamily="18" charset="0"/>
                            </a:rPr>
                            <a:t>A+B</a:t>
                          </a:r>
                          <a:r>
                            <a:rPr lang="zh-CN" altLang="en-US" sz="2000" dirty="0" smtClean="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r>
                  <a:tr h="1026160">
                    <a:tc>
                      <a:txBody>
                        <a:bodyPr/>
                        <a:lstStyle/>
                        <a:p>
                          <a:pPr algn="ctr"/>
                          <a:r>
                            <a:rPr lang="zh-CN" altLang="en-US" sz="2000" dirty="0" smtClean="0">
                              <a:latin typeface="Times New Roman" panose="02020603050405020304" pitchFamily="18" charset="0"/>
                              <a:cs typeface="Times New Roman" panose="02020603050405020304" pitchFamily="18" charset="0"/>
                            </a:rPr>
                            <a:t>交事件（积事件）</a:t>
                          </a:r>
                          <a:endParaRPr lang="zh-CN" altLang="en-US" sz="2000"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just"/>
                          <a:r>
                            <a:rPr lang="zh-CN" altLang="en-US" sz="2000" dirty="0" smtClean="0">
                              <a:latin typeface="Times New Roman" panose="02020603050405020304" pitchFamily="18" charset="0"/>
                              <a:cs typeface="Times New Roman" panose="02020603050405020304" pitchFamily="18" charset="0"/>
                            </a:rPr>
                            <a:t>若某事件发生当且仅当事件</a:t>
                          </a:r>
                          <a:r>
                            <a:rPr lang="en-US" altLang="zh-CN" sz="2000" dirty="0" smtClean="0">
                              <a:latin typeface="Times New Roman" panose="02020603050405020304" pitchFamily="18" charset="0"/>
                              <a:cs typeface="Times New Roman" panose="02020603050405020304" pitchFamily="18" charset="0"/>
                            </a:rPr>
                            <a:t>A</a:t>
                          </a:r>
                          <a:r>
                            <a:rPr lang="zh-CN" altLang="en-US" sz="2000" dirty="0" smtClean="0">
                              <a:latin typeface="Times New Roman" panose="02020603050405020304" pitchFamily="18" charset="0"/>
                              <a:cs typeface="Times New Roman" panose="02020603050405020304" pitchFamily="18" charset="0"/>
                            </a:rPr>
                            <a:t>且事件</a:t>
                          </a:r>
                          <a:r>
                            <a:rPr lang="en-US" altLang="zh-CN" sz="2000" dirty="0" smtClean="0">
                              <a:latin typeface="Times New Roman" panose="02020603050405020304" pitchFamily="18" charset="0"/>
                              <a:cs typeface="Times New Roman" panose="02020603050405020304" pitchFamily="18" charset="0"/>
                            </a:rPr>
                            <a:t>B</a:t>
                          </a:r>
                          <a:r>
                            <a:rPr lang="zh-CN" altLang="en-US" sz="2000" dirty="0" smtClean="0">
                              <a:latin typeface="Times New Roman" panose="02020603050405020304" pitchFamily="18" charset="0"/>
                              <a:cs typeface="Times New Roman" panose="02020603050405020304" pitchFamily="18" charset="0"/>
                            </a:rPr>
                            <a:t>发生，则称此事件为事件</a:t>
                          </a:r>
                          <a:r>
                            <a:rPr lang="en-US" altLang="zh-CN" sz="2000" dirty="0" smtClean="0">
                              <a:latin typeface="Times New Roman" panose="02020603050405020304" pitchFamily="18" charset="0"/>
                              <a:cs typeface="Times New Roman" panose="02020603050405020304" pitchFamily="18" charset="0"/>
                            </a:rPr>
                            <a:t>A</a:t>
                          </a:r>
                          <a:r>
                            <a:rPr lang="zh-CN" altLang="en-US" sz="2000" dirty="0" smtClean="0">
                              <a:latin typeface="Times New Roman" panose="02020603050405020304" pitchFamily="18" charset="0"/>
                              <a:cs typeface="Times New Roman" panose="02020603050405020304" pitchFamily="18" charset="0"/>
                            </a:rPr>
                            <a:t>与事件</a:t>
                          </a:r>
                          <a:r>
                            <a:rPr lang="en-US" altLang="zh-CN" sz="2000" dirty="0" smtClean="0">
                              <a:latin typeface="Times New Roman" panose="02020603050405020304" pitchFamily="18" charset="0"/>
                              <a:cs typeface="Times New Roman" panose="02020603050405020304" pitchFamily="18" charset="0"/>
                            </a:rPr>
                            <a:t>B</a:t>
                          </a:r>
                          <a:r>
                            <a:rPr lang="zh-CN" altLang="en-US" sz="2000" dirty="0" smtClean="0">
                              <a:latin typeface="Times New Roman" panose="02020603050405020304" pitchFamily="18" charset="0"/>
                              <a:cs typeface="Times New Roman" panose="02020603050405020304" pitchFamily="18" charset="0"/>
                            </a:rPr>
                            <a:t>的交事件（或积事件）</a:t>
                          </a:r>
                          <a:endParaRPr lang="zh-CN" altLang="en-US" sz="2000"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latin typeface="Times New Roman" panose="02020603050405020304" pitchFamily="18" charset="0"/>
                              <a:cs typeface="Times New Roman" panose="02020603050405020304" pitchFamily="18" charset="0"/>
                            </a:rPr>
                            <a:t>A</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dirty="0" smtClean="0">
                              <a:latin typeface="Times New Roman" panose="02020603050405020304" pitchFamily="18" charset="0"/>
                              <a:cs typeface="Times New Roman" panose="02020603050405020304" pitchFamily="18" charset="0"/>
                            </a:rPr>
                            <a:t>B</a:t>
                          </a:r>
                          <a:r>
                            <a:rPr lang="zh-CN" altLang="en-US" sz="2000" dirty="0" smtClean="0">
                              <a:latin typeface="Times New Roman" panose="02020603050405020304" pitchFamily="18" charset="0"/>
                              <a:cs typeface="Times New Roman" panose="02020603050405020304" pitchFamily="18" charset="0"/>
                            </a:rPr>
                            <a:t>（或</a:t>
                          </a:r>
                          <a:r>
                            <a:rPr lang="en-US" altLang="zh-CN" sz="2000" dirty="0" smtClean="0">
                              <a:latin typeface="Times New Roman" panose="02020603050405020304" pitchFamily="18" charset="0"/>
                              <a:cs typeface="Times New Roman" panose="02020603050405020304" pitchFamily="18" charset="0"/>
                            </a:rPr>
                            <a:t>AB</a:t>
                          </a:r>
                          <a:r>
                            <a:rPr lang="zh-CN" altLang="en-US" sz="2000" dirty="0" smtClean="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r>
                  <a:tr h="1089925">
                    <a:tc>
                      <a:txBody>
                        <a:bodyPr/>
                        <a:lstStyle/>
                        <a:p>
                          <a:pPr algn="ctr"/>
                          <a:r>
                            <a:rPr lang="zh-CN" altLang="en-US" sz="2000" dirty="0" smtClean="0">
                              <a:latin typeface="Times New Roman" panose="02020603050405020304" pitchFamily="18" charset="0"/>
                              <a:cs typeface="Times New Roman" panose="02020603050405020304" pitchFamily="18" charset="0"/>
                            </a:rPr>
                            <a:t>互斥事件</a:t>
                          </a:r>
                          <a:endParaRPr lang="zh-CN" altLang="en-US" sz="2000"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just"/>
                          <a:r>
                            <a:rPr lang="en-US" altLang="zh-CN" sz="2000" dirty="0" smtClean="0">
                              <a:latin typeface="Times New Roman" panose="02020603050405020304" pitchFamily="18" charset="0"/>
                              <a:cs typeface="Times New Roman" panose="02020603050405020304" pitchFamily="18" charset="0"/>
                            </a:rPr>
                            <a:t>A</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dirty="0" smtClean="0">
                              <a:latin typeface="Times New Roman" panose="02020603050405020304" pitchFamily="18" charset="0"/>
                              <a:cs typeface="Times New Roman" panose="02020603050405020304" pitchFamily="18" charset="0"/>
                            </a:rPr>
                            <a:t>B</a:t>
                          </a:r>
                          <a:r>
                            <a:rPr lang="zh-CN" altLang="en-US" sz="2000" dirty="0" smtClean="0">
                              <a:latin typeface="Times New Roman" panose="02020603050405020304" pitchFamily="18" charset="0"/>
                              <a:cs typeface="Times New Roman" panose="02020603050405020304" pitchFamily="18" charset="0"/>
                            </a:rPr>
                            <a:t>为不可能事件，那么称事件</a:t>
                          </a:r>
                          <a:r>
                            <a:rPr lang="en-US" altLang="zh-CN" sz="2000" dirty="0" smtClean="0">
                              <a:latin typeface="Times New Roman" panose="02020603050405020304" pitchFamily="18" charset="0"/>
                              <a:cs typeface="Times New Roman" panose="02020603050405020304" pitchFamily="18" charset="0"/>
                            </a:rPr>
                            <a:t>A</a:t>
                          </a:r>
                          <a:r>
                            <a:rPr lang="zh-CN" altLang="en-US" sz="2000" dirty="0" smtClean="0">
                              <a:latin typeface="Times New Roman" panose="02020603050405020304" pitchFamily="18" charset="0"/>
                              <a:cs typeface="Times New Roman" panose="02020603050405020304" pitchFamily="18" charset="0"/>
                            </a:rPr>
                            <a:t>与事件</a:t>
                          </a:r>
                          <a:r>
                            <a:rPr lang="en-US" altLang="zh-CN" sz="2000" dirty="0" smtClean="0">
                              <a:latin typeface="Times New Roman" panose="02020603050405020304" pitchFamily="18" charset="0"/>
                              <a:cs typeface="Times New Roman" panose="02020603050405020304" pitchFamily="18" charset="0"/>
                            </a:rPr>
                            <a:t>B</a:t>
                          </a:r>
                          <a:r>
                            <a:rPr lang="zh-CN" altLang="en-US" sz="2000" dirty="0" smtClean="0">
                              <a:latin typeface="Times New Roman" panose="02020603050405020304" pitchFamily="18" charset="0"/>
                              <a:cs typeface="Times New Roman" panose="02020603050405020304" pitchFamily="18" charset="0"/>
                            </a:rPr>
                            <a:t>互斥</a:t>
                          </a:r>
                          <a:endParaRPr lang="zh-CN" altLang="en-US" sz="2000"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latin typeface="Times New Roman" panose="02020603050405020304" pitchFamily="18" charset="0"/>
                              <a:cs typeface="Times New Roman" panose="02020603050405020304" pitchFamily="18" charset="0"/>
                            </a:rPr>
                            <a:t>A</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dirty="0" smtClean="0">
                              <a:latin typeface="Times New Roman" panose="02020603050405020304" pitchFamily="18" charset="0"/>
                              <a:cs typeface="Times New Roman" panose="02020603050405020304" pitchFamily="18" charset="0"/>
                            </a:rPr>
                            <a:t>B=</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zh-CN" altLang="en-US" sz="2000"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r>
                  <a:tr h="1030975">
                    <a:tc>
                      <a:txBody>
                        <a:bodyPr/>
                        <a:lstStyle/>
                        <a:p>
                          <a:pPr algn="ctr"/>
                          <a:r>
                            <a:rPr lang="zh-CN" altLang="en-US" sz="2000" dirty="0" smtClean="0">
                              <a:latin typeface="Times New Roman" panose="02020603050405020304" pitchFamily="18" charset="0"/>
                              <a:cs typeface="Times New Roman" panose="02020603050405020304" pitchFamily="18" charset="0"/>
                            </a:rPr>
                            <a:t>对立事件</a:t>
                          </a:r>
                          <a:endParaRPr lang="zh-CN" altLang="en-US" sz="2000"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just"/>
                          <a:r>
                            <a:rPr lang="en-US" altLang="zh-CN" sz="2000" dirty="0" smtClean="0">
                              <a:latin typeface="Times New Roman" panose="02020603050405020304" pitchFamily="18" charset="0"/>
                              <a:cs typeface="Times New Roman" panose="02020603050405020304" pitchFamily="18" charset="0"/>
                            </a:rPr>
                            <a:t>A</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dirty="0" smtClean="0">
                              <a:latin typeface="Times New Roman" panose="02020603050405020304" pitchFamily="18" charset="0"/>
                              <a:cs typeface="Times New Roman" panose="02020603050405020304" pitchFamily="18" charset="0"/>
                            </a:rPr>
                            <a:t>B</a:t>
                          </a:r>
                          <a:r>
                            <a:rPr lang="zh-CN" altLang="en-US" sz="2000" dirty="0" smtClean="0">
                              <a:latin typeface="Times New Roman" panose="02020603050405020304" pitchFamily="18" charset="0"/>
                              <a:cs typeface="Times New Roman" panose="02020603050405020304" pitchFamily="18" charset="0"/>
                            </a:rPr>
                            <a:t>为不可能事件，</a:t>
                          </a:r>
                          <a:r>
                            <a:rPr lang="en-US" altLang="zh-CN" sz="2000" dirty="0" smtClean="0">
                              <a:latin typeface="Times New Roman" panose="02020603050405020304" pitchFamily="18" charset="0"/>
                              <a:cs typeface="Times New Roman" panose="02020603050405020304" pitchFamily="18" charset="0"/>
                            </a:rPr>
                            <a:t>A</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dirty="0" smtClean="0">
                              <a:latin typeface="Times New Roman" panose="02020603050405020304" pitchFamily="18" charset="0"/>
                              <a:cs typeface="Times New Roman" panose="02020603050405020304" pitchFamily="18" charset="0"/>
                            </a:rPr>
                            <a:t>B</a:t>
                          </a:r>
                          <a:r>
                            <a:rPr lang="zh-CN" altLang="en-US" sz="2000" dirty="0" smtClean="0">
                              <a:latin typeface="Times New Roman" panose="02020603050405020304" pitchFamily="18" charset="0"/>
                              <a:cs typeface="Times New Roman" panose="02020603050405020304" pitchFamily="18" charset="0"/>
                            </a:rPr>
                            <a:t>为必然事件，那么称事件</a:t>
                          </a:r>
                          <a:r>
                            <a:rPr lang="en-US" altLang="zh-CN" sz="2000" dirty="0" smtClean="0">
                              <a:latin typeface="Times New Roman" panose="02020603050405020304" pitchFamily="18" charset="0"/>
                              <a:cs typeface="Times New Roman" panose="02020603050405020304" pitchFamily="18" charset="0"/>
                            </a:rPr>
                            <a:t>A</a:t>
                          </a:r>
                          <a:r>
                            <a:rPr lang="zh-CN" altLang="en-US" sz="2000" dirty="0" smtClean="0">
                              <a:latin typeface="Times New Roman" panose="02020603050405020304" pitchFamily="18" charset="0"/>
                              <a:cs typeface="Times New Roman" panose="02020603050405020304" pitchFamily="18" charset="0"/>
                            </a:rPr>
                            <a:t>与事件</a:t>
                          </a:r>
                          <a:r>
                            <a:rPr lang="en-US" altLang="zh-CN" sz="2000" dirty="0" smtClean="0">
                              <a:latin typeface="Times New Roman" panose="02020603050405020304" pitchFamily="18" charset="0"/>
                              <a:cs typeface="Times New Roman" panose="02020603050405020304" pitchFamily="18" charset="0"/>
                            </a:rPr>
                            <a:t>B</a:t>
                          </a:r>
                          <a:r>
                            <a:rPr lang="zh-CN" altLang="en-US" sz="2000" dirty="0" smtClean="0">
                              <a:latin typeface="Times New Roman" panose="02020603050405020304" pitchFamily="18" charset="0"/>
                              <a:cs typeface="Times New Roman" panose="02020603050405020304" pitchFamily="18" charset="0"/>
                            </a:rPr>
                            <a:t>互为对立事件</a:t>
                          </a:r>
                          <a:endParaRPr lang="zh-CN" altLang="en-US" sz="2000"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panose="02020603050405020304" pitchFamily="18" charset="0"/>
                              <a:cs typeface="Times New Roman" panose="02020603050405020304" pitchFamily="18" charset="0"/>
                            </a:rPr>
                            <a:t>A</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dirty="0" smtClean="0">
                              <a:latin typeface="Times New Roman" panose="02020603050405020304" pitchFamily="18" charset="0"/>
                              <a:cs typeface="Times New Roman" panose="02020603050405020304" pitchFamily="18" charset="0"/>
                            </a:rPr>
                            <a:t>B=</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zh-CN" altLang="en-US" sz="2000" dirty="0">
                            <a:latin typeface="Times New Roman" panose="02020603050405020304" pitchFamily="18" charset="0"/>
                            <a:cs typeface="Times New Roman" panose="02020603050405020304" pitchFamily="18" charset="0"/>
                          </a:endParaRPr>
                        </a:p>
                        <a:p>
                          <a:pPr algn="ctr"/>
                          <a:r>
                            <a:rPr lang="en-US" altLang="zh-CN" sz="2000" dirty="0" smtClean="0">
                              <a:latin typeface="Times New Roman" panose="02020603050405020304" pitchFamily="18" charset="0"/>
                              <a:cs typeface="Times New Roman" panose="02020603050405020304" pitchFamily="18" charset="0"/>
                            </a:rPr>
                            <a:t>P(A</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dirty="0" smtClean="0">
                              <a:latin typeface="Times New Roman" panose="02020603050405020304" pitchFamily="18" charset="0"/>
                              <a:cs typeface="Times New Roman" panose="02020603050405020304" pitchFamily="18" charset="0"/>
                            </a:rPr>
                            <a:t>B)=P(A)+P(B)=1</a:t>
                          </a:r>
                          <a:endParaRPr lang="zh-CN" altLang="en-US" sz="2000"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3361758374"/>
                  </p:ext>
                </p:extLst>
              </p:nvPr>
            </p:nvGraphicFramePr>
            <p:xfrm>
              <a:off x="391046" y="1625601"/>
              <a:ext cx="11354936" cy="4567450"/>
            </p:xfrm>
            <a:graphic>
              <a:graphicData uri="http://schemas.openxmlformats.org/drawingml/2006/table">
                <a:tbl>
                  <a:tblPr firstRow="1" bandRow="1">
                    <a:tableStyleId>{5940675A-B579-460E-94D1-54222C63F5DA}</a:tableStyleId>
                  </a:tblPr>
                  <a:tblGrid>
                    <a:gridCol w="2258044"/>
                    <a:gridCol w="4492977"/>
                    <a:gridCol w="4603915"/>
                  </a:tblGrid>
                  <a:tr h="414550">
                    <a:tc>
                      <a:txBody>
                        <a:bodyPr/>
                        <a:lstStyle/>
                        <a:p>
                          <a:pPr algn="ctr"/>
                          <a:r>
                            <a:rPr lang="zh-CN" altLang="en-US" sz="2000" dirty="0" smtClean="0">
                              <a:latin typeface="Times New Roman" panose="02020603050405020304" pitchFamily="18" charset="0"/>
                              <a:cs typeface="Times New Roman" panose="02020603050405020304" pitchFamily="18" charset="0"/>
                            </a:rPr>
                            <a:t>名称</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定义</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符号表示</a:t>
                          </a:r>
                          <a:endParaRPr lang="zh-CN" altLang="en-US" sz="2000" dirty="0">
                            <a:latin typeface="Times New Roman" panose="02020603050405020304" pitchFamily="18" charset="0"/>
                            <a:cs typeface="Times New Roman" panose="02020603050405020304" pitchFamily="18" charset="0"/>
                          </a:endParaRPr>
                        </a:p>
                      </a:txBody>
                      <a:tcPr anchor="ctr"/>
                    </a:tc>
                  </a:tr>
                  <a:tr h="1005840">
                    <a:tc>
                      <a:txBody>
                        <a:bodyPr/>
                        <a:lstStyle/>
                        <a:p>
                          <a:pPr algn="ctr"/>
                          <a:r>
                            <a:rPr lang="zh-CN" altLang="en-US" sz="2000" dirty="0" smtClean="0">
                              <a:latin typeface="Times New Roman" panose="02020603050405020304" pitchFamily="18" charset="0"/>
                              <a:cs typeface="Times New Roman" panose="02020603050405020304" pitchFamily="18" charset="0"/>
                            </a:rPr>
                            <a:t>并事件（和事件）</a:t>
                          </a:r>
                          <a:endParaRPr lang="zh-CN" altLang="en-US" sz="2000"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just"/>
                          <a:r>
                            <a:rPr lang="zh-CN" altLang="en-US" sz="2000" dirty="0" smtClean="0">
                              <a:latin typeface="Times New Roman" panose="02020603050405020304" pitchFamily="18" charset="0"/>
                              <a:cs typeface="Times New Roman" panose="02020603050405020304" pitchFamily="18" charset="0"/>
                            </a:rPr>
                            <a:t>若某事件发生当且仅当事件</a:t>
                          </a:r>
                          <a:r>
                            <a:rPr lang="en-US" altLang="zh-CN" sz="2000" dirty="0" smtClean="0">
                              <a:latin typeface="Times New Roman" panose="02020603050405020304" pitchFamily="18" charset="0"/>
                              <a:cs typeface="Times New Roman" panose="02020603050405020304" pitchFamily="18" charset="0"/>
                            </a:rPr>
                            <a:t>A</a:t>
                          </a:r>
                          <a:r>
                            <a:rPr lang="zh-CN" altLang="en-US" sz="2000" dirty="0" smtClean="0">
                              <a:latin typeface="Times New Roman" panose="02020603050405020304" pitchFamily="18" charset="0"/>
                              <a:cs typeface="Times New Roman" panose="02020603050405020304" pitchFamily="18" charset="0"/>
                            </a:rPr>
                            <a:t>或事件</a:t>
                          </a:r>
                          <a:r>
                            <a:rPr lang="en-US" altLang="zh-CN" sz="2000" dirty="0" smtClean="0">
                              <a:latin typeface="Times New Roman" panose="02020603050405020304" pitchFamily="18" charset="0"/>
                              <a:cs typeface="Times New Roman" panose="02020603050405020304" pitchFamily="18" charset="0"/>
                            </a:rPr>
                            <a:t>B</a:t>
                          </a:r>
                          <a:r>
                            <a:rPr lang="zh-CN" altLang="en-US" sz="2000" dirty="0" smtClean="0">
                              <a:latin typeface="Times New Roman" panose="02020603050405020304" pitchFamily="18" charset="0"/>
                              <a:cs typeface="Times New Roman" panose="02020603050405020304" pitchFamily="18" charset="0"/>
                            </a:rPr>
                            <a:t>发生，则称此事件为事件</a:t>
                          </a:r>
                          <a:r>
                            <a:rPr lang="en-US" altLang="zh-CN" sz="2000" dirty="0" smtClean="0">
                              <a:latin typeface="Times New Roman" panose="02020603050405020304" pitchFamily="18" charset="0"/>
                              <a:cs typeface="Times New Roman" panose="02020603050405020304" pitchFamily="18" charset="0"/>
                            </a:rPr>
                            <a:t>A</a:t>
                          </a:r>
                          <a:r>
                            <a:rPr lang="zh-CN" altLang="en-US" sz="2000" dirty="0" smtClean="0">
                              <a:latin typeface="Times New Roman" panose="02020603050405020304" pitchFamily="18" charset="0"/>
                              <a:cs typeface="Times New Roman" panose="02020603050405020304" pitchFamily="18" charset="0"/>
                            </a:rPr>
                            <a:t>与事件</a:t>
                          </a:r>
                          <a:r>
                            <a:rPr lang="en-US" altLang="zh-CN" sz="2000" dirty="0" smtClean="0">
                              <a:latin typeface="Times New Roman" panose="02020603050405020304" pitchFamily="18" charset="0"/>
                              <a:cs typeface="Times New Roman" panose="02020603050405020304" pitchFamily="18" charset="0"/>
                            </a:rPr>
                            <a:t>B</a:t>
                          </a:r>
                          <a:r>
                            <a:rPr lang="zh-CN" altLang="en-US" sz="2000" dirty="0" smtClean="0">
                              <a:latin typeface="Times New Roman" panose="02020603050405020304" pitchFamily="18" charset="0"/>
                              <a:cs typeface="Times New Roman" panose="02020603050405020304" pitchFamily="18" charset="0"/>
                            </a:rPr>
                            <a:t>的并事件（或和事件）</a:t>
                          </a:r>
                          <a:endParaRPr lang="zh-CN" altLang="en-US" sz="2000"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endParaRPr lang="zh-CN"/>
                        </a:p>
                      </a:txBody>
                      <a:tcPr anchor="ctr">
                        <a:lnB w="12700" cap="flat" cmpd="sng" algn="ctr">
                          <a:solidFill>
                            <a:schemeClr val="tx1"/>
                          </a:solidFill>
                          <a:prstDash val="solid"/>
                          <a:round/>
                          <a:headEnd type="none" w="med" len="med"/>
                          <a:tailEnd type="none" w="med" len="med"/>
                        </a:lnB>
                        <a:blipFill rotWithShape="0">
                          <a:blip r:embed="rId3"/>
                          <a:stretch>
                            <a:fillRect l="-146887" t="-44242" r="-265" b="-315152"/>
                          </a:stretch>
                        </a:blipFill>
                      </a:tcPr>
                    </a:tc>
                  </a:tr>
                  <a:tr h="1026160">
                    <a:tc>
                      <a:txBody>
                        <a:bodyPr/>
                        <a:lstStyle/>
                        <a:p>
                          <a:pPr algn="ctr"/>
                          <a:r>
                            <a:rPr lang="zh-CN" altLang="en-US" sz="2000" dirty="0" smtClean="0">
                              <a:latin typeface="Times New Roman" panose="02020603050405020304" pitchFamily="18" charset="0"/>
                              <a:cs typeface="Times New Roman" panose="02020603050405020304" pitchFamily="18" charset="0"/>
                            </a:rPr>
                            <a:t>交事件（积事件）</a:t>
                          </a:r>
                          <a:endParaRPr lang="zh-CN" altLang="en-US" sz="2000"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just"/>
                          <a:r>
                            <a:rPr lang="zh-CN" altLang="en-US" sz="2000" dirty="0" smtClean="0">
                              <a:latin typeface="Times New Roman" panose="02020603050405020304" pitchFamily="18" charset="0"/>
                              <a:cs typeface="Times New Roman" panose="02020603050405020304" pitchFamily="18" charset="0"/>
                            </a:rPr>
                            <a:t>若某事件发生当且仅当事件</a:t>
                          </a:r>
                          <a:r>
                            <a:rPr lang="en-US" altLang="zh-CN" sz="2000" dirty="0" smtClean="0">
                              <a:latin typeface="Times New Roman" panose="02020603050405020304" pitchFamily="18" charset="0"/>
                              <a:cs typeface="Times New Roman" panose="02020603050405020304" pitchFamily="18" charset="0"/>
                            </a:rPr>
                            <a:t>A</a:t>
                          </a:r>
                          <a:r>
                            <a:rPr lang="zh-CN" altLang="en-US" sz="2000" dirty="0" smtClean="0">
                              <a:latin typeface="Times New Roman" panose="02020603050405020304" pitchFamily="18" charset="0"/>
                              <a:cs typeface="Times New Roman" panose="02020603050405020304" pitchFamily="18" charset="0"/>
                            </a:rPr>
                            <a:t>且事件</a:t>
                          </a:r>
                          <a:r>
                            <a:rPr lang="en-US" altLang="zh-CN" sz="2000" dirty="0" smtClean="0">
                              <a:latin typeface="Times New Roman" panose="02020603050405020304" pitchFamily="18" charset="0"/>
                              <a:cs typeface="Times New Roman" panose="02020603050405020304" pitchFamily="18" charset="0"/>
                            </a:rPr>
                            <a:t>B</a:t>
                          </a:r>
                          <a:r>
                            <a:rPr lang="zh-CN" altLang="en-US" sz="2000" dirty="0" smtClean="0">
                              <a:latin typeface="Times New Roman" panose="02020603050405020304" pitchFamily="18" charset="0"/>
                              <a:cs typeface="Times New Roman" panose="02020603050405020304" pitchFamily="18" charset="0"/>
                            </a:rPr>
                            <a:t>发生，则称此事件为事件</a:t>
                          </a:r>
                          <a:r>
                            <a:rPr lang="en-US" altLang="zh-CN" sz="2000" dirty="0" smtClean="0">
                              <a:latin typeface="Times New Roman" panose="02020603050405020304" pitchFamily="18" charset="0"/>
                              <a:cs typeface="Times New Roman" panose="02020603050405020304" pitchFamily="18" charset="0"/>
                            </a:rPr>
                            <a:t>A</a:t>
                          </a:r>
                          <a:r>
                            <a:rPr lang="zh-CN" altLang="en-US" sz="2000" dirty="0" smtClean="0">
                              <a:latin typeface="Times New Roman" panose="02020603050405020304" pitchFamily="18" charset="0"/>
                              <a:cs typeface="Times New Roman" panose="02020603050405020304" pitchFamily="18" charset="0"/>
                            </a:rPr>
                            <a:t>与事件</a:t>
                          </a:r>
                          <a:r>
                            <a:rPr lang="en-US" altLang="zh-CN" sz="2000" dirty="0" smtClean="0">
                              <a:latin typeface="Times New Roman" panose="02020603050405020304" pitchFamily="18" charset="0"/>
                              <a:cs typeface="Times New Roman" panose="02020603050405020304" pitchFamily="18" charset="0"/>
                            </a:rPr>
                            <a:t>B</a:t>
                          </a:r>
                          <a:r>
                            <a:rPr lang="zh-CN" altLang="en-US" sz="2000" dirty="0" smtClean="0">
                              <a:latin typeface="Times New Roman" panose="02020603050405020304" pitchFamily="18" charset="0"/>
                              <a:cs typeface="Times New Roman" panose="02020603050405020304" pitchFamily="18" charset="0"/>
                            </a:rPr>
                            <a:t>的交事件（或积事件）</a:t>
                          </a:r>
                          <a:endParaRPr lang="zh-CN" altLang="en-US" sz="2000"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endParaRPr lang="zh-CN"/>
                        </a:p>
                      </a:txBody>
                      <a:tcPr anchor="ctr">
                        <a:lnT w="12700" cap="flat" cmpd="sng" algn="ctr">
                          <a:solidFill>
                            <a:schemeClr val="tx1"/>
                          </a:solidFill>
                          <a:prstDash val="solid"/>
                          <a:round/>
                          <a:headEnd type="none" w="med" len="med"/>
                          <a:tailEnd type="none" w="med" len="med"/>
                        </a:lnT>
                        <a:blipFill rotWithShape="0">
                          <a:blip r:embed="rId3"/>
                          <a:stretch>
                            <a:fillRect l="-146887" t="-140828" r="-265" b="-207692"/>
                          </a:stretch>
                        </a:blipFill>
                      </a:tcPr>
                    </a:tc>
                  </a:tr>
                  <a:tr h="1089925">
                    <a:tc>
                      <a:txBody>
                        <a:bodyPr/>
                        <a:lstStyle/>
                        <a:p>
                          <a:pPr algn="ctr"/>
                          <a:r>
                            <a:rPr lang="zh-CN" altLang="en-US" sz="2000" dirty="0" smtClean="0">
                              <a:latin typeface="Times New Roman" panose="02020603050405020304" pitchFamily="18" charset="0"/>
                              <a:cs typeface="Times New Roman" panose="02020603050405020304" pitchFamily="18" charset="0"/>
                            </a:rPr>
                            <a:t>互斥事件</a:t>
                          </a:r>
                          <a:endParaRPr lang="zh-CN" altLang="en-US" sz="2000"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endParaRPr lang="zh-CN"/>
                        </a:p>
                      </a:txBody>
                      <a:tcPr anchor="ctr">
                        <a:lnB w="12700" cap="flat" cmpd="sng" algn="ctr">
                          <a:solidFill>
                            <a:schemeClr val="tx1"/>
                          </a:solidFill>
                          <a:prstDash val="solid"/>
                          <a:round/>
                          <a:headEnd type="none" w="med" len="med"/>
                          <a:tailEnd type="none" w="med" len="med"/>
                        </a:lnB>
                        <a:blipFill rotWithShape="0">
                          <a:blip r:embed="rId3"/>
                          <a:stretch>
                            <a:fillRect l="-50271" t="-227374" r="-102575" b="-96089"/>
                          </a:stretch>
                        </a:blipFill>
                      </a:tcPr>
                    </a:tc>
                    <a:tc>
                      <a:txBody>
                        <a:bodyPr/>
                        <a:lstStyle/>
                        <a:p>
                          <a:endParaRPr lang="zh-CN"/>
                        </a:p>
                      </a:txBody>
                      <a:tcPr anchor="ctr">
                        <a:lnB w="12700" cap="flat" cmpd="sng" algn="ctr">
                          <a:solidFill>
                            <a:schemeClr val="tx1"/>
                          </a:solidFill>
                          <a:prstDash val="solid"/>
                          <a:round/>
                          <a:headEnd type="none" w="med" len="med"/>
                          <a:tailEnd type="none" w="med" len="med"/>
                        </a:lnB>
                        <a:blipFill rotWithShape="0">
                          <a:blip r:embed="rId3"/>
                          <a:stretch>
                            <a:fillRect l="-146887" t="-227374" r="-265" b="-96089"/>
                          </a:stretch>
                        </a:blipFill>
                      </a:tcPr>
                    </a:tc>
                  </a:tr>
                  <a:tr h="1030975">
                    <a:tc>
                      <a:txBody>
                        <a:bodyPr/>
                        <a:lstStyle/>
                        <a:p>
                          <a:pPr algn="ctr"/>
                          <a:r>
                            <a:rPr lang="zh-CN" altLang="en-US" sz="2000" dirty="0" smtClean="0">
                              <a:latin typeface="Times New Roman" panose="02020603050405020304" pitchFamily="18" charset="0"/>
                              <a:cs typeface="Times New Roman" panose="02020603050405020304" pitchFamily="18" charset="0"/>
                            </a:rPr>
                            <a:t>对立事件</a:t>
                          </a:r>
                          <a:endParaRPr lang="zh-CN" altLang="en-US" sz="2000"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endParaRPr lang="zh-CN"/>
                        </a:p>
                      </a:txBody>
                      <a:tcPr anchor="ctr">
                        <a:lnT w="12700" cap="flat" cmpd="sng" algn="ctr">
                          <a:solidFill>
                            <a:schemeClr val="tx1"/>
                          </a:solidFill>
                          <a:prstDash val="solid"/>
                          <a:round/>
                          <a:headEnd type="none" w="med" len="med"/>
                          <a:tailEnd type="none" w="med" len="med"/>
                        </a:lnT>
                        <a:blipFill rotWithShape="0">
                          <a:blip r:embed="rId3"/>
                          <a:stretch>
                            <a:fillRect l="-50271" t="-346746" r="-102575" b="-1775"/>
                          </a:stretch>
                        </a:blipFill>
                      </a:tcPr>
                    </a:tc>
                    <a:tc>
                      <a:txBody>
                        <a:bodyPr/>
                        <a:lstStyle/>
                        <a:p>
                          <a:endParaRPr lang="zh-CN"/>
                        </a:p>
                      </a:txBody>
                      <a:tcPr anchor="ctr">
                        <a:lnT w="12700" cap="flat" cmpd="sng" algn="ctr">
                          <a:solidFill>
                            <a:schemeClr val="tx1"/>
                          </a:solidFill>
                          <a:prstDash val="solid"/>
                          <a:round/>
                          <a:headEnd type="none" w="med" len="med"/>
                          <a:tailEnd type="none" w="med" len="med"/>
                        </a:lnT>
                        <a:blipFill rotWithShape="0">
                          <a:blip r:embed="rId3"/>
                          <a:stretch>
                            <a:fillRect l="-146887" t="-346746" r="-265" b="-1775"/>
                          </a:stretch>
                        </a:blipFill>
                      </a:tcPr>
                    </a:tc>
                  </a:tr>
                </a:tbl>
              </a:graphicData>
            </a:graphic>
          </p:graphicFrame>
        </mc:Fallback>
      </mc:AlternateContent>
    </p:spTree>
    <p:extLst>
      <p:ext uri="{BB962C8B-B14F-4D97-AF65-F5344CB8AC3E}">
        <p14:creationId xmlns:p14="http://schemas.microsoft.com/office/powerpoint/2010/main" val="2189876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191069"/>
            <a:ext cx="11041039" cy="750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一、</a:t>
            </a:r>
            <a:r>
              <a:rPr lang="zh-CN" altLang="en-US" sz="4800" dirty="0">
                <a:latin typeface="Times New Roman" panose="02020603050405020304" pitchFamily="18" charset="0"/>
                <a:cs typeface="Times New Roman" panose="02020603050405020304" pitchFamily="18" charset="0"/>
              </a:rPr>
              <a:t>随机事件、古典概型与几何概型</a:t>
            </a:r>
            <a:endParaRPr lang="en-US" altLang="zh-CN" sz="4800" dirty="0">
              <a:latin typeface="Times New Roman" panose="02020603050405020304" pitchFamily="18" charset="0"/>
              <a:cs typeface="Times New Roman" panose="02020603050405020304" pitchFamily="18" charset="0"/>
            </a:endParaRPr>
          </a:p>
        </p:txBody>
      </p:sp>
      <p:sp>
        <p:nvSpPr>
          <p:cNvPr id="11" name="副标题 2"/>
          <p:cNvSpPr txBox="1">
            <a:spLocks/>
          </p:cNvSpPr>
          <p:nvPr/>
        </p:nvSpPr>
        <p:spPr>
          <a:xfrm>
            <a:off x="0" y="1174845"/>
            <a:ext cx="6184900" cy="4230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互斥事件的概率和对立事件的概率</a:t>
            </a:r>
            <a:endParaRPr lang="en-US" altLang="zh-CN" dirty="0" smtClean="0">
              <a:latin typeface="Times New Roman" panose="02020603050405020304" pitchFamily="18" charset="0"/>
              <a:cs typeface="Times New Roman" panose="02020603050405020304" pitchFamily="18" charset="0"/>
            </a:endParaRPr>
          </a:p>
        </p:txBody>
      </p:sp>
      <p:sp>
        <p:nvSpPr>
          <p:cNvPr id="6" name="副标题 2"/>
          <p:cNvSpPr txBox="1">
            <a:spLocks/>
          </p:cNvSpPr>
          <p:nvPr/>
        </p:nvSpPr>
        <p:spPr>
          <a:xfrm>
            <a:off x="0" y="1619534"/>
            <a:ext cx="6184900" cy="4230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）概率的加法公式</a:t>
            </a:r>
            <a:endParaRPr lang="en-US" altLang="zh-CN"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副标题 2"/>
              <p:cNvSpPr txBox="1">
                <a:spLocks/>
              </p:cNvSpPr>
              <p:nvPr/>
            </p:nvSpPr>
            <p:spPr>
              <a:xfrm>
                <a:off x="0" y="2064223"/>
                <a:ext cx="6184900" cy="4230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如果事件</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与</a:t>
                </a:r>
                <a:r>
                  <a:rPr lang="en-US" altLang="zh-CN"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互斥，则</a:t>
                </a:r>
                <a:r>
                  <a:rPr lang="en-US" altLang="zh-CN" dirty="0" smtClean="0">
                    <a:latin typeface="Times New Roman" panose="02020603050405020304" pitchFamily="18" charset="0"/>
                    <a:cs typeface="Times New Roman" panose="02020603050405020304" pitchFamily="18" charset="0"/>
                  </a:rPr>
                  <a:t>P(A</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dirty="0" smtClean="0">
                    <a:latin typeface="Times New Roman" panose="02020603050405020304" pitchFamily="18" charset="0"/>
                    <a:cs typeface="Times New Roman" panose="02020603050405020304" pitchFamily="18" charset="0"/>
                  </a:rPr>
                  <a:t>B)=P(A)+P(B)</a:t>
                </a:r>
              </a:p>
            </p:txBody>
          </p:sp>
        </mc:Choice>
        <mc:Fallback xmlns="">
          <p:sp>
            <p:nvSpPr>
              <p:cNvPr id="7" name="副标题 2"/>
              <p:cNvSpPr txBox="1">
                <a:spLocks noRot="1" noChangeAspect="1" noMove="1" noResize="1" noEditPoints="1" noAdjustHandles="1" noChangeArrowheads="1" noChangeShapeType="1" noTextEdit="1"/>
              </p:cNvSpPr>
              <p:nvPr/>
            </p:nvSpPr>
            <p:spPr>
              <a:xfrm>
                <a:off x="0" y="2064223"/>
                <a:ext cx="6184900" cy="423081"/>
              </a:xfrm>
              <a:prstGeom prst="rect">
                <a:avLst/>
              </a:prstGeom>
              <a:blipFill rotWithShape="0">
                <a:blip r:embed="rId3"/>
                <a:stretch>
                  <a:fillRect l="-1478" t="-24638" b="-34783"/>
                </a:stretch>
              </a:blipFill>
            </p:spPr>
            <p:txBody>
              <a:bodyPr/>
              <a:lstStyle/>
              <a:p>
                <a:r>
                  <a:rPr lang="zh-CN" altLang="en-US">
                    <a:noFill/>
                  </a:rPr>
                  <a:t> </a:t>
                </a:r>
              </a:p>
            </p:txBody>
          </p:sp>
        </mc:Fallback>
      </mc:AlternateContent>
      <p:sp>
        <p:nvSpPr>
          <p:cNvPr id="8" name="副标题 2"/>
          <p:cNvSpPr txBox="1">
            <a:spLocks/>
          </p:cNvSpPr>
          <p:nvPr/>
        </p:nvSpPr>
        <p:spPr>
          <a:xfrm>
            <a:off x="0" y="2508912"/>
            <a:ext cx="6184900" cy="4230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）对立事件的概率</a:t>
            </a:r>
            <a:endParaRPr lang="en-US" altLang="zh-CN"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副标题 2"/>
              <p:cNvSpPr txBox="1">
                <a:spLocks/>
              </p:cNvSpPr>
              <p:nvPr/>
            </p:nvSpPr>
            <p:spPr>
              <a:xfrm>
                <a:off x="0" y="2964405"/>
                <a:ext cx="12192000" cy="4230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若事件</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与事件</a:t>
                </a:r>
                <a:r>
                  <a:rPr lang="en-US" altLang="zh-CN"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互为对立事件，则</a:t>
                </a:r>
                <a:r>
                  <a:rPr lang="en-US" altLang="zh-CN" dirty="0" smtClean="0">
                    <a:latin typeface="Times New Roman" panose="02020603050405020304" pitchFamily="18" charset="0"/>
                    <a:cs typeface="Times New Roman" panose="02020603050405020304" pitchFamily="18" charset="0"/>
                  </a:rPr>
                  <a:t>A</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为必然事件，</a:t>
                </a:r>
                <a:r>
                  <a:rPr lang="en-US" altLang="zh-CN" dirty="0" smtClean="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B</a:t>
                </a:r>
                <a:r>
                  <a:rPr lang="en-US" altLang="zh-CN" dirty="0" smtClean="0">
                    <a:latin typeface="Times New Roman" panose="02020603050405020304" pitchFamily="18" charset="0"/>
                    <a:cs typeface="Times New Roman" panose="02020603050405020304" pitchFamily="18" charset="0"/>
                  </a:rPr>
                  <a:t>)=1,P(A)=1-P(B)</a:t>
                </a:r>
              </a:p>
              <a:p>
                <a:pPr algn="l"/>
                <a:endParaRPr lang="en-US" altLang="zh-CN" dirty="0" smtClean="0">
                  <a:latin typeface="Times New Roman" panose="02020603050405020304" pitchFamily="18" charset="0"/>
                  <a:cs typeface="Times New Roman" panose="02020603050405020304" pitchFamily="18" charset="0"/>
                </a:endParaRPr>
              </a:p>
            </p:txBody>
          </p:sp>
        </mc:Choice>
        <mc:Fallback xmlns="">
          <p:sp>
            <p:nvSpPr>
              <p:cNvPr id="9" name="副标题 2"/>
              <p:cNvSpPr txBox="1">
                <a:spLocks noRot="1" noChangeAspect="1" noMove="1" noResize="1" noEditPoints="1" noAdjustHandles="1" noChangeArrowheads="1" noChangeShapeType="1" noTextEdit="1"/>
              </p:cNvSpPr>
              <p:nvPr/>
            </p:nvSpPr>
            <p:spPr>
              <a:xfrm>
                <a:off x="0" y="2964405"/>
                <a:ext cx="12192000" cy="423081"/>
              </a:xfrm>
              <a:prstGeom prst="rect">
                <a:avLst/>
              </a:prstGeom>
              <a:blipFill rotWithShape="0">
                <a:blip r:embed="rId4"/>
                <a:stretch>
                  <a:fillRect l="-750" t="-24286" b="-32857"/>
                </a:stretch>
              </a:blipFill>
            </p:spPr>
            <p:txBody>
              <a:bodyPr/>
              <a:lstStyle/>
              <a:p>
                <a:r>
                  <a:rPr lang="zh-CN" altLang="en-US">
                    <a:noFill/>
                  </a:rPr>
                  <a:t> </a:t>
                </a:r>
              </a:p>
            </p:txBody>
          </p:sp>
        </mc:Fallback>
      </mc:AlternateContent>
      <p:sp>
        <p:nvSpPr>
          <p:cNvPr id="10" name="副标题 2"/>
          <p:cNvSpPr txBox="1">
            <a:spLocks/>
          </p:cNvSpPr>
          <p:nvPr/>
        </p:nvSpPr>
        <p:spPr>
          <a:xfrm>
            <a:off x="0" y="3441506"/>
            <a:ext cx="6184900" cy="4230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古典概型及其概率</a:t>
            </a:r>
            <a:endParaRPr lang="en-US" altLang="zh-CN" dirty="0" smtClean="0">
              <a:latin typeface="Times New Roman" panose="02020603050405020304" pitchFamily="18" charset="0"/>
              <a:cs typeface="Times New Roman" panose="02020603050405020304" pitchFamily="18" charset="0"/>
            </a:endParaRPr>
          </a:p>
        </p:txBody>
      </p:sp>
      <p:sp>
        <p:nvSpPr>
          <p:cNvPr id="12" name="副标题 2"/>
          <p:cNvSpPr txBox="1">
            <a:spLocks/>
          </p:cNvSpPr>
          <p:nvPr/>
        </p:nvSpPr>
        <p:spPr>
          <a:xfrm>
            <a:off x="0" y="3922205"/>
            <a:ext cx="6184900" cy="4230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）古典概型</a:t>
            </a:r>
            <a:endParaRPr lang="en-US" altLang="zh-CN"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副标题 2"/>
              <p:cNvSpPr txBox="1">
                <a:spLocks/>
              </p:cNvSpPr>
              <p:nvPr/>
            </p:nvSpPr>
            <p:spPr>
              <a:xfrm>
                <a:off x="0" y="4402904"/>
                <a:ext cx="12065000" cy="2226496"/>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具有以下两个特点的概率模型称为古典概率模型，简称为古典概型</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①试验中所有可能出现的基本事件只有有限个</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②每个基本事件给出的可能性相等</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）古典概型的概率公式</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P(A)=</a:t>
                </a:r>
                <a14:m>
                  <m:oMath xmlns:m="http://schemas.openxmlformats.org/officeDocument/2006/math">
                    <m:f>
                      <m:fPr>
                        <m:ctrlPr>
                          <a:rPr lang="en-US" altLang="zh-CN" i="1" smtClean="0">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𝐴</m:t>
                        </m:r>
                        <m:r>
                          <a:rPr lang="zh-CN" altLang="en-US" i="1">
                            <a:latin typeface="Cambria Math" panose="02040503050406030204" pitchFamily="18" charset="0"/>
                            <a:cs typeface="Times New Roman" panose="02020603050405020304" pitchFamily="18" charset="0"/>
                          </a:rPr>
                          <m:t>包含</m:t>
                        </m:r>
                        <m:r>
                          <a:rPr lang="zh-CN" altLang="en-US" i="1" smtClean="0">
                            <a:latin typeface="Cambria Math" panose="02040503050406030204" pitchFamily="18" charset="0"/>
                            <a:cs typeface="Times New Roman" panose="02020603050405020304" pitchFamily="18" charset="0"/>
                          </a:rPr>
                          <m:t>的</m:t>
                        </m:r>
                        <m:r>
                          <a:rPr lang="zh-CN" altLang="en-US" i="1">
                            <a:latin typeface="Cambria Math" panose="02040503050406030204" pitchFamily="18" charset="0"/>
                            <a:cs typeface="Times New Roman" panose="02020603050405020304" pitchFamily="18" charset="0"/>
                          </a:rPr>
                          <m:t>基本事件</m:t>
                        </m:r>
                        <m:r>
                          <a:rPr lang="zh-CN" altLang="en-US" i="1" smtClean="0">
                            <a:latin typeface="Cambria Math" panose="02040503050406030204" pitchFamily="18" charset="0"/>
                            <a:cs typeface="Times New Roman" panose="02020603050405020304" pitchFamily="18" charset="0"/>
                          </a:rPr>
                          <m:t>个数</m:t>
                        </m:r>
                      </m:num>
                      <m:den>
                        <m:r>
                          <a:rPr lang="zh-CN" altLang="en-US" i="1">
                            <a:latin typeface="Cambria Math" panose="02040503050406030204" pitchFamily="18" charset="0"/>
                            <a:cs typeface="Times New Roman" panose="02020603050405020304" pitchFamily="18" charset="0"/>
                          </a:rPr>
                          <m:t>基本事件</m:t>
                        </m:r>
                        <m:r>
                          <a:rPr lang="zh-CN" altLang="en-US" i="1" smtClean="0">
                            <a:latin typeface="Cambria Math" panose="02040503050406030204" pitchFamily="18" charset="0"/>
                            <a:cs typeface="Times New Roman" panose="02020603050405020304" pitchFamily="18" charset="0"/>
                          </a:rPr>
                          <m:t>的总数</m:t>
                        </m:r>
                      </m:den>
                    </m:f>
                  </m:oMath>
                </a14:m>
                <a:endParaRPr lang="en-US" altLang="zh-CN" dirty="0" smtClean="0">
                  <a:latin typeface="Times New Roman" panose="02020603050405020304" pitchFamily="18" charset="0"/>
                  <a:cs typeface="Times New Roman" panose="02020603050405020304" pitchFamily="18" charset="0"/>
                </a:endParaRPr>
              </a:p>
            </p:txBody>
          </p:sp>
        </mc:Choice>
        <mc:Fallback xmlns="">
          <p:sp>
            <p:nvSpPr>
              <p:cNvPr id="13" name="副标题 2"/>
              <p:cNvSpPr txBox="1">
                <a:spLocks noRot="1" noChangeAspect="1" noMove="1" noResize="1" noEditPoints="1" noAdjustHandles="1" noChangeArrowheads="1" noChangeShapeType="1" noTextEdit="1"/>
              </p:cNvSpPr>
              <p:nvPr/>
            </p:nvSpPr>
            <p:spPr>
              <a:xfrm>
                <a:off x="0" y="4402904"/>
                <a:ext cx="12065000" cy="2226496"/>
              </a:xfrm>
              <a:prstGeom prst="rect">
                <a:avLst/>
              </a:prstGeom>
              <a:blipFill rotWithShape="0">
                <a:blip r:embed="rId5"/>
                <a:stretch>
                  <a:fillRect l="-657" t="-5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76772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191069"/>
            <a:ext cx="11041039" cy="750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一、</a:t>
            </a:r>
            <a:r>
              <a:rPr lang="zh-CN" altLang="en-US" sz="4800" dirty="0">
                <a:latin typeface="Times New Roman" panose="02020603050405020304" pitchFamily="18" charset="0"/>
                <a:cs typeface="Times New Roman" panose="02020603050405020304" pitchFamily="18" charset="0"/>
              </a:rPr>
              <a:t>随机事件、古典概型与几何概型</a:t>
            </a:r>
            <a:endParaRPr lang="en-US" altLang="zh-CN" sz="4800" dirty="0">
              <a:latin typeface="Times New Roman" panose="02020603050405020304" pitchFamily="18" charset="0"/>
              <a:cs typeface="Times New Roman" panose="02020603050405020304" pitchFamily="18" charset="0"/>
            </a:endParaRPr>
          </a:p>
        </p:txBody>
      </p:sp>
      <p:sp>
        <p:nvSpPr>
          <p:cNvPr id="11" name="副标题 2"/>
          <p:cNvSpPr txBox="1">
            <a:spLocks/>
          </p:cNvSpPr>
          <p:nvPr/>
        </p:nvSpPr>
        <p:spPr>
          <a:xfrm>
            <a:off x="0" y="1174845"/>
            <a:ext cx="6184900" cy="4230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dirty="0" smtClean="0">
                <a:latin typeface="Times New Roman" panose="02020603050405020304" pitchFamily="18" charset="0"/>
                <a:cs typeface="Times New Roman" panose="02020603050405020304" pitchFamily="18" charset="0"/>
              </a:rPr>
              <a:t>5.</a:t>
            </a:r>
            <a:r>
              <a:rPr lang="zh-CN" altLang="en-US" dirty="0" smtClean="0">
                <a:latin typeface="Times New Roman" panose="02020603050405020304" pitchFamily="18" charset="0"/>
                <a:cs typeface="Times New Roman" panose="02020603050405020304" pitchFamily="18" charset="0"/>
              </a:rPr>
              <a:t>几何概型及其概率公式</a:t>
            </a:r>
            <a:endParaRPr lang="en-US" altLang="zh-CN" dirty="0" smtClean="0">
              <a:latin typeface="Times New Roman" panose="02020603050405020304" pitchFamily="18" charset="0"/>
              <a:cs typeface="Times New Roman" panose="02020603050405020304" pitchFamily="18" charset="0"/>
            </a:endParaRPr>
          </a:p>
        </p:txBody>
      </p:sp>
      <p:sp>
        <p:nvSpPr>
          <p:cNvPr id="6" name="副标题 2"/>
          <p:cNvSpPr txBox="1">
            <a:spLocks/>
          </p:cNvSpPr>
          <p:nvPr/>
        </p:nvSpPr>
        <p:spPr>
          <a:xfrm>
            <a:off x="0" y="1619534"/>
            <a:ext cx="6184900" cy="4230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）几何概型</a:t>
            </a:r>
            <a:endParaRPr lang="en-US" altLang="zh-CN"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副标题 2"/>
              <p:cNvSpPr txBox="1">
                <a:spLocks/>
              </p:cNvSpPr>
              <p:nvPr/>
            </p:nvSpPr>
            <p:spPr>
              <a:xfrm>
                <a:off x="0" y="3441887"/>
                <a:ext cx="11912600" cy="11069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设几何概型的基本事件空间可以表示成可度量的区域</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cs typeface="Times New Roman" panose="02020603050405020304" pitchFamily="18" charset="0"/>
                      </a:rPr>
                      <m:t>Ω</m:t>
                    </m:r>
                  </m:oMath>
                </a14:m>
                <a:r>
                  <a:rPr lang="zh-CN" altLang="en-US" dirty="0" smtClean="0">
                    <a:latin typeface="Times New Roman" panose="02020603050405020304" pitchFamily="18" charset="0"/>
                    <a:cs typeface="Times New Roman" panose="02020603050405020304" pitchFamily="18" charset="0"/>
                  </a:rPr>
                  <a:t>，事件</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所对应的区域用</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表示</a:t>
                </a:r>
                <a:r>
                  <a:rPr lang="en-US" altLang="zh-CN" dirty="0" smtClean="0">
                    <a:latin typeface="Times New Roman" panose="02020603050405020304" pitchFamily="18" charset="0"/>
                    <a:cs typeface="Times New Roman" panose="02020603050405020304" pitchFamily="18" charset="0"/>
                  </a:rPr>
                  <a:t>(A</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oMath>
                </a14:m>
                <a:r>
                  <a:rPr lang="el-GR" altLang="zh-CN" dirty="0">
                    <a:ea typeface="Cambria Math" panose="02040503050406030204" pitchFamily="18" charset="0"/>
                    <a:cs typeface="Times New Roman" panose="02020603050405020304" pitchFamily="18" charset="0"/>
                  </a:rPr>
                  <a:t> </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cs typeface="Times New Roman" panose="02020603050405020304" pitchFamily="18" charset="0"/>
                      </a:rPr>
                      <m:t>Ω</m:t>
                    </m:r>
                  </m:oMath>
                </a14:m>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，则</a:t>
                </a:r>
                <a:r>
                  <a:rPr lang="en-US" altLang="zh-CN" dirty="0" smtClean="0">
                    <a:latin typeface="Times New Roman" panose="02020603050405020304" pitchFamily="18" charset="0"/>
                    <a:cs typeface="Times New Roman" panose="02020603050405020304" pitchFamily="18" charset="0"/>
                  </a:rPr>
                  <a:t>P(A)=</a:t>
                </a:r>
                <a14:m>
                  <m:oMath xmlns:m="http://schemas.openxmlformats.org/officeDocument/2006/math">
                    <m:f>
                      <m:fPr>
                        <m:ctrlPr>
                          <a:rPr lang="en-US" altLang="zh-CN" i="1" smtClean="0">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𝐴</m:t>
                        </m:r>
                        <m:r>
                          <a:rPr lang="zh-CN" altLang="en-US" i="1">
                            <a:latin typeface="Cambria Math" panose="02040503050406030204" pitchFamily="18" charset="0"/>
                            <a:cs typeface="Times New Roman" panose="02020603050405020304" pitchFamily="18" charset="0"/>
                          </a:rPr>
                          <m:t>的</m:t>
                        </m:r>
                        <m:r>
                          <a:rPr lang="zh-CN" altLang="en-US" i="1" smtClean="0">
                            <a:latin typeface="Cambria Math" panose="02040503050406030204" pitchFamily="18" charset="0"/>
                            <a:cs typeface="Times New Roman" panose="02020603050405020304" pitchFamily="18" charset="0"/>
                          </a:rPr>
                          <m:t>几何</m:t>
                        </m:r>
                        <m:r>
                          <a:rPr lang="zh-CN" altLang="en-US" i="1">
                            <a:latin typeface="Cambria Math" panose="02040503050406030204" pitchFamily="18" charset="0"/>
                            <a:cs typeface="Times New Roman" panose="02020603050405020304" pitchFamily="18" charset="0"/>
                          </a:rPr>
                          <m:t>度量</m:t>
                        </m:r>
                      </m:num>
                      <m:den>
                        <m:r>
                          <m:rPr>
                            <m:sty m:val="p"/>
                          </m:rPr>
                          <a:rPr lang="el-GR" altLang="zh-CN" i="1">
                            <a:latin typeface="Cambria Math" panose="02040503050406030204" pitchFamily="18" charset="0"/>
                            <a:ea typeface="Cambria Math" panose="02040503050406030204" pitchFamily="18" charset="0"/>
                            <a:cs typeface="Times New Roman" panose="02020603050405020304" pitchFamily="18" charset="0"/>
                          </a:rPr>
                          <m:t>Ω</m:t>
                        </m:r>
                        <m:r>
                          <a:rPr lang="zh-CN" altLang="en-US" i="1" smtClean="0">
                            <a:latin typeface="Cambria Math" panose="02040503050406030204" pitchFamily="18" charset="0"/>
                            <a:ea typeface="Cambria Math" panose="02040503050406030204" pitchFamily="18" charset="0"/>
                            <a:cs typeface="Times New Roman" panose="02020603050405020304" pitchFamily="18" charset="0"/>
                          </a:rPr>
                          <m:t>的</m:t>
                        </m:r>
                        <m:r>
                          <a:rPr lang="zh-CN" altLang="en-US" i="1">
                            <a:latin typeface="Cambria Math" panose="02040503050406030204" pitchFamily="18" charset="0"/>
                            <a:ea typeface="Cambria Math" panose="02040503050406030204" pitchFamily="18" charset="0"/>
                            <a:cs typeface="Times New Roman" panose="02020603050405020304" pitchFamily="18" charset="0"/>
                          </a:rPr>
                          <m:t>几何</m:t>
                        </m:r>
                        <m:r>
                          <a:rPr lang="zh-CN" altLang="en-US" i="1" smtClean="0">
                            <a:latin typeface="Cambria Math" panose="02040503050406030204" pitchFamily="18" charset="0"/>
                            <a:ea typeface="Cambria Math" panose="02040503050406030204" pitchFamily="18" charset="0"/>
                            <a:cs typeface="Times New Roman" panose="02020603050405020304" pitchFamily="18" charset="0"/>
                          </a:rPr>
                          <m:t>度量</m:t>
                        </m:r>
                      </m:den>
                    </m:f>
                  </m:oMath>
                </a14:m>
                <a:endParaRPr lang="en-US" altLang="zh-CN" dirty="0" smtClean="0">
                  <a:latin typeface="Times New Roman" panose="02020603050405020304" pitchFamily="18" charset="0"/>
                  <a:cs typeface="Times New Roman" panose="02020603050405020304" pitchFamily="18" charset="0"/>
                </a:endParaRPr>
              </a:p>
            </p:txBody>
          </p:sp>
        </mc:Choice>
        <mc:Fallback xmlns="">
          <p:sp>
            <p:nvSpPr>
              <p:cNvPr id="7" name="副标题 2"/>
              <p:cNvSpPr txBox="1">
                <a:spLocks noRot="1" noChangeAspect="1" noMove="1" noResize="1" noEditPoints="1" noAdjustHandles="1" noChangeArrowheads="1" noChangeShapeType="1" noTextEdit="1"/>
              </p:cNvSpPr>
              <p:nvPr/>
            </p:nvSpPr>
            <p:spPr>
              <a:xfrm>
                <a:off x="0" y="3441887"/>
                <a:ext cx="11912600" cy="1106985"/>
              </a:xfrm>
              <a:prstGeom prst="rect">
                <a:avLst/>
              </a:prstGeom>
              <a:blipFill rotWithShape="0">
                <a:blip r:embed="rId3"/>
                <a:stretch>
                  <a:fillRect l="-768" t="-9392"/>
                </a:stretch>
              </a:blipFill>
            </p:spPr>
            <p:txBody>
              <a:bodyPr/>
              <a:lstStyle/>
              <a:p>
                <a:r>
                  <a:rPr lang="zh-CN" altLang="en-US">
                    <a:noFill/>
                  </a:rPr>
                  <a:t> </a:t>
                </a:r>
              </a:p>
            </p:txBody>
          </p:sp>
        </mc:Fallback>
      </mc:AlternateContent>
      <p:sp>
        <p:nvSpPr>
          <p:cNvPr id="14" name="副标题 2"/>
          <p:cNvSpPr txBox="1">
            <a:spLocks/>
          </p:cNvSpPr>
          <p:nvPr/>
        </p:nvSpPr>
        <p:spPr>
          <a:xfrm>
            <a:off x="0" y="2894461"/>
            <a:ext cx="6184900" cy="4230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）几何概型的概率公式</a:t>
            </a:r>
            <a:endParaRPr lang="en-US" altLang="zh-CN" dirty="0" smtClean="0">
              <a:latin typeface="Times New Roman" panose="02020603050405020304" pitchFamily="18" charset="0"/>
              <a:cs typeface="Times New Roman" panose="02020603050405020304" pitchFamily="18" charset="0"/>
            </a:endParaRPr>
          </a:p>
        </p:txBody>
      </p:sp>
      <p:sp>
        <p:nvSpPr>
          <p:cNvPr id="15" name="副标题 2"/>
          <p:cNvSpPr txBox="1">
            <a:spLocks/>
          </p:cNvSpPr>
          <p:nvPr/>
        </p:nvSpPr>
        <p:spPr>
          <a:xfrm>
            <a:off x="152400" y="2216623"/>
            <a:ext cx="11912600" cy="9329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如果每个事件发生的概率只与构成该事件区域的长度（面积或体积）成比例，则称这样的概率模型为几何概率模型，简称几何概型</a:t>
            </a:r>
            <a:endParaRPr lang="en-US" altLang="zh-CN" dirty="0" smtClean="0">
              <a:latin typeface="Times New Roman" panose="02020603050405020304" pitchFamily="18" charset="0"/>
              <a:cs typeface="Times New Roman" panose="02020603050405020304" pitchFamily="18" charset="0"/>
            </a:endParaRPr>
          </a:p>
        </p:txBody>
      </p:sp>
      <p:sp>
        <p:nvSpPr>
          <p:cNvPr id="16" name="副标题 2"/>
          <p:cNvSpPr txBox="1">
            <a:spLocks/>
          </p:cNvSpPr>
          <p:nvPr/>
        </p:nvSpPr>
        <p:spPr>
          <a:xfrm>
            <a:off x="0" y="4629618"/>
            <a:ext cx="6184900" cy="4230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dirty="0" smtClean="0">
                <a:latin typeface="Times New Roman" panose="02020603050405020304" pitchFamily="18" charset="0"/>
                <a:cs typeface="Times New Roman" panose="02020603050405020304" pitchFamily="18" charset="0"/>
              </a:rPr>
              <a:t>6.</a:t>
            </a:r>
            <a:r>
              <a:rPr lang="zh-CN" altLang="en-US" dirty="0" smtClean="0">
                <a:latin typeface="Times New Roman" panose="02020603050405020304" pitchFamily="18" charset="0"/>
                <a:cs typeface="Times New Roman" panose="02020603050405020304" pitchFamily="18" charset="0"/>
              </a:rPr>
              <a:t>对古典概型的理解</a:t>
            </a:r>
            <a:endParaRPr lang="en-US" altLang="zh-CN" dirty="0" smtClean="0">
              <a:latin typeface="Times New Roman" panose="02020603050405020304" pitchFamily="18" charset="0"/>
              <a:cs typeface="Times New Roman" panose="02020603050405020304" pitchFamily="18" charset="0"/>
            </a:endParaRPr>
          </a:p>
        </p:txBody>
      </p:sp>
      <p:sp>
        <p:nvSpPr>
          <p:cNvPr id="17" name="副标题 2"/>
          <p:cNvSpPr txBox="1">
            <a:spLocks/>
          </p:cNvSpPr>
          <p:nvPr/>
        </p:nvSpPr>
        <p:spPr>
          <a:xfrm>
            <a:off x="0" y="5133445"/>
            <a:ext cx="11912600" cy="9329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altLang="zh-CN" dirty="0" smtClean="0">
              <a:latin typeface="Times New Roman" panose="02020603050405020304" pitchFamily="18" charset="0"/>
              <a:cs typeface="Times New Roman" panose="02020603050405020304" pitchFamily="18" charset="0"/>
            </a:endParaRPr>
          </a:p>
        </p:txBody>
      </p:sp>
      <p:sp>
        <p:nvSpPr>
          <p:cNvPr id="18" name="副标题 2"/>
          <p:cNvSpPr txBox="1">
            <a:spLocks/>
          </p:cNvSpPr>
          <p:nvPr/>
        </p:nvSpPr>
        <p:spPr>
          <a:xfrm>
            <a:off x="152400" y="5133444"/>
            <a:ext cx="11912600" cy="18388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）一个试验是不是古典概型，在于这个试验是否具有古典概型的两个特点</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有限性和等可能性，只有同时具备了这两个特点的概型才是古典概型，正确判断试验的类型是解决概率问题的关键</a:t>
            </a: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726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191069"/>
            <a:ext cx="11041039" cy="750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一、</a:t>
            </a:r>
            <a:r>
              <a:rPr lang="zh-CN" altLang="en-US" sz="4800" dirty="0">
                <a:latin typeface="Times New Roman" panose="02020603050405020304" pitchFamily="18" charset="0"/>
                <a:cs typeface="Times New Roman" panose="02020603050405020304" pitchFamily="18" charset="0"/>
              </a:rPr>
              <a:t>随机事件、古典概型与几何概型</a:t>
            </a:r>
            <a:endParaRPr lang="en-US" altLang="zh-CN" sz="4800" dirty="0">
              <a:latin typeface="Times New Roman" panose="02020603050405020304" pitchFamily="18" charset="0"/>
              <a:cs typeface="Times New Roman" panose="02020603050405020304" pitchFamily="18" charset="0"/>
            </a:endParaRPr>
          </a:p>
        </p:txBody>
      </p:sp>
      <p:sp>
        <p:nvSpPr>
          <p:cNvPr id="16" name="副标题 2"/>
          <p:cNvSpPr txBox="1">
            <a:spLocks/>
          </p:cNvSpPr>
          <p:nvPr/>
        </p:nvSpPr>
        <p:spPr>
          <a:xfrm>
            <a:off x="0" y="1035518"/>
            <a:ext cx="6184900" cy="4230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dirty="0" smtClean="0">
                <a:latin typeface="Times New Roman" panose="02020603050405020304" pitchFamily="18" charset="0"/>
                <a:cs typeface="Times New Roman" panose="02020603050405020304" pitchFamily="18" charset="0"/>
              </a:rPr>
              <a:t>6.</a:t>
            </a:r>
            <a:r>
              <a:rPr lang="zh-CN" altLang="en-US" dirty="0" smtClean="0">
                <a:latin typeface="Times New Roman" panose="02020603050405020304" pitchFamily="18" charset="0"/>
                <a:cs typeface="Times New Roman" panose="02020603050405020304" pitchFamily="18" charset="0"/>
              </a:rPr>
              <a:t>对古典概型的理解</a:t>
            </a:r>
            <a:endParaRPr lang="en-US" altLang="zh-CN" dirty="0" smtClean="0">
              <a:latin typeface="Times New Roman" panose="02020603050405020304" pitchFamily="18" charset="0"/>
              <a:cs typeface="Times New Roman" panose="02020603050405020304" pitchFamily="18" charset="0"/>
            </a:endParaRPr>
          </a:p>
        </p:txBody>
      </p:sp>
      <p:sp>
        <p:nvSpPr>
          <p:cNvPr id="17" name="副标题 2"/>
          <p:cNvSpPr txBox="1">
            <a:spLocks/>
          </p:cNvSpPr>
          <p:nvPr/>
        </p:nvSpPr>
        <p:spPr>
          <a:xfrm>
            <a:off x="0" y="5133445"/>
            <a:ext cx="11912600" cy="9329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altLang="zh-CN" dirty="0" smtClean="0">
              <a:latin typeface="Times New Roman" panose="02020603050405020304" pitchFamily="18" charset="0"/>
              <a:cs typeface="Times New Roman" panose="02020603050405020304" pitchFamily="18" charset="0"/>
            </a:endParaRPr>
          </a:p>
        </p:txBody>
      </p:sp>
      <p:sp>
        <p:nvSpPr>
          <p:cNvPr id="18" name="副标题 2"/>
          <p:cNvSpPr txBox="1">
            <a:spLocks/>
          </p:cNvSpPr>
          <p:nvPr/>
        </p:nvSpPr>
        <p:spPr>
          <a:xfrm>
            <a:off x="114300" y="1552421"/>
            <a:ext cx="11912600" cy="5811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）古典概型是一种特殊的概率模型，但并不是所有的试验都是古典概型</a:t>
            </a:r>
            <a:endParaRPr lang="en-US" altLang="zh-CN" dirty="0" smtClean="0">
              <a:latin typeface="Times New Roman" panose="02020603050405020304" pitchFamily="18" charset="0"/>
              <a:cs typeface="Times New Roman" panose="02020603050405020304" pitchFamily="18" charset="0"/>
            </a:endParaRPr>
          </a:p>
        </p:txBody>
      </p:sp>
      <p:sp>
        <p:nvSpPr>
          <p:cNvPr id="12" name="副标题 2"/>
          <p:cNvSpPr txBox="1">
            <a:spLocks/>
          </p:cNvSpPr>
          <p:nvPr/>
        </p:nvSpPr>
        <p:spPr>
          <a:xfrm>
            <a:off x="0" y="2144497"/>
            <a:ext cx="12026900" cy="17970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dirty="0" smtClean="0">
                <a:latin typeface="Times New Roman" panose="02020603050405020304" pitchFamily="18" charset="0"/>
                <a:cs typeface="Times New Roman" panose="02020603050405020304" pitchFamily="18" charset="0"/>
              </a:rPr>
              <a:t>7.</a:t>
            </a:r>
            <a:r>
              <a:rPr lang="zh-CN" altLang="en-US" dirty="0" smtClean="0">
                <a:latin typeface="Times New Roman" panose="02020603050405020304" pitchFamily="18" charset="0"/>
                <a:cs typeface="Times New Roman" panose="02020603050405020304" pitchFamily="18" charset="0"/>
              </a:rPr>
              <a:t> 古典概型与几何概型的异同点</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几何概型是与古典概型最为接近的一种概率模型，两者的共同点是基本事件空间是等可能的，不同点是基本事件数一个是有限的一个是无限的。对于几何概型来说，基本事件可以抽象为点这些点是尽管是无限的，但它所占据的区域是有限的。</a:t>
            </a: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2390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191069"/>
            <a:ext cx="11041039" cy="750627"/>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二、</a:t>
            </a:r>
            <a:r>
              <a:rPr lang="zh-CN" altLang="en-US" sz="4800" dirty="0">
                <a:latin typeface="Times New Roman" panose="02020603050405020304" pitchFamily="18" charset="0"/>
                <a:cs typeface="Times New Roman" panose="02020603050405020304" pitchFamily="18" charset="0"/>
              </a:rPr>
              <a:t>离散型随机变量及其分布列、均值与方差</a:t>
            </a:r>
            <a:endParaRPr lang="en-US" altLang="zh-CN" sz="4800" dirty="0">
              <a:latin typeface="Times New Roman" panose="02020603050405020304" pitchFamily="18" charset="0"/>
              <a:cs typeface="Times New Roman" panose="02020603050405020304" pitchFamily="18" charset="0"/>
            </a:endParaRPr>
          </a:p>
        </p:txBody>
      </p:sp>
      <p:sp>
        <p:nvSpPr>
          <p:cNvPr id="10" name="副标题 2"/>
          <p:cNvSpPr>
            <a:spLocks noGrp="1"/>
          </p:cNvSpPr>
          <p:nvPr>
            <p:ph type="subTitle" idx="1"/>
          </p:nvPr>
        </p:nvSpPr>
        <p:spPr>
          <a:xfrm>
            <a:off x="0" y="1160061"/>
            <a:ext cx="10263116" cy="423081"/>
          </a:xfrm>
        </p:spPr>
        <p:txBody>
          <a:bodyPr>
            <a:normAutofit/>
          </a:bodyPr>
          <a:lstStyle/>
          <a:p>
            <a:pPr algn="l"/>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离散型随机变量的分布列</a:t>
            </a:r>
            <a:endParaRPr lang="en-US" altLang="zh-CN"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副标题 2"/>
              <p:cNvSpPr txBox="1">
                <a:spLocks/>
              </p:cNvSpPr>
              <p:nvPr/>
            </p:nvSpPr>
            <p:spPr>
              <a:xfrm>
                <a:off x="0" y="1801507"/>
                <a:ext cx="12547600" cy="13734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设离散型随机变量</a:t>
                </a:r>
                <a14:m>
                  <m:oMath xmlns:m="http://schemas.openxmlformats.org/officeDocument/2006/math">
                    <m:r>
                      <a:rPr lang="zh-CN" altLang="en-US" i="1" smtClean="0">
                        <a:latin typeface="Cambria Math" panose="02040503050406030204" pitchFamily="18" charset="0"/>
                        <a:cs typeface="Times New Roman" panose="02020603050405020304" pitchFamily="18" charset="0"/>
                      </a:rPr>
                      <m:t>𝜉</m:t>
                    </m:r>
                  </m:oMath>
                </a14:m>
                <a:r>
                  <a:rPr lang="zh-CN" altLang="en-US" dirty="0" smtClean="0">
                    <a:latin typeface="Times New Roman" panose="02020603050405020304" pitchFamily="18" charset="0"/>
                    <a:cs typeface="Times New Roman" panose="02020603050405020304" pitchFamily="18" charset="0"/>
                  </a:rPr>
                  <a:t>可能取值为</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𝑥</m:t>
                        </m:r>
                      </m:e>
                      <m:sub>
                        <m:r>
                          <a:rPr lang="en-US" altLang="zh-CN" b="0" i="1" smtClean="0">
                            <a:latin typeface="Cambria Math" panose="02040503050406030204" pitchFamily="18" charset="0"/>
                            <a:cs typeface="Times New Roman" panose="02020603050405020304" pitchFamily="18" charset="0"/>
                          </a:rPr>
                          <m:t>1</m:t>
                        </m:r>
                      </m:sub>
                    </m:sSub>
                  </m:oMath>
                </a14:m>
                <a:r>
                  <a:rPr lang="en-US" altLang="zh-CN" dirty="0" smtClean="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b="0" i="1" smtClean="0">
                            <a:latin typeface="Cambria Math" panose="02040503050406030204" pitchFamily="18" charset="0"/>
                            <a:cs typeface="Times New Roman" panose="02020603050405020304" pitchFamily="18" charset="0"/>
                          </a:rPr>
                          <m:t>2</m:t>
                        </m:r>
                      </m:sub>
                    </m:sSub>
                  </m:oMath>
                </a14:m>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b="0" i="1" smtClean="0">
                            <a:latin typeface="Cambria Math" panose="02040503050406030204" pitchFamily="18" charset="0"/>
                            <a:cs typeface="Times New Roman" panose="02020603050405020304" pitchFamily="18" charset="0"/>
                          </a:rPr>
                          <m:t>𝑛</m:t>
                        </m:r>
                      </m:sub>
                    </m:sSub>
                  </m:oMath>
                </a14:m>
                <a:r>
                  <a:rPr lang="en-US" altLang="zh-CN"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b="0" i="0" smtClean="0">
                        <a:latin typeface="Cambria Math" panose="02040503050406030204" pitchFamily="18" charset="0"/>
                        <a:cs typeface="Times New Roman" panose="02020603050405020304" pitchFamily="18" charset="0"/>
                      </a:rPr>
                      <m:t> </m:t>
                    </m:r>
                    <m:r>
                      <a:rPr lang="zh-CN" altLang="en-US" i="1">
                        <a:latin typeface="Cambria Math" panose="02040503050406030204" pitchFamily="18" charset="0"/>
                        <a:cs typeface="Times New Roman" panose="02020603050405020304" pitchFamily="18" charset="0"/>
                      </a:rPr>
                      <m:t>𝜉</m:t>
                    </m:r>
                  </m:oMath>
                </a14:m>
                <a:r>
                  <a:rPr lang="zh-CN" altLang="en-US" dirty="0" smtClean="0">
                    <a:latin typeface="Times New Roman" panose="02020603050405020304" pitchFamily="18" charset="0"/>
                    <a:cs typeface="Times New Roman" panose="02020603050405020304" pitchFamily="18" charset="0"/>
                  </a:rPr>
                  <a:t>取每一个值</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b="0" i="1" smtClean="0">
                            <a:latin typeface="Cambria Math" panose="02040503050406030204" pitchFamily="18" charset="0"/>
                            <a:cs typeface="Times New Roman" panose="02020603050405020304" pitchFamily="18" charset="0"/>
                          </a:rPr>
                          <m:t>𝑖</m:t>
                        </m:r>
                      </m:sub>
                    </m:sSub>
                  </m:oMath>
                </a14:m>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i="1">
                        <a:latin typeface="Cambria Math" panose="02040503050406030204" pitchFamily="18" charset="0"/>
                        <a:cs typeface="Times New Roman" panose="02020603050405020304" pitchFamily="18" charset="0"/>
                      </a:rPr>
                      <m:t>𝑖</m:t>
                    </m:r>
                  </m:oMath>
                </a14:m>
                <a:r>
                  <a:rPr lang="en-US" altLang="zh-CN" dirty="0" smtClean="0">
                    <a:latin typeface="Times New Roman" panose="02020603050405020304" pitchFamily="18" charset="0"/>
                    <a:cs typeface="Times New Roman" panose="02020603050405020304" pitchFamily="18" charset="0"/>
                  </a:rPr>
                  <a:t>=1,2,3,…,n)</a:t>
                </a:r>
                <a:r>
                  <a:rPr lang="zh-CN" altLang="en-US" dirty="0" smtClean="0">
                    <a:latin typeface="Times New Roman" panose="02020603050405020304" pitchFamily="18" charset="0"/>
                    <a:cs typeface="Times New Roman" panose="02020603050405020304" pitchFamily="18" charset="0"/>
                  </a:rPr>
                  <a:t>的概率</a:t>
                </a:r>
                <a:r>
                  <a:rPr lang="en-US" altLang="zh-CN" dirty="0" smtClean="0">
                    <a:latin typeface="Times New Roman" panose="02020603050405020304" pitchFamily="18" charset="0"/>
                    <a:cs typeface="Times New Roman" panose="02020603050405020304" pitchFamily="18" charset="0"/>
                  </a:rPr>
                  <a:t>P(</a:t>
                </a:r>
                <a14:m>
                  <m:oMath xmlns:m="http://schemas.openxmlformats.org/officeDocument/2006/math">
                    <m:r>
                      <a:rPr lang="zh-CN" altLang="en-US" i="1">
                        <a:latin typeface="Cambria Math" panose="02040503050406030204" pitchFamily="18" charset="0"/>
                        <a:cs typeface="Times New Roman" panose="02020603050405020304" pitchFamily="18" charset="0"/>
                      </a:rPr>
                      <m:t>𝜉</m:t>
                    </m:r>
                  </m:oMath>
                </a14:m>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i="1">
                            <a:latin typeface="Cambria Math" panose="02040503050406030204" pitchFamily="18" charset="0"/>
                            <a:cs typeface="Times New Roman" panose="02020603050405020304" pitchFamily="18" charset="0"/>
                          </a:rPr>
                          <m:t>𝑖</m:t>
                        </m:r>
                      </m:sub>
                    </m:sSub>
                  </m:oMath>
                </a14:m>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𝑝</m:t>
                        </m:r>
                      </m:e>
                      <m:sub>
                        <m:r>
                          <a:rPr lang="en-US" altLang="zh-CN" i="1">
                            <a:latin typeface="Cambria Math" panose="02040503050406030204" pitchFamily="18" charset="0"/>
                            <a:cs typeface="Times New Roman" panose="02020603050405020304" pitchFamily="18" charset="0"/>
                          </a:rPr>
                          <m:t>𝑖</m:t>
                        </m:r>
                      </m:sub>
                    </m:sSub>
                  </m:oMath>
                </a14:m>
                <a:r>
                  <a:rPr lang="en-US" altLang="zh-CN" dirty="0" smtClean="0">
                    <a:latin typeface="Times New Roman" panose="02020603050405020304" pitchFamily="18" charset="0"/>
                    <a:cs typeface="Times New Roman" panose="02020603050405020304" pitchFamily="18" charset="0"/>
                  </a:rPr>
                  <a:t>,</a:t>
                </a:r>
              </a:p>
              <a:p>
                <a:pPr algn="l"/>
                <a:r>
                  <a:rPr lang="zh-CN" altLang="en-US" dirty="0" smtClean="0">
                    <a:latin typeface="Times New Roman" panose="02020603050405020304" pitchFamily="18" charset="0"/>
                    <a:cs typeface="Times New Roman" panose="02020603050405020304" pitchFamily="18" charset="0"/>
                  </a:rPr>
                  <a:t>则称表</a:t>
                </a:r>
                <a:endParaRPr lang="en-US" altLang="zh-CN" dirty="0" smtClean="0">
                  <a:latin typeface="Times New Roman" panose="02020603050405020304" pitchFamily="18" charset="0"/>
                  <a:cs typeface="Times New Roman" panose="02020603050405020304" pitchFamily="18" charset="0"/>
                </a:endParaRPr>
              </a:p>
            </p:txBody>
          </p:sp>
        </mc:Choice>
        <mc:Fallback xmlns="">
          <p:sp>
            <p:nvSpPr>
              <p:cNvPr id="4" name="副标题 2"/>
              <p:cNvSpPr txBox="1">
                <a:spLocks noRot="1" noChangeAspect="1" noMove="1" noResize="1" noEditPoints="1" noAdjustHandles="1" noChangeArrowheads="1" noChangeShapeType="1" noTextEdit="1"/>
              </p:cNvSpPr>
              <p:nvPr/>
            </p:nvSpPr>
            <p:spPr>
              <a:xfrm>
                <a:off x="0" y="1801507"/>
                <a:ext cx="12547600" cy="1373493"/>
              </a:xfrm>
              <a:prstGeom prst="rect">
                <a:avLst/>
              </a:prstGeom>
              <a:blipFill rotWithShape="0">
                <a:blip r:embed="rId3"/>
                <a:stretch>
                  <a:fillRect l="-729" t="-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2006560071"/>
                  </p:ext>
                </p:extLst>
              </p:nvPr>
            </p:nvGraphicFramePr>
            <p:xfrm>
              <a:off x="342903" y="2806700"/>
              <a:ext cx="11569698" cy="927100"/>
            </p:xfrm>
            <a:graphic>
              <a:graphicData uri="http://schemas.openxmlformats.org/drawingml/2006/table">
                <a:tbl>
                  <a:tblPr firstRow="1" bandRow="1">
                    <a:tableStyleId>{5940675A-B579-460E-94D1-54222C63F5DA}</a:tableStyleId>
                  </a:tblPr>
                  <a:tblGrid>
                    <a:gridCol w="1652814"/>
                    <a:gridCol w="1652814"/>
                    <a:gridCol w="1652814"/>
                    <a:gridCol w="1652814"/>
                    <a:gridCol w="1652814"/>
                    <a:gridCol w="1652814"/>
                    <a:gridCol w="1652814"/>
                  </a:tblGrid>
                  <a:tr h="460353">
                    <a:tc>
                      <a:txBody>
                        <a:bodyPr/>
                        <a:lstStyle/>
                        <a:p>
                          <a:pPr algn="ct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cs typeface="Times New Roman" panose="02020603050405020304" pitchFamily="18" charset="0"/>
                                  </a:rPr>
                                  <m:t>𝜉</m:t>
                                </m:r>
                              </m:oMath>
                            </m:oMathPara>
                          </a14:m>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𝑥</m:t>
                                    </m:r>
                                  </m:e>
                                  <m:sub>
                                    <m:r>
                                      <a:rPr lang="en-US" altLang="zh-CN" sz="2400" b="0" i="1" smtClean="0">
                                        <a:latin typeface="Cambria Math" panose="02040503050406030204" pitchFamily="18" charset="0"/>
                                        <a:cs typeface="Times New Roman" panose="02020603050405020304" pitchFamily="18" charset="0"/>
                                      </a:rPr>
                                      <m:t>1</m:t>
                                    </m:r>
                                  </m:sub>
                                </m:sSub>
                              </m:oMath>
                            </m:oMathPara>
                          </a14:m>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𝑥</m:t>
                                    </m:r>
                                  </m:e>
                                  <m:sub>
                                    <m:r>
                                      <a:rPr lang="en-US" altLang="zh-CN" sz="2400" b="0" i="1" smtClean="0">
                                        <a:latin typeface="Cambria Math" panose="02040503050406030204" pitchFamily="18" charset="0"/>
                                        <a:cs typeface="Times New Roman" panose="02020603050405020304" pitchFamily="18" charset="0"/>
                                      </a:rPr>
                                      <m:t>2</m:t>
                                    </m:r>
                                  </m:sub>
                                </m:sSub>
                              </m:oMath>
                            </m:oMathPara>
                          </a14:m>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𝑥</m:t>
                                    </m:r>
                                  </m:e>
                                  <m:sub>
                                    <m:r>
                                      <a:rPr lang="en-US" altLang="zh-CN" sz="2400" b="0" i="1" smtClean="0">
                                        <a:latin typeface="Cambria Math" panose="02040503050406030204" pitchFamily="18" charset="0"/>
                                        <a:cs typeface="Times New Roman" panose="02020603050405020304" pitchFamily="18" charset="0"/>
                                      </a:rPr>
                                      <m:t>𝑖</m:t>
                                    </m:r>
                                  </m:sub>
                                </m:sSub>
                              </m:oMath>
                            </m:oMathPara>
                          </a14:m>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b="0" i="1" smtClean="0">
                                        <a:latin typeface="Cambria Math" panose="02040503050406030204" pitchFamily="18" charset="0"/>
                                        <a:cs typeface="Times New Roman" panose="02020603050405020304" pitchFamily="18" charset="0"/>
                                      </a:rPr>
                                      <m:t>𝑛</m:t>
                                    </m:r>
                                  </m:sub>
                                </m:sSub>
                              </m:oMath>
                            </m:oMathPara>
                          </a14:m>
                          <a:endParaRPr lang="zh-CN" altLang="en-US" sz="2400" dirty="0">
                            <a:latin typeface="Times New Roman" panose="02020603050405020304" pitchFamily="18" charset="0"/>
                            <a:cs typeface="Times New Roman" panose="02020603050405020304" pitchFamily="18" charset="0"/>
                          </a:endParaRPr>
                        </a:p>
                      </a:txBody>
                      <a:tcPr/>
                    </a:tc>
                  </a:tr>
                  <a:tr h="466747">
                    <a:tc>
                      <a:txBody>
                        <a:bodyPr/>
                        <a:lstStyle/>
                        <a:p>
                          <a:pPr algn="ctr"/>
                          <a:r>
                            <a:rPr lang="en-US" altLang="zh-CN" sz="2400" dirty="0" smtClean="0">
                              <a:latin typeface="Times New Roman" panose="02020603050405020304" pitchFamily="18" charset="0"/>
                              <a:cs typeface="Times New Roman" panose="02020603050405020304" pitchFamily="18" charset="0"/>
                            </a:rPr>
                            <a:t>P</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𝑝</m:t>
                                    </m:r>
                                  </m:e>
                                  <m:sub>
                                    <m:r>
                                      <a:rPr lang="en-US" altLang="zh-CN" sz="2400" b="0" i="1" smtClean="0">
                                        <a:latin typeface="Cambria Math" panose="02040503050406030204" pitchFamily="18" charset="0"/>
                                        <a:cs typeface="Times New Roman" panose="02020603050405020304" pitchFamily="18" charset="0"/>
                                      </a:rPr>
                                      <m:t>1</m:t>
                                    </m:r>
                                  </m:sub>
                                </m:sSub>
                              </m:oMath>
                            </m:oMathPara>
                          </a14:m>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𝑝</m:t>
                                    </m:r>
                                  </m:e>
                                  <m:sub>
                                    <m:r>
                                      <a:rPr lang="en-US" altLang="zh-CN" sz="2400" b="0" i="1" smtClean="0">
                                        <a:latin typeface="Cambria Math" panose="02040503050406030204" pitchFamily="18" charset="0"/>
                                        <a:cs typeface="Times New Roman" panose="02020603050405020304" pitchFamily="18" charset="0"/>
                                      </a:rPr>
                                      <m:t>2</m:t>
                                    </m:r>
                                  </m:sub>
                                </m:sSub>
                              </m:oMath>
                            </m:oMathPara>
                          </a14:m>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𝑝</m:t>
                                    </m:r>
                                  </m:e>
                                  <m:sub>
                                    <m:r>
                                      <a:rPr lang="en-US" altLang="zh-CN" sz="2400" i="1">
                                        <a:latin typeface="Cambria Math" panose="02040503050406030204" pitchFamily="18" charset="0"/>
                                        <a:cs typeface="Times New Roman" panose="02020603050405020304" pitchFamily="18" charset="0"/>
                                      </a:rPr>
                                      <m:t>𝑖</m:t>
                                    </m:r>
                                  </m:sub>
                                </m:sSub>
                              </m:oMath>
                            </m:oMathPara>
                          </a14:m>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𝑝</m:t>
                                    </m:r>
                                  </m:e>
                                  <m:sub>
                                    <m:r>
                                      <a:rPr lang="en-US" altLang="zh-CN" sz="2400" b="0" i="1" smtClean="0">
                                        <a:latin typeface="Cambria Math" panose="02040503050406030204" pitchFamily="18" charset="0"/>
                                        <a:cs typeface="Times New Roman" panose="02020603050405020304" pitchFamily="18" charset="0"/>
                                      </a:rPr>
                                      <m:t>𝑛</m:t>
                                    </m:r>
                                  </m:sub>
                                </m:sSub>
                              </m:oMath>
                            </m:oMathPara>
                          </a14:m>
                          <a:endParaRPr lang="zh-CN" altLang="en-US" sz="2400" dirty="0">
                            <a:latin typeface="Times New Roman" panose="02020603050405020304" pitchFamily="18" charset="0"/>
                            <a:cs typeface="Times New Roman" panose="02020603050405020304" pitchFamily="18" charset="0"/>
                          </a:endParaRPr>
                        </a:p>
                      </a:txBody>
                      <a:tcPr/>
                    </a:tc>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2006560071"/>
                  </p:ext>
                </p:extLst>
              </p:nvPr>
            </p:nvGraphicFramePr>
            <p:xfrm>
              <a:off x="342903" y="2806700"/>
              <a:ext cx="11569698" cy="927100"/>
            </p:xfrm>
            <a:graphic>
              <a:graphicData uri="http://schemas.openxmlformats.org/drawingml/2006/table">
                <a:tbl>
                  <a:tblPr firstRow="1" bandRow="1">
                    <a:tableStyleId>{5940675A-B579-460E-94D1-54222C63F5DA}</a:tableStyleId>
                  </a:tblPr>
                  <a:tblGrid>
                    <a:gridCol w="1652814"/>
                    <a:gridCol w="1652814"/>
                    <a:gridCol w="1652814"/>
                    <a:gridCol w="1652814"/>
                    <a:gridCol w="1652814"/>
                    <a:gridCol w="1652814"/>
                    <a:gridCol w="1652814"/>
                  </a:tblGrid>
                  <a:tr h="460353">
                    <a:tc>
                      <a:txBody>
                        <a:bodyPr/>
                        <a:lstStyle/>
                        <a:p>
                          <a:endParaRPr lang="zh-CN"/>
                        </a:p>
                      </a:txBody>
                      <a:tcPr>
                        <a:blipFill rotWithShape="0">
                          <a:blip r:embed="rId4"/>
                          <a:stretch>
                            <a:fillRect l="-369" t="-10526" r="-601476" b="-128947"/>
                          </a:stretch>
                        </a:blipFill>
                      </a:tcPr>
                    </a:tc>
                    <a:tc>
                      <a:txBody>
                        <a:bodyPr/>
                        <a:lstStyle/>
                        <a:p>
                          <a:endParaRPr lang="zh-CN"/>
                        </a:p>
                      </a:txBody>
                      <a:tcPr>
                        <a:blipFill rotWithShape="0">
                          <a:blip r:embed="rId4"/>
                          <a:stretch>
                            <a:fillRect l="-100000" t="-10526" r="-499265" b="-128947"/>
                          </a:stretch>
                        </a:blipFill>
                      </a:tcPr>
                    </a:tc>
                    <a:tc>
                      <a:txBody>
                        <a:bodyPr/>
                        <a:lstStyle/>
                        <a:p>
                          <a:endParaRPr lang="zh-CN"/>
                        </a:p>
                      </a:txBody>
                      <a:tcPr>
                        <a:blipFill rotWithShape="0">
                          <a:blip r:embed="rId4"/>
                          <a:stretch>
                            <a:fillRect l="-200738" t="-10526" r="-401107" b="-128947"/>
                          </a:stretch>
                        </a:blipFill>
                      </a:tcPr>
                    </a:tc>
                    <a:tc>
                      <a:txBody>
                        <a:bodyPr/>
                        <a:lstStyle/>
                        <a:p>
                          <a:pPr algn="ct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rotWithShape="0">
                          <a:blip r:embed="rId4"/>
                          <a:stretch>
                            <a:fillRect l="-400738" t="-10526" r="-201107" b="-128947"/>
                          </a:stretch>
                        </a:blipFill>
                      </a:tcPr>
                    </a:tc>
                    <a:tc>
                      <a:txBody>
                        <a:bodyPr/>
                        <a:lstStyle/>
                        <a:p>
                          <a:pPr algn="ct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rotWithShape="0">
                          <a:blip r:embed="rId4"/>
                          <a:stretch>
                            <a:fillRect l="-601107" t="-10526" r="-738" b="-128947"/>
                          </a:stretch>
                        </a:blipFill>
                      </a:tcPr>
                    </a:tc>
                  </a:tr>
                  <a:tr h="466747">
                    <a:tc>
                      <a:txBody>
                        <a:bodyPr/>
                        <a:lstStyle/>
                        <a:p>
                          <a:pPr algn="ctr"/>
                          <a:r>
                            <a:rPr lang="en-US" altLang="zh-CN" sz="2400" dirty="0" smtClean="0">
                              <a:latin typeface="Times New Roman" panose="02020603050405020304" pitchFamily="18" charset="0"/>
                              <a:cs typeface="Times New Roman" panose="02020603050405020304" pitchFamily="18" charset="0"/>
                            </a:rPr>
                            <a:t>P</a:t>
                          </a:r>
                          <a:endParaRPr lang="zh-CN" altLang="en-US" sz="2400"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rotWithShape="0">
                          <a:blip r:embed="rId4"/>
                          <a:stretch>
                            <a:fillRect l="-100000" t="-109091" r="-499265" b="-27273"/>
                          </a:stretch>
                        </a:blipFill>
                      </a:tcPr>
                    </a:tc>
                    <a:tc>
                      <a:txBody>
                        <a:bodyPr/>
                        <a:lstStyle/>
                        <a:p>
                          <a:endParaRPr lang="zh-CN"/>
                        </a:p>
                      </a:txBody>
                      <a:tcPr>
                        <a:blipFill rotWithShape="0">
                          <a:blip r:embed="rId4"/>
                          <a:stretch>
                            <a:fillRect l="-200738" t="-109091" r="-401107" b="-27273"/>
                          </a:stretch>
                        </a:blipFill>
                      </a:tcPr>
                    </a:tc>
                    <a:tc>
                      <a:txBody>
                        <a:bodyPr/>
                        <a:lstStyle/>
                        <a:p>
                          <a:pPr algn="ct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rotWithShape="0">
                          <a:blip r:embed="rId4"/>
                          <a:stretch>
                            <a:fillRect l="-400738" t="-109091" r="-201107" b="-27273"/>
                          </a:stretch>
                        </a:blipFill>
                      </a:tcPr>
                    </a:tc>
                    <a:tc>
                      <a:txBody>
                        <a:bodyPr/>
                        <a:lstStyle/>
                        <a:p>
                          <a:pPr algn="ctr"/>
                          <a:r>
                            <a:rPr lang="en-US" altLang="zh-CN"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txBody>
                      <a:tcPr/>
                    </a:tc>
                    <a:tc>
                      <a:txBody>
                        <a:bodyPr/>
                        <a:lstStyle/>
                        <a:p>
                          <a:endParaRPr lang="zh-CN"/>
                        </a:p>
                      </a:txBody>
                      <a:tcPr>
                        <a:blipFill rotWithShape="0">
                          <a:blip r:embed="rId4"/>
                          <a:stretch>
                            <a:fillRect l="-601107" t="-109091" r="-738" b="-27273"/>
                          </a:stretch>
                        </a:blipFill>
                      </a:tcPr>
                    </a:tc>
                  </a:tr>
                </a:tbl>
              </a:graphicData>
            </a:graphic>
          </p:graphicFrame>
        </mc:Fallback>
      </mc:AlternateContent>
      <mc:AlternateContent xmlns:mc="http://schemas.openxmlformats.org/markup-compatibility/2006" xmlns:a14="http://schemas.microsoft.com/office/drawing/2010/main">
        <mc:Choice Requires="a14">
          <p:sp>
            <p:nvSpPr>
              <p:cNvPr id="6" name="副标题 2"/>
              <p:cNvSpPr txBox="1">
                <a:spLocks/>
              </p:cNvSpPr>
              <p:nvPr/>
            </p:nvSpPr>
            <p:spPr>
              <a:xfrm>
                <a:off x="0" y="4034811"/>
                <a:ext cx="12547600" cy="240693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为随机变量</a:t>
                </a:r>
                <a14:m>
                  <m:oMath xmlns:m="http://schemas.openxmlformats.org/officeDocument/2006/math">
                    <m:r>
                      <a:rPr lang="zh-CN" altLang="en-US" i="1" smtClean="0">
                        <a:latin typeface="Cambria Math" panose="02040503050406030204" pitchFamily="18" charset="0"/>
                        <a:cs typeface="Times New Roman" panose="02020603050405020304" pitchFamily="18" charset="0"/>
                      </a:rPr>
                      <m:t>𝜉</m:t>
                    </m:r>
                  </m:oMath>
                </a14:m>
                <a:r>
                  <a:rPr lang="zh-CN" altLang="en-US" dirty="0" smtClean="0">
                    <a:latin typeface="Times New Roman" panose="02020603050405020304" pitchFamily="18" charset="0"/>
                    <a:cs typeface="Times New Roman" panose="02020603050405020304" pitchFamily="18" charset="0"/>
                  </a:rPr>
                  <a:t>的概率分布列，具有性质：</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𝑝</m:t>
                        </m:r>
                      </m:e>
                      <m:sub>
                        <m:r>
                          <a:rPr lang="en-US" altLang="zh-CN" i="1">
                            <a:latin typeface="Cambria Math" panose="02040503050406030204" pitchFamily="18" charset="0"/>
                            <a:cs typeface="Times New Roman" panose="02020603050405020304" pitchFamily="18" charset="0"/>
                          </a:rPr>
                          <m:t>𝑖</m:t>
                        </m:r>
                      </m:sub>
                    </m:sSub>
                  </m:oMath>
                </a14:m>
                <a:r>
                  <a:rPr lang="zh-CN" altLang="en-US" dirty="0" smtClean="0">
                    <a:latin typeface="Times New Roman" panose="02020603050405020304" pitchFamily="18" charset="0"/>
                    <a:cs typeface="Times New Roman" panose="02020603050405020304" pitchFamily="18" charset="0"/>
                  </a:rPr>
                  <a:t> ≥ </a:t>
                </a:r>
                <a:r>
                  <a:rPr lang="en-US" altLang="zh-CN" dirty="0" smtClean="0">
                    <a:latin typeface="Times New Roman" panose="02020603050405020304" pitchFamily="18" charset="0"/>
                    <a:cs typeface="Times New Roman" panose="02020603050405020304" pitchFamily="18" charset="0"/>
                  </a:rPr>
                  <a:t>0</a:t>
                </a:r>
                <a:r>
                  <a:rPr lang="zh-CN" altLang="en-US" dirty="0" smtClean="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𝑖</m:t>
                    </m:r>
                  </m:oMath>
                </a14:m>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n</a:t>
                </a:r>
              </a:p>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𝑝</m:t>
                        </m:r>
                      </m:e>
                      <m:sub>
                        <m:r>
                          <a:rPr lang="en-US" altLang="zh-CN" i="1">
                            <a:latin typeface="Cambria Math" panose="02040503050406030204" pitchFamily="18" charset="0"/>
                            <a:cs typeface="Times New Roman" panose="02020603050405020304" pitchFamily="18" charset="0"/>
                          </a:rPr>
                          <m:t>1</m:t>
                        </m:r>
                      </m:sub>
                    </m:sSub>
                  </m:oMath>
                </a14:m>
                <a:r>
                  <a:rPr lang="en-US" altLang="zh-CN" dirty="0" smtClean="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𝑝</m:t>
                        </m:r>
                      </m:e>
                      <m:sub>
                        <m:r>
                          <a:rPr lang="en-US" altLang="zh-CN" b="0" i="1" smtClean="0">
                            <a:latin typeface="Cambria Math" panose="02040503050406030204" pitchFamily="18" charset="0"/>
                            <a:cs typeface="Times New Roman" panose="02020603050405020304" pitchFamily="18" charset="0"/>
                          </a:rPr>
                          <m:t>2</m:t>
                        </m:r>
                      </m:sub>
                    </m:sSub>
                  </m:oMath>
                </a14:m>
                <a:r>
                  <a:rPr lang="en-US" altLang="zh-CN" dirty="0" smtClean="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𝑝</m:t>
                        </m:r>
                      </m:e>
                      <m:sub>
                        <m:r>
                          <a:rPr lang="en-US" altLang="zh-CN" b="0" i="1" smtClean="0">
                            <a:latin typeface="Cambria Math" panose="02040503050406030204" pitchFamily="18" charset="0"/>
                            <a:cs typeface="Times New Roman" panose="02020603050405020304" pitchFamily="18" charset="0"/>
                          </a:rPr>
                          <m:t>3</m:t>
                        </m:r>
                      </m:sub>
                    </m:sSub>
                  </m:oMath>
                </a14:m>
                <a:r>
                  <a:rPr lang="en-US" altLang="zh-CN" dirty="0" smtClean="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𝑝</m:t>
                        </m:r>
                      </m:e>
                      <m:sub>
                        <m:r>
                          <a:rPr lang="en-US" altLang="zh-CN" b="0" i="1" smtClean="0">
                            <a:latin typeface="Cambria Math" panose="02040503050406030204" pitchFamily="18" charset="0"/>
                            <a:cs typeface="Times New Roman" panose="02020603050405020304" pitchFamily="18" charset="0"/>
                          </a:rPr>
                          <m:t>𝑛</m:t>
                        </m:r>
                      </m:sub>
                    </m:sSub>
                  </m:oMath>
                </a14:m>
                <a:r>
                  <a:rPr lang="en-US" altLang="zh-CN" dirty="0" smtClean="0">
                    <a:latin typeface="Times New Roman" panose="02020603050405020304" pitchFamily="18" charset="0"/>
                    <a:cs typeface="Times New Roman" panose="02020603050405020304" pitchFamily="18" charset="0"/>
                  </a:rPr>
                  <a:t>=1</a:t>
                </a:r>
              </a:p>
              <a:p>
                <a:pPr algn="l"/>
                <a:r>
                  <a:rPr lang="zh-CN" altLang="en-US" dirty="0" smtClean="0">
                    <a:latin typeface="Times New Roman" panose="02020603050405020304" pitchFamily="18" charset="0"/>
                    <a:cs typeface="Times New Roman" panose="02020603050405020304" pitchFamily="18" charset="0"/>
                  </a:rPr>
                  <a:t>离散型随机变量在某一个范围内取值的概率等于它取这个范围内各个值的概率之和</a:t>
                </a:r>
                <a:endParaRPr lang="en-US" altLang="zh-CN" dirty="0" smtClean="0">
                  <a:latin typeface="Times New Roman" panose="02020603050405020304" pitchFamily="18" charset="0"/>
                  <a:cs typeface="Times New Roman" panose="02020603050405020304" pitchFamily="18" charset="0"/>
                </a:endParaRPr>
              </a:p>
            </p:txBody>
          </p:sp>
        </mc:Choice>
        <mc:Fallback xmlns="">
          <p:sp>
            <p:nvSpPr>
              <p:cNvPr id="6" name="副标题 2"/>
              <p:cNvSpPr txBox="1">
                <a:spLocks noRot="1" noChangeAspect="1" noMove="1" noResize="1" noEditPoints="1" noAdjustHandles="1" noChangeArrowheads="1" noChangeShapeType="1" noTextEdit="1"/>
              </p:cNvSpPr>
              <p:nvPr/>
            </p:nvSpPr>
            <p:spPr>
              <a:xfrm>
                <a:off x="0" y="4034811"/>
                <a:ext cx="12547600" cy="2406932"/>
              </a:xfrm>
              <a:prstGeom prst="rect">
                <a:avLst/>
              </a:prstGeom>
              <a:blipFill rotWithShape="0">
                <a:blip r:embed="rId5"/>
                <a:stretch>
                  <a:fillRect l="-729" t="-43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4571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191069"/>
            <a:ext cx="11041039" cy="750627"/>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二、</a:t>
            </a:r>
            <a:r>
              <a:rPr lang="zh-CN" altLang="en-US" sz="4800" dirty="0">
                <a:latin typeface="Times New Roman" panose="02020603050405020304" pitchFamily="18" charset="0"/>
                <a:cs typeface="Times New Roman" panose="02020603050405020304" pitchFamily="18" charset="0"/>
              </a:rPr>
              <a:t>离散型随机变量及其分布列、均值与方差</a:t>
            </a:r>
            <a:endParaRPr lang="en-US" altLang="zh-CN" sz="4800" dirty="0">
              <a:latin typeface="Times New Roman" panose="02020603050405020304" pitchFamily="18" charset="0"/>
              <a:cs typeface="Times New Roman" panose="02020603050405020304" pitchFamily="18" charset="0"/>
            </a:endParaRPr>
          </a:p>
        </p:txBody>
      </p:sp>
      <p:sp>
        <p:nvSpPr>
          <p:cNvPr id="10" name="副标题 2"/>
          <p:cNvSpPr>
            <a:spLocks noGrp="1"/>
          </p:cNvSpPr>
          <p:nvPr>
            <p:ph type="subTitle" idx="1"/>
          </p:nvPr>
        </p:nvSpPr>
        <p:spPr>
          <a:xfrm>
            <a:off x="0" y="1160061"/>
            <a:ext cx="10263116" cy="423081"/>
          </a:xfrm>
        </p:spPr>
        <p:txBody>
          <a:bodyPr>
            <a:normAutofit/>
          </a:bodyPr>
          <a:lstStyle/>
          <a:p>
            <a:pPr algn="l"/>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两点分布</a:t>
            </a:r>
            <a:endParaRPr lang="en-US" altLang="zh-CN" dirty="0" smtClean="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a:xfrm>
            <a:off x="0" y="1801507"/>
            <a:ext cx="12547600" cy="13734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如果随机变量</a:t>
            </a:r>
            <a:r>
              <a:rPr lang="en-US" altLang="zh-CN" dirty="0" smtClean="0">
                <a:latin typeface="Times New Roman" panose="02020603050405020304" pitchFamily="18" charset="0"/>
                <a:cs typeface="Times New Roman" panose="02020603050405020304" pitchFamily="18" charset="0"/>
              </a:rPr>
              <a:t>X</a:t>
            </a:r>
            <a:r>
              <a:rPr lang="zh-CN" altLang="en-US" dirty="0" smtClean="0">
                <a:latin typeface="Times New Roman" panose="02020603050405020304" pitchFamily="18" charset="0"/>
                <a:cs typeface="Times New Roman" panose="02020603050405020304" pitchFamily="18" charset="0"/>
              </a:rPr>
              <a:t>的的分布列为</a:t>
            </a:r>
            <a:endParaRPr lang="en-US" altLang="zh-CN" dirty="0" smtClean="0">
              <a:latin typeface="Times New Roman" panose="02020603050405020304" pitchFamily="18" charset="0"/>
              <a:cs typeface="Times New Roman" panose="02020603050405020304" pitchFamily="18" charset="0"/>
            </a:endParaRPr>
          </a:p>
        </p:txBody>
      </p:sp>
      <p:sp>
        <p:nvSpPr>
          <p:cNvPr id="6" name="副标题 2"/>
          <p:cNvSpPr txBox="1">
            <a:spLocks/>
          </p:cNvSpPr>
          <p:nvPr/>
        </p:nvSpPr>
        <p:spPr>
          <a:xfrm>
            <a:off x="0" y="4034811"/>
            <a:ext cx="12547600" cy="5098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其中</a:t>
            </a:r>
            <a:r>
              <a:rPr lang="en-US" altLang="zh-CN" dirty="0" smtClean="0">
                <a:latin typeface="Times New Roman" panose="02020603050405020304" pitchFamily="18" charset="0"/>
                <a:cs typeface="Times New Roman" panose="02020603050405020304" pitchFamily="18" charset="0"/>
              </a:rPr>
              <a:t>0&lt;p&lt;1</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q=1-p</a:t>
            </a:r>
            <a:r>
              <a:rPr lang="zh-CN" altLang="en-US" dirty="0" smtClean="0">
                <a:latin typeface="Times New Roman" panose="02020603050405020304" pitchFamily="18" charset="0"/>
                <a:cs typeface="Times New Roman" panose="02020603050405020304" pitchFamily="18" charset="0"/>
              </a:rPr>
              <a:t>，则称离散型随机变量</a:t>
            </a:r>
            <a:r>
              <a:rPr lang="en-US" altLang="zh-CN" dirty="0" smtClean="0">
                <a:latin typeface="Times New Roman" panose="02020603050405020304" pitchFamily="18" charset="0"/>
                <a:cs typeface="Times New Roman" panose="02020603050405020304" pitchFamily="18" charset="0"/>
              </a:rPr>
              <a:t>X</a:t>
            </a:r>
            <a:r>
              <a:rPr lang="zh-CN" altLang="en-US" dirty="0" smtClean="0">
                <a:latin typeface="Times New Roman" panose="02020603050405020304" pitchFamily="18" charset="0"/>
                <a:cs typeface="Times New Roman" panose="02020603050405020304" pitchFamily="18" charset="0"/>
              </a:rPr>
              <a:t>服从参数为</a:t>
            </a:r>
            <a:r>
              <a:rPr lang="en-US" altLang="zh-CN" dirty="0" smtClean="0">
                <a:latin typeface="Times New Roman" panose="02020603050405020304" pitchFamily="18" charset="0"/>
                <a:cs typeface="Times New Roman" panose="02020603050405020304" pitchFamily="18" charset="0"/>
              </a:rPr>
              <a:t>p</a:t>
            </a:r>
            <a:r>
              <a:rPr lang="zh-CN" altLang="en-US" dirty="0" smtClean="0">
                <a:latin typeface="Times New Roman" panose="02020603050405020304" pitchFamily="18" charset="0"/>
                <a:cs typeface="Times New Roman" panose="02020603050405020304" pitchFamily="18" charset="0"/>
              </a:rPr>
              <a:t>的两点分布</a:t>
            </a:r>
            <a:endParaRPr lang="en-US" altLang="zh-CN" dirty="0" smtClean="0">
              <a:latin typeface="Times New Roman" panose="02020603050405020304" pitchFamily="18" charset="0"/>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43782500"/>
              </p:ext>
            </p:extLst>
          </p:nvPr>
        </p:nvGraphicFramePr>
        <p:xfrm>
          <a:off x="1486089" y="2589410"/>
          <a:ext cx="8517720" cy="972656"/>
        </p:xfrm>
        <a:graphic>
          <a:graphicData uri="http://schemas.openxmlformats.org/drawingml/2006/table">
            <a:tbl>
              <a:tblPr firstRow="1" bandRow="1">
                <a:tableStyleId>{5940675A-B579-460E-94D1-54222C63F5DA}</a:tableStyleId>
              </a:tblPr>
              <a:tblGrid>
                <a:gridCol w="2839240"/>
                <a:gridCol w="2839240"/>
                <a:gridCol w="2839240"/>
              </a:tblGrid>
              <a:tr h="486328">
                <a:tc>
                  <a:txBody>
                    <a:bodyPr/>
                    <a:lstStyle/>
                    <a:p>
                      <a:pPr algn="ctr"/>
                      <a:r>
                        <a:rPr lang="en-US" altLang="zh-CN" sz="2000" dirty="0" smtClean="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smtClean="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smtClean="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tc>
              </a:tr>
              <a:tr h="486328">
                <a:tc>
                  <a:txBody>
                    <a:bodyPr/>
                    <a:lstStyle/>
                    <a:p>
                      <a:pPr algn="ctr"/>
                      <a:r>
                        <a:rPr lang="en-US" altLang="zh-CN" sz="2000" dirty="0" smtClean="0">
                          <a:latin typeface="Times New Roman" panose="02020603050405020304" pitchFamily="18" charset="0"/>
                          <a:cs typeface="Times New Roman" panose="02020603050405020304" pitchFamily="18" charset="0"/>
                        </a:rPr>
                        <a:t>P</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smtClean="0">
                          <a:latin typeface="Times New Roman" panose="02020603050405020304" pitchFamily="18" charset="0"/>
                          <a:cs typeface="Times New Roman" panose="02020603050405020304" pitchFamily="18" charset="0"/>
                        </a:rPr>
                        <a:t>p</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000" dirty="0" smtClean="0">
                          <a:latin typeface="Times New Roman" panose="02020603050405020304" pitchFamily="18" charset="0"/>
                          <a:cs typeface="Times New Roman" panose="02020603050405020304" pitchFamily="18" charset="0"/>
                        </a:rPr>
                        <a:t>q</a:t>
                      </a:r>
                      <a:endParaRPr lang="zh-CN" altLang="en-US" sz="2000" dirty="0">
                        <a:latin typeface="Times New Roman" panose="02020603050405020304" pitchFamily="18" charset="0"/>
                        <a:cs typeface="Times New Roman" panose="02020603050405020304" pitchFamily="18" charset="0"/>
                      </a:endParaRPr>
                    </a:p>
                  </a:txBody>
                  <a:tcPr anchor="ctr"/>
                </a:tc>
              </a:tr>
            </a:tbl>
          </a:graphicData>
        </a:graphic>
      </p:graphicFrame>
    </p:spTree>
    <p:extLst>
      <p:ext uri="{BB962C8B-B14F-4D97-AF65-F5344CB8AC3E}">
        <p14:creationId xmlns:p14="http://schemas.microsoft.com/office/powerpoint/2010/main" val="3761807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12300</TotalTime>
  <Words>3015</Words>
  <Application>Microsoft Office PowerPoint</Application>
  <PresentationFormat>宽屏</PresentationFormat>
  <Paragraphs>295</Paragraphs>
  <Slides>27</Slides>
  <Notes>25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宋体</vt:lpstr>
      <vt:lpstr>Arial</vt:lpstr>
      <vt:lpstr>Calibri</vt:lpstr>
      <vt:lpstr>Calibri Light</vt:lpstr>
      <vt:lpstr>Cambria Math</vt:lpstr>
      <vt:lpstr>Times New Roman</vt:lpstr>
      <vt:lpstr>Office 主题</vt:lpstr>
      <vt:lpstr>概率与统计（一）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函数（一）简单函数与应用</dc:title>
  <dc:creator>Marsmarcin</dc:creator>
  <cp:lastModifiedBy>Marsmarcin</cp:lastModifiedBy>
  <cp:revision>1133</cp:revision>
  <dcterms:created xsi:type="dcterms:W3CDTF">2020-04-02T11:20:58Z</dcterms:created>
  <dcterms:modified xsi:type="dcterms:W3CDTF">2020-04-22T06:09:46Z</dcterms:modified>
</cp:coreProperties>
</file>