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494" r:id="rId5"/>
    <p:sldId id="496" r:id="rId6"/>
    <p:sldId id="495" r:id="rId7"/>
    <p:sldId id="497" r:id="rId8"/>
    <p:sldId id="493" r:id="rId9"/>
    <p:sldId id="498" r:id="rId10"/>
    <p:sldId id="499" r:id="rId11"/>
    <p:sldId id="500" r:id="rId12"/>
    <p:sldId id="501" r:id="rId13"/>
    <p:sldId id="502" r:id="rId14"/>
    <p:sldId id="503" r:id="rId15"/>
    <p:sldId id="492" r:id="rId16"/>
    <p:sldId id="504" r:id="rId17"/>
    <p:sldId id="505" r:id="rId18"/>
    <p:sldId id="506" r:id="rId19"/>
    <p:sldId id="507" r:id="rId20"/>
    <p:sldId id="513" r:id="rId21"/>
    <p:sldId id="512" r:id="rId22"/>
    <p:sldId id="508" r:id="rId23"/>
    <p:sldId id="509" r:id="rId24"/>
    <p:sldId id="510" r:id="rId25"/>
    <p:sldId id="514" r:id="rId26"/>
    <p:sldId id="511" r:id="rId27"/>
    <p:sldId id="515" r:id="rId28"/>
    <p:sldId id="30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>
        <p:scale>
          <a:sx n="75" d="100"/>
          <a:sy n="75" d="100"/>
        </p:scale>
        <p:origin x="468" y="-15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8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6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5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9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54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25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48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12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60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9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03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35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35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21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91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05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5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0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5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7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6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概率与统计（二）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统计与统计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用样本的数字特征估计总体的数字特征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-1" y="1555846"/>
            <a:ext cx="11941791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）众数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一组数据中出现次数最多的数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-2" y="2169995"/>
            <a:ext cx="11941791" cy="104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）中位数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数据从小到大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或从大到小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排列，若有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奇数个数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，则最中间的数是中位数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若有偶数个数，则中间两数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的平均数是中位数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标题 2"/>
              <p:cNvSpPr txBox="1">
                <a:spLocks/>
              </p:cNvSpPr>
              <p:nvPr/>
            </p:nvSpPr>
            <p:spPr>
              <a:xfrm>
                <a:off x="0" y="3092357"/>
                <a:ext cx="11941791" cy="10486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）平均数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反映了一组数据的平均水平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2357"/>
                <a:ext cx="11941791" cy="1048601"/>
              </a:xfrm>
              <a:prstGeom prst="rect">
                <a:avLst/>
              </a:prstGeom>
              <a:blipFill rotWithShape="0">
                <a:blip r:embed="rId3"/>
                <a:stretch>
                  <a:fillRect l="-766" t="-6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-3" y="4014719"/>
                <a:ext cx="11941791" cy="1966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）标准差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反映了样本数据的离散程度。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4014719"/>
                <a:ext cx="11941791" cy="1966981"/>
              </a:xfrm>
              <a:prstGeom prst="rect">
                <a:avLst/>
              </a:prstGeom>
              <a:blipFill rotWithShape="0">
                <a:blip r:embed="rId4"/>
                <a:stretch>
                  <a:fillRect l="-766" t="-3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-3" y="5247758"/>
                <a:ext cx="11941791" cy="1966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）方差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+···+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反映了样本数据的离散程度。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5247758"/>
                <a:ext cx="11941791" cy="1966981"/>
              </a:xfrm>
              <a:prstGeom prst="rect">
                <a:avLst/>
              </a:prstGeom>
              <a:blipFill rotWithShape="0">
                <a:blip r:embed="rId5"/>
                <a:stretch>
                  <a:fillRect l="-766" t="-3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3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统计与统计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变量间的相关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及回归分析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0" y="1634509"/>
            <a:ext cx="11941791" cy="141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）相关关系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当自变量取值一 定时，因变量的取值带有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与函数关系不同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，随机性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的两个变量之间的关系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叫做相关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一种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不确定关系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0" y="2951518"/>
            <a:ext cx="11941791" cy="1349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）散点图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表示具有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相关关系的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两个变量的一组数据的图形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叫做散点图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它可直观地判断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变量的关系是否可以用线性关系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表示。若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点散布在从左下角到右上角的区域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则称两个变量正相关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若这些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散布在从左上角到右下角的区域，则称两个变量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负相关。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0" y="4301509"/>
            <a:ext cx="11941791" cy="1349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）回归分析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对具有相关关系的两个变量进行统计分析的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方法叫做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回归分析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在线性回归模型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bx+a+e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和随机误差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共同确定，即自变量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只能解释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在统计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中，我们把自变量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称为解释变量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称为预报变量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统计与统计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变量间的相关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及回归分析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0" y="1634509"/>
                <a:ext cx="11941791" cy="17849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）回归方程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它主要用来估计和预测取值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从而获得对这两个变量之间整体关系的了解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4509"/>
                <a:ext cx="11941791" cy="1784966"/>
              </a:xfrm>
              <a:prstGeom prst="rect">
                <a:avLst/>
              </a:prstGeom>
              <a:blipFill rotWithShape="0">
                <a:blip r:embed="rId3"/>
                <a:stretch>
                  <a:fillRect l="-766" t="-3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0" y="3044208"/>
                <a:ext cx="11941791" cy="3572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）相关系数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它主要用于相关变量的显著性检验，以衡量它们之间的线性相关程度当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r&gt;0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，表示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两个变量正相关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r&lt;0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时，表示两个变量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负相关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越接近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表明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两个变量的线性相关性越强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|r|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接近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时，表明两个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变量间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几乎不存在线性相关关系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4208"/>
                <a:ext cx="11941791" cy="3572491"/>
              </a:xfrm>
              <a:prstGeom prst="rect">
                <a:avLst/>
              </a:prstGeom>
              <a:blipFill rotWithShape="0">
                <a:blip r:embed="rId4"/>
                <a:stretch>
                  <a:fillRect l="-766" t="-1877" r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统计与统计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独立性检验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0" y="1634509"/>
            <a:ext cx="11941791" cy="60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）分类变量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变量的不同“值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表示个体所属的不同类别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像这样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的变量称为分类变量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0" y="2313865"/>
                <a:ext cx="11941791" cy="8865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）列联表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列出两个分类变量的频数表，称为列联表假设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有两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个分类变量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它们的可能取值分别为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其样本频数列联表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列联表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3865"/>
                <a:ext cx="11941791" cy="886536"/>
              </a:xfrm>
              <a:prstGeom prst="rect">
                <a:avLst/>
              </a:prstGeom>
              <a:blipFill rotWithShape="0">
                <a:blip r:embed="rId3"/>
                <a:stretch>
                  <a:fillRect l="-766" t="-7586" r="-204" b="-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693917"/>
                  </p:ext>
                </p:extLst>
              </p:nvPr>
            </p:nvGraphicFramePr>
            <p:xfrm>
              <a:off x="457200" y="3279066"/>
              <a:ext cx="10922000" cy="2093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30500"/>
                    <a:gridCol w="2730500"/>
                    <a:gridCol w="2730500"/>
                    <a:gridCol w="2730500"/>
                  </a:tblGrid>
                  <a:tr h="52325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总计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a+b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c+d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总计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a+c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b+d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a+b+c+d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693917"/>
                  </p:ext>
                </p:extLst>
              </p:nvPr>
            </p:nvGraphicFramePr>
            <p:xfrm>
              <a:off x="457200" y="3279066"/>
              <a:ext cx="10922000" cy="2093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30500"/>
                    <a:gridCol w="2730500"/>
                    <a:gridCol w="2730500"/>
                    <a:gridCol w="2730500"/>
                  </a:tblGrid>
                  <a:tr h="52325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446" t="-5814" r="-200446" b="-3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446" t="-5814" r="-100446" b="-3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总计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2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46" t="-104598" r="-300446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a+b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2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46" t="-206977" r="-300446" b="-11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c+d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总计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a+c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b+d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a+b+c+d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0" y="5552365"/>
                <a:ext cx="11941791" cy="8865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可构造一个随机变量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为样本容量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2365"/>
                <a:ext cx="11941791" cy="886536"/>
              </a:xfrm>
              <a:prstGeom prst="rect">
                <a:avLst/>
              </a:prstGeom>
              <a:blipFill rotWithShape="0">
                <a:blip r:embed="rId5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8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统计与统计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独立性检验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0" y="1634509"/>
                <a:ext cx="11941791" cy="3953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）利用独立性假设、随机变量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来确定是否有一定把握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认为“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两个分类变量有关系”的方法称为两个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分类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变量的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独立性检验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两个分类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是否有关系的判断标准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2.706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时，认为没有充分证据显示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&gt;3.841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95%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的把握说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&gt;6.635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99%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的把握说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&gt;10.828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99.9%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的把握说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</a:t>
                </a: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4509"/>
                <a:ext cx="11941791" cy="3953491"/>
              </a:xfrm>
              <a:prstGeom prst="rect">
                <a:avLst/>
              </a:prstGeom>
              <a:blipFill rotWithShape="0">
                <a:blip r:embed="rId3"/>
                <a:stretch>
                  <a:fillRect l="-664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二项分布与正态分布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1869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Ⅲ,8,5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某群体中的每位成员使用移动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的概率都为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各成员的支付方式相互独立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群体的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位成员中使用移动支付的人数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,DX=2.4,P(X=4)&lt;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P(X=6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    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0" y="2385129"/>
            <a:ext cx="1186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A.0.7		B.0.6		C.0.4		D.0.3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0" y="3030954"/>
                <a:ext cx="11869003" cy="225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解：由题知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X~B(10,p) 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DX=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10×p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(1-p)=2.4,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p=0.4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P(X=4)&lt;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P(X=6),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b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p&gt;0.5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 p=0.6,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0954"/>
                <a:ext cx="11869003" cy="2252668"/>
              </a:xfrm>
              <a:prstGeom prst="rect">
                <a:avLst/>
              </a:prstGeom>
              <a:blipFill rotWithShape="0">
                <a:blip r:embed="rId3"/>
                <a:stretch>
                  <a:fillRect l="-770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4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二项分布与正态分布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课标全国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,4,5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投篮测试中，每人投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次，至少投中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才能通过测试已知某同学每次投篮投中的概率为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且各次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是否投中相互独立，则该同学通过测试的概率为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0" y="1901214"/>
            <a:ext cx="1186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A.0.648	B.0.432	C.0.36		D.0.312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0" y="3030954"/>
                <a:ext cx="11869003" cy="11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解：该同学通过测试的概率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×0.4+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0.648,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0954"/>
                <a:ext cx="11869003" cy="1177695"/>
              </a:xfrm>
              <a:prstGeom prst="rect">
                <a:avLst/>
              </a:prstGeom>
              <a:blipFill rotWithShape="0">
                <a:blip r:embed="rId3"/>
                <a:stretch>
                  <a:fillRect l="-770" b="-8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60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二项分布与正态分布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课标全国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,15,5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甲、乙两队进行篮球决赛，采取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七场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四胜制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当一队赢得四场胜利时，该队获胜，决赛结束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前期比赛成绩，甲队的主客场安排依次为“主主客客主客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设甲队主场取胜的概率为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，客场取胜的概率为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场比赛结果相互独立，则甲队以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获胜的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3030954"/>
                <a:ext cx="11869003" cy="356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解：由题意可知七场四胜制且甲队以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获胜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则共比赛了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场甲胜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场中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甲胜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场，第一类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场、第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场中甲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场、第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场甲胜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×0.6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×0.4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×0.5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×0.5=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第二类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场、第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场甲胜，第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场、第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场中甲胜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P2=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×0.5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所以甲队以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 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获胜的概率为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×0.6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=0.18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0954"/>
                <a:ext cx="11869003" cy="3561168"/>
              </a:xfrm>
              <a:prstGeom prst="rect">
                <a:avLst/>
              </a:prstGeom>
              <a:blipFill rotWithShape="0">
                <a:blip r:embed="rId3"/>
                <a:stretch>
                  <a:fillRect l="-770" r="-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二项分布与正态分布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课标全国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II,18,12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分制乒乓球比赛，每赢一球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分，当某局打成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 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平后，每球交换发球权，先多得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一方获胜，该局比赛结束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甲、乙两位同学进行单打比赛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设甲发球时甲得分的概率为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乙发球时甲得分的概率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各球的结果相互独立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在某局双方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: 10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平后，甲先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，两人又打了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个球该局比赛结束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P(X=2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求事件“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且甲获胜”的概率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1" y="4117205"/>
            <a:ext cx="11869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 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两人又打了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球该局比赛结束，则这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个球均由甲得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分，或者均由乙得分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P(X=2)=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0.5×0.4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+( 1-0.5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1-0.4)= 0.5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且甲获胜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 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平后，两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个球该局比赛结束，且这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个球的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得分情况为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前两球是甲、乙各得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均为甲得分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所求概率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[0.5×(1-0.4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1-0.5)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0.4=0.1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0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二项分布与正态分布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(2017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课标全国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I,19,12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为了监控某种零件的一条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生产线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的生产过程，检验员每天从该生产线上随机抽取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零件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并测量其尺寸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:cm).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根据长期生产经验，可以认为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这条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生产线在正常状态下生产的零件的尺寸服从正态分布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N(μ,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假设生产状态正常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表示一天内抽取的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个零件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尺寸在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(μ-3σ ,μ+3σ)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之外的零件数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P(X≥1)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数学期望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一天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内抽检零件中 ，如果出现了 尺寸在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(μ- 3σ ,μ+3σ)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之外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的零件，就认为这条生产线在这一天的生产过 程可能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出现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了异常情况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需对当天的生产过程进行检查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试说明上述监控生产过程方法的合理性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下面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是检验员在一天内抽取的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个零件的尺寸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500" t="-1702" b="-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96513"/>
              </p:ext>
            </p:extLst>
          </p:nvPr>
        </p:nvGraphicFramePr>
        <p:xfrm>
          <a:off x="1612900" y="356320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10.04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4332143"/>
                <a:ext cx="12192000" cy="202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经计算得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=9.97,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0.212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为为抽取的第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零件的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尺寸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,16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用样本平均数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用样本标准差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利用估计值判断是否需对当天的生产过程进行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检查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剔除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之外的数据，用剩下的数据估计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σ(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精确到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若随机变量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服从正态分布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μ,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l-GR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l-GR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σ&lt;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Z&lt;</a:t>
                </a:r>
                <a:r>
                  <a:rPr lang="el-GR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μ+3σ</a:t>
                </a:r>
                <a:r>
                  <a:rPr lang="el-GR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0.997 4.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0.997 4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0.959 2,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0.008</m:t>
                        </m:r>
                      </m:e>
                    </m:rad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0.09.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2143"/>
                <a:ext cx="12192000" cy="2024080"/>
              </a:xfrm>
              <a:prstGeom prst="rect">
                <a:avLst/>
              </a:prstGeom>
              <a:blipFill rotWithShape="0">
                <a:blip r:embed="rId4"/>
                <a:stretch>
                  <a:fillRect l="-500" r="-300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5079" y="141446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一、二项分布与正态分布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条件概率、相互独立事件及二项分布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二、统计与统计案例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抽样方法与总体分布的估计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变量间的相关关系、统计案例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二项分布与正态分布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）抽取的一个零件的尺 寸在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μ-3σ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μ+3σ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之内的概率为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0.997 4,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从而零件的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尺寸在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μ-3σ ,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u+3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之外的概率为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B(16,0.0026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P(X≥1)=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1-P(X=0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1-0.997 410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≈0.040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的数学期望为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16×0.002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6=0.041 6.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301085"/>
            <a:ext cx="1219200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如果生产状态正常，一个零件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尺寸在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(μ-3σ ,μ+3σ)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之外的概率只有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0.002 6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一天内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抽取的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个零件中，出现尺寸在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μ-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3σ ,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μ+3σ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之外的零件的概率只有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发生的概率很小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因此一旦发生这种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，就有理由认为这条生产线在这一天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的生产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过程可能出现了异常情况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当天的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生产过程进行检查，可见上述监控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生产过程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的方法是合理的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0" y="4421985"/>
                <a:ext cx="12192000" cy="198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x=9.97,s≈0.212,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的估计值为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μ=9.97,σ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的估计值为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σ=0.212,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由样本数据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可以看出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有一个零件的尺寸在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μ-3σ ,μ+3σ)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之外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需对当天的生产过程进行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检查剔除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μ-3σ ,μ+3σ)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之外的数据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9.22,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剩下数据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的平均数为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16×9.97-9.22)=10.02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的估计值为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10.02.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1985"/>
                <a:ext cx="12192000" cy="1986121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0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二项分布与正态分布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320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=16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0.212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+16×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9.97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1591.134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剔除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μ-3σ ,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μ+3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之外的数据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9.22,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剩下数据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的样本方差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(1591.134-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9.22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-15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10.02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0.008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的估计值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0.008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≈0.09.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320549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统计与统计案例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课标全国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I,5,5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演讲比赛共有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位评委分别给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选手的原始评分，评定该选手的成绩时，从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个原始评分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中去掉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个最高分、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个最低分，得到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个有效评分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个有效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评分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个原始评分相比，不变的数字特征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45521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中位数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平均数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极差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3279005"/>
            <a:ext cx="11869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解：根据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中位数特征可知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去掉最高分和最低分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后，只有中位数一定不会变化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7447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统计与统计案例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课标全国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I,3,5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西游记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三国演义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水浒传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红楼梦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是中国古典文学瑰宝，并称为中国古典小说四大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某中学为了解本校学生阅读四大名著的情况，随机调查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位学生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其中阅读过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西游记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红楼梦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位，阅读过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红楼梦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的学生共有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位，阅读过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西游记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且阅读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红楼梦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的学生共有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位，则该校阅读过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西游记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人数与该校学生总数比值的估计值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56320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A.0.5		B.0.6		C.0.7		D.0.8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0" y="4079105"/>
                <a:ext cx="11869003" cy="254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解：在样本中，仅阅读过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西游记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的学生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人数为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90-80=10,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又由既阅读过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西游记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阅读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红楼梦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的学生人数为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得阅读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西游记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的学生人 数为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10+60= 70,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所以在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样本中，阅读过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西游记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的学生人数所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70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即为该校阅读过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西游记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的学生人数与该校学生总数比值的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估计值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9105"/>
                <a:ext cx="11869003" cy="2541273"/>
              </a:xfrm>
              <a:prstGeom prst="rect">
                <a:avLst/>
              </a:prstGeom>
              <a:blipFill rotWithShape="0">
                <a:blip r:embed="rId3"/>
                <a:stretch>
                  <a:fillRect l="-770" r="-308" b="-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统计与统计案例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课标全国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1 ,3.5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某地区经过一年的新农村建设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农村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的经济收入增加了一倍，实现翻番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为更好地了解该地区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农村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的经济收入变化情况，统计了该地区新农村建设前后农村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的经济收人构成比例，得到如下饼图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则下面结论中不正确的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709150"/>
            <a:ext cx="1219200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新农村建设后，种植收入减少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新农村建设后，其他收入增加了一倍以上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新农村建设后，养殖收入增加了一倍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新农村建设后，养殖收人与第三产业收人的总和超过了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收入的一半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46" y="2455211"/>
            <a:ext cx="4191934" cy="18920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85" y="2455211"/>
            <a:ext cx="3990056" cy="20812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79381" y="4347278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建设前经济收入构成比例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0001" y="4354568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建设后经济收入构成比例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1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统计与统计案例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3201072"/>
            <a:ext cx="1219200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解：设建设前经济收人为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则建设后经济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收入为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由题图可知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46" y="664511"/>
            <a:ext cx="4191934" cy="18920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85" y="664511"/>
            <a:ext cx="3990056" cy="20812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79381" y="2556578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建设前经济收入构成比例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0001" y="2563868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建设后经济收入构成比例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24394"/>
              </p:ext>
            </p:extLst>
          </p:nvPr>
        </p:nvGraphicFramePr>
        <p:xfrm>
          <a:off x="1231900" y="386330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种植收入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第三产业收入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养殖收入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其他收入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建设前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建设后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0" y="5056766"/>
            <a:ext cx="1219200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根据上表可知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结论均正确，结论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不正确，选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统计与统计案例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课标全国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I,17,12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为了解甲、乙两种离子在小鼠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体内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的残留程度，进行如下试验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只小鼠随机分成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组小鼠给服甲离子溶液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组小鼠给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离子溶液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每只小鼠给服的溶液体积相同、摩尔浓度相同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一段时间后用某种科学方法测算出残留在小鼠体内离子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的百分比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根据试验数据分别得到如下直方图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01" y="2371530"/>
            <a:ext cx="4181519" cy="26372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71530"/>
            <a:ext cx="4181519" cy="26372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500149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为事件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乙离子残留在体内的百分比不低于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根据直方图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的估计值为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0.70.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求乙离子残留百分比直方图中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分别估计甲、乙离子残留百分比的平均值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同一组中的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用该组区间的中点值为代表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16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统计与统计案例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已知得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0.70=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+0.20+0.15,</a:t>
            </a: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pt-B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=0.35.</a:t>
            </a:r>
          </a:p>
          <a:p>
            <a:pPr>
              <a:lnSpc>
                <a:spcPct val="150000"/>
              </a:lnSpc>
            </a:pPr>
            <a:r>
              <a:rPr lang="pt-B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1-0.05-0.15-0.70=0.10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离子残留百分比的平均值的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估计值为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2×0.15+3×0.20+4×0.30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5×0.20+6×0.10+7×0.05=4.05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乙离子残留百分比的平均值的估计值为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3×0.05+4×0.10+5×0.15+6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7×0.20+8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6.00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条件概率及其性质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-1" y="1555846"/>
                <a:ext cx="11941791" cy="1009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）对于任何两个事件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，在已知事件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发生的条件下，事件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发生的概率叫做条件概率，用符号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P(B|A)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来表示，其公式为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55846"/>
                <a:ext cx="11941791" cy="1009934"/>
              </a:xfrm>
              <a:prstGeom prst="rect">
                <a:avLst/>
              </a:prstGeom>
              <a:blipFill rotWithShape="0">
                <a:blip r:embed="rId3"/>
                <a:stretch>
                  <a:fillRect l="-766" t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0" y="2445225"/>
                <a:ext cx="11941791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）条件概率具有的性质：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P(B|A)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是两个互斥事件，则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C|A)= P(B|A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P(C|A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45225"/>
                <a:ext cx="11941791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766" t="-6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2"/>
          <p:cNvSpPr txBox="1">
            <a:spLocks/>
          </p:cNvSpPr>
          <p:nvPr/>
        </p:nvSpPr>
        <p:spPr>
          <a:xfrm>
            <a:off x="0" y="3882788"/>
            <a:ext cx="10263116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相互独立事件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0" y="4305869"/>
            <a:ext cx="11941791" cy="100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）对于任何两个事件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的发生于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的发生互不影响，则称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是相互独立事件。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-2" y="5117910"/>
            <a:ext cx="11941791" cy="50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P(B|A)=P(B), P(AB)=P(B|A)·P(A)=P(A)·P(B)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-4" y="5697940"/>
                <a:ext cx="11941791" cy="504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相互独立，则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也都相互独立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5697940"/>
                <a:ext cx="11941791" cy="504967"/>
              </a:xfrm>
              <a:prstGeom prst="rect">
                <a:avLst/>
              </a:prstGeom>
              <a:blipFill rotWithShape="0">
                <a:blip r:embed="rId5"/>
                <a:stretch>
                  <a:fillRect l="-766" t="-21687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副标题 2"/>
          <p:cNvSpPr txBox="1">
            <a:spLocks/>
          </p:cNvSpPr>
          <p:nvPr/>
        </p:nvSpPr>
        <p:spPr>
          <a:xfrm>
            <a:off x="0" y="6208971"/>
            <a:ext cx="11941791" cy="50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P(AB)=P(A)P(B),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独立重复性试验及二项分布问题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-1" y="1555845"/>
                <a:ext cx="11941791" cy="2206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）独立重复试验概率公式：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次独立重复试验中事件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恰好发生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次的概率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*公式中的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是重复试验次数，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是一次试验中某事件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发生的概率，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次独立试验中事件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恰好发生的次数，只有弄清公式中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n,p,k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的意义，才能正确的运用公式。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55845"/>
                <a:ext cx="11941791" cy="2206387"/>
              </a:xfrm>
              <a:prstGeom prst="rect">
                <a:avLst/>
              </a:prstGeom>
              <a:blipFill rotWithShape="0">
                <a:blip r:embed="rId3"/>
                <a:stretch>
                  <a:fillRect l="-766" t="-4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0" y="3119461"/>
                <a:ext cx="11941791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）二项分布：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如果在一次试验中某事件发生的概率为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次独立重复试验中这个事件恰好发生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次的概率是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q=1-p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，于是得到随机变量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的概率分布如下：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9461"/>
                <a:ext cx="11941791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766" t="-6296" r="-510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913739"/>
                  </p:ext>
                </p:extLst>
              </p:nvPr>
            </p:nvGraphicFramePr>
            <p:xfrm>
              <a:off x="504967" y="4810189"/>
              <a:ext cx="11153632" cy="1222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93376"/>
                    <a:gridCol w="1593376"/>
                    <a:gridCol w="1593376"/>
                    <a:gridCol w="1593376"/>
                    <a:gridCol w="1593376"/>
                    <a:gridCol w="1593376"/>
                    <a:gridCol w="1593376"/>
                  </a:tblGrid>
                  <a:tr h="6110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110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913739"/>
                  </p:ext>
                </p:extLst>
              </p:nvPr>
            </p:nvGraphicFramePr>
            <p:xfrm>
              <a:off x="504967" y="4810189"/>
              <a:ext cx="11153632" cy="1222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93376"/>
                    <a:gridCol w="1593376"/>
                    <a:gridCol w="1593376"/>
                    <a:gridCol w="1593376"/>
                    <a:gridCol w="1593376"/>
                    <a:gridCol w="1593376"/>
                    <a:gridCol w="1593376"/>
                  </a:tblGrid>
                  <a:tr h="6110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82" t="-990" r="-599618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110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766" t="-102000" r="-50191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00000" t="-102000" r="-40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99618" t="-102000" r="-20038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599237" t="-102000" r="-76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副标题 2"/>
              <p:cNvSpPr txBox="1">
                <a:spLocks/>
              </p:cNvSpPr>
              <p:nvPr/>
            </p:nvSpPr>
            <p:spPr>
              <a:xfrm>
                <a:off x="0" y="6120640"/>
                <a:ext cx="10263116" cy="4230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我们称这样的随机变量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服从二项分布，记作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~B(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n,p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20640"/>
                <a:ext cx="10263116" cy="423081"/>
              </a:xfrm>
              <a:prstGeom prst="rect">
                <a:avLst/>
              </a:prstGeom>
              <a:blipFill rotWithShape="0">
                <a:blip r:embed="rId6"/>
                <a:stretch>
                  <a:fillRect l="-891" t="-2463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7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-1" y="1555846"/>
                <a:ext cx="11941791" cy="20744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）正态曲线的定义：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e>
                        </m:rad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∞,+∞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，其中实数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为参数，我们称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为正态分布密度曲线，简称正态曲线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55846"/>
                <a:ext cx="11941791" cy="2074458"/>
              </a:xfrm>
              <a:prstGeom prst="rect">
                <a:avLst/>
              </a:prstGeom>
              <a:blipFill rotWithShape="0">
                <a:blip r:embed="rId3"/>
                <a:stretch>
                  <a:fillRect l="-766" t="-6745" r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760" y="3630304"/>
            <a:ext cx="4251855" cy="25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-1" y="1555845"/>
                <a:ext cx="11941791" cy="38759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）正态曲线的性质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曲线位于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轴上方，与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轴不相交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曲线是单峰的，它关于直线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处达到峰值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e>
                        </m:rad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轴之间的面积为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一定时，曲线随着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的变化而沿着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轴平移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一定时，曲线的形状由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确定，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越小，曲线约“瘦高”，表示总体的分布约集中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越大，曲线越“矮胖”，表示总体的分布越分散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55845"/>
                <a:ext cx="11941791" cy="3875964"/>
              </a:xfrm>
              <a:prstGeom prst="rect">
                <a:avLst/>
              </a:prstGeom>
              <a:blipFill rotWithShape="0">
                <a:blip r:embed="rId3"/>
                <a:stretch>
                  <a:fillRect l="-766" t="-2673" b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531" y="941696"/>
            <a:ext cx="4062922" cy="26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-1" y="1555845"/>
                <a:ext cx="11941791" cy="38759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）正态曲线的定义及表示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如果对于任意实数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(a&lt;b),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随机变量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P(a&lt;X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的分布为正态分布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X~N(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）正态曲线的三个常用数据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P(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)=0.6827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)=0.9545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)=0.9973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55845"/>
                <a:ext cx="11941791" cy="3875964"/>
              </a:xfrm>
              <a:prstGeom prst="rect">
                <a:avLst/>
              </a:prstGeom>
              <a:blipFill rotWithShape="0">
                <a:blip r:embed="rId3"/>
                <a:stretch>
                  <a:fillRect l="-766" t="-2673" b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531" y="941696"/>
            <a:ext cx="4062922" cy="26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统计与统计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简单随机抽样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-1" y="1555846"/>
            <a:ext cx="11941791" cy="122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设一个总体含有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个个体，从中逐个不放回地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抽取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个个体作为样本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n≤N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如果每次抽取时总体内的各个个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抽到的机会都相等，就把这种抽样方法叫做简单随机抽样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最常用的简单随机抽样的方法有两种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抽签法和随机数法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0" y="2961562"/>
            <a:ext cx="10263116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系统抽样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-2" y="3384644"/>
            <a:ext cx="11941791" cy="80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当总体中的个体比较多时，首先把总体分成均衡的若干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然后按照事先确定的规则，从每一部分中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抽取一个个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所需要的样本，这种抽样方法叫做系统抽样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-2" y="4599296"/>
            <a:ext cx="10263116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分层抽样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0" y="5042852"/>
            <a:ext cx="11941791" cy="101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一般地，在抽样时，将总体分成互不交叉的层，然后按照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的比例，从各层独立地抽取一定数量的个体，将各层取出的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合在一起作为样本，这种抽样方法是分层抽样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统计与统计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10263116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用样本的频率分布估计总体分布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-1" y="1555846"/>
            <a:ext cx="11941791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）频率分布表与频率分布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直方图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频率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分布表和频率分布直方图是从各个小组数据在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样本容量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中所占比例大小的角度来表示数据分布的规律，它可以使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我们看到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整个样本数据的频率分布情况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绘制频率分布直方图的步骤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求极差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决定组距与组数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将数据分组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列频率分布表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频率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分布直方图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0" y="3509751"/>
            <a:ext cx="11941791" cy="104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）频率分布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折线图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连接频率分布直方图中各小长方形上端的中点，就得到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频率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分布折线图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0" y="4544706"/>
            <a:ext cx="11941791" cy="104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）茎叶图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地，茎是指中间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数， 叶就是从茎的旁边生长出来的数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13141</TotalTime>
  <Words>2895</Words>
  <Application>Microsoft Office PowerPoint</Application>
  <PresentationFormat>宽屏</PresentationFormat>
  <Paragraphs>273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概率与统计（二）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1179</cp:revision>
  <dcterms:created xsi:type="dcterms:W3CDTF">2020-04-02T11:20:58Z</dcterms:created>
  <dcterms:modified xsi:type="dcterms:W3CDTF">2020-04-23T06:07:42Z</dcterms:modified>
</cp:coreProperties>
</file>