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516" r:id="rId5"/>
    <p:sldId id="517" r:id="rId6"/>
    <p:sldId id="518" r:id="rId7"/>
    <p:sldId id="519" r:id="rId8"/>
    <p:sldId id="520" r:id="rId9"/>
    <p:sldId id="521" r:id="rId10"/>
    <p:sldId id="505" r:id="rId11"/>
    <p:sldId id="522" r:id="rId12"/>
    <p:sldId id="523" r:id="rId13"/>
    <p:sldId id="524" r:id="rId14"/>
    <p:sldId id="530" r:id="rId15"/>
    <p:sldId id="525" r:id="rId16"/>
    <p:sldId id="531" r:id="rId17"/>
    <p:sldId id="532" r:id="rId18"/>
    <p:sldId id="526" r:id="rId19"/>
    <p:sldId id="533" r:id="rId20"/>
    <p:sldId id="527" r:id="rId21"/>
    <p:sldId id="534" r:id="rId22"/>
    <p:sldId id="535" r:id="rId23"/>
    <p:sldId id="528" r:id="rId24"/>
    <p:sldId id="536" r:id="rId25"/>
    <p:sldId id="309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FF"/>
    <a:srgbClr val="FFFF00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91" autoAdjust="0"/>
    <p:restoredTop sz="94660"/>
  </p:normalViewPr>
  <p:slideViewPr>
    <p:cSldViewPr snapToGrid="0">
      <p:cViewPr varScale="1">
        <p:scale>
          <a:sx n="70" d="100"/>
          <a:sy n="70" d="100"/>
        </p:scale>
        <p:origin x="672" y="78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301114-57A6-4C59-B7E6-15D41C8AF2DE}" type="datetimeFigureOut">
              <a:rPr lang="zh-CN" altLang="en-US" smtClean="0"/>
              <a:t>2020/4/24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1C2453-4517-4E04-A722-0EDC080D73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0074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C2453-4517-4E04-A722-0EDC080D730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05646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C2453-4517-4E04-A722-0EDC080D730C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16762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C2453-4517-4E04-A722-0EDC080D730C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0802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C2453-4517-4E04-A722-0EDC080D730C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8814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C2453-4517-4E04-A722-0EDC080D730C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19002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C2453-4517-4E04-A722-0EDC080D730C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94093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C2453-4517-4E04-A722-0EDC080D730C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24388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C2453-4517-4E04-A722-0EDC080D730C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41913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C2453-4517-4E04-A722-0EDC080D730C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16249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C2453-4517-4E04-A722-0EDC080D730C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953960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C2453-4517-4E04-A722-0EDC080D730C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88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C2453-4517-4E04-A722-0EDC080D730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836706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C2453-4517-4E04-A722-0EDC080D730C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85265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C2453-4517-4E04-A722-0EDC080D730C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99781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C2453-4517-4E04-A722-0EDC080D730C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821485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C2453-4517-4E04-A722-0EDC080D730C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32527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C2453-4517-4E04-A722-0EDC080D730C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00759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C2453-4517-4E04-A722-0EDC080D730C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31315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C2453-4517-4E04-A722-0EDC080D730C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59413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C2453-4517-4E04-A722-0EDC080D730C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81084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C2453-4517-4E04-A722-0EDC080D730C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35963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C2453-4517-4E04-A722-0EDC080D730C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46251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C2453-4517-4E04-A722-0EDC080D730C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155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B44F3-2FA2-4D43-91AD-B517C3743230}" type="datetimeFigureOut">
              <a:rPr lang="zh-CN" altLang="en-US" smtClean="0"/>
              <a:t>2020/4/24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18401-7716-4082-8D9A-837D508FE9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2118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B44F3-2FA2-4D43-91AD-B517C3743230}" type="datetimeFigureOut">
              <a:rPr lang="zh-CN" altLang="en-US" smtClean="0"/>
              <a:t>2020/4/24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18401-7716-4082-8D9A-837D508FE9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1730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B44F3-2FA2-4D43-91AD-B517C3743230}" type="datetimeFigureOut">
              <a:rPr lang="zh-CN" altLang="en-US" smtClean="0"/>
              <a:t>2020/4/24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18401-7716-4082-8D9A-837D508FE9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8815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B44F3-2FA2-4D43-91AD-B517C3743230}" type="datetimeFigureOut">
              <a:rPr lang="zh-CN" altLang="en-US" smtClean="0"/>
              <a:t>2020/4/24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18401-7716-4082-8D9A-837D508FE9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6503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B44F3-2FA2-4D43-91AD-B517C3743230}" type="datetimeFigureOut">
              <a:rPr lang="zh-CN" altLang="en-US" smtClean="0"/>
              <a:t>2020/4/24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18401-7716-4082-8D9A-837D508FE9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7388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B44F3-2FA2-4D43-91AD-B517C3743230}" type="datetimeFigureOut">
              <a:rPr lang="zh-CN" altLang="en-US" smtClean="0"/>
              <a:t>2020/4/24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18401-7716-4082-8D9A-837D508FE9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639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B44F3-2FA2-4D43-91AD-B517C3743230}" type="datetimeFigureOut">
              <a:rPr lang="zh-CN" altLang="en-US" smtClean="0"/>
              <a:t>2020/4/24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18401-7716-4082-8D9A-837D508FE9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8348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B44F3-2FA2-4D43-91AD-B517C3743230}" type="datetimeFigureOut">
              <a:rPr lang="zh-CN" altLang="en-US" smtClean="0"/>
              <a:t>2020/4/24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18401-7716-4082-8D9A-837D508FE9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2447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B44F3-2FA2-4D43-91AD-B517C3743230}" type="datetimeFigureOut">
              <a:rPr lang="zh-CN" altLang="en-US" smtClean="0"/>
              <a:t>2020/4/24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18401-7716-4082-8D9A-837D508FE9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1325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B44F3-2FA2-4D43-91AD-B517C3743230}" type="datetimeFigureOut">
              <a:rPr lang="zh-CN" altLang="en-US" smtClean="0"/>
              <a:t>2020/4/24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18401-7716-4082-8D9A-837D508FE9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2669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B44F3-2FA2-4D43-91AD-B517C3743230}" type="datetimeFigureOut">
              <a:rPr lang="zh-CN" altLang="en-US" smtClean="0"/>
              <a:t>2020/4/24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18401-7716-4082-8D9A-837D508FE9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8991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AB44F3-2FA2-4D43-91AD-B517C3743230}" type="datetimeFigureOut">
              <a:rPr lang="zh-CN" altLang="en-US" smtClean="0"/>
              <a:t>2020/4/24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418401-7716-4082-8D9A-837D508FE9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820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6.emf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23833" y="1214438"/>
            <a:ext cx="9544334" cy="2387600"/>
          </a:xfrm>
        </p:spPr>
        <p:txBody>
          <a:bodyPr>
            <a:normAutofit/>
          </a:bodyPr>
          <a:lstStyle/>
          <a:p>
            <a:r>
              <a:rPr lang="zh-CN" altLang="en-US" sz="5400" dirty="0" smtClean="0"/>
              <a:t>导数与积分</a:t>
            </a:r>
            <a:endParaRPr lang="zh-CN" altLang="en-US" sz="5400" dirty="0"/>
          </a:p>
        </p:txBody>
      </p:sp>
    </p:spTree>
    <p:extLst>
      <p:ext uri="{BB962C8B-B14F-4D97-AF65-F5344CB8AC3E}">
        <p14:creationId xmlns:p14="http://schemas.microsoft.com/office/powerpoint/2010/main" val="2541340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0" y="-268106"/>
            <a:ext cx="11932694" cy="9689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200" dirty="0" smtClean="0"/>
              <a:t>考点</a:t>
            </a:r>
            <a:r>
              <a:rPr lang="en-US" altLang="zh-CN" sz="3200" dirty="0" smtClean="0"/>
              <a:t>1——</a:t>
            </a:r>
            <a:r>
              <a:rPr lang="zh-CN" altLang="en-US" sz="3200" dirty="0" smtClean="0"/>
              <a:t>导数与积分</a:t>
            </a: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/>
              <p:cNvSpPr txBox="1"/>
              <p:nvPr/>
            </p:nvSpPr>
            <p:spPr>
              <a:xfrm>
                <a:off x="0" y="700885"/>
                <a:ext cx="121920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(2019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课标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全国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Ⅲ,6,5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分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已知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曲线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func>
                      <m:func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ln</m:t>
                        </m:r>
                      </m:fName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func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在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点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(1,</a:t>
                </a:r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ae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处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的切线方程为</a:t>
                </a:r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2</a:t>
                </a:r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则</a:t>
                </a:r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700885"/>
                <a:ext cx="12192000" cy="646331"/>
              </a:xfrm>
              <a:prstGeom prst="rect">
                <a:avLst/>
              </a:prstGeom>
              <a:blipFill rotWithShape="0">
                <a:blip r:embed="rId3"/>
                <a:stretch>
                  <a:fillRect l="-750" b="-113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0" y="2380275"/>
                <a:ext cx="11869003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解：因为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y' 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𝑎𝑒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:r>
                  <a:rPr lang="en-US" altLang="zh-CN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ln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+1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所以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y'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|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</m:sSub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ae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+1,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2=</a:t>
                </a:r>
                <a:r>
                  <a:rPr lang="en-US" altLang="zh-CN" sz="24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ae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+1,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所以</a:t>
                </a:r>
                <a:r>
                  <a:rPr lang="en-US" altLang="zh-CN" sz="24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-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所以切点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为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(1,1)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将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(1,1)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代人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y=2x+b,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得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1=2+b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所以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=-1,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故选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D.</a:t>
                </a:r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380275"/>
                <a:ext cx="11869003" cy="2308324"/>
              </a:xfrm>
              <a:prstGeom prst="rect">
                <a:avLst/>
              </a:prstGeom>
              <a:blipFill rotWithShape="0">
                <a:blip r:embed="rId4"/>
                <a:stretch>
                  <a:fillRect l="-770" b="-23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0" y="1542753"/>
                <a:ext cx="121920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A.</a:t>
                </a:r>
                <a:r>
                  <a:rPr lang="en-US" altLang="zh-CN" sz="24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en-US" altLang="zh-CN" sz="24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r>
                  <a:rPr lang="en-US" altLang="zh-CN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,b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=-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	</a:t>
                </a:r>
                <a:r>
                  <a:rPr lang="en-US" altLang="zh-CN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B.</a:t>
                </a:r>
                <a:r>
                  <a:rPr lang="en-US" altLang="zh-CN" sz="2400" i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en-US" altLang="zh-CN" sz="2400" i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r>
                  <a:rPr lang="en-US" altLang="zh-CN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altLang="zh-CN" sz="2400" i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	</a:t>
                </a:r>
                <a:r>
                  <a:rPr lang="en-US" altLang="zh-CN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C.</a:t>
                </a:r>
                <a:r>
                  <a:rPr lang="en-US" altLang="zh-CN" sz="2400" i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zh-CN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altLang="zh-CN" sz="2400" i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=1	</a:t>
                </a:r>
                <a:r>
                  <a:rPr lang="en-US" altLang="zh-CN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D.</a:t>
                </a:r>
                <a:r>
                  <a:rPr lang="en-US" altLang="zh-CN" sz="2400" i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zh-CN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altLang="zh-CN" sz="2400" i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=-1</a:t>
                </a:r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542753"/>
                <a:ext cx="12192000" cy="646331"/>
              </a:xfrm>
              <a:prstGeom prst="rect">
                <a:avLst/>
              </a:prstGeom>
              <a:blipFill rotWithShape="0">
                <a:blip r:embed="rId5"/>
                <a:stretch>
                  <a:fillRect l="-750" b="-113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4426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0" y="-268106"/>
            <a:ext cx="11932694" cy="9689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200" dirty="0" smtClean="0"/>
              <a:t>考点</a:t>
            </a:r>
            <a:r>
              <a:rPr lang="en-US" altLang="zh-CN" sz="3200" dirty="0" smtClean="0"/>
              <a:t>1——</a:t>
            </a:r>
            <a:r>
              <a:rPr lang="zh-CN" altLang="en-US" sz="3200" dirty="0" smtClean="0"/>
              <a:t>导数与积分</a:t>
            </a: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0" y="700885"/>
                <a:ext cx="12192000" cy="5831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(2019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课标全国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 ,13,5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分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曲线</a:t>
                </a:r>
                <a:r>
                  <a:rPr lang="en-US" altLang="zh-CN" sz="24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=3(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:r>
                  <a:rPr lang="en-US" altLang="zh-CN" sz="24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altLang="zh-CN" sz="24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在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点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(0,0)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处的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切线方程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为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_____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。</a:t>
                </a:r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700885"/>
                <a:ext cx="12192000" cy="583108"/>
              </a:xfrm>
              <a:prstGeom prst="rect">
                <a:avLst/>
              </a:prstGeom>
              <a:blipFill rotWithShape="0">
                <a:blip r:embed="rId3"/>
                <a:stretch>
                  <a:fillRect l="-750" b="-229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0" y="2380275"/>
                <a:ext cx="11869003" cy="16842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解：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y'=3(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en-US" altLang="zh-CN" sz="24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+1)</a:t>
                </a:r>
                <a:r>
                  <a:rPr lang="en-US" altLang="zh-CN" sz="24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曲线在点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(0,0)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处</a:t>
                </a: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的切线斜率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|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=0</m:t>
                        </m:r>
                      </m:sub>
                    </m:sSub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=3,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所以曲线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在点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(0,0)</a:t>
                </a: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处的切线方程为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y= 3</a:t>
                </a:r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380275"/>
                <a:ext cx="11869003" cy="1684244"/>
              </a:xfrm>
              <a:prstGeom prst="rect">
                <a:avLst/>
              </a:prstGeom>
              <a:blipFill rotWithShape="0">
                <a:blip r:embed="rId4"/>
                <a:stretch>
                  <a:fillRect l="-770" b="-75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3245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0" y="-268106"/>
            <a:ext cx="11932694" cy="9689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200" dirty="0" smtClean="0"/>
              <a:t>考点</a:t>
            </a:r>
            <a:r>
              <a:rPr lang="en-US" altLang="zh-CN" sz="3200" dirty="0" smtClean="0"/>
              <a:t>1——</a:t>
            </a:r>
            <a:r>
              <a:rPr lang="zh-CN" altLang="en-US" sz="3200" dirty="0" smtClean="0"/>
              <a:t>导数与积分</a:t>
            </a: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0" y="700885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(2018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课标全国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I,13,5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分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曲线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y=2ln(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在点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(0,0)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处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的切线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方程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_____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0" y="2380275"/>
                <a:ext cx="11869003" cy="14328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解：因为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</m:den>
                    </m:f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，所以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|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=0</m:t>
                        </m:r>
                      </m:sub>
                    </m:sSub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=2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，又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(0,0)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为切点</a:t>
                </a:r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所以曲线在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(0,0)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处的切线方程为</a:t>
                </a:r>
                <a:r>
                  <a:rPr lang="en-US" altLang="zh-CN" sz="24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=2</a:t>
                </a:r>
                <a:r>
                  <a:rPr lang="en-US" altLang="zh-CN" sz="24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endParaRPr lang="en-US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380275"/>
                <a:ext cx="11869003" cy="1432828"/>
              </a:xfrm>
              <a:prstGeom prst="rect">
                <a:avLst/>
              </a:prstGeom>
              <a:blipFill rotWithShape="0">
                <a:blip r:embed="rId3"/>
                <a:stretch>
                  <a:fillRect l="-770" b="-38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8182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0" y="-268106"/>
            <a:ext cx="11932694" cy="9689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200" dirty="0" smtClean="0"/>
              <a:t>考点</a:t>
            </a:r>
            <a:r>
              <a:rPr lang="en-US" altLang="zh-CN" sz="3200" dirty="0" smtClean="0"/>
              <a:t>1——</a:t>
            </a:r>
            <a:r>
              <a:rPr lang="zh-CN" altLang="en-US" sz="3200" dirty="0" smtClean="0"/>
              <a:t>导数与积分</a:t>
            </a: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0" y="700885"/>
            <a:ext cx="1219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(2019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江苏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,11,5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分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在平面直角坐标系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xOy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点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在曲线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y=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ln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上，且该曲线在点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处的切线经过点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(-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,-1)(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自然对数的底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数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，则点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的坐标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_____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31845" y="1901214"/>
                <a:ext cx="11869003" cy="44351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解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：设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),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由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'=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den>
                    </m:f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得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所以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在点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处的切线方程为</a:t>
                </a:r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:r>
                  <a:rPr lang="en-US" altLang="zh-CN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ln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sz="24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).</a:t>
                </a: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因为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切线经过点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(-</a:t>
                </a:r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,-1)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，所以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-1-1n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sz="24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-e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).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所以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1n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num>
                      <m:den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令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g(x)=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1n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den>
                    </m:f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(x&gt;0)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，则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g'(x)=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den>
                    </m:f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den>
                    </m:f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则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' 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x)&gt;0,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:.g(x)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在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(0,+∞)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上为增函数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所以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1n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den>
                    </m:f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=0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有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唯一解</a:t>
                </a:r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所以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=e,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点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的坐标为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(e,1).</a:t>
                </a:r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45" y="1901214"/>
                <a:ext cx="11869003" cy="4435189"/>
              </a:xfrm>
              <a:prstGeom prst="rect">
                <a:avLst/>
              </a:prstGeom>
              <a:blipFill rotWithShape="0">
                <a:blip r:embed="rId3"/>
                <a:stretch>
                  <a:fillRect l="-770" b="-8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1971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0" y="-268106"/>
            <a:ext cx="11932694" cy="9689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200" dirty="0" smtClean="0"/>
              <a:t>考点</a:t>
            </a:r>
            <a:r>
              <a:rPr lang="en-US" altLang="zh-CN" sz="3200" dirty="0" smtClean="0"/>
              <a:t>1——</a:t>
            </a:r>
            <a:r>
              <a:rPr lang="zh-CN" altLang="en-US" sz="3200" dirty="0" smtClean="0"/>
              <a:t>导数与积分</a:t>
            </a: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0" y="700885"/>
                <a:ext cx="12192000" cy="5762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(2015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天津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,11,5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分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曲线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与直线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所围成封闭图形的面积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_____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。</a:t>
                </a:r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700885"/>
                <a:ext cx="12192000" cy="576248"/>
              </a:xfrm>
              <a:prstGeom prst="rect">
                <a:avLst/>
              </a:prstGeom>
              <a:blipFill rotWithShape="0">
                <a:blip r:embed="rId3"/>
                <a:stretch>
                  <a:fillRect l="-750" b="-242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0" y="1669876"/>
                <a:ext cx="11869003" cy="32212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解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：曲线</a:t>
                </a:r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与直线</a:t>
                </a:r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所围成的</a:t>
                </a: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封闭图形如图中阴影部分所示，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由</a:t>
                </a:r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eqArrPr>
                          <m:e>
                            <m:r>
                              <m:rPr>
                                <m:nor/>
                              </m:rPr>
                              <a:rPr lang="en-US" altLang="zh-CN" sz="2400" i="1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y</m:t>
                            </m:r>
                            <m:r>
                              <m:rPr>
                                <m:nor/>
                              </m:rPr>
                              <a:rPr lang="en-US" altLang="zh-CN" sz="24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  <m:e>
                            <m:r>
                              <m:rPr>
                                <m:nor/>
                              </m:rPr>
                              <a:rPr lang="en-US" altLang="zh-CN" sz="2400" i="1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y</m:t>
                            </m:r>
                            <m:r>
                              <m:rPr>
                                <m:nor/>
                              </m:rPr>
                              <a:rPr lang="en-US" altLang="zh-CN" sz="24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=</m:t>
                            </m:r>
                            <m:r>
                              <m:rPr>
                                <m:nor/>
                              </m:rPr>
                              <a:rPr lang="en-US" altLang="zh-CN" sz="2400" i="1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x</m:t>
                            </m:r>
                          </m:e>
                        </m:eqArr>
                      </m:e>
                    </m:d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解得</a:t>
                </a:r>
                <a:r>
                  <a:rPr lang="en-US" altLang="zh-CN" sz="24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=0,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或</a:t>
                </a:r>
                <a:r>
                  <a:rPr lang="en-US" altLang="zh-CN" sz="24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=1,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所以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S=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p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𝑑𝑥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1 </m:t>
                        </m:r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1 </m:t>
                        </m:r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den>
                    </m:f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p>
                    </m:sSup>
                    <m:sSubSup>
                      <m:sSubSup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|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p>
                    </m:sSubSup>
                  </m:oMath>
                </a14:m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1 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sz="24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1 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1 </m:t>
                        </m:r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6</m:t>
                        </m:r>
                      </m:den>
                    </m:f>
                  </m:oMath>
                </a14:m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669876"/>
                <a:ext cx="11869003" cy="3221203"/>
              </a:xfrm>
              <a:prstGeom prst="rect">
                <a:avLst/>
              </a:prstGeom>
              <a:blipFill rotWithShape="0">
                <a:blip r:embed="rId4"/>
                <a:stretch>
                  <a:fillRect l="-7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66295" y="1534892"/>
            <a:ext cx="2801730" cy="2530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85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0" y="-268106"/>
            <a:ext cx="11932694" cy="9689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200" dirty="0" smtClean="0"/>
              <a:t>考点</a:t>
            </a:r>
            <a:r>
              <a:rPr lang="en-US" altLang="zh-CN" sz="3200" dirty="0" smtClean="0"/>
              <a:t>1——</a:t>
            </a:r>
            <a:r>
              <a:rPr lang="zh-CN" altLang="en-US" sz="3200" dirty="0" smtClean="0"/>
              <a:t>导数与积分</a:t>
            </a: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/>
              <p:cNvSpPr txBox="1"/>
              <p:nvPr/>
            </p:nvSpPr>
            <p:spPr>
              <a:xfrm>
                <a:off x="0" y="700885"/>
                <a:ext cx="12192000" cy="25368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(2019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北京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,19,13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分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已知函数</a:t>
                </a:r>
                <a:r>
                  <a:rPr lang="en-US" altLang="zh-CN" sz="24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 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sz="24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4 </m:t>
                        </m:r>
                      </m:den>
                    </m:f>
                    <m:sSup>
                      <m:sSup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sz="2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endParaRPr lang="en-US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(1)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求曲线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y=</a:t>
                </a:r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的斜率为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的切线方程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(2)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当</a:t>
                </a:r>
                <a:r>
                  <a:rPr lang="en-US" altLang="zh-CN" sz="24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∈[-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2,4]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时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求证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-6≤</a:t>
                </a:r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)≤</a:t>
                </a:r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(3)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设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F(</a:t>
                </a:r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)= 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 </a:t>
                </a:r>
                <a:r>
                  <a:rPr lang="en-US" altLang="zh-CN" sz="24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sz="24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)-(</a:t>
                </a:r>
                <a:r>
                  <a:rPr lang="en-US" altLang="zh-CN" sz="24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+a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)|(</a:t>
                </a:r>
                <a:r>
                  <a:rPr lang="en-US" altLang="zh-CN" sz="24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zh-CN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∈R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),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记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F(x)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在区间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[-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2,4] 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上的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最大值为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M(</a:t>
                </a:r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).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当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M(</a:t>
                </a:r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最小时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求</a:t>
                </a:r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的值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700885"/>
                <a:ext cx="12192000" cy="2536848"/>
              </a:xfrm>
              <a:prstGeom prst="rect">
                <a:avLst/>
              </a:prstGeom>
              <a:blipFill rotWithShape="0">
                <a:blip r:embed="rId3"/>
                <a:stretch>
                  <a:fillRect l="-750" b="-21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63691" y="3115472"/>
                <a:ext cx="11869003" cy="37877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解：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(1)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由</a:t>
                </a:r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 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4 </m:t>
                        </m:r>
                      </m:den>
                    </m:f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sz="24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endParaRPr lang="en-US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得</a:t>
                </a:r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 ' 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4 </m:t>
                        </m:r>
                      </m:den>
                    </m:f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24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令</a:t>
                </a:r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 ' 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x)= 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即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4 </m:t>
                        </m:r>
                      </m:den>
                    </m:f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24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=1,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得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x=0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或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8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den>
                    </m:f>
                  </m:oMath>
                </a14:m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又</a:t>
                </a:r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(0)=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0,</a:t>
                </a:r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8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den>
                    </m:f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8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27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den>
                    </m:f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所以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曲线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y=f(x)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的斜率为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的切线方程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是</a:t>
                </a:r>
                <a:r>
                  <a:rPr lang="en-US" altLang="zh-CN" sz="24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en-US" altLang="zh-CN" sz="24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与</a:t>
                </a:r>
                <a:r>
                  <a:rPr lang="en-US" altLang="zh-CN" sz="24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8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27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den>
                    </m:f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en-US" altLang="zh-CN" sz="24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8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3 </m:t>
                        </m:r>
                      </m:den>
                    </m:f>
                  </m:oMath>
                </a14:m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即</a:t>
                </a:r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与</a:t>
                </a:r>
                <a:r>
                  <a:rPr lang="en-US" altLang="zh-CN" sz="24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en-US" altLang="zh-CN" sz="24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64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27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den>
                    </m:f>
                  </m:oMath>
                </a14:m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91" y="3115472"/>
                <a:ext cx="11869003" cy="3787768"/>
              </a:xfrm>
              <a:prstGeom prst="rect">
                <a:avLst/>
              </a:prstGeom>
              <a:blipFill rotWithShape="0">
                <a:blip r:embed="rId4"/>
                <a:stretch>
                  <a:fillRect l="-7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2752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0" y="-268106"/>
            <a:ext cx="11932694" cy="9689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200" dirty="0" smtClean="0"/>
              <a:t>考点</a:t>
            </a:r>
            <a:r>
              <a:rPr lang="en-US" altLang="zh-CN" sz="3200" dirty="0" smtClean="0"/>
              <a:t>1——</a:t>
            </a:r>
            <a:r>
              <a:rPr lang="zh-CN" altLang="en-US" sz="3200" dirty="0" smtClean="0"/>
              <a:t>导数与积分</a:t>
            </a: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/>
              <p:cNvSpPr txBox="1"/>
              <p:nvPr/>
            </p:nvSpPr>
            <p:spPr>
              <a:xfrm>
                <a:off x="0" y="700885"/>
                <a:ext cx="12192000" cy="19866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(2)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令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g(</a:t>
                </a:r>
                <a:r>
                  <a:rPr lang="en-US" altLang="zh-CN" sz="24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)=</a:t>
                </a:r>
                <a:r>
                  <a:rPr lang="en-US" altLang="zh-CN" sz="24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sz="24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)-</a:t>
                </a:r>
                <a:r>
                  <a:rPr lang="en-US" altLang="zh-CN" sz="24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x∈[-2,4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</a:t>
                </a: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由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g(</a:t>
                </a:r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4 </m:t>
                        </m:r>
                      </m:den>
                    </m:f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sz="24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得，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g ' (</a:t>
                </a:r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4 </m:t>
                        </m:r>
                      </m:den>
                    </m:f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altLang="zh-CN" sz="2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，令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g(</a:t>
                </a:r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)=0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，得</a:t>
                </a:r>
                <a:r>
                  <a:rPr lang="en-US" altLang="zh-CN" sz="24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=0, 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或</a:t>
                </a:r>
                <a:r>
                  <a:rPr lang="en-US" altLang="zh-CN" sz="24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8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den>
                    </m:f>
                  </m:oMath>
                </a14:m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g(</a:t>
                </a:r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，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g 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' 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sz="24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的情况如下</a:t>
                </a:r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700885"/>
                <a:ext cx="12192000" cy="1986634"/>
              </a:xfrm>
              <a:prstGeom prst="rect">
                <a:avLst/>
              </a:prstGeom>
              <a:blipFill rotWithShape="0">
                <a:blip r:embed="rId3"/>
                <a:stretch>
                  <a:fillRect l="-750" b="-27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" name="表格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02752862"/>
                  </p:ext>
                </p:extLst>
              </p:nvPr>
            </p:nvGraphicFramePr>
            <p:xfrm>
              <a:off x="657860" y="2784238"/>
              <a:ext cx="9870440" cy="232376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233805"/>
                    <a:gridCol w="1233805"/>
                    <a:gridCol w="1233805"/>
                    <a:gridCol w="1233805"/>
                    <a:gridCol w="1233805"/>
                    <a:gridCol w="1233805"/>
                    <a:gridCol w="1233805"/>
                    <a:gridCol w="1233805"/>
                  </a:tblGrid>
                  <a:tr h="46729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  <a:endParaRPr lang="zh-CN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-2</a:t>
                          </a:r>
                          <a:endParaRPr lang="zh-CN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(-2,0)</a:t>
                          </a:r>
                          <a:endParaRPr lang="zh-CN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(0,</a:t>
                          </a:r>
                          <a:r>
                            <a:rPr lang="en-US" altLang="zh-CN" sz="2400" dirty="0" smtClean="0">
                              <a:cs typeface="Times New Roman" panose="020206030504050203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8</m:t>
                                  </m:r>
                                </m:num>
                                <m:den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 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 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zh-CN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)</a:t>
                          </a:r>
                          <a:endParaRPr lang="zh-CN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8</m:t>
                                    </m:r>
                                  </m:num>
                                  <m:den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 </m:t>
                                    </m:r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3</m:t>
                                    </m:r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 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zh-CN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zh-CN" sz="240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8</m:t>
                                  </m:r>
                                </m:num>
                                <m:den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 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 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zh-CN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,4)</a:t>
                          </a:r>
                          <a:endParaRPr lang="zh-CN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zh-CN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</a:tr>
                  <a:tr h="76788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g ' (</a:t>
                          </a:r>
                          <a:r>
                            <a:rPr lang="en-US" altLang="zh-CN" sz="2400" i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  <a:r>
                            <a:rPr lang="en-US" altLang="zh-CN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)</a:t>
                          </a:r>
                          <a:endParaRPr lang="zh-CN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+</a:t>
                          </a:r>
                          <a:endParaRPr lang="zh-CN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</a:t>
                          </a:r>
                          <a:endParaRPr lang="zh-CN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+</a:t>
                          </a:r>
                          <a:endParaRPr lang="zh-CN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</a:tr>
                  <a:tr h="46729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g(</a:t>
                          </a:r>
                          <a:r>
                            <a:rPr lang="en-US" altLang="zh-CN" sz="2400" i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  <a:r>
                            <a:rPr lang="en-US" altLang="zh-CN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)</a:t>
                          </a:r>
                          <a:r>
                            <a:rPr lang="zh-CN" altLang="en-US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endParaRPr lang="zh-CN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-6</a:t>
                          </a:r>
                          <a:endParaRPr lang="zh-CN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240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↗</m:t>
                                </m:r>
                              </m:oMath>
                            </m:oMathPara>
                          </a14:m>
                          <a:endParaRPr lang="zh-CN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240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↘</m:t>
                                </m:r>
                              </m:oMath>
                            </m:oMathPara>
                          </a14:m>
                          <a:endParaRPr lang="zh-CN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64</m:t>
                                    </m:r>
                                  </m:num>
                                  <m:den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 </m:t>
                                    </m:r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27</m:t>
                                    </m:r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 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zh-CN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240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↗</m:t>
                                </m:r>
                              </m:oMath>
                            </m:oMathPara>
                          </a14:m>
                          <a:endParaRPr lang="zh-CN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2" name="表格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02752862"/>
                  </p:ext>
                </p:extLst>
              </p:nvPr>
            </p:nvGraphicFramePr>
            <p:xfrm>
              <a:off x="657860" y="2784238"/>
              <a:ext cx="9870440" cy="232376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233805"/>
                    <a:gridCol w="1233805"/>
                    <a:gridCol w="1233805"/>
                    <a:gridCol w="1233805"/>
                    <a:gridCol w="1233805"/>
                    <a:gridCol w="1233805"/>
                    <a:gridCol w="1233805"/>
                    <a:gridCol w="1233805"/>
                  </a:tblGrid>
                  <a:tr h="7785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  <a:endParaRPr lang="zh-CN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-2</a:t>
                          </a:r>
                          <a:endParaRPr lang="zh-CN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(-2,0)</a:t>
                          </a:r>
                          <a:endParaRPr lang="zh-CN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4"/>
                          <a:stretch>
                            <a:fillRect l="-401980" t="-781" r="-301980" b="-2007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4"/>
                          <a:stretch>
                            <a:fillRect l="-499507" t="-781" r="-200493" b="-2007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4"/>
                          <a:stretch>
                            <a:fillRect l="-602475" t="-781" r="-101485" b="-2007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zh-CN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</a:tr>
                  <a:tr h="76788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g ' (</a:t>
                          </a:r>
                          <a:r>
                            <a:rPr lang="en-US" altLang="zh-CN" sz="2400" i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  <a:r>
                            <a:rPr lang="en-US" altLang="zh-CN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)</a:t>
                          </a:r>
                          <a:endParaRPr lang="zh-CN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+</a:t>
                          </a:r>
                          <a:endParaRPr lang="zh-CN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</a:t>
                          </a:r>
                          <a:endParaRPr lang="zh-CN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+</a:t>
                          </a:r>
                          <a:endParaRPr lang="zh-CN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</a:tr>
                  <a:tr h="77730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g(</a:t>
                          </a:r>
                          <a:r>
                            <a:rPr lang="en-US" altLang="zh-CN" sz="2400" i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  <a:r>
                            <a:rPr lang="en-US" altLang="zh-CN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)</a:t>
                          </a:r>
                          <a:r>
                            <a:rPr lang="zh-CN" altLang="en-US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endParaRPr lang="zh-CN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-6</a:t>
                          </a:r>
                          <a:endParaRPr lang="zh-CN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4"/>
                          <a:stretch>
                            <a:fillRect l="-200000" t="-199219" r="-500000" b="-23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4"/>
                          <a:stretch>
                            <a:fillRect l="-401980" t="-199219" r="-301980" b="-23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4"/>
                          <a:stretch>
                            <a:fillRect l="-499507" t="-199219" r="-200493" b="-23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4"/>
                          <a:stretch>
                            <a:fillRect l="-602475" t="-199219" r="-101485" b="-23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Fallback>
      </mc:AlternateContent>
      <p:sp>
        <p:nvSpPr>
          <p:cNvPr id="6" name="文本框 5"/>
          <p:cNvSpPr txBox="1"/>
          <p:nvPr/>
        </p:nvSpPr>
        <p:spPr>
          <a:xfrm>
            <a:off x="0" y="5107785"/>
            <a:ext cx="1219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所以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g(</a:t>
            </a:r>
            <a:r>
              <a:rPr lang="en-US" altLang="zh-C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的最小值为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-6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，最大值为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，故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-6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≤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g(</a:t>
            </a:r>
            <a:r>
              <a:rPr lang="en-US" altLang="zh-C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≤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即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-6≤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)≤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0295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0" y="-268106"/>
            <a:ext cx="11932694" cy="9689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200" dirty="0" smtClean="0"/>
              <a:t>考点</a:t>
            </a:r>
            <a:r>
              <a:rPr lang="en-US" altLang="zh-CN" sz="3200" dirty="0" smtClean="0"/>
              <a:t>1——</a:t>
            </a:r>
            <a:r>
              <a:rPr lang="zh-CN" altLang="en-US" sz="3200" dirty="0" smtClean="0"/>
              <a:t>导数与积分</a:t>
            </a: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0" y="700885"/>
            <a:ext cx="12192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(3)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由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知，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当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a&lt;-3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,M(a)≥F(0)=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|g(0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)-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a|=-a&gt;3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当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a&gt;-3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,M(a)≥F(-2)=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|g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(-2)-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a|=6+a&gt;3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当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a=-3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,M(a)= 3.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综上，当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M(a)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最小时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,a=-3.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6713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0" y="-268106"/>
            <a:ext cx="11932694" cy="9689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200" dirty="0" smtClean="0"/>
              <a:t>考点</a:t>
            </a:r>
            <a:r>
              <a:rPr lang="en-US" altLang="zh-CN" sz="3200" dirty="0" smtClean="0"/>
              <a:t>2——</a:t>
            </a:r>
            <a:r>
              <a:rPr lang="zh-CN" altLang="en-US" sz="3200" dirty="0" smtClean="0"/>
              <a:t>导数的应用</a:t>
            </a: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/>
              <p:cNvSpPr txBox="1"/>
              <p:nvPr/>
            </p:nvSpPr>
            <p:spPr>
              <a:xfrm>
                <a:off x="0" y="700885"/>
                <a:ext cx="12192000" cy="23230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(2018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课标全国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 ,21,12 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分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已知函数</a:t>
                </a:r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den>
                    </m:f>
                    <m:r>
                      <a:rPr lang="en-US" altLang="zh-CN" sz="2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</m:oMath>
                </a14:m>
                <a:r>
                  <a:rPr lang="en-US" altLang="zh-CN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ln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endParaRPr lang="en-US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(1)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讨论</a:t>
                </a:r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的单调性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</a:t>
                </a:r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(2)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若</a:t>
                </a:r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存在两个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极值点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证明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num>
                      <m:den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&lt;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−2</m:t>
                    </m:r>
                  </m:oMath>
                </a14:m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700885"/>
                <a:ext cx="12192000" cy="2323008"/>
              </a:xfrm>
              <a:prstGeom prst="rect">
                <a:avLst/>
              </a:prstGeom>
              <a:blipFill rotWithShape="0">
                <a:blip r:embed="rId3"/>
                <a:stretch>
                  <a:fillRect l="-7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0" y="2795293"/>
                <a:ext cx="11869003" cy="15104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解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： 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1)</a:t>
                </a:r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定义域为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(0,+∞)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f'(x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)=</a:t>
                </a:r>
                <a14:m>
                  <m:oMath xmlns:m="http://schemas.openxmlformats.org/officeDocument/2006/math">
                    <m:r>
                      <a:rPr lang="en-US" altLang="zh-CN" sz="2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den>
                    </m:f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−1+</m:t>
                    </m:r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den>
                    </m:f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𝑎𝑥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den>
                    </m:f>
                  </m:oMath>
                </a14:m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若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≤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，则</a:t>
                </a:r>
                <a:r>
                  <a:rPr lang="en-US" altLang="zh-CN" sz="24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f'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≤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，当且仅当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a=2,x=1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时，</a:t>
                </a:r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f'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(x)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=0</a:t>
                </a:r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795293"/>
                <a:ext cx="11869003" cy="1510413"/>
              </a:xfrm>
              <a:prstGeom prst="rect">
                <a:avLst/>
              </a:prstGeom>
              <a:blipFill rotWithShape="0">
                <a:blip r:embed="rId4"/>
                <a:stretch>
                  <a:fillRect l="-770" b="-44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/>
          <p:cNvSpPr txBox="1"/>
          <p:nvPr/>
        </p:nvSpPr>
        <p:spPr>
          <a:xfrm>
            <a:off x="-1" y="4115206"/>
            <a:ext cx="11869003" cy="5799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所以</a:t>
            </a:r>
            <a:r>
              <a:rPr lang="en-US" altLang="zh-C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(0,+∞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单调递减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-2" y="4695173"/>
            <a:ext cx="11869003" cy="5799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(ii)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若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a&gt;2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，令</a:t>
            </a:r>
            <a:r>
              <a:rPr lang="en-US" altLang="zh-C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0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/>
              <p:cNvSpPr txBox="1"/>
              <p:nvPr/>
            </p:nvSpPr>
            <p:spPr>
              <a:xfrm>
                <a:off x="-2" y="5271313"/>
                <a:ext cx="11869003" cy="15819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得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ad>
                          <m:radPr>
                            <m:degHide m:val="on"/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−4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或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ad>
                          <m:radPr>
                            <m:degHide m:val="on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−4</m:t>
                            </m:r>
                          </m:e>
                        </m:rad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当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d>
                      <m:d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0,</m:t>
                        </m:r>
                        <m:f>
                          <m:f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ad>
                              <m:radPr>
                                <m:degHide m:val="on"/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radPr>
                              <m:deg/>
                              <m:e>
                                <m:sSup>
                                  <m:sSup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−4</m:t>
                                </m:r>
                              </m:e>
                            </m:rad>
                          </m:num>
                          <m:den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altLang="zh-C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⋃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rad>
                              <m:radPr>
                                <m:degHide m:val="on"/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radPr>
                              <m:deg/>
                              <m:e>
                                <m:sSup>
                                  <m:sSup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−4</m:t>
                                </m:r>
                              </m:e>
                            </m:rad>
                          </m:num>
                          <m:den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 altLang="zh-CN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+∞</m:t>
                        </m:r>
                      </m:e>
                    </m:d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f'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(x)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&lt;0</a:t>
                </a:r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" y="5271313"/>
                <a:ext cx="11869003" cy="1581908"/>
              </a:xfrm>
              <a:prstGeom prst="rect">
                <a:avLst/>
              </a:prstGeom>
              <a:blipFill rotWithShape="0">
                <a:blip r:embed="rId5"/>
                <a:stretch>
                  <a:fillRect l="-7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4154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0" y="-268106"/>
            <a:ext cx="11932694" cy="9689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200" dirty="0" smtClean="0"/>
              <a:t>考点</a:t>
            </a:r>
            <a:r>
              <a:rPr lang="en-US" altLang="zh-CN" sz="3200" dirty="0" smtClean="0"/>
              <a:t>2——</a:t>
            </a:r>
            <a:r>
              <a:rPr lang="zh-CN" altLang="en-US" sz="3200" dirty="0" smtClean="0"/>
              <a:t>导数的应用</a:t>
            </a: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/>
              <p:cNvSpPr txBox="1"/>
              <p:nvPr/>
            </p:nvSpPr>
            <p:spPr>
              <a:xfrm>
                <a:off x="0" y="700885"/>
                <a:ext cx="12192000" cy="15819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当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ad>
                              <m:radPr>
                                <m:degHide m:val="on"/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radPr>
                              <m:deg/>
                              <m:e>
                                <m:sSup>
                                  <m:sSup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−4</m:t>
                                </m:r>
                              </m:e>
                            </m:rad>
                          </m:num>
                          <m:den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rad>
                              <m:radPr>
                                <m:degHide m:val="on"/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radPr>
                              <m:deg/>
                              <m:e>
                                <m:sSup>
                                  <m:sSup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−4</m:t>
                                </m:r>
                              </m:e>
                            </m:rad>
                          </m:num>
                          <m:den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f'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(x)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&gt;0</a:t>
                </a:r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700885"/>
                <a:ext cx="12192000" cy="1581908"/>
              </a:xfrm>
              <a:prstGeom prst="rect">
                <a:avLst/>
              </a:prstGeom>
              <a:blipFill rotWithShape="0">
                <a:blip r:embed="rId3"/>
                <a:stretch>
                  <a:fillRect l="-7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/>
              <p:cNvSpPr txBox="1"/>
              <p:nvPr/>
            </p:nvSpPr>
            <p:spPr>
              <a:xfrm>
                <a:off x="0" y="1361285"/>
                <a:ext cx="12192000" cy="10942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所以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f(x)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在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0,</m:t>
                        </m:r>
                        <m:f>
                          <m:f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ad>
                              <m:radPr>
                                <m:degHide m:val="on"/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radPr>
                              <m:deg/>
                              <m:e>
                                <m:sSup>
                                  <m:sSup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−4</m:t>
                                </m:r>
                              </m:e>
                            </m:rad>
                          </m:num>
                          <m:den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⋃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rad>
                              <m:radPr>
                                <m:degHide m:val="on"/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radPr>
                              <m:deg/>
                              <m:e>
                                <m:sSup>
                                  <m:sSup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−4</m:t>
                                </m:r>
                              </m:e>
                            </m:rad>
                          </m:num>
                          <m:den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 altLang="zh-CN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+∞</m:t>
                        </m:r>
                      </m:e>
                    </m:d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单调递减，在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ad>
                              <m:radPr>
                                <m:degHide m:val="on"/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radPr>
                              <m:deg/>
                              <m:e>
                                <m:sSup>
                                  <m:sSup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−4</m:t>
                                </m:r>
                              </m:e>
                            </m:rad>
                          </m:num>
                          <m:den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rad>
                              <m:radPr>
                                <m:degHide m:val="on"/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radPr>
                              <m:deg/>
                              <m:e>
                                <m:sSup>
                                  <m:sSup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−4</m:t>
                                </m:r>
                              </m:e>
                            </m:rad>
                          </m:num>
                          <m:den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单调递增</a:t>
                </a:r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361285"/>
                <a:ext cx="12192000" cy="1094274"/>
              </a:xfrm>
              <a:prstGeom prst="rect">
                <a:avLst/>
              </a:prstGeom>
              <a:blipFill rotWithShape="0">
                <a:blip r:embed="rId4"/>
                <a:stretch>
                  <a:fillRect l="-7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/>
              <p:cNvSpPr txBox="1"/>
              <p:nvPr/>
            </p:nvSpPr>
            <p:spPr>
              <a:xfrm>
                <a:off x="0" y="2282793"/>
                <a:ext cx="12192000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(2)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由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(1)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知，当且仅当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a&gt;2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时，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f(x)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存在两个极值点，由于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f(x)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的两个极值点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</m:oMath>
                </a14:m>
                <a:r>
                  <a:rPr lang="en-US" altLang="zh-CN" sz="24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满足</a:t>
                </a:r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𝑎𝑥</m:t>
                    </m:r>
                    <m:r>
                      <a:rPr lang="en-US" altLang="zh-CN" sz="2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+1=0</m:t>
                    </m:r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，所以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=1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，不妨设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&lt;</m:t>
                    </m:r>
                  </m:oMath>
                </a14:m>
                <a:r>
                  <a:rPr lang="en-US" altLang="zh-CN" sz="2400" dirty="0" smtClean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&gt;1</a:t>
                </a:r>
              </a:p>
              <a:p>
                <a:pPr>
                  <a:lnSpc>
                    <a:spcPct val="150000"/>
                  </a:lnSpc>
                </a:pPr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282793"/>
                <a:ext cx="12192000" cy="1754326"/>
              </a:xfrm>
              <a:prstGeom prst="rect">
                <a:avLst/>
              </a:prstGeom>
              <a:blipFill rotWithShape="0">
                <a:blip r:embed="rId5"/>
                <a:stretch>
                  <a:fillRect l="-7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/>
              <p:cNvSpPr txBox="1"/>
              <p:nvPr/>
            </p:nvSpPr>
            <p:spPr>
              <a:xfrm>
                <a:off x="0" y="3251784"/>
                <a:ext cx="12192000" cy="12032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由于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num>
                      <m:den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r>
                      <a:rPr lang="en-US" altLang="zh-CN" sz="2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−1+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4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ln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func>
                        <m:r>
                          <a:rPr lang="en-US" altLang="zh-CN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4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ln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func>
                      </m:num>
                      <m:den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=-2+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4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ln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func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4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ln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func>
                      </m:num>
                      <m:den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=-2+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func>
                          <m:func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4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ln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func>
                      </m:num>
                      <m:den>
                        <m:f>
                          <m:f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251784"/>
                <a:ext cx="12192000" cy="1203215"/>
              </a:xfrm>
              <a:prstGeom prst="rect">
                <a:avLst/>
              </a:prstGeom>
              <a:blipFill rotWithShape="0">
                <a:blip r:embed="rId6"/>
                <a:stretch>
                  <a:fillRect l="-7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/>
              <p:cNvSpPr txBox="1"/>
              <p:nvPr/>
            </p:nvSpPr>
            <p:spPr>
              <a:xfrm>
                <a:off x="0" y="4266076"/>
                <a:ext cx="12192000" cy="9094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所以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num>
                      <m:den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&lt;a-2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，等价于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+2</m:t>
                    </m:r>
                    <m:func>
                      <m:func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ln</m:t>
                        </m:r>
                      </m:fName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e>
                    </m:func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&lt;0</m:t>
                    </m:r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，设函数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g(x)=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den>
                    </m:f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+2</m:t>
                    </m:r>
                    <m:func>
                      <m:func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ln</m:t>
                        </m:r>
                      </m:fName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func>
                  </m:oMath>
                </a14:m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266076"/>
                <a:ext cx="12192000" cy="909416"/>
              </a:xfrm>
              <a:prstGeom prst="rect">
                <a:avLst/>
              </a:prstGeom>
              <a:blipFill rotWithShape="0">
                <a:blip r:embed="rId7"/>
                <a:stretch>
                  <a:fillRect l="-750" b="-6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本框 13"/>
              <p:cNvSpPr txBox="1"/>
              <p:nvPr/>
            </p:nvSpPr>
            <p:spPr>
              <a:xfrm>
                <a:off x="0" y="5175492"/>
                <a:ext cx="121920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由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(1)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可知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g(x)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在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(0,+∞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单调递减，又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g(1)=0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，从而当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(1 ,+∞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时，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g(x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)&lt;0</a:t>
                </a:r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175492"/>
                <a:ext cx="12192000" cy="646331"/>
              </a:xfrm>
              <a:prstGeom prst="rect">
                <a:avLst/>
              </a:prstGeom>
              <a:blipFill rotWithShape="0">
                <a:blip r:embed="rId8"/>
                <a:stretch>
                  <a:fillRect l="-750" b="-113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本框 14"/>
              <p:cNvSpPr txBox="1"/>
              <p:nvPr/>
            </p:nvSpPr>
            <p:spPr>
              <a:xfrm>
                <a:off x="0" y="5790315"/>
                <a:ext cx="12192000" cy="9836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所以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+2</m:t>
                    </m:r>
                    <m:func>
                      <m:func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ln</m:t>
                        </m:r>
                      </m:fName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e>
                    </m:func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&lt;0</m:t>
                    </m:r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，即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num>
                      <m:den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&lt;a-2</a:t>
                </a:r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790315"/>
                <a:ext cx="12192000" cy="983667"/>
              </a:xfrm>
              <a:prstGeom prst="rect">
                <a:avLst/>
              </a:prstGeom>
              <a:blipFill rotWithShape="0">
                <a:blip r:embed="rId9"/>
                <a:stretch>
                  <a:fillRect l="-7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0147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975079" y="1414463"/>
            <a:ext cx="9144000" cy="5159824"/>
          </a:xfrm>
        </p:spPr>
        <p:txBody>
          <a:bodyPr>
            <a:normAutofit/>
          </a:bodyPr>
          <a:lstStyle/>
          <a:p>
            <a:pPr algn="l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一、导数与积分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1.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导数概念及其几何意义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2.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定积分的运算及应用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二、导数的应用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函数的单调性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函数的极值与最值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259307" y="0"/>
            <a:ext cx="5159406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dirty="0" smtClean="0"/>
              <a:t>目录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3991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0" y="-268106"/>
            <a:ext cx="11932694" cy="9689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200" dirty="0" smtClean="0"/>
              <a:t>考点</a:t>
            </a:r>
            <a:r>
              <a:rPr lang="en-US" altLang="zh-CN" sz="3200" dirty="0" smtClean="0"/>
              <a:t>2——</a:t>
            </a:r>
            <a:r>
              <a:rPr lang="zh-CN" altLang="en-US" sz="3200" dirty="0" smtClean="0"/>
              <a:t>导数的应用</a:t>
            </a: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0" y="700885"/>
                <a:ext cx="12192000" cy="20496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 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2019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课标全国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 ,20,12 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分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已知函数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f(x)= sin </a:t>
                </a:r>
                <a:r>
                  <a:rPr lang="en-US" altLang="zh-CN" sz="24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:r>
                  <a:rPr lang="en-US" altLang="zh-CN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ln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(1+</a:t>
                </a:r>
                <a:r>
                  <a:rPr lang="en-US" altLang="zh-CN" sz="24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).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′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为</a:t>
                </a:r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的导数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证明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(1)</a:t>
                </a:r>
                <a:r>
                  <a:rPr lang="en-US" altLang="zh-CN" sz="24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′ 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在区间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−1,</m:t>
                        </m:r>
                        <m:f>
                          <m:f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π</m:t>
                            </m:r>
                          </m:num>
                          <m:den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存在唯一极大值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点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</a:t>
                </a:r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(2)f(x)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有且仅有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个零点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700885"/>
                <a:ext cx="12192000" cy="2049600"/>
              </a:xfrm>
              <a:prstGeom prst="rect">
                <a:avLst/>
              </a:prstGeom>
              <a:blipFill rotWithShape="0">
                <a:blip r:embed="rId3"/>
                <a:stretch>
                  <a:fillRect l="-750" b="-17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31845" y="2750485"/>
                <a:ext cx="11869003" cy="3975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解：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(1)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设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g(x)=</a:t>
                </a:r>
                <a:r>
                  <a:rPr lang="en-US" altLang="zh-CN" sz="24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′ 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),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则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g(x)=cos x</a:t>
                </a:r>
                <a14:m>
                  <m:oMath xmlns:m="http://schemas.openxmlformats.org/officeDocument/2006/math">
                    <m:r>
                      <a:rPr lang="en-US" altLang="zh-CN" sz="2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1+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g’(x)=-sin x +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40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1+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当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d>
                      <m:d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-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1,</m:t>
                        </m:r>
                        <m:f>
                          <m:f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π</m:t>
                            </m:r>
                          </m:num>
                          <m:den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时，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g’(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x)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单调递减，而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g’(0)&gt;0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g’(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π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)&lt;0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，可得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g’(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x)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在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1,</m:t>
                        </m:r>
                        <m:f>
                          <m:f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π</m:t>
                            </m:r>
                          </m:num>
                          <m:den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有唯一零点，设为</a:t>
                </a:r>
                <a14:m>
                  <m:oMath xmlns:m="http://schemas.openxmlformats.org/officeDocument/2006/math">
                    <m:r>
                      <a:rPr lang="zh-CN" altLang="en-US" sz="24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，则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1,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𝛼</m:t>
                        </m:r>
                      </m:e>
                    </m:d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时，</a:t>
                </a:r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g’(x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)&gt;0,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当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𝛼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π</m:t>
                            </m:r>
                          </m:num>
                          <m:den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时，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g’(x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)&lt;0,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所以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g(x)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在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−1,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𝛼</m:t>
                        </m:r>
                      </m:e>
                    </m:d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单调递增，在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𝛼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π</m:t>
                            </m:r>
                          </m:num>
                          <m:den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单调递减，故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g(x)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在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1,</m:t>
                        </m:r>
                        <m:f>
                          <m:f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π</m:t>
                            </m:r>
                          </m:num>
                          <m:den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存在唯一极大值点，即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′ 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在区间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−1,</m:t>
                        </m:r>
                        <m:f>
                          <m:f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π</m:t>
                            </m:r>
                          </m:num>
                          <m:den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存在唯一极大值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点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</a:t>
                </a:r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45" y="2750485"/>
                <a:ext cx="11869003" cy="3975832"/>
              </a:xfrm>
              <a:prstGeom prst="rect">
                <a:avLst/>
              </a:prstGeom>
              <a:blipFill rotWithShape="0">
                <a:blip r:embed="rId4"/>
                <a:stretch>
                  <a:fillRect l="-770" r="-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1121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0" y="-268106"/>
            <a:ext cx="11932694" cy="9689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200" dirty="0" smtClean="0"/>
              <a:t>考点</a:t>
            </a:r>
            <a:r>
              <a:rPr lang="en-US" altLang="zh-CN" sz="3200" dirty="0" smtClean="0"/>
              <a:t>2——</a:t>
            </a:r>
            <a:r>
              <a:rPr lang="zh-CN" altLang="en-US" sz="3200" dirty="0" smtClean="0"/>
              <a:t>导数的应用</a:t>
            </a: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/>
              <p:cNvSpPr txBox="1"/>
              <p:nvPr/>
            </p:nvSpPr>
            <p:spPr>
              <a:xfrm>
                <a:off x="0" y="700885"/>
                <a:ext cx="12192000" cy="59830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(2)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f(x)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的定义域为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(-1,+∞).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当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x∈(-1,0]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时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由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(1)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知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f'(x)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在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(-1,0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单调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递增，而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f'(0)=0,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所以当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x∈(-1,0)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时，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f'(x)&lt;0,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故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f(x)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在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(-1,0)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单调递减又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f(0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)=0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从而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x=0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是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f(x)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在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(-1,0]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的唯一零点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(ii)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当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∈(0,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时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由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(1)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知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f’(x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在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0,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单调递增，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在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altLang="zh-CN" sz="24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π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单调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递减，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而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 ’(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0)= 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0,f ’(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π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)&lt;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0,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所以存在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β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∈(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altLang="zh-CN" sz="24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π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使得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 '(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β)=0,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且当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x∈(0,β)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时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 '(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x)&gt;0;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当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∈(β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altLang="zh-CN" sz="24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π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时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,f'(x)&lt;0.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故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f(x)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在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(0,β)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单调递增，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在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β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altLang="zh-CN" sz="24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π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单调递减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f(0)=0,f(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π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)=1-ln(1+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π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)&gt;0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所以当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∈(0,</a:t>
                </a:r>
                <a:r>
                  <a:rPr lang="en-US" altLang="zh-CN" sz="24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π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时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f(x)&gt;0.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从而，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f(x)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在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(0,</a:t>
                </a:r>
                <a:r>
                  <a:rPr lang="en-US" altLang="zh-CN" sz="24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π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没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有零点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iii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当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∈(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π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,π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 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时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 '(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x)&lt;0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，所以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f(x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在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π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π)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单调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递减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而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π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)&gt;0,f(π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)&lt;0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所以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f(x)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在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π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,π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有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唯一零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点</a:t>
                </a:r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700885"/>
                <a:ext cx="12192000" cy="5983048"/>
              </a:xfrm>
              <a:prstGeom prst="rect">
                <a:avLst/>
              </a:prstGeom>
              <a:blipFill rotWithShape="0">
                <a:blip r:embed="rId3"/>
                <a:stretch>
                  <a:fillRect l="-7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5518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0" y="-268106"/>
            <a:ext cx="11932694" cy="9689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200" dirty="0" smtClean="0"/>
              <a:t>考点</a:t>
            </a:r>
            <a:r>
              <a:rPr lang="en-US" altLang="zh-CN" sz="3200" dirty="0" smtClean="0"/>
              <a:t>2——</a:t>
            </a:r>
            <a:r>
              <a:rPr lang="zh-CN" altLang="en-US" sz="3200" dirty="0" smtClean="0"/>
              <a:t>导数的应用</a:t>
            </a: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0" y="700885"/>
            <a:ext cx="1219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iv)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当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x∈(π,+∞)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ln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(x+1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)&gt;1,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所以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f(x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)&lt;0,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从而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f(x)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(π,+∞)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没有零点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综上，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f(x)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有且仅有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个零点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0958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0" y="-268106"/>
            <a:ext cx="11932694" cy="9689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200" dirty="0" smtClean="0"/>
              <a:t>考点</a:t>
            </a:r>
            <a:r>
              <a:rPr lang="en-US" altLang="zh-CN" sz="3200" dirty="0" smtClean="0"/>
              <a:t>2——</a:t>
            </a:r>
            <a:r>
              <a:rPr lang="zh-CN" altLang="en-US" sz="3200" dirty="0" smtClean="0"/>
              <a:t>导数的应用</a:t>
            </a: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/>
              <p:cNvSpPr txBox="1"/>
              <p:nvPr/>
            </p:nvSpPr>
            <p:spPr>
              <a:xfrm>
                <a:off x="0" y="700885"/>
                <a:ext cx="12192000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(2019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课标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全国</a:t>
                </a:r>
                <a:r>
                  <a:rPr lang="en-US" altLang="zh-CN" sz="24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Ⅲ,20,12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分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已知函数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f(x)=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</m:oMath>
                </a14:m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1)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讨论</a:t>
                </a:r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的单调性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(2)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是否存在</a:t>
                </a:r>
                <a:r>
                  <a:rPr lang="en-US" altLang="zh-CN" sz="24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zh-CN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altLang="zh-CN" sz="24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使得</a:t>
                </a:r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在区间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[0,1]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的最小值为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-1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且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最大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值为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1?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若存在，求出</a:t>
                </a:r>
                <a:r>
                  <a:rPr lang="en-US" altLang="zh-CN" sz="24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zh-CN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altLang="zh-CN" sz="24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的所有值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若不存在，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说明理由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700885"/>
                <a:ext cx="12192000" cy="2308324"/>
              </a:xfrm>
              <a:prstGeom prst="rect">
                <a:avLst/>
              </a:prstGeom>
              <a:blipFill rotWithShape="0">
                <a:blip r:embed="rId3"/>
                <a:stretch>
                  <a:fillRect l="-750" r="-500" b="-23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63691" y="2621626"/>
                <a:ext cx="11869003" cy="43521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解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： 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(1)f'(x)=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6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令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f'(x)=0,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得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x=0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或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num>
                      <m:den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den>
                    </m:f>
                  </m:oMath>
                </a14:m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若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a&gt;0,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则当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x∈(-∞,0)∪(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num>
                      <m:den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,+∞)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时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 '(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x)&gt;0;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当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∈(0,</a:t>
                </a:r>
                <a:r>
                  <a:rPr lang="en-US" altLang="zh-CN" sz="24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num>
                      <m:den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时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f'(x)&lt;0.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故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f(x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在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(-∞,0)∪(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num>
                      <m:den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,+∞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单调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递增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在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0,</a:t>
                </a:r>
                <a:r>
                  <a:rPr lang="en-US" altLang="zh-CN" sz="24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num>
                      <m:den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单调递减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若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a=0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f(x)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在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(-∞,+∞)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单调递增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若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a&lt;0,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则当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∈(-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∞</a:t>
                </a:r>
                <a14:m>
                  <m:oMath xmlns:m="http://schemas.openxmlformats.org/officeDocument/2006/math">
                    <m:r>
                      <a:rPr lang="en-US" altLang="zh-CN" sz="2400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num>
                      <m:den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∪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0,+∞)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时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'(x)&gt;0;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当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∈(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num>
                      <m:den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,0)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时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f'(x)&lt;0.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故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f(x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在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(-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∞</a:t>
                </a:r>
                <a14:m>
                  <m:oMath xmlns:m="http://schemas.openxmlformats.org/officeDocument/2006/math">
                    <m:r>
                      <a:rPr lang="en-US" altLang="zh-CN" sz="24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num>
                      <m:den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∪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0,+∞)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单调递增，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在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num>
                      <m:den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,0)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单调递减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91" y="2621626"/>
                <a:ext cx="11869003" cy="4352153"/>
              </a:xfrm>
              <a:prstGeom prst="rect">
                <a:avLst/>
              </a:prstGeom>
              <a:blipFill rotWithShape="0">
                <a:blip r:embed="rId4"/>
                <a:stretch>
                  <a:fillRect l="-770" r="-4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1464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0" y="-268106"/>
            <a:ext cx="11932694" cy="9689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200" dirty="0" smtClean="0"/>
              <a:t>考点</a:t>
            </a:r>
            <a:r>
              <a:rPr lang="en-US" altLang="zh-CN" sz="3200" dirty="0" smtClean="0"/>
              <a:t>2——</a:t>
            </a:r>
            <a:r>
              <a:rPr lang="zh-CN" altLang="en-US" sz="3200" dirty="0" smtClean="0"/>
              <a:t>导数的应用</a:t>
            </a: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/>
              <p:cNvSpPr txBox="1"/>
              <p:nvPr/>
            </p:nvSpPr>
            <p:spPr>
              <a:xfrm>
                <a:off x="0" y="700885"/>
                <a:ext cx="12192000" cy="6002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满足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题设条件的</a:t>
                </a:r>
                <a:r>
                  <a:rPr lang="en-US" altLang="zh-CN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a,b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存在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当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a≤0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时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由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(1)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知，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f(x)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在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[0,1]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单调递增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所以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f(x)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在区间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[0,1]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的最小值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为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f(0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)=b,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最大值为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f(1)= 2-a+b.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此时</a:t>
                </a:r>
                <a:r>
                  <a:rPr lang="en-US" altLang="zh-CN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a,b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满足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题设条件当且仅当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b=-1,2-a+b=1,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即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a=0,b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=-1.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(ii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当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a≥3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时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由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(1)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知，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f(x)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在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[0,1]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单调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递减，所以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f(x)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在区间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[0,1]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的最大值为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f(0)=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b,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最小值为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f(1)=2-a+b.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此时</a:t>
                </a:r>
                <a:r>
                  <a:rPr lang="en-US" altLang="zh-CN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a,b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满足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题设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条件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当且仅当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2- </a:t>
                </a:r>
                <a:r>
                  <a:rPr lang="en-US" altLang="zh-CN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a+b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=-1,b=1,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即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a=4,b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1.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iii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当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0&lt;a&lt;3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时，由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(1)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知，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f(x)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在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[0,1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最小值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为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)=</a:t>
                </a:r>
                <a14:m>
                  <m:oMath xmlns:m="http://schemas.openxmlformats.org/officeDocument/2006/math">
                    <m:r>
                      <a:rPr lang="en-US" altLang="zh-CN" sz="2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p>
                        </m:sSup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27</m:t>
                        </m:r>
                      </m:den>
                    </m:f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最大值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为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或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2-a+b.</a:t>
                </a: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若</a:t>
                </a:r>
                <a14:m>
                  <m:oMath xmlns:m="http://schemas.openxmlformats.org/officeDocument/2006/math">
                    <m:r>
                      <a:rPr lang="en-US" altLang="zh-CN" sz="24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p>
                        </m:sSup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27</m:t>
                        </m:r>
                      </m:den>
                    </m:f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=-1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b=1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，则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a=3</a:t>
                </a:r>
                <a14:m>
                  <m:oMath xmlns:m="http://schemas.openxmlformats.org/officeDocument/2006/math">
                    <m:rad>
                      <m:rad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>
                        <m:r>
                          <m:rPr>
                            <m:brk m:alnAt="7"/>
                          </m:rP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deg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</m:rad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与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0&lt;a&lt;3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矛盾，</a:t>
                </a: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若</a:t>
                </a:r>
                <a14:m>
                  <m:oMath xmlns:m="http://schemas.openxmlformats.org/officeDocument/2006/math">
                    <m:r>
                      <a:rPr lang="en-US" altLang="zh-CN" sz="24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p>
                        </m:sSup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27</m:t>
                        </m:r>
                      </m:den>
                    </m:f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=-1,2-a+b=1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则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a=3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e>
                    </m:rad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或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=-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e>
                    </m:rad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或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a=0,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与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0&lt;a&lt;3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矛盾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综上，当且仅当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a=0,b=-1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或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a=4,b=1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时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,f(x)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在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[0,1]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的最小值为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-1,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最大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值为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1.</a:t>
                </a:r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700885"/>
                <a:ext cx="12192000" cy="6002221"/>
              </a:xfrm>
              <a:prstGeom prst="rect">
                <a:avLst/>
              </a:prstGeom>
              <a:blipFill rotWithShape="0">
                <a:blip r:embed="rId3"/>
                <a:stretch>
                  <a:fillRect l="-750" b="-3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2458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145143" y="2613437"/>
            <a:ext cx="11932694" cy="9689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zh-CN" altLang="en-US" sz="4400" dirty="0" smtClean="0"/>
              <a:t>总结</a:t>
            </a:r>
            <a:endParaRPr lang="en-US" altLang="zh-CN" sz="4400" dirty="0"/>
          </a:p>
        </p:txBody>
      </p:sp>
    </p:spTree>
    <p:extLst>
      <p:ext uri="{BB962C8B-B14F-4D97-AF65-F5344CB8AC3E}">
        <p14:creationId xmlns:p14="http://schemas.microsoft.com/office/powerpoint/2010/main" val="3610413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>
          <a:xfrm>
            <a:off x="0" y="191069"/>
            <a:ext cx="11041039" cy="75062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4800" dirty="0" smtClean="0"/>
              <a:t>一、</a:t>
            </a:r>
            <a:r>
              <a:rPr lang="zh-CN" alt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导数与</a:t>
            </a:r>
            <a:r>
              <a:rPr lang="zh-CN" altLang="en-US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积分</a:t>
            </a:r>
            <a:endParaRPr lang="en-US" altLang="zh-CN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副标题 2"/>
          <p:cNvSpPr>
            <a:spLocks noGrp="1"/>
          </p:cNvSpPr>
          <p:nvPr>
            <p:ph type="subTitle" idx="1"/>
          </p:nvPr>
        </p:nvSpPr>
        <p:spPr>
          <a:xfrm>
            <a:off x="0" y="1132764"/>
            <a:ext cx="3200400" cy="423081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导数的几何意义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副标题 2"/>
              <p:cNvSpPr txBox="1">
                <a:spLocks/>
              </p:cNvSpPr>
              <p:nvPr/>
            </p:nvSpPr>
            <p:spPr>
              <a:xfrm>
                <a:off x="380999" y="1659718"/>
                <a:ext cx="11941791" cy="67783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函数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在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处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的导数就是曲线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在点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 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))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处的切线的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斜率</a:t>
                </a:r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副标题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999" y="1659718"/>
                <a:ext cx="11941791" cy="677839"/>
              </a:xfrm>
              <a:prstGeom prst="rect">
                <a:avLst/>
              </a:prstGeom>
              <a:blipFill rotWithShape="0">
                <a:blip r:embed="rId3"/>
                <a:stretch>
                  <a:fillRect l="-766" t="-153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副标题 2"/>
          <p:cNvSpPr txBox="1">
            <a:spLocks/>
          </p:cNvSpPr>
          <p:nvPr/>
        </p:nvSpPr>
        <p:spPr>
          <a:xfrm>
            <a:off x="-4" y="2311400"/>
            <a:ext cx="3708404" cy="4230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函数的切线方程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副标题 2"/>
              <p:cNvSpPr txBox="1">
                <a:spLocks/>
              </p:cNvSpPr>
              <p:nvPr/>
            </p:nvSpPr>
            <p:spPr>
              <a:xfrm>
                <a:off x="380999" y="2923651"/>
                <a:ext cx="9882113" cy="58757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函数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的图象在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处的切线方程为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)=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 '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)(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).</a:t>
                </a:r>
              </a:p>
            </p:txBody>
          </p:sp>
        </mc:Choice>
        <mc:Fallback xmlns="">
          <p:sp>
            <p:nvSpPr>
              <p:cNvPr id="12" name="副标题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999" y="2923651"/>
                <a:ext cx="9882113" cy="587576"/>
              </a:xfrm>
              <a:prstGeom prst="rect">
                <a:avLst/>
              </a:prstGeom>
              <a:blipFill rotWithShape="0">
                <a:blip r:embed="rId4"/>
                <a:stretch>
                  <a:fillRect l="-925" t="-177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副标题 2"/>
          <p:cNvSpPr txBox="1">
            <a:spLocks/>
          </p:cNvSpPr>
          <p:nvPr/>
        </p:nvSpPr>
        <p:spPr>
          <a:xfrm>
            <a:off x="-4" y="3511227"/>
            <a:ext cx="3708404" cy="4230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几种常见函数的导数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表格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53336681"/>
                  </p:ext>
                </p:extLst>
              </p:nvPr>
            </p:nvGraphicFramePr>
            <p:xfrm>
              <a:off x="1448553" y="4081929"/>
              <a:ext cx="9195558" cy="234252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597779"/>
                    <a:gridCol w="4597779"/>
                  </a:tblGrid>
                  <a:tr h="58563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原函数</a:t>
                          </a:r>
                          <a:endParaRPr lang="zh-CN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导数</a:t>
                          </a:r>
                          <a:endParaRPr lang="zh-CN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</a:tr>
                  <a:tr h="58563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i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y</a:t>
                          </a:r>
                          <a:r>
                            <a:rPr lang="en-US" altLang="zh-CN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=</a:t>
                          </a:r>
                          <a:r>
                            <a:rPr lang="en-US" altLang="zh-CN" sz="2000" i="1" kern="12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C</a:t>
                          </a:r>
                          <a:r>
                            <a:rPr lang="en-US" altLang="zh-CN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n-US" altLang="zh-CN" sz="2000" i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</a:t>
                          </a:r>
                          <a:r>
                            <a:rPr lang="zh-CN" altLang="en-US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为常数</a:t>
                          </a:r>
                          <a:r>
                            <a:rPr lang="en-US" altLang="zh-CN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)</a:t>
                          </a:r>
                          <a:endParaRPr lang="zh-CN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i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y'</a:t>
                          </a:r>
                          <a:r>
                            <a:rPr lang="en-US" altLang="zh-CN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=0</a:t>
                          </a:r>
                          <a:endParaRPr lang="zh-CN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</a:tr>
                  <a:tr h="58563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i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y</a:t>
                          </a:r>
                          <a:r>
                            <a:rPr lang="en-US" altLang="zh-CN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=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CN" sz="200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zh-CN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n-US" altLang="zh-CN" sz="2000" dirty="0" err="1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n∈N</a:t>
                          </a:r>
                          <a:r>
                            <a:rPr lang="en-US" altLang="zh-CN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* )</a:t>
                          </a:r>
                          <a:endParaRPr lang="zh-CN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i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y'</a:t>
                          </a:r>
                          <a:r>
                            <a:rPr lang="en-US" altLang="zh-CN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=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sSup>
                                <m:sSupPr>
                                  <m:ctrlPr>
                                    <a:rPr lang="en-US" altLang="zh-CN" sz="200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oMath>
                          </a14:m>
                          <a:endParaRPr lang="zh-CN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</a:tr>
                  <a:tr h="58563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i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y</a:t>
                          </a:r>
                          <a:r>
                            <a:rPr lang="en-US" altLang="zh-CN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=sin </a:t>
                          </a:r>
                          <a:r>
                            <a:rPr lang="en-US" altLang="zh-CN" sz="2000" i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  <a:endParaRPr lang="zh-CN" altLang="en-US" sz="20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i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y'</a:t>
                          </a:r>
                          <a:r>
                            <a:rPr lang="en-US" altLang="zh-CN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=cos </a:t>
                          </a:r>
                          <a:r>
                            <a:rPr lang="en-US" altLang="zh-CN" sz="2000" i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  <a:endParaRPr lang="zh-CN" altLang="en-US" sz="20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表格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53336681"/>
                  </p:ext>
                </p:extLst>
              </p:nvPr>
            </p:nvGraphicFramePr>
            <p:xfrm>
              <a:off x="1448553" y="4081929"/>
              <a:ext cx="9195558" cy="234252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597779"/>
                    <a:gridCol w="4597779"/>
                  </a:tblGrid>
                  <a:tr h="58563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原函数</a:t>
                          </a:r>
                          <a:endParaRPr lang="zh-CN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导数</a:t>
                          </a:r>
                          <a:endParaRPr lang="zh-CN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</a:tr>
                  <a:tr h="58563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i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y</a:t>
                          </a:r>
                          <a:r>
                            <a:rPr lang="en-US" altLang="zh-CN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=</a:t>
                          </a:r>
                          <a:r>
                            <a:rPr lang="en-US" altLang="zh-CN" sz="2000" i="1" kern="12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C</a:t>
                          </a:r>
                          <a:r>
                            <a:rPr lang="en-US" altLang="zh-CN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n-US" altLang="zh-CN" sz="2000" i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</a:t>
                          </a:r>
                          <a:r>
                            <a:rPr lang="zh-CN" altLang="en-US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为常数</a:t>
                          </a:r>
                          <a:r>
                            <a:rPr lang="en-US" altLang="zh-CN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)</a:t>
                          </a:r>
                          <a:endParaRPr lang="zh-CN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i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y'</a:t>
                          </a:r>
                          <a:r>
                            <a:rPr lang="en-US" altLang="zh-CN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=0</a:t>
                          </a:r>
                          <a:endParaRPr lang="zh-CN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</a:tr>
                  <a:tr h="585632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5"/>
                          <a:stretch>
                            <a:fillRect l="-132" t="-202083" r="-100265" b="-1020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5"/>
                          <a:stretch>
                            <a:fillRect l="-100132" t="-202083" r="-265" b="-102083"/>
                          </a:stretch>
                        </a:blipFill>
                      </a:tcPr>
                    </a:tc>
                  </a:tr>
                  <a:tr h="58563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i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y</a:t>
                          </a:r>
                          <a:r>
                            <a:rPr lang="en-US" altLang="zh-CN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=sin </a:t>
                          </a:r>
                          <a:r>
                            <a:rPr lang="en-US" altLang="zh-CN" sz="2000" i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  <a:endParaRPr lang="zh-CN" altLang="en-US" sz="20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i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y'</a:t>
                          </a:r>
                          <a:r>
                            <a:rPr lang="en-US" altLang="zh-CN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=cos </a:t>
                          </a:r>
                          <a:r>
                            <a:rPr lang="en-US" altLang="zh-CN" sz="2000" i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  <a:endParaRPr lang="zh-CN" altLang="en-US" sz="20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078829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>
          <a:xfrm>
            <a:off x="0" y="191069"/>
            <a:ext cx="11041039" cy="75062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4800" dirty="0" smtClean="0"/>
              <a:t>一、</a:t>
            </a:r>
            <a:r>
              <a:rPr lang="zh-CN" alt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导数与</a:t>
            </a:r>
            <a:r>
              <a:rPr lang="zh-CN" altLang="en-US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积分</a:t>
            </a:r>
            <a:endParaRPr lang="en-US" altLang="zh-CN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副标题 2"/>
          <p:cNvSpPr txBox="1">
            <a:spLocks/>
          </p:cNvSpPr>
          <p:nvPr/>
        </p:nvSpPr>
        <p:spPr>
          <a:xfrm>
            <a:off x="0" y="1060127"/>
            <a:ext cx="3708404" cy="4230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几种常见函数的导数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表格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47553585"/>
                  </p:ext>
                </p:extLst>
              </p:nvPr>
            </p:nvGraphicFramePr>
            <p:xfrm>
              <a:off x="1342217" y="1773766"/>
              <a:ext cx="9173382" cy="416983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586691"/>
                    <a:gridCol w="4586691"/>
                  </a:tblGrid>
                  <a:tr h="69497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原函数</a:t>
                          </a:r>
                          <a:endParaRPr lang="zh-CN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导数</a:t>
                          </a:r>
                          <a:endParaRPr lang="zh-CN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</a:tr>
                  <a:tr h="69497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i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y</a:t>
                          </a:r>
                          <a:r>
                            <a:rPr lang="en-US" altLang="zh-CN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=cos </a:t>
                          </a:r>
                          <a:r>
                            <a:rPr lang="en-US" altLang="zh-CN" sz="2000" i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  <a:endParaRPr lang="zh-CN" altLang="en-US" sz="20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i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y'</a:t>
                          </a:r>
                          <a:r>
                            <a:rPr lang="en-US" altLang="zh-CN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=-sin </a:t>
                          </a:r>
                          <a:r>
                            <a:rPr lang="en-US" altLang="zh-CN" sz="2000" i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  <a:endParaRPr lang="zh-CN" altLang="en-US" sz="20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</a:tr>
                  <a:tr h="69497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i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y</a:t>
                          </a:r>
                          <a:r>
                            <a:rPr lang="en-US" altLang="zh-CN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=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CN" sz="200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sz="20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</m:oMath>
                          </a14:m>
                          <a:endParaRPr lang="zh-CN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i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y'</a:t>
                          </a:r>
                          <a:r>
                            <a:rPr lang="en-US" altLang="zh-CN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=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CN" sz="200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sz="20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</m:oMath>
                          </a14:m>
                          <a:endParaRPr lang="zh-CN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</a:tr>
                  <a:tr h="69497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i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y</a:t>
                          </a:r>
                          <a:r>
                            <a:rPr lang="en-US" altLang="zh-CN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=</a:t>
                          </a:r>
                          <a:r>
                            <a:rPr lang="en-US" altLang="zh-CN" sz="2000" dirty="0" err="1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ln</a:t>
                          </a:r>
                          <a:r>
                            <a:rPr lang="en-US" altLang="zh-CN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altLang="zh-CN" sz="2000" i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  <a:endParaRPr lang="zh-CN" altLang="en-US" sz="20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i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y'</a:t>
                          </a:r>
                          <a:r>
                            <a:rPr lang="en-US" altLang="zh-CN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=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zh-CN" sz="200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den>
                              </m:f>
                            </m:oMath>
                          </a14:m>
                          <a:endParaRPr lang="zh-CN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</a:tr>
                  <a:tr h="694972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i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y</a:t>
                          </a:r>
                          <a:r>
                            <a:rPr lang="en-US" altLang="zh-CN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=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CN" sz="200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zh-CN" sz="2000" i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oMath>
                          </a14:m>
                          <a:r>
                            <a:rPr lang="en-US" altLang="zh-CN" sz="2000" i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&gt;0,</a:t>
                          </a:r>
                          <a:r>
                            <a:rPr lang="zh-CN" altLang="en-US" sz="2000" i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且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oMath>
                          </a14:m>
                          <a:r>
                            <a:rPr lang="zh-CN" altLang="en-US" sz="2000" i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≠</a:t>
                          </a:r>
                          <a:r>
                            <a:rPr lang="en-US" altLang="zh-CN" sz="2000" i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1)</a:t>
                          </a:r>
                          <a:endParaRPr lang="zh-CN" altLang="en-US" sz="2000" i="0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i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y'</a:t>
                          </a:r>
                          <a:r>
                            <a:rPr lang="en-US" altLang="zh-CN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=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CN" sz="200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zh-CN" sz="2000" dirty="0" err="1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ln</a:t>
                          </a:r>
                          <a:r>
                            <a:rPr lang="en-US" altLang="zh-CN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altLang="zh-CN" sz="2000" i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</a:t>
                          </a:r>
                          <a:endParaRPr lang="zh-CN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</a:tr>
                  <a:tr h="694972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i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y</a:t>
                          </a:r>
                          <a:r>
                            <a:rPr lang="en-US" altLang="zh-CN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=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200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2000" b="0" i="0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altLang="zh-CN" sz="20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altLang="zh-CN" sz="2000" i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  <a:r>
                            <a:rPr lang="en-US" altLang="zh-CN" sz="2000" i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oMath>
                          </a14:m>
                          <a:r>
                            <a:rPr lang="en-US" altLang="zh-CN" sz="2000" i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&gt;0,</a:t>
                          </a:r>
                          <a:r>
                            <a:rPr lang="zh-CN" altLang="en-US" sz="2000" i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且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oMath>
                          </a14:m>
                          <a:r>
                            <a:rPr lang="zh-CN" altLang="en-US" sz="2000" i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≠</a:t>
                          </a:r>
                          <a:r>
                            <a:rPr lang="en-US" altLang="zh-CN" sz="2000" i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1)</a:t>
                          </a:r>
                          <a:endParaRPr lang="zh-CN" altLang="en-US" sz="2000" i="0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i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y'</a:t>
                          </a:r>
                          <a:r>
                            <a:rPr lang="en-US" altLang="zh-CN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=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zh-CN" sz="200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  <m:func>
                                    <m:funcPr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2000" b="0" i="0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ln</m:t>
                                      </m:r>
                                    </m:fName>
                                    <m:e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𝑎</m:t>
                                      </m:r>
                                    </m:e>
                                  </m:func>
                                </m:den>
                              </m:f>
                            </m:oMath>
                          </a14:m>
                          <a:endParaRPr lang="zh-CN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4" name="表格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47553585"/>
                  </p:ext>
                </p:extLst>
              </p:nvPr>
            </p:nvGraphicFramePr>
            <p:xfrm>
              <a:off x="1342217" y="1773766"/>
              <a:ext cx="9173382" cy="416983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586691"/>
                    <a:gridCol w="4586691"/>
                  </a:tblGrid>
                  <a:tr h="69497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原函数</a:t>
                          </a:r>
                          <a:endParaRPr lang="zh-CN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导数</a:t>
                          </a:r>
                          <a:endParaRPr lang="zh-CN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</a:tr>
                  <a:tr h="69497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i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y</a:t>
                          </a:r>
                          <a:r>
                            <a:rPr lang="en-US" altLang="zh-CN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=cos </a:t>
                          </a:r>
                          <a:r>
                            <a:rPr lang="en-US" altLang="zh-CN" sz="2000" i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  <a:endParaRPr lang="zh-CN" altLang="en-US" sz="20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i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y'</a:t>
                          </a:r>
                          <a:r>
                            <a:rPr lang="en-US" altLang="zh-CN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=-sin </a:t>
                          </a:r>
                          <a:r>
                            <a:rPr lang="en-US" altLang="zh-CN" sz="2000" i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  <a:endParaRPr lang="zh-CN" altLang="en-US" sz="20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</a:tr>
                  <a:tr h="694972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33" t="-199130" r="-100266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00266" t="-199130" r="-399" b="-300000"/>
                          </a:stretch>
                        </a:blipFill>
                      </a:tcPr>
                    </a:tc>
                  </a:tr>
                  <a:tr h="69497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i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y</a:t>
                          </a:r>
                          <a:r>
                            <a:rPr lang="en-US" altLang="zh-CN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=</a:t>
                          </a:r>
                          <a:r>
                            <a:rPr lang="en-US" altLang="zh-CN" sz="2000" dirty="0" err="1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ln</a:t>
                          </a:r>
                          <a:r>
                            <a:rPr lang="en-US" altLang="zh-CN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altLang="zh-CN" sz="2000" i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  <a:endParaRPr lang="zh-CN" altLang="en-US" sz="20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00266" t="-301754" r="-399" b="-202632"/>
                          </a:stretch>
                        </a:blipFill>
                      </a:tcPr>
                    </a:tc>
                  </a:tr>
                  <a:tr h="694972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33" t="-401754" r="-100266" b="-10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00266" t="-401754" r="-399" b="-102632"/>
                          </a:stretch>
                        </a:blipFill>
                      </a:tcPr>
                    </a:tc>
                  </a:tr>
                  <a:tr h="694972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33" t="-501754" r="-100266" b="-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00266" t="-501754" r="-399" b="-2632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692703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>
          <a:xfrm>
            <a:off x="0" y="191069"/>
            <a:ext cx="11041039" cy="75062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4800" dirty="0" smtClean="0"/>
              <a:t>一、</a:t>
            </a:r>
            <a:r>
              <a:rPr lang="zh-CN" alt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导数与</a:t>
            </a:r>
            <a:r>
              <a:rPr lang="zh-CN" altLang="en-US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积分</a:t>
            </a:r>
            <a:endParaRPr lang="en-US" altLang="zh-CN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副标题 2"/>
          <p:cNvSpPr txBox="1">
            <a:spLocks/>
          </p:cNvSpPr>
          <p:nvPr/>
        </p:nvSpPr>
        <p:spPr>
          <a:xfrm>
            <a:off x="0" y="1060127"/>
            <a:ext cx="3708404" cy="4230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导数的四则运算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副标题 2"/>
              <p:cNvSpPr txBox="1">
                <a:spLocks/>
              </p:cNvSpPr>
              <p:nvPr/>
            </p:nvSpPr>
            <p:spPr>
              <a:xfrm>
                <a:off x="380999" y="1601639"/>
                <a:ext cx="9882113" cy="178164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①加法：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𝑢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±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𝑣</m:t>
                    </m:r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′</m:t>
                    </m:r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en-US" altLang="zh-CN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𝑢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′</m:t>
                    </m:r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:r>
                  <a:rPr lang="en-US" altLang="zh-CN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𝑣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′</m:t>
                    </m:r>
                  </m:oMath>
                </a14:m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/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②乘法：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𝑢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·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𝑣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′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𝑢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′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·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𝑣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𝑢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·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𝑣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′</m:t>
                    </m:r>
                  </m:oMath>
                </a14:m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/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③除法：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)′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𝑢𝑣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num>
                      <m:den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𝑣</m:t>
                    </m:r>
                  </m:oMath>
                </a14:m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≠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0)</a:t>
                </a:r>
              </a:p>
            </p:txBody>
          </p:sp>
        </mc:Choice>
        <mc:Fallback xmlns="">
          <p:sp>
            <p:nvSpPr>
              <p:cNvPr id="6" name="副标题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999" y="1601639"/>
                <a:ext cx="9882113" cy="1781642"/>
              </a:xfrm>
              <a:prstGeom prst="rect">
                <a:avLst/>
              </a:prstGeom>
              <a:blipFill rotWithShape="0">
                <a:blip r:embed="rId3"/>
                <a:stretch>
                  <a:fillRect l="-925" t="-61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副标题 2"/>
          <p:cNvSpPr txBox="1">
            <a:spLocks/>
          </p:cNvSpPr>
          <p:nvPr/>
        </p:nvSpPr>
        <p:spPr>
          <a:xfrm>
            <a:off x="0" y="3239371"/>
            <a:ext cx="3708404" cy="4230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复合函数求导法则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副标题 2"/>
              <p:cNvSpPr txBox="1">
                <a:spLocks/>
              </p:cNvSpPr>
              <p:nvPr/>
            </p:nvSpPr>
            <p:spPr>
              <a:xfrm>
                <a:off x="380999" y="3836839"/>
                <a:ext cx="5803901" cy="56688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的导数为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zh-CN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·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bSup>
                  </m:oMath>
                </a14:m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副标题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999" y="3836839"/>
                <a:ext cx="5803901" cy="566886"/>
              </a:xfrm>
              <a:prstGeom prst="rect">
                <a:avLst/>
              </a:prstGeom>
              <a:blipFill rotWithShape="0">
                <a:blip r:embed="rId4"/>
                <a:stretch>
                  <a:fillRect l="-210" t="-182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4441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>
          <a:xfrm>
            <a:off x="0" y="191069"/>
            <a:ext cx="11041039" cy="75062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4800" dirty="0" smtClean="0"/>
              <a:t>一、</a:t>
            </a:r>
            <a:r>
              <a:rPr lang="zh-CN" alt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导数与</a:t>
            </a:r>
            <a:r>
              <a:rPr lang="zh-CN" altLang="en-US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积分</a:t>
            </a:r>
            <a:endParaRPr lang="en-US" altLang="zh-CN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副标题 2"/>
          <p:cNvSpPr txBox="1">
            <a:spLocks/>
          </p:cNvSpPr>
          <p:nvPr/>
        </p:nvSpPr>
        <p:spPr>
          <a:xfrm>
            <a:off x="0" y="1060127"/>
            <a:ext cx="3708404" cy="4230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6.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定积分的运算及应用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副标题 2"/>
              <p:cNvSpPr txBox="1">
                <a:spLocks/>
              </p:cNvSpPr>
              <p:nvPr/>
            </p:nvSpPr>
            <p:spPr>
              <a:xfrm>
                <a:off x="380999" y="1601638"/>
                <a:ext cx="9882113" cy="268461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）性质</a:t>
                </a:r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/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a.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ctrlPr>
                          <a:rPr lang="en-US" altLang="zh-CN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sup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𝑘𝑓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𝑑𝑥</m:t>
                        </m:r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  <m:nary>
                      <m:naryPr>
                        <m:limLoc m:val="undOvr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sup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dx(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</m:oMath>
                </a14:m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为常数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 algn="l"/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b.</a:t>
                </a:r>
                <a:r>
                  <a:rPr lang="en-US" altLang="zh-CN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sup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±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𝑔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𝑑𝑥</m:t>
                        </m:r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limLoc m:val="undOvr"/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sup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𝑑𝑥</m:t>
                        </m:r>
                      </m:e>
                    </m:nary>
                    <m:r>
                      <a:rPr lang="en-US" altLang="zh-CN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±</m:t>
                    </m:r>
                    <m:nary>
                      <m:naryPr>
                        <m:limLoc m:val="undOvr"/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sup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𝑑𝑥</m:t>
                        </m:r>
                      </m:e>
                    </m:nary>
                  </m:oMath>
                </a14:m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/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c.</a:t>
                </a:r>
                <a:r>
                  <a:rPr lang="en-US" altLang="zh-CN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sup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𝑑𝑥</m:t>
                        </m:r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nary>
                      <m:naryPr>
                        <m:limLoc m:val="undOvr"/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sup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𝑑𝑥</m:t>
                        </m:r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limLoc m:val="undOvr"/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sup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𝑑𝑥</m:t>
                        </m:r>
                      </m:e>
                    </m:nary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&lt;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&lt;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/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/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" name="副标题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999" y="1601638"/>
                <a:ext cx="9882113" cy="2684611"/>
              </a:xfrm>
              <a:prstGeom prst="rect">
                <a:avLst/>
              </a:prstGeom>
              <a:blipFill rotWithShape="0">
                <a:blip r:embed="rId3"/>
                <a:stretch>
                  <a:fillRect l="-925" t="-38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副标题 2"/>
              <p:cNvSpPr txBox="1">
                <a:spLocks/>
              </p:cNvSpPr>
              <p:nvPr/>
            </p:nvSpPr>
            <p:spPr>
              <a:xfrm>
                <a:off x="380998" y="3887638"/>
                <a:ext cx="9882113" cy="268461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）微积分基本定理</a:t>
                </a:r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/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一般地，如果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是区间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</a:t>
                </a:r>
                <a:r>
                  <a:rPr lang="en-US" altLang="zh-CN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a,b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上的连续函数，并且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CN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′</m:t>
                    </m:r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)=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 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，那么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sup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𝑑𝑥</m:t>
                        </m:r>
                      </m:e>
                    </m:nary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</a:t>
                </a:r>
                <a:r>
                  <a:rPr lang="en-US" altLang="zh-CN" dirty="0"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)-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</a:t>
                </a:r>
                <a:r>
                  <a:rPr lang="en-US" altLang="zh-CN" dirty="0"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，这个结论叫做微积分基本定理，又叫做牛顿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莱布尼茨公式，为了方便，常常把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CN" dirty="0"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)-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</a:t>
                </a:r>
                <a:r>
                  <a:rPr lang="en-US" altLang="zh-CN" dirty="0"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记作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CN" dirty="0"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sSubSup>
                      <m:sSubSupPr>
                        <m:ctrlPr>
                          <a:rPr lang="en-US" altLang="zh-CN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|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sup>
                    </m:sSubSup>
                  </m:oMath>
                </a14:m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，即</a:t>
                </a:r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sup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altLang="zh-CN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|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𝐹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𝑎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/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副标题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998" y="3887638"/>
                <a:ext cx="9882113" cy="2684611"/>
              </a:xfrm>
              <a:prstGeom prst="rect">
                <a:avLst/>
              </a:prstGeom>
              <a:blipFill rotWithShape="0">
                <a:blip r:embed="rId4"/>
                <a:stretch>
                  <a:fillRect l="-925" t="-38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694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>
          <a:xfrm>
            <a:off x="0" y="191069"/>
            <a:ext cx="11041039" cy="75062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4800" dirty="0" smtClean="0"/>
              <a:t>一、</a:t>
            </a:r>
            <a:r>
              <a:rPr lang="zh-CN" alt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导数与</a:t>
            </a:r>
            <a:r>
              <a:rPr lang="zh-CN" altLang="en-US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积分</a:t>
            </a:r>
            <a:endParaRPr lang="en-US" altLang="zh-CN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副标题 2"/>
          <p:cNvSpPr txBox="1">
            <a:spLocks/>
          </p:cNvSpPr>
          <p:nvPr/>
        </p:nvSpPr>
        <p:spPr>
          <a:xfrm>
            <a:off x="0" y="1060127"/>
            <a:ext cx="3708404" cy="4230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6.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定积分的运算及应用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副标题 2"/>
          <p:cNvSpPr txBox="1">
            <a:spLocks/>
          </p:cNvSpPr>
          <p:nvPr/>
        </p:nvSpPr>
        <p:spPr>
          <a:xfrm>
            <a:off x="380999" y="1601638"/>
            <a:ext cx="9882113" cy="5137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）常见求定积分的公式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副标题 2"/>
              <p:cNvSpPr txBox="1">
                <a:spLocks/>
              </p:cNvSpPr>
              <p:nvPr/>
            </p:nvSpPr>
            <p:spPr>
              <a:xfrm>
                <a:off x="1079499" y="2106833"/>
                <a:ext cx="9882113" cy="74558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a.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sup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𝑑𝑥</m:t>
                        </m:r>
                      </m:e>
                    </m:nary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</m:den>
                    </m:f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</m:sup>
                    </m:sSup>
                    <m:sSubSup>
                      <m:sSubSupPr>
                        <m:ctrlPr>
                          <a:rPr lang="en-US" altLang="zh-CN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|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sup>
                    </m:sSubSup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(n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≠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-1)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/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" name="副标题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9499" y="2106833"/>
                <a:ext cx="9882113" cy="745587"/>
              </a:xfrm>
              <a:prstGeom prst="rect">
                <a:avLst/>
              </a:prstGeom>
              <a:blipFill rotWithShape="0">
                <a:blip r:embed="rId3"/>
                <a:stretch>
                  <a:fillRect l="-925" t="-16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副标题 2"/>
              <p:cNvSpPr txBox="1">
                <a:spLocks/>
              </p:cNvSpPr>
              <p:nvPr/>
            </p:nvSpPr>
            <p:spPr>
              <a:xfrm>
                <a:off x="1079498" y="2839720"/>
                <a:ext cx="9882113" cy="74558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b.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sup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𝑑𝑥</m:t>
                        </m:r>
                      </m:e>
                    </m:nary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𝐶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|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sup>
                    </m:sSubSup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(C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为常数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/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副标题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9498" y="2839720"/>
                <a:ext cx="9882113" cy="745587"/>
              </a:xfrm>
              <a:prstGeom prst="rect">
                <a:avLst/>
              </a:prstGeom>
              <a:blipFill rotWithShape="0">
                <a:blip r:embed="rId4"/>
                <a:stretch>
                  <a:fillRect l="-925" t="-32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副标题 2"/>
              <p:cNvSpPr txBox="1">
                <a:spLocks/>
              </p:cNvSpPr>
              <p:nvPr/>
            </p:nvSpPr>
            <p:spPr>
              <a:xfrm>
                <a:off x="1079498" y="3572607"/>
                <a:ext cx="9882113" cy="74558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c.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sup>
                      <m:e>
                        <m:r>
                          <m:rPr>
                            <m:nor/>
                          </m:rPr>
                          <a:rPr lang="en-US" altLang="zh-CN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sin</m:t>
                        </m:r>
                        <m:r>
                          <m:rPr>
                            <m:nor/>
                          </m:rPr>
                          <a:rPr lang="en-US" altLang="zh-CN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zh-CN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zh-CN" altLang="en-US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𝑑𝑥</m:t>
                        </m:r>
                      </m:e>
                    </m:nary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r>
                      <a:rPr lang="en-US" altLang="zh-CN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en-US" altLang="zh-CN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cos</m:t>
                    </m:r>
                    <m:r>
                      <m:rPr>
                        <m:nor/>
                      </m:rPr>
                      <a:rPr lang="en-US" altLang="zh-CN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x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|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sup>
                    </m:sSubSup>
                  </m:oMath>
                </a14:m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/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副标题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9498" y="3572607"/>
                <a:ext cx="9882113" cy="745587"/>
              </a:xfrm>
              <a:prstGeom prst="rect">
                <a:avLst/>
              </a:prstGeom>
              <a:blipFill rotWithShape="0">
                <a:blip r:embed="rId5"/>
                <a:stretch>
                  <a:fillRect l="-9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副标题 2"/>
              <p:cNvSpPr txBox="1">
                <a:spLocks/>
              </p:cNvSpPr>
              <p:nvPr/>
            </p:nvSpPr>
            <p:spPr>
              <a:xfrm>
                <a:off x="1079497" y="4288131"/>
                <a:ext cx="9882113" cy="74558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d.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sup>
                      <m:e>
                        <m:r>
                          <m:rPr>
                            <m:nor/>
                          </m:rPr>
                          <a:rPr lang="en-US" altLang="zh-CN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cos</m:t>
                        </m:r>
                        <m:r>
                          <m:rPr>
                            <m:nor/>
                          </m:rPr>
                          <a:rPr lang="en-US" altLang="zh-CN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zh-CN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x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𝑑𝑥</m:t>
                        </m:r>
                      </m:e>
                    </m:nary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sin</m:t>
                    </m:r>
                    <m:r>
                      <m:rPr>
                        <m:nor/>
                      </m:rPr>
                      <a:rPr lang="en-US" altLang="zh-CN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x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|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sup>
                    </m:sSubSup>
                  </m:oMath>
                </a14:m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/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副标题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9497" y="4288131"/>
                <a:ext cx="9882113" cy="745587"/>
              </a:xfrm>
              <a:prstGeom prst="rect">
                <a:avLst/>
              </a:prstGeom>
              <a:blipFill rotWithShape="0">
                <a:blip r:embed="rId6"/>
                <a:stretch>
                  <a:fillRect l="-9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副标题 2"/>
              <p:cNvSpPr txBox="1">
                <a:spLocks/>
              </p:cNvSpPr>
              <p:nvPr/>
            </p:nvSpPr>
            <p:spPr>
              <a:xfrm>
                <a:off x="1079496" y="4967219"/>
                <a:ext cx="9882113" cy="74558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e.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sup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den>
                        </m:f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𝑑𝑥</m:t>
                        </m:r>
                      </m:e>
                    </m:nary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ln</m:t>
                    </m:r>
                    <m:r>
                      <m:rPr>
                        <m:nor/>
                      </m:rPr>
                      <a:rPr lang="en-US" altLang="zh-CN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x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|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sup>
                    </m:sSubSup>
                  </m:oMath>
                </a14:m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/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副标题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9496" y="4967219"/>
                <a:ext cx="9882113" cy="745587"/>
              </a:xfrm>
              <a:prstGeom prst="rect">
                <a:avLst/>
              </a:prstGeom>
              <a:blipFill rotWithShape="0">
                <a:blip r:embed="rId7"/>
                <a:stretch>
                  <a:fillRect l="-925" t="-8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副标题 2"/>
              <p:cNvSpPr txBox="1">
                <a:spLocks/>
              </p:cNvSpPr>
              <p:nvPr/>
            </p:nvSpPr>
            <p:spPr>
              <a:xfrm>
                <a:off x="1079495" y="5616632"/>
                <a:ext cx="9882113" cy="74558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f.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sup>
                      <m:e>
                        <m:sSup>
                          <m:sSup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𝑑𝑥</m:t>
                        </m:r>
                      </m:e>
                    </m:nary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sup>
                    </m:sSup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|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sup>
                    </m:sSubSup>
                  </m:oMath>
                </a14:m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/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" name="副标题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9495" y="5616632"/>
                <a:ext cx="9882113" cy="745587"/>
              </a:xfrm>
              <a:prstGeom prst="rect">
                <a:avLst/>
              </a:prstGeom>
              <a:blipFill rotWithShape="0">
                <a:blip r:embed="rId8"/>
                <a:stretch>
                  <a:fillRect l="-9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5351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>
          <a:xfrm>
            <a:off x="0" y="191069"/>
            <a:ext cx="11041039" cy="75062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4800" dirty="0" smtClean="0"/>
              <a:t>二、</a:t>
            </a:r>
            <a:r>
              <a:rPr lang="zh-CN" alt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导数的应用</a:t>
            </a:r>
            <a:endParaRPr lang="en-US" altLang="zh-CN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副标题 2"/>
          <p:cNvSpPr txBox="1">
            <a:spLocks/>
          </p:cNvSpPr>
          <p:nvPr/>
        </p:nvSpPr>
        <p:spPr>
          <a:xfrm>
            <a:off x="0" y="1060127"/>
            <a:ext cx="3708404" cy="4230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函数的单调性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副标题 2"/>
              <p:cNvSpPr txBox="1">
                <a:spLocks/>
              </p:cNvSpPr>
              <p:nvPr/>
            </p:nvSpPr>
            <p:spPr>
              <a:xfrm>
                <a:off x="380999" y="1373038"/>
                <a:ext cx="11214101" cy="148446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）对于在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altLang="zh-CN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内可导的函数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),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若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 '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在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altLang="zh-CN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的任意子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区间内都不恒等于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则</a:t>
                </a:r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/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 '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)≥0(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∈(</a:t>
                </a:r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a,b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))</a:t>
                </a:r>
                <a14:m>
                  <m:oMath xmlns:m="http://schemas.openxmlformats.org/officeDocument/2006/math">
                    <m:r>
                      <a:rPr lang="en-US" altLang="zh-CN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⟺</m:t>
                    </m:r>
                  </m:oMath>
                </a14:m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在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altLang="zh-CN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上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为增函数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</a:t>
                </a:r>
              </a:p>
              <a:p>
                <a:pPr algn="l"/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 '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)≤0(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∈(</a:t>
                </a:r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a,b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))</a:t>
                </a:r>
                <a:r>
                  <a:rPr lang="en-US" altLang="zh-CN" dirty="0" smtClean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⟺ </m:t>
                    </m:r>
                  </m:oMath>
                </a14:m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在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altLang="zh-CN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上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为减函数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algn="l"/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副标题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999" y="1373038"/>
                <a:ext cx="11214101" cy="1484462"/>
              </a:xfrm>
              <a:prstGeom prst="rect">
                <a:avLst/>
              </a:prstGeom>
              <a:blipFill rotWithShape="0">
                <a:blip r:embed="rId3"/>
                <a:stretch>
                  <a:fillRect l="-815" t="-69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副标题 2"/>
          <p:cNvSpPr txBox="1">
            <a:spLocks/>
          </p:cNvSpPr>
          <p:nvPr/>
        </p:nvSpPr>
        <p:spPr>
          <a:xfrm>
            <a:off x="380999" y="2975930"/>
            <a:ext cx="11214101" cy="14844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）对于在区间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上可导的函数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algn="l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若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在区间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上递增，则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 '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)≥0(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∈D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恒成立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l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若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在区间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上递减，则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 '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)≤0(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∈D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恒成立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副标题 2"/>
          <p:cNvSpPr txBox="1">
            <a:spLocks/>
          </p:cNvSpPr>
          <p:nvPr/>
        </p:nvSpPr>
        <p:spPr>
          <a:xfrm>
            <a:off x="0" y="4320841"/>
            <a:ext cx="3708404" cy="4230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函数的极值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副标题 2"/>
              <p:cNvSpPr txBox="1">
                <a:spLocks/>
              </p:cNvSpPr>
              <p:nvPr/>
            </p:nvSpPr>
            <p:spPr>
              <a:xfrm>
                <a:off x="380999" y="4743922"/>
                <a:ext cx="11214101" cy="166957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）设函数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在点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附近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有定义，如果对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附近的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所有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的点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都有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)&lt;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，则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是函数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的一个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极大值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记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极大值</m:t>
                        </m:r>
                      </m:sub>
                    </m:sSub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；如果对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附近的所有的点，都有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)&gt;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，则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是函数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的一个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极小值，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记作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极小值</m:t>
                        </m:r>
                      </m:sub>
                    </m:sSub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；极大值和极小值统称为极值。</a:t>
                </a:r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8" name="副标题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999" y="4743922"/>
                <a:ext cx="11214101" cy="1669578"/>
              </a:xfrm>
              <a:prstGeom prst="rect">
                <a:avLst/>
              </a:prstGeom>
              <a:blipFill rotWithShape="0">
                <a:blip r:embed="rId4"/>
                <a:stretch>
                  <a:fillRect l="-815" t="-6204" r="-435" b="-14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329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>
          <a:xfrm>
            <a:off x="0" y="191069"/>
            <a:ext cx="11041039" cy="75062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4800" dirty="0" smtClean="0"/>
              <a:t>二、</a:t>
            </a:r>
            <a:r>
              <a:rPr lang="zh-CN" alt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导数的应用</a:t>
            </a:r>
            <a:endParaRPr lang="en-US" altLang="zh-CN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副标题 2"/>
          <p:cNvSpPr txBox="1">
            <a:spLocks/>
          </p:cNvSpPr>
          <p:nvPr/>
        </p:nvSpPr>
        <p:spPr>
          <a:xfrm>
            <a:off x="0" y="941696"/>
            <a:ext cx="3708404" cy="4230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函数的极值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副标题 2"/>
              <p:cNvSpPr txBox="1">
                <a:spLocks/>
              </p:cNvSpPr>
              <p:nvPr/>
            </p:nvSpPr>
            <p:spPr>
              <a:xfrm>
                <a:off x="380999" y="1364777"/>
                <a:ext cx="11214101" cy="193722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）判定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是 极值的方法</a:t>
                </a:r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/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一般地， 当函数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在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处连续时，</a:t>
                </a:r>
              </a:p>
              <a:p>
                <a:pPr algn="l"/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①如果在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附近的左侧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 '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)&gt;0,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右侧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 '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x)&lt;0,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那么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是极大值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</a:t>
                </a:r>
              </a:p>
              <a:p>
                <a:pPr algn="l"/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②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如果在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附近的左侧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 '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)&lt;0,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右侧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 '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x)&gt;0,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那么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是极小值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8" name="副标题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999" y="1364777"/>
                <a:ext cx="11214101" cy="1937224"/>
              </a:xfrm>
              <a:prstGeom prst="rect">
                <a:avLst/>
              </a:prstGeom>
              <a:blipFill rotWithShape="0">
                <a:blip r:embed="rId3"/>
                <a:stretch>
                  <a:fillRect l="-815" t="-53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副标题 2"/>
              <p:cNvSpPr txBox="1">
                <a:spLocks/>
              </p:cNvSpPr>
              <p:nvPr/>
            </p:nvSpPr>
            <p:spPr>
              <a:xfrm>
                <a:off x="380998" y="3302001"/>
                <a:ext cx="11214101" cy="52069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）对于可导函数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而言，若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是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的极值点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，则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 '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)=0,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反之不成立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8" name="副标题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998" y="3302001"/>
                <a:ext cx="11214101" cy="520699"/>
              </a:xfrm>
              <a:prstGeom prst="rect">
                <a:avLst/>
              </a:prstGeom>
              <a:blipFill rotWithShape="0">
                <a:blip r:embed="rId4"/>
                <a:stretch>
                  <a:fillRect l="-815" t="-20000" b="-94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副标题 2"/>
          <p:cNvSpPr txBox="1">
            <a:spLocks/>
          </p:cNvSpPr>
          <p:nvPr/>
        </p:nvSpPr>
        <p:spPr>
          <a:xfrm>
            <a:off x="0" y="3822700"/>
            <a:ext cx="3708404" cy="4230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函数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的最值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副标题 2"/>
          <p:cNvSpPr txBox="1">
            <a:spLocks/>
          </p:cNvSpPr>
          <p:nvPr/>
        </p:nvSpPr>
        <p:spPr>
          <a:xfrm>
            <a:off x="380998" y="4270613"/>
            <a:ext cx="11214101" cy="13935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）在闭区间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上连续的函数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上必有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最大值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与最小值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l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）设函数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上连续，在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内可导，先求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内的极值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再将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的各极值与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比较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其中最大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的一个是最大值，最小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的一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个是最小值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副标题 2"/>
          <p:cNvSpPr txBox="1">
            <a:spLocks/>
          </p:cNvSpPr>
          <p:nvPr/>
        </p:nvSpPr>
        <p:spPr>
          <a:xfrm>
            <a:off x="380997" y="5464413"/>
            <a:ext cx="11214101" cy="10252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）极值点不一定是最值点，最值点也不一定是极值点，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但如果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连续函数在开区间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内只有一个极值点，那么极大值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点就是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最大值点，极小值点就是最小值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点。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4245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13808</TotalTime>
  <Words>1538</Words>
  <Application>Microsoft Office PowerPoint</Application>
  <PresentationFormat>宽屏</PresentationFormat>
  <Paragraphs>229</Paragraphs>
  <Slides>25</Slides>
  <Notes>23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2" baseType="lpstr">
      <vt:lpstr>宋体</vt:lpstr>
      <vt:lpstr>Arial</vt:lpstr>
      <vt:lpstr>Calibri</vt:lpstr>
      <vt:lpstr>Calibri Light</vt:lpstr>
      <vt:lpstr>Cambria Math</vt:lpstr>
      <vt:lpstr>Times New Roman</vt:lpstr>
      <vt:lpstr>Office 主题</vt:lpstr>
      <vt:lpstr>导数与积分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函数（一）简单函数与应用</dc:title>
  <dc:creator>Marsmarcin</dc:creator>
  <cp:lastModifiedBy>Marsmarcin</cp:lastModifiedBy>
  <cp:revision>1225</cp:revision>
  <dcterms:created xsi:type="dcterms:W3CDTF">2020-04-02T11:20:58Z</dcterms:created>
  <dcterms:modified xsi:type="dcterms:W3CDTF">2020-04-24T03:41:10Z</dcterms:modified>
</cp:coreProperties>
</file>