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537" r:id="rId5"/>
    <p:sldId id="538" r:id="rId6"/>
    <p:sldId id="539" r:id="rId7"/>
    <p:sldId id="521" r:id="rId8"/>
    <p:sldId id="540" r:id="rId9"/>
    <p:sldId id="541" r:id="rId10"/>
    <p:sldId id="522" r:id="rId11"/>
    <p:sldId id="542" r:id="rId12"/>
    <p:sldId id="543" r:id="rId13"/>
    <p:sldId id="544" r:id="rId14"/>
    <p:sldId id="545" r:id="rId15"/>
    <p:sldId id="546" r:id="rId16"/>
    <p:sldId id="547" r:id="rId17"/>
    <p:sldId id="526" r:id="rId18"/>
    <p:sldId id="548" r:id="rId19"/>
    <p:sldId id="549" r:id="rId20"/>
    <p:sldId id="550" r:id="rId21"/>
    <p:sldId id="30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>
        <p:scale>
          <a:sx n="75" d="100"/>
          <a:sy n="75" d="100"/>
        </p:scale>
        <p:origin x="708" y="-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0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90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2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08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40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9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33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8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44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8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9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9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8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0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1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0" Type="http://schemas.openxmlformats.org/officeDocument/2006/relationships/image" Target="../media/image21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8.emf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8.emf"/><Relationship Id="rId4" Type="http://schemas.openxmlformats.org/officeDocument/2006/relationships/image" Target="../media/image37.png"/><Relationship Id="rId9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算法初步与复数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算法初步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1807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课标全国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,8,5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如图是求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的程序框图，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图中空白框应填入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1807482"/>
              </a:xfrm>
              <a:prstGeom prst="rect">
                <a:avLst/>
              </a:prstGeom>
              <a:blipFill rotWithShape="0">
                <a:blip r:embed="rId4"/>
                <a:stretch>
                  <a:fillRect l="-750" b="-7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369042"/>
                <a:ext cx="11869003" cy="221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9042"/>
                <a:ext cx="11869003" cy="2216632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7304053" y="1007311"/>
            <a:ext cx="3682495" cy="4940094"/>
            <a:chOff x="7304053" y="1007311"/>
            <a:chExt cx="3682495" cy="49400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4053" y="1007311"/>
              <a:ext cx="3682495" cy="4940094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8504433"/>
                </p:ext>
              </p:extLst>
            </p:nvPr>
          </p:nvGraphicFramePr>
          <p:xfrm>
            <a:off x="8441802" y="1822450"/>
            <a:ext cx="105439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Formula" r:id="rId7" imgW="67320" imgH="204480" progId="Equation.Ribbit">
                    <p:embed/>
                  </p:oleObj>
                </mc:Choice>
                <mc:Fallback>
                  <p:oleObj name="Formula" r:id="rId7" imgW="67320" imgH="20448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41802" y="1822450"/>
                          <a:ext cx="105439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-1" y="3814457"/>
                <a:ext cx="11869003" cy="34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不成立，输出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程序结束，选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814457"/>
                <a:ext cx="11869003" cy="3427605"/>
              </a:xfrm>
              <a:prstGeom prst="rect">
                <a:avLst/>
              </a:prstGeom>
              <a:blipFill rotWithShape="0">
                <a:blip r:embed="rId9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2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算法初步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(2019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,9,5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执行如图所示的程序框图，如果输入的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则输出的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的值等于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1130246"/>
              </a:xfrm>
              <a:prstGeom prst="rect">
                <a:avLst/>
              </a:prstGeom>
              <a:blipFill rotWithShape="0">
                <a:blip r:embed="rId4"/>
                <a:stretch>
                  <a:fillRect l="-750" b="-12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-2" y="1831131"/>
                <a:ext cx="11869003" cy="221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831131"/>
                <a:ext cx="11869003" cy="2216632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054560" y="228657"/>
            <a:ext cx="1424754" cy="6267806"/>
            <a:chOff x="9054560" y="228657"/>
            <a:chExt cx="1424754" cy="626780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4560" y="228657"/>
              <a:ext cx="1424754" cy="6267806"/>
            </a:xfrm>
            <a:prstGeom prst="rect">
              <a:avLst/>
            </a:prstGeom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547266"/>
                </p:ext>
              </p:extLst>
            </p:nvPr>
          </p:nvGraphicFramePr>
          <p:xfrm>
            <a:off x="9700930" y="3635375"/>
            <a:ext cx="124271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Formula" r:id="rId7" imgW="73800" imgH="180360" progId="Equation.Ribbit">
                    <p:embed/>
                  </p:oleObj>
                </mc:Choice>
                <mc:Fallback>
                  <p:oleObj name="Formula" r:id="rId7" imgW="73800" imgH="18036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00930" y="3635375"/>
                          <a:ext cx="124271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1845" y="3291338"/>
                <a:ext cx="11869003" cy="367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解：该程序功能是求和即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&lt;0.01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结束循环输出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3291338"/>
                <a:ext cx="11869003" cy="3677353"/>
              </a:xfrm>
              <a:prstGeom prst="rect">
                <a:avLst/>
              </a:prstGeom>
              <a:blipFill rotWithShape="0">
                <a:blip r:embed="rId9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4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算法初步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14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,7,5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为计算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设计了下面的程序框图，则在空白框处应填入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1432123"/>
              </a:xfrm>
              <a:prstGeom prst="rect">
                <a:avLst/>
              </a:prstGeom>
              <a:blipFill rotWithShape="0">
                <a:blip r:embed="rId4"/>
                <a:stretch>
                  <a:fillRect l="-750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083810"/>
                <a:ext cx="11869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810"/>
                <a:ext cx="1186900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77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593014" y="700885"/>
            <a:ext cx="3125786" cy="5595850"/>
            <a:chOff x="7593014" y="700885"/>
            <a:chExt cx="3125786" cy="55958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3014" y="700885"/>
              <a:ext cx="3125786" cy="5595850"/>
            </a:xfrm>
            <a:prstGeom prst="rect">
              <a:avLst/>
            </a:prstGeom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4223642"/>
                </p:ext>
              </p:extLst>
            </p:nvPr>
          </p:nvGraphicFramePr>
          <p:xfrm>
            <a:off x="8482221" y="3938587"/>
            <a:ext cx="114092" cy="353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Formula" r:id="rId7" imgW="67320" imgH="205920" progId="Equation.Ribbit">
                    <p:embed/>
                  </p:oleObj>
                </mc:Choice>
                <mc:Fallback>
                  <p:oleObj name="Formula" r:id="rId7" imgW="67320" imgH="2059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82221" y="3938587"/>
                          <a:ext cx="114092" cy="3531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700007"/>
                </p:ext>
              </p:extLst>
            </p:nvPr>
          </p:nvGraphicFramePr>
          <p:xfrm>
            <a:off x="8393906" y="4909869"/>
            <a:ext cx="277019" cy="315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Formula" r:id="rId9" imgW="188280" imgH="216000" progId="Equation.Ribbit">
                    <p:embed/>
                  </p:oleObj>
                </mc:Choice>
                <mc:Fallback>
                  <p:oleObj name="Formula" r:id="rId9" imgW="188280" imgH="21600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393906" y="4909869"/>
                          <a:ext cx="277019" cy="3151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-1" y="3122238"/>
                <a:ext cx="11869003" cy="3789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当不满足判断条件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S=N-T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，所以空白处填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122238"/>
                <a:ext cx="11869003" cy="3789499"/>
              </a:xfrm>
              <a:prstGeom prst="rect">
                <a:avLst/>
              </a:prstGeom>
              <a:blipFill rotWithShape="0">
                <a:blip r:embed="rId11"/>
                <a:stretch>
                  <a:fillRect l="-770" b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1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算法初步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380275"/>
                <a:ext cx="11869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&gt;1000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n=n+1		B.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&gt;1000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1000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1000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0275"/>
                <a:ext cx="11869003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77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7680690" y="1301782"/>
            <a:ext cx="3215910" cy="4803657"/>
            <a:chOff x="7680690" y="1301782"/>
            <a:chExt cx="3215910" cy="480365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690" y="1301782"/>
              <a:ext cx="3215910" cy="4803657"/>
            </a:xfrm>
            <a:prstGeom prst="rect">
              <a:avLst/>
            </a:prstGeom>
          </p:spPr>
        </p:pic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392860"/>
                </p:ext>
              </p:extLst>
            </p:nvPr>
          </p:nvGraphicFramePr>
          <p:xfrm>
            <a:off x="9753600" y="3236006"/>
            <a:ext cx="531019" cy="157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Formula" r:id="rId6" imgW="476280" imgH="142560" progId="Equation.Ribbit">
                    <p:embed/>
                  </p:oleObj>
                </mc:Choice>
                <mc:Fallback>
                  <p:oleObj name="Formula" r:id="rId6" imgW="476280" imgH="14256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753600" y="3236006"/>
                          <a:ext cx="531019" cy="1577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0" y="700885"/>
            <a:ext cx="12192000" cy="1754326"/>
            <a:chOff x="0" y="700885"/>
            <a:chExt cx="12192000" cy="17543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0" y="700885"/>
                  <a:ext cx="12192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(2017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课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标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全国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Ⅰ ,8,5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分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下面程序框图是为了求满足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&gt;1000</m:t>
                      </m:r>
                    </m:oMath>
                  </a14:m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的最小偶数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，那么在            和           两个空白框中，可以分别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填入</a:t>
                  </a:r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    )</a:t>
                  </a:r>
                  <a:endPara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700885"/>
                  <a:ext cx="12192000" cy="17543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0" b="-34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菱形 11"/>
            <p:cNvSpPr/>
            <p:nvPr/>
          </p:nvSpPr>
          <p:spPr>
            <a:xfrm>
              <a:off x="3089718" y="1443088"/>
              <a:ext cx="750627" cy="31946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4340" y="1443088"/>
              <a:ext cx="716280" cy="3362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1845" y="3365244"/>
                <a:ext cx="1186900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解：本题求解的是满足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&gt;1000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偶数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可以判断出循环结构为当型循环结构，即满足条件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要执行循环体，不满足条件要输出结果，所以判断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语句应为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，另外所求满足不等式偶数解，因此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中语句为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3365244"/>
                <a:ext cx="11869003" cy="2862322"/>
              </a:xfrm>
              <a:prstGeom prst="rect">
                <a:avLst/>
              </a:prstGeom>
              <a:blipFill rotWithShape="0">
                <a:blip r:embed="rId9"/>
                <a:stretch>
                  <a:fillRect l="-770" b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1845" y="5744926"/>
            <a:ext cx="716280" cy="336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算法初步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22997" y="1443088"/>
                <a:ext cx="11869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1		B. 2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3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4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1443088"/>
                <a:ext cx="11869003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822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0" y="700885"/>
            <a:ext cx="1219200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执行如图所示的程序框图，输出的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71650" y="1443088"/>
            <a:ext cx="2652182" cy="4480040"/>
            <a:chOff x="8671650" y="1443088"/>
            <a:chExt cx="2652182" cy="448004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1650" y="1443088"/>
              <a:ext cx="2652182" cy="4480040"/>
            </a:xfrm>
            <a:prstGeom prst="rect">
              <a:avLst/>
            </a:prstGeom>
          </p:spPr>
        </p:pic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186709"/>
                </p:ext>
              </p:extLst>
            </p:nvPr>
          </p:nvGraphicFramePr>
          <p:xfrm>
            <a:off x="9283700" y="2995613"/>
            <a:ext cx="432713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Formula" r:id="rId6" imgW="417960" imgH="353160" progId="Equation.Ribbit">
                    <p:embed/>
                  </p:oleObj>
                </mc:Choice>
                <mc:Fallback>
                  <p:oleObj name="Formula" r:id="rId6" imgW="417960" imgH="35316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83700" y="2995613"/>
                          <a:ext cx="432713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1845" y="3365244"/>
                <a:ext cx="11869003" cy="2928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解：由题意得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，不满足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，满足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退出循环，输出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3365244"/>
                <a:ext cx="11869003" cy="2928109"/>
              </a:xfrm>
              <a:prstGeom prst="rect">
                <a:avLst/>
              </a:prstGeom>
              <a:blipFill rotWithShape="0">
                <a:blip r:embed="rId8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6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算法初步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691" y="1857219"/>
                <a:ext cx="118690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5		B. 8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24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29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1857219"/>
                <a:ext cx="11869003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77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0" y="70088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,4,5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阅读如图所示的程序框图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，运行相应的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程序，输出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的值为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184435" y="482610"/>
            <a:ext cx="2491854" cy="5987419"/>
            <a:chOff x="8184435" y="482610"/>
            <a:chExt cx="2491854" cy="598741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4435" y="482610"/>
              <a:ext cx="2491854" cy="5987419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741405"/>
                </p:ext>
              </p:extLst>
            </p:nvPr>
          </p:nvGraphicFramePr>
          <p:xfrm>
            <a:off x="9124155" y="2559269"/>
            <a:ext cx="78493" cy="296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Formula" r:id="rId6" imgW="87840" imgH="330480" progId="Equation.Ribbit">
                    <p:embed/>
                  </p:oleObj>
                </mc:Choice>
                <mc:Fallback>
                  <p:oleObj name="Formula" r:id="rId6" imgW="87840" imgH="33048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24155" y="2559269"/>
                          <a:ext cx="78493" cy="296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55312"/>
                </p:ext>
              </p:extLst>
            </p:nvPr>
          </p:nvGraphicFramePr>
          <p:xfrm>
            <a:off x="9163402" y="3259759"/>
            <a:ext cx="321203" cy="197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Formula" r:id="rId8" imgW="285840" imgH="174240" progId="Equation.Ribbit">
                    <p:embed/>
                  </p:oleObj>
                </mc:Choice>
                <mc:Fallback>
                  <p:oleObj name="Formula" r:id="rId8" imgW="285840" imgH="17424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163402" y="3259759"/>
                          <a:ext cx="321203" cy="1975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31845" y="3365244"/>
            <a:ext cx="11869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解：由题意得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不是偶数，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是偶数，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不是偶数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S=8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算法初步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1498" y="1373896"/>
                <a:ext cx="11869003" cy="16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8" y="1373896"/>
                <a:ext cx="11869003" cy="1669496"/>
              </a:xfrm>
              <a:prstGeom prst="rect">
                <a:avLst/>
              </a:prstGeom>
              <a:blipFill rotWithShape="0"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0" y="700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,3,5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执行如图所示的程序框图，输出的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值为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21748" y="404905"/>
            <a:ext cx="2053618" cy="5533571"/>
            <a:chOff x="8521748" y="404905"/>
            <a:chExt cx="2053618" cy="553357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1748" y="404905"/>
              <a:ext cx="2053618" cy="5533571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939997"/>
                </p:ext>
              </p:extLst>
            </p:nvPr>
          </p:nvGraphicFramePr>
          <p:xfrm>
            <a:off x="9128919" y="2020227"/>
            <a:ext cx="839275" cy="344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Formula" r:id="rId6" imgW="838440" imgH="343080" progId="Equation.Ribbit">
                    <p:embed/>
                  </p:oleObj>
                </mc:Choice>
                <mc:Fallback>
                  <p:oleObj name="Formula" r:id="rId6" imgW="838440" imgH="34308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28919" y="2020227"/>
                          <a:ext cx="839275" cy="3446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1845" y="3365244"/>
                <a:ext cx="11869003" cy="278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解：由题意得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k&lt;3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，跳出循环，输出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B·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3365244"/>
                <a:ext cx="11869003" cy="2780313"/>
              </a:xfrm>
              <a:prstGeom prst="rect">
                <a:avLst/>
              </a:prstGeom>
              <a:blipFill rotWithShape="0">
                <a:blip r:embed="rId8"/>
                <a:stretch>
                  <a:fillRect l="-770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2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复数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57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全国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,2)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z=-3+2i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，则在复平面内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对应的点位于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576248"/>
              </a:xfrm>
              <a:prstGeom prst="rect">
                <a:avLst/>
              </a:prstGeom>
              <a:blipFill rotWithShape="0">
                <a:blip r:embed="rId3"/>
                <a:stretch>
                  <a:fillRect l="-750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-88900" y="1669876"/>
            <a:ext cx="11869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第一象限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第二象限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第三象限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第四象限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1845" y="3365244"/>
                <a:ext cx="1186900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z=-3+2i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=-3-2i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所对应的点为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(-3,-2)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对应第三象限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3365244"/>
                <a:ext cx="11869003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770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1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复数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700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Ⅰ ,2)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设复数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|z-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在复平面对应的点为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-88900" y="1669876"/>
                <a:ext cx="11869003" cy="16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00" y="1669876"/>
                <a:ext cx="11869003" cy="1687963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1845" y="3365244"/>
            <a:ext cx="11869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解：设复数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分别表示平面内的点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P(0,1)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|z-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表示复平面内点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的距离，所以点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的距离为定值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的轨迹是以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为圆心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为半径的圆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复数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87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浙江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,4)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为虚数单位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的共轭复数是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878830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1669876"/>
                <a:ext cx="11869003" cy="57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76"/>
                <a:ext cx="11869003" cy="579967"/>
              </a:xfrm>
              <a:prstGeom prst="rect">
                <a:avLst/>
              </a:prstGeom>
              <a:blipFill rotWithShape="0">
                <a:blip r:embed="rId4"/>
                <a:stretch>
                  <a:fillRect l="-770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1845" y="3365244"/>
                <a:ext cx="11869003" cy="231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2(1+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的共轭复数为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3365244"/>
                <a:ext cx="11869003" cy="2315377"/>
              </a:xfrm>
              <a:prstGeom prst="rect">
                <a:avLst/>
              </a:prstGeom>
              <a:blipFill rotWithShape="0">
                <a:blip r:embed="rId5"/>
                <a:stretch>
                  <a:fillRect l="-770" b="-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1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5079" y="141446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一、算法初步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算法与程序框图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基本算法语句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二、复数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复数的概念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复数的运算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复数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700885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已知复数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z=2+i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z·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0885"/>
                <a:ext cx="1219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5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1669876"/>
                <a:ext cx="11869003" cy="62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76"/>
                <a:ext cx="11869003" cy="629981"/>
              </a:xfrm>
              <a:prstGeom prst="rect">
                <a:avLst/>
              </a:prstGeom>
              <a:blipFill rotWithShape="0">
                <a:blip r:embed="rId4"/>
                <a:stretch>
                  <a:fillRect l="-770" b="-2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1845" y="3365244"/>
                <a:ext cx="1186900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z·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)·(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)=5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" y="3365244"/>
                <a:ext cx="11869003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770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5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一、算法初步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3200400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算法与程序框图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89811"/>
              </p:ext>
            </p:extLst>
          </p:nvPr>
        </p:nvGraphicFramePr>
        <p:xfrm>
          <a:off x="368492" y="1760560"/>
          <a:ext cx="11273048" cy="5002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511"/>
                <a:gridCol w="3548418"/>
                <a:gridCol w="3493827"/>
                <a:gridCol w="3398292"/>
              </a:tblGrid>
              <a:tr h="6281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顺序结构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条件结构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循环结构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2087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顺序结构是由若干个依次执行的步骤组成的，这是任何一个算法都离不开的基本结构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算法的流程根据条件是否成立有不同的流向，条件结构就是处理这种过程的结构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在一些算法中，会出现从某处开始，按照一定的条件反复执行某些步骤的情况，这就是循环结构，反复执行的步骤称为循环体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2087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程序框图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550" y="4750964"/>
            <a:ext cx="1692049" cy="19322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852" y="4750964"/>
            <a:ext cx="2460834" cy="19554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1" y="4750964"/>
            <a:ext cx="1578428" cy="19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一、算法初步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-1" y="1132764"/>
            <a:ext cx="3807725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三种语句的一般格式功能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18872"/>
              </p:ext>
            </p:extLst>
          </p:nvPr>
        </p:nvGraphicFramePr>
        <p:xfrm>
          <a:off x="711199" y="2040467"/>
          <a:ext cx="10726056" cy="402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1"/>
                <a:gridCol w="4572000"/>
                <a:gridCol w="4426855"/>
              </a:tblGrid>
              <a:tr h="57210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一般格式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151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输入语句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“提示内容”：变量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输入信息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151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输出语句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“提示内容”：表达式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输出结果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1517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赋值语句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表达式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将表达式的值赋给变量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2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一、算法初步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3200400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1746913"/>
            <a:ext cx="12023678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）条件语句与程序框图中的条件结构相对应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0" y="2361062"/>
            <a:ext cx="12023678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）条件语句的格式及框图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3" y="3386600"/>
            <a:ext cx="4720009" cy="20045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81" y="3319782"/>
            <a:ext cx="4938427" cy="2071331"/>
          </a:xfrm>
          <a:prstGeom prst="rect">
            <a:avLst/>
          </a:prstGeom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2279873" y="5782029"/>
            <a:ext cx="3117627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IF—THEN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7314680" y="5782029"/>
            <a:ext cx="3454920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IF—THEN—ELSE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一、算法初步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0" y="1132764"/>
            <a:ext cx="3200400" cy="42308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循环语句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1746913"/>
            <a:ext cx="12023678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）算法中的循环结构是由循环语句来实现的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0" y="2361062"/>
            <a:ext cx="12023678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）循环语句的格式及框图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2279873" y="5782029"/>
            <a:ext cx="3117627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7314680" y="5782029"/>
            <a:ext cx="3454920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33" y="2975211"/>
            <a:ext cx="4758579" cy="24970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7" y="2975211"/>
            <a:ext cx="5114762" cy="24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二、数系的扩充与复数的引入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0" y="941696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复数的有关概念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副标题 2"/>
          <p:cNvSpPr txBox="1">
            <a:spLocks/>
          </p:cNvSpPr>
          <p:nvPr/>
        </p:nvSpPr>
        <p:spPr>
          <a:xfrm>
            <a:off x="380999" y="1364777"/>
            <a:ext cx="2884715" cy="52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）复数的概念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80998" y="1787859"/>
            <a:ext cx="11214101" cy="7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a,b∈R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的数叫做复数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和虚部若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为实数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b≠0,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为虚数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b≠0,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为纯虚数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380996" y="2616958"/>
                <a:ext cx="11214101" cy="39289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）复数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b=d(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a,b,c,d∈R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）共轭复数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共轭→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=-d(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a,b,c,d∈R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）复平面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直角坐标系来表示复数的平面叫做复平面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轴叫做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轴叫做虚轴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上的点都表示实数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除原点外，虚轴上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的点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都表示纯虚数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各象限内的点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非纯虚数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复数的模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z=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𝑂𝑍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模叫做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复数的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模，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|z|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|z|=|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6" y="2616958"/>
                <a:ext cx="11214101" cy="3928985"/>
              </a:xfrm>
              <a:prstGeom prst="rect">
                <a:avLst/>
              </a:prstGeom>
              <a:blipFill rotWithShape="0">
                <a:blip r:embed="rId3"/>
                <a:stretch>
                  <a:fillRect l="-815" t="-2636" r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二、数系的扩充与复数的引入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0" y="941696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复数的几何意义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副标题 2"/>
          <p:cNvSpPr txBox="1">
            <a:spLocks/>
          </p:cNvSpPr>
          <p:nvPr/>
        </p:nvSpPr>
        <p:spPr>
          <a:xfrm>
            <a:off x="381000" y="1364777"/>
            <a:ext cx="2607860" cy="52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）复数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80998" y="1787859"/>
            <a:ext cx="11214101" cy="7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380997" y="2064508"/>
            <a:ext cx="3797304" cy="389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）复数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4684115" y="1364777"/>
            <a:ext cx="4882965" cy="52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复平面的点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∈R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2988860" y="1548927"/>
            <a:ext cx="1695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988860" y="1612427"/>
            <a:ext cx="1695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副标题 2"/>
          <p:cNvSpPr txBox="1">
            <a:spLocks/>
          </p:cNvSpPr>
          <p:nvPr/>
        </p:nvSpPr>
        <p:spPr>
          <a:xfrm>
            <a:off x="3213100" y="1151059"/>
            <a:ext cx="1471015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一一对应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副标题 2"/>
              <p:cNvSpPr txBox="1">
                <a:spLocks/>
              </p:cNvSpPr>
              <p:nvPr/>
            </p:nvSpPr>
            <p:spPr>
              <a:xfrm>
                <a:off x="5729506" y="1986884"/>
                <a:ext cx="4882965" cy="520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𝑂𝑍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06" y="1986884"/>
                <a:ext cx="4882965" cy="520699"/>
              </a:xfrm>
              <a:prstGeom prst="rect">
                <a:avLst/>
              </a:prstGeom>
              <a:blipFill rotWithShape="0">
                <a:blip r:embed="rId3"/>
                <a:stretch>
                  <a:fillRect l="-1998" t="-12941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994156" y="2247234"/>
            <a:ext cx="1695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994156" y="2310734"/>
            <a:ext cx="1695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副标题 2"/>
          <p:cNvSpPr txBox="1">
            <a:spLocks/>
          </p:cNvSpPr>
          <p:nvPr/>
        </p:nvSpPr>
        <p:spPr>
          <a:xfrm>
            <a:off x="4218396" y="1849366"/>
            <a:ext cx="1471015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一一对应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0" y="2648517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复数的运算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副标题 2"/>
              <p:cNvSpPr txBox="1">
                <a:spLocks/>
              </p:cNvSpPr>
              <p:nvPr/>
            </p:nvSpPr>
            <p:spPr>
              <a:xfrm>
                <a:off x="100084" y="3136706"/>
                <a:ext cx="12091916" cy="67692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=a+bi,z2 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a,b,c,d∈R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z1+z2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减法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:z1-z2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)=(a-c)+(b-d)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乘法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z1·z2=(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)·(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c+di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ae-bd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ad+be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除法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di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ac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bd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(c+di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≠0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4" y="3136706"/>
                <a:ext cx="12091916" cy="6769294"/>
              </a:xfrm>
              <a:prstGeom prst="rect">
                <a:avLst/>
              </a:prstGeom>
              <a:blipFill rotWithShape="0">
                <a:blip r:embed="rId4"/>
                <a:stretch>
                  <a:fillRect l="-756" t="-1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11041039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二、数系的扩充与复数的引入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80998" y="1787859"/>
            <a:ext cx="11214101" cy="7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0" y="915251"/>
            <a:ext cx="3708404" cy="42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复数的运算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100084" y="1338332"/>
            <a:ext cx="12091916" cy="6769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加法的运算律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复数的加法满足交换律、结合律，即对任意</a:t>
            </a: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z1,z2,z3∈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z1+z2=z2+z1,</a:t>
            </a: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(z1+z2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z3=z1+(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z2+z3).</a:t>
            </a:r>
          </a:p>
        </p:txBody>
      </p:sp>
    </p:spTree>
    <p:extLst>
      <p:ext uri="{BB962C8B-B14F-4D97-AF65-F5344CB8AC3E}">
        <p14:creationId xmlns:p14="http://schemas.microsoft.com/office/powerpoint/2010/main" val="34873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14470</TotalTime>
  <Words>1025</Words>
  <Application>Microsoft Office PowerPoint</Application>
  <PresentationFormat>宽屏</PresentationFormat>
  <Paragraphs>185</Paragraphs>
  <Slides>21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Aurora Equation</vt:lpstr>
      <vt:lpstr>算法初步与复数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1262</cp:revision>
  <dcterms:created xsi:type="dcterms:W3CDTF">2020-04-02T11:20:58Z</dcterms:created>
  <dcterms:modified xsi:type="dcterms:W3CDTF">2020-04-25T07:25:37Z</dcterms:modified>
</cp:coreProperties>
</file>