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04/12/2024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04/12/2024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04/12/2024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04/12/2024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04/12/2024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04/12/2024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1611902"/>
          </a:xfrm>
        </p:spPr>
        <p:txBody>
          <a:bodyPr/>
          <a:lstStyle/>
          <a:p>
            <a:pPr>
              <a:lnSpc>
                <a:spcPct val="150000"/>
              </a:lnSpc>
            </a:pPr>
            <a:r>
              <a:rPr lang="ru-RU" sz="3200" b="1" dirty="0">
                <a:solidFill>
                  <a:schemeClr val="accent1">
                    <a:lumMod val="75000"/>
                  </a:schemeClr>
                </a:solidFill>
              </a:rPr>
              <a:t>Аналитический </a:t>
            </a:r>
            <a:r>
              <a:rPr lang="ru-RU" sz="3200" b="1" dirty="0" smtClean="0">
                <a:solidFill>
                  <a:schemeClr val="accent1">
                    <a:lumMod val="75000"/>
                  </a:schemeClr>
                </a:solidFill>
              </a:rPr>
              <a:t>отчет:</a:t>
            </a:r>
            <a:br>
              <a:rPr lang="ru-RU" sz="3200" b="1" dirty="0" smtClean="0">
                <a:solidFill>
                  <a:schemeClr val="accent1">
                    <a:lumMod val="75000"/>
                  </a:schemeClr>
                </a:solidFill>
              </a:rPr>
            </a:br>
            <a:r>
              <a:rPr lang="ru-RU" sz="2000" dirty="0" smtClean="0"/>
              <a:t>- эффективность маркетинговой кампании </a:t>
            </a:r>
            <a:br>
              <a:rPr lang="ru-RU" sz="2000" dirty="0" smtClean="0"/>
            </a:br>
            <a:r>
              <a:rPr lang="ru-RU" sz="2000" dirty="0" smtClean="0"/>
              <a:t>- факторы</a:t>
            </a:r>
            <a:r>
              <a:rPr lang="ru-RU" sz="2000" dirty="0"/>
              <a:t>, способные повысить </a:t>
            </a:r>
            <a:r>
              <a:rPr lang="ru-RU" sz="2000" dirty="0" smtClean="0"/>
              <a:t>продажи</a:t>
            </a:r>
            <a:endParaRPr lang="en-US" sz="2000" dirty="0"/>
          </a:p>
        </p:txBody>
      </p:sp>
      <p:sp>
        <p:nvSpPr>
          <p:cNvPr id="3" name="Subtitle 2"/>
          <p:cNvSpPr>
            <a:spLocks noGrp="1"/>
          </p:cNvSpPr>
          <p:nvPr>
            <p:ph type="subTitle" idx="1"/>
          </p:nvPr>
        </p:nvSpPr>
        <p:spPr>
          <a:xfrm>
            <a:off x="2692398" y="3740727"/>
            <a:ext cx="6815669" cy="357448"/>
          </a:xfrm>
        </p:spPr>
        <p:txBody>
          <a:bodyPr>
            <a:normAutofit/>
          </a:bodyPr>
          <a:lstStyle/>
          <a:p>
            <a:pPr algn="r"/>
            <a:r>
              <a:rPr lang="ru-RU" sz="1400" dirty="0" smtClean="0"/>
              <a:t>*на основании данных магазина спортивных </a:t>
            </a:r>
            <a:r>
              <a:rPr lang="ru-RU" sz="1400" dirty="0"/>
              <a:t>товаров</a:t>
            </a:r>
            <a:endParaRPr lang="en-US" sz="1400" dirty="0"/>
          </a:p>
        </p:txBody>
      </p:sp>
      <p:sp>
        <p:nvSpPr>
          <p:cNvPr id="4" name="Subtitle 2"/>
          <p:cNvSpPr txBox="1">
            <a:spLocks/>
          </p:cNvSpPr>
          <p:nvPr/>
        </p:nvSpPr>
        <p:spPr>
          <a:xfrm>
            <a:off x="2692397" y="4541520"/>
            <a:ext cx="6815669" cy="357448"/>
          </a:xfrm>
          <a:prstGeom prst="rect">
            <a:avLst/>
          </a:prstGeom>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r"/>
            <a:r>
              <a:rPr lang="ru-RU" sz="1800" dirty="0" smtClean="0"/>
              <a:t>Мария Смирнова</a:t>
            </a:r>
            <a:endParaRPr lang="en-US" sz="1800" dirty="0"/>
          </a:p>
        </p:txBody>
      </p:sp>
    </p:spTree>
    <p:extLst>
      <p:ext uri="{BB962C8B-B14F-4D97-AF65-F5344CB8AC3E}">
        <p14:creationId xmlns:p14="http://schemas.microsoft.com/office/powerpoint/2010/main" val="1764834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Кластерный анализ</a:t>
            </a:r>
            <a:endParaRPr lang="en-US" dirty="0"/>
          </a:p>
        </p:txBody>
      </p:sp>
      <p:pic>
        <p:nvPicPr>
          <p:cNvPr id="4" name="Content Placeholder 3"/>
          <p:cNvPicPr>
            <a:picLocks noGrp="1" noChangeAspect="1"/>
          </p:cNvPicPr>
          <p:nvPr>
            <p:ph idx="1"/>
          </p:nvPr>
        </p:nvPicPr>
        <p:blipFill>
          <a:blip r:embed="rId2"/>
          <a:stretch>
            <a:fillRect/>
          </a:stretch>
        </p:blipFill>
        <p:spPr>
          <a:xfrm>
            <a:off x="694507" y="2809702"/>
            <a:ext cx="5339957" cy="3029324"/>
          </a:xfrm>
          <a:prstGeom prst="rect">
            <a:avLst/>
          </a:prstGeom>
        </p:spPr>
      </p:pic>
      <p:pic>
        <p:nvPicPr>
          <p:cNvPr id="5" name="Picture 4"/>
          <p:cNvPicPr>
            <a:picLocks noChangeAspect="1"/>
          </p:cNvPicPr>
          <p:nvPr/>
        </p:nvPicPr>
        <p:blipFill>
          <a:blip r:embed="rId3"/>
          <a:stretch>
            <a:fillRect/>
          </a:stretch>
        </p:blipFill>
        <p:spPr>
          <a:xfrm>
            <a:off x="6405834" y="2809702"/>
            <a:ext cx="4769101" cy="3029324"/>
          </a:xfrm>
          <a:prstGeom prst="rect">
            <a:avLst/>
          </a:prstGeom>
        </p:spPr>
      </p:pic>
    </p:spTree>
    <p:extLst>
      <p:ext uri="{BB962C8B-B14F-4D97-AF65-F5344CB8AC3E}">
        <p14:creationId xmlns:p14="http://schemas.microsoft.com/office/powerpoint/2010/main" val="3735917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21936557"/>
              </p:ext>
            </p:extLst>
          </p:nvPr>
        </p:nvGraphicFramePr>
        <p:xfrm>
          <a:off x="1263535" y="720351"/>
          <a:ext cx="9722051" cy="5281437"/>
        </p:xfrm>
        <a:graphic>
          <a:graphicData uri="http://schemas.openxmlformats.org/drawingml/2006/table">
            <a:tbl>
              <a:tblPr firstRow="1" bandRow="1">
                <a:tableStyleId>{5C22544A-7EE6-4342-B048-85BDC9FD1C3A}</a:tableStyleId>
              </a:tblPr>
              <a:tblGrid>
                <a:gridCol w="548639">
                  <a:extLst>
                    <a:ext uri="{9D8B030D-6E8A-4147-A177-3AD203B41FA5}">
                      <a16:colId xmlns:a16="http://schemas.microsoft.com/office/drawing/2014/main" val="691919646"/>
                    </a:ext>
                  </a:extLst>
                </a:gridCol>
                <a:gridCol w="789709">
                  <a:extLst>
                    <a:ext uri="{9D8B030D-6E8A-4147-A177-3AD203B41FA5}">
                      <a16:colId xmlns:a16="http://schemas.microsoft.com/office/drawing/2014/main" val="363448408"/>
                    </a:ext>
                  </a:extLst>
                </a:gridCol>
                <a:gridCol w="947651">
                  <a:extLst>
                    <a:ext uri="{9D8B030D-6E8A-4147-A177-3AD203B41FA5}">
                      <a16:colId xmlns:a16="http://schemas.microsoft.com/office/drawing/2014/main" val="1584076784"/>
                    </a:ext>
                  </a:extLst>
                </a:gridCol>
                <a:gridCol w="1147157">
                  <a:extLst>
                    <a:ext uri="{9D8B030D-6E8A-4147-A177-3AD203B41FA5}">
                      <a16:colId xmlns:a16="http://schemas.microsoft.com/office/drawing/2014/main" val="1204883988"/>
                    </a:ext>
                  </a:extLst>
                </a:gridCol>
                <a:gridCol w="1896686">
                  <a:extLst>
                    <a:ext uri="{9D8B030D-6E8A-4147-A177-3AD203B41FA5}">
                      <a16:colId xmlns:a16="http://schemas.microsoft.com/office/drawing/2014/main" val="3320563558"/>
                    </a:ext>
                  </a:extLst>
                </a:gridCol>
                <a:gridCol w="4392209">
                  <a:extLst>
                    <a:ext uri="{9D8B030D-6E8A-4147-A177-3AD203B41FA5}">
                      <a16:colId xmlns:a16="http://schemas.microsoft.com/office/drawing/2014/main" val="2683995916"/>
                    </a:ext>
                  </a:extLst>
                </a:gridCol>
              </a:tblGrid>
              <a:tr h="932019">
                <a:tc>
                  <a:txBody>
                    <a:bodyPr/>
                    <a:lstStyle/>
                    <a:p>
                      <a:r>
                        <a:rPr lang="ru-RU" sz="1200" dirty="0"/>
                        <a:t>Кластер</a:t>
                      </a:r>
                    </a:p>
                  </a:txBody>
                  <a:tcPr anchor="ctr"/>
                </a:tc>
                <a:tc>
                  <a:txBody>
                    <a:bodyPr/>
                    <a:lstStyle/>
                    <a:p>
                      <a:r>
                        <a:rPr lang="ru-RU" sz="1200" dirty="0"/>
                        <a:t>Средний возраст (лет)</a:t>
                      </a:r>
                    </a:p>
                  </a:txBody>
                  <a:tcPr anchor="ctr"/>
                </a:tc>
                <a:tc>
                  <a:txBody>
                    <a:bodyPr/>
                    <a:lstStyle/>
                    <a:p>
                      <a:r>
                        <a:rPr lang="ru-RU" sz="1200" dirty="0"/>
                        <a:t>Средняя стоимость покупки</a:t>
                      </a:r>
                    </a:p>
                  </a:txBody>
                  <a:tcPr anchor="ctr"/>
                </a:tc>
                <a:tc>
                  <a:txBody>
                    <a:bodyPr/>
                    <a:lstStyle/>
                    <a:p>
                      <a:r>
                        <a:rPr lang="ru-RU" sz="1200"/>
                        <a:t>Предпочтительные товары</a:t>
                      </a:r>
                    </a:p>
                  </a:txBody>
                  <a:tcPr anchor="ctr"/>
                </a:tc>
                <a:tc>
                  <a:txBody>
                    <a:bodyPr/>
                    <a:lstStyle/>
                    <a:p>
                      <a:r>
                        <a:rPr lang="ru-RU" sz="1200"/>
                        <a:t>Влияние скидки</a:t>
                      </a:r>
                    </a:p>
                  </a:txBody>
                  <a:tcPr anchor="ctr"/>
                </a:tc>
                <a:tc>
                  <a:txBody>
                    <a:bodyPr/>
                    <a:lstStyle/>
                    <a:p>
                      <a:r>
                        <a:rPr lang="ru-RU" sz="1200" dirty="0"/>
                        <a:t>Рекомендации</a:t>
                      </a:r>
                    </a:p>
                  </a:txBody>
                  <a:tcPr anchor="ctr"/>
                </a:tc>
                <a:extLst>
                  <a:ext uri="{0D108BD9-81ED-4DB2-BD59-A6C34878D82A}">
                    <a16:rowId xmlns:a16="http://schemas.microsoft.com/office/drawing/2014/main" val="3109704127"/>
                  </a:ext>
                </a:extLst>
              </a:tr>
              <a:tr h="724903">
                <a:tc>
                  <a:txBody>
                    <a:bodyPr/>
                    <a:lstStyle/>
                    <a:p>
                      <a:r>
                        <a:rPr lang="en-US" sz="1200" dirty="0"/>
                        <a:t>0</a:t>
                      </a:r>
                    </a:p>
                  </a:txBody>
                  <a:tcPr anchor="ctr"/>
                </a:tc>
                <a:tc>
                  <a:txBody>
                    <a:bodyPr/>
                    <a:lstStyle/>
                    <a:p>
                      <a:r>
                        <a:rPr lang="en-US" sz="1200"/>
                        <a:t>40.97</a:t>
                      </a:r>
                    </a:p>
                  </a:txBody>
                  <a:tcPr anchor="ctr"/>
                </a:tc>
                <a:tc>
                  <a:txBody>
                    <a:bodyPr/>
                    <a:lstStyle/>
                    <a:p>
                      <a:r>
                        <a:rPr lang="en-US" sz="1200" dirty="0"/>
                        <a:t>4451.12</a:t>
                      </a:r>
                    </a:p>
                  </a:txBody>
                  <a:tcPr anchor="ctr"/>
                </a:tc>
                <a:tc>
                  <a:txBody>
                    <a:bodyPr/>
                    <a:lstStyle/>
                    <a:p>
                      <a:r>
                        <a:rPr lang="ru-RU" sz="1200" dirty="0"/>
                        <a:t>Сумка </a:t>
                      </a:r>
                      <a:r>
                        <a:rPr lang="en-US" sz="1200" dirty="0"/>
                        <a:t>FILA</a:t>
                      </a:r>
                    </a:p>
                  </a:txBody>
                  <a:tcPr anchor="ctr"/>
                </a:tc>
                <a:tc>
                  <a:txBody>
                    <a:bodyPr/>
                    <a:lstStyle/>
                    <a:p>
                      <a:r>
                        <a:rPr lang="ru-RU" sz="1200" dirty="0"/>
                        <a:t>Большинство покупок без скидки</a:t>
                      </a:r>
                    </a:p>
                  </a:txBody>
                  <a:tcPr anchor="ctr"/>
                </a:tc>
                <a:tc>
                  <a:txBody>
                    <a:bodyPr/>
                    <a:lstStyle/>
                    <a:p>
                      <a:r>
                        <a:rPr lang="ru-RU" sz="1200"/>
                        <a:t>Покупатели среднего возраста, предпочитающие аксессуары. Рекомендуется предлагать новые модели сумок, акцентировать внимание на качестве и функциональности.</a:t>
                      </a:r>
                    </a:p>
                  </a:txBody>
                  <a:tcPr anchor="ctr"/>
                </a:tc>
                <a:extLst>
                  <a:ext uri="{0D108BD9-81ED-4DB2-BD59-A6C34878D82A}">
                    <a16:rowId xmlns:a16="http://schemas.microsoft.com/office/drawing/2014/main" val="2012319075"/>
                  </a:ext>
                </a:extLst>
              </a:tr>
              <a:tr h="724903">
                <a:tc>
                  <a:txBody>
                    <a:bodyPr/>
                    <a:lstStyle/>
                    <a:p>
                      <a:r>
                        <a:rPr lang="en-US" sz="1200"/>
                        <a:t>1</a:t>
                      </a:r>
                    </a:p>
                  </a:txBody>
                  <a:tcPr anchor="ctr"/>
                </a:tc>
                <a:tc>
                  <a:txBody>
                    <a:bodyPr/>
                    <a:lstStyle/>
                    <a:p>
                      <a:r>
                        <a:rPr lang="en-US" sz="1200"/>
                        <a:t>41.68</a:t>
                      </a:r>
                    </a:p>
                  </a:txBody>
                  <a:tcPr anchor="ctr"/>
                </a:tc>
                <a:tc>
                  <a:txBody>
                    <a:bodyPr/>
                    <a:lstStyle/>
                    <a:p>
                      <a:r>
                        <a:rPr lang="en-US" sz="1200"/>
                        <a:t>4734.31</a:t>
                      </a:r>
                    </a:p>
                  </a:txBody>
                  <a:tcPr anchor="ctr"/>
                </a:tc>
                <a:tc>
                  <a:txBody>
                    <a:bodyPr/>
                    <a:lstStyle/>
                    <a:p>
                      <a:r>
                        <a:rPr lang="ru-RU" sz="1200"/>
                        <a:t>Брюки мужские </a:t>
                      </a:r>
                      <a:r>
                        <a:rPr lang="en-US" sz="1200"/>
                        <a:t>Demix</a:t>
                      </a:r>
                    </a:p>
                  </a:txBody>
                  <a:tcPr anchor="ctr"/>
                </a:tc>
                <a:tc>
                  <a:txBody>
                    <a:bodyPr/>
                    <a:lstStyle/>
                    <a:p>
                      <a:r>
                        <a:rPr lang="ru-RU" sz="1200" dirty="0"/>
                        <a:t>Покупки почти равномерно со скидкой и без</a:t>
                      </a:r>
                    </a:p>
                  </a:txBody>
                  <a:tcPr anchor="ctr"/>
                </a:tc>
                <a:tc>
                  <a:txBody>
                    <a:bodyPr/>
                    <a:lstStyle/>
                    <a:p>
                      <a:r>
                        <a:rPr lang="ru-RU" sz="1200"/>
                        <a:t>Внедрить кампании со скидками, регулярно обновлять ассортимент мужской спортивной одежды.</a:t>
                      </a:r>
                    </a:p>
                  </a:txBody>
                  <a:tcPr anchor="ctr"/>
                </a:tc>
                <a:extLst>
                  <a:ext uri="{0D108BD9-81ED-4DB2-BD59-A6C34878D82A}">
                    <a16:rowId xmlns:a16="http://schemas.microsoft.com/office/drawing/2014/main" val="2074295111"/>
                  </a:ext>
                </a:extLst>
              </a:tr>
              <a:tr h="724903">
                <a:tc>
                  <a:txBody>
                    <a:bodyPr/>
                    <a:lstStyle/>
                    <a:p>
                      <a:r>
                        <a:rPr lang="en-US" sz="1200"/>
                        <a:t>2</a:t>
                      </a:r>
                    </a:p>
                  </a:txBody>
                  <a:tcPr anchor="ctr"/>
                </a:tc>
                <a:tc>
                  <a:txBody>
                    <a:bodyPr/>
                    <a:lstStyle/>
                    <a:p>
                      <a:r>
                        <a:rPr lang="en-US" sz="1200"/>
                        <a:t>42.76</a:t>
                      </a:r>
                    </a:p>
                  </a:txBody>
                  <a:tcPr anchor="ctr"/>
                </a:tc>
                <a:tc>
                  <a:txBody>
                    <a:bodyPr/>
                    <a:lstStyle/>
                    <a:p>
                      <a:r>
                        <a:rPr lang="en-US" sz="1200"/>
                        <a:t>3150.17</a:t>
                      </a:r>
                    </a:p>
                  </a:txBody>
                  <a:tcPr anchor="ctr"/>
                </a:tc>
                <a:tc>
                  <a:txBody>
                    <a:bodyPr/>
                    <a:lstStyle/>
                    <a:p>
                      <a:r>
                        <a:rPr lang="ru-RU" sz="1200"/>
                        <a:t>Футболка женская </a:t>
                      </a:r>
                      <a:r>
                        <a:rPr lang="en-US" sz="1200"/>
                        <a:t>Demix</a:t>
                      </a:r>
                    </a:p>
                  </a:txBody>
                  <a:tcPr anchor="ctr"/>
                </a:tc>
                <a:tc>
                  <a:txBody>
                    <a:bodyPr/>
                    <a:lstStyle/>
                    <a:p>
                      <a:r>
                        <a:rPr lang="ru-RU" sz="1200" dirty="0"/>
                        <a:t>Все покупки совершаются по скидке</a:t>
                      </a:r>
                    </a:p>
                  </a:txBody>
                  <a:tcPr anchor="ctr"/>
                </a:tc>
                <a:tc>
                  <a:txBody>
                    <a:bodyPr/>
                    <a:lstStyle/>
                    <a:p>
                      <a:r>
                        <a:rPr lang="ru-RU" sz="1200"/>
                        <a:t>Регулярно предлагать акции на женскую спортивную одежду, особенно футболки.</a:t>
                      </a:r>
                    </a:p>
                  </a:txBody>
                  <a:tcPr anchor="ctr"/>
                </a:tc>
                <a:extLst>
                  <a:ext uri="{0D108BD9-81ED-4DB2-BD59-A6C34878D82A}">
                    <a16:rowId xmlns:a16="http://schemas.microsoft.com/office/drawing/2014/main" val="2018187393"/>
                  </a:ext>
                </a:extLst>
              </a:tr>
              <a:tr h="724903">
                <a:tc>
                  <a:txBody>
                    <a:bodyPr/>
                    <a:lstStyle/>
                    <a:p>
                      <a:r>
                        <a:rPr lang="en-US" sz="1200"/>
                        <a:t>3</a:t>
                      </a:r>
                    </a:p>
                  </a:txBody>
                  <a:tcPr anchor="ctr"/>
                </a:tc>
                <a:tc>
                  <a:txBody>
                    <a:bodyPr/>
                    <a:lstStyle/>
                    <a:p>
                      <a:r>
                        <a:rPr lang="en-US" sz="1200"/>
                        <a:t>41.21</a:t>
                      </a:r>
                    </a:p>
                  </a:txBody>
                  <a:tcPr anchor="ctr"/>
                </a:tc>
                <a:tc>
                  <a:txBody>
                    <a:bodyPr/>
                    <a:lstStyle/>
                    <a:p>
                      <a:r>
                        <a:rPr lang="en-US" sz="1200"/>
                        <a:t>7854.77</a:t>
                      </a:r>
                    </a:p>
                  </a:txBody>
                  <a:tcPr anchor="ctr"/>
                </a:tc>
                <a:tc>
                  <a:txBody>
                    <a:bodyPr/>
                    <a:lstStyle/>
                    <a:p>
                      <a:r>
                        <a:rPr lang="ru-RU" sz="1200"/>
                        <a:t>Брюки мужские </a:t>
                      </a:r>
                      <a:r>
                        <a:rPr lang="en-US" sz="1200"/>
                        <a:t>Demix</a:t>
                      </a:r>
                    </a:p>
                  </a:txBody>
                  <a:tcPr anchor="ctr"/>
                </a:tc>
                <a:tc>
                  <a:txBody>
                    <a:bodyPr/>
                    <a:lstStyle/>
                    <a:p>
                      <a:r>
                        <a:rPr lang="ru-RU" sz="1200" dirty="0"/>
                        <a:t>Большинство покупок без скидки</a:t>
                      </a:r>
                    </a:p>
                  </a:txBody>
                  <a:tcPr anchor="ctr"/>
                </a:tc>
                <a:tc>
                  <a:txBody>
                    <a:bodyPr/>
                    <a:lstStyle/>
                    <a:p>
                      <a:r>
                        <a:rPr lang="ru-RU" sz="1200" dirty="0"/>
                        <a:t>Платежеспособная аудитория, предпочитающая мужскую одежду. Рекомендуется предлагать премиальные коллекции, подчеркивать качество товаров.</a:t>
                      </a:r>
                    </a:p>
                  </a:txBody>
                  <a:tcPr anchor="ctr"/>
                </a:tc>
                <a:extLst>
                  <a:ext uri="{0D108BD9-81ED-4DB2-BD59-A6C34878D82A}">
                    <a16:rowId xmlns:a16="http://schemas.microsoft.com/office/drawing/2014/main" val="3749088192"/>
                  </a:ext>
                </a:extLst>
              </a:tr>
              <a:tr h="724903">
                <a:tc>
                  <a:txBody>
                    <a:bodyPr/>
                    <a:lstStyle/>
                    <a:p>
                      <a:r>
                        <a:rPr lang="en-US" sz="1200"/>
                        <a:t>4</a:t>
                      </a:r>
                    </a:p>
                  </a:txBody>
                  <a:tcPr anchor="ctr"/>
                </a:tc>
                <a:tc>
                  <a:txBody>
                    <a:bodyPr/>
                    <a:lstStyle/>
                    <a:p>
                      <a:r>
                        <a:rPr lang="en-US" sz="1200" dirty="0"/>
                        <a:t>43.68</a:t>
                      </a:r>
                    </a:p>
                  </a:txBody>
                  <a:tcPr anchor="ctr"/>
                </a:tc>
                <a:tc>
                  <a:txBody>
                    <a:bodyPr/>
                    <a:lstStyle/>
                    <a:p>
                      <a:r>
                        <a:rPr lang="en-US" sz="1200"/>
                        <a:t>4592.21</a:t>
                      </a:r>
                    </a:p>
                  </a:txBody>
                  <a:tcPr anchor="ctr"/>
                </a:tc>
                <a:tc>
                  <a:txBody>
                    <a:bodyPr/>
                    <a:lstStyle/>
                    <a:p>
                      <a:r>
                        <a:rPr lang="ru-RU" sz="1200"/>
                        <a:t>Брюки женские </a:t>
                      </a:r>
                      <a:r>
                        <a:rPr lang="en-US" sz="1200"/>
                        <a:t>Outventure</a:t>
                      </a:r>
                    </a:p>
                  </a:txBody>
                  <a:tcPr anchor="ctr"/>
                </a:tc>
                <a:tc>
                  <a:txBody>
                    <a:bodyPr/>
                    <a:lstStyle/>
                    <a:p>
                      <a:r>
                        <a:rPr lang="ru-RU" sz="1200"/>
                        <a:t>Все покупки совершаются без скидок</a:t>
                      </a:r>
                    </a:p>
                  </a:txBody>
                  <a:tcPr anchor="ctr"/>
                </a:tc>
                <a:tc>
                  <a:txBody>
                    <a:bodyPr/>
                    <a:lstStyle/>
                    <a:p>
                      <a:r>
                        <a:rPr lang="ru-RU" sz="1200" dirty="0"/>
                        <a:t>Ценят женскую одежду высокого качества. Можно предложить эксклюзивные коллекции и персонализированные подборки</a:t>
                      </a:r>
                      <a:r>
                        <a:rPr lang="ru-RU" sz="1200" dirty="0" smtClean="0"/>
                        <a:t>.</a:t>
                      </a:r>
                      <a:endParaRPr lang="ru-RU" sz="1200" dirty="0"/>
                    </a:p>
                  </a:txBody>
                  <a:tcPr anchor="ctr"/>
                </a:tc>
                <a:extLst>
                  <a:ext uri="{0D108BD9-81ED-4DB2-BD59-A6C34878D82A}">
                    <a16:rowId xmlns:a16="http://schemas.microsoft.com/office/drawing/2014/main" val="591202915"/>
                  </a:ext>
                </a:extLst>
              </a:tr>
              <a:tr h="724903">
                <a:tc>
                  <a:txBody>
                    <a:bodyPr/>
                    <a:lstStyle/>
                    <a:p>
                      <a:r>
                        <a:rPr lang="ru-RU" sz="1200" dirty="0" smtClean="0"/>
                        <a:t>5</a:t>
                      </a:r>
                      <a:endParaRPr lang="en-US" sz="1200" dirty="0"/>
                    </a:p>
                  </a:txBody>
                  <a:tcPr anchor="ctr"/>
                </a:tc>
                <a:tc>
                  <a:txBody>
                    <a:bodyPr/>
                    <a:lstStyle/>
                    <a:p>
                      <a:r>
                        <a:rPr lang="ru-RU" sz="1200" dirty="0" smtClean="0"/>
                        <a:t>23.37</a:t>
                      </a:r>
                      <a:endParaRPr lang="en-US" sz="1200" dirty="0"/>
                    </a:p>
                  </a:txBody>
                  <a:tcPr anchor="ctr"/>
                </a:tc>
                <a:tc>
                  <a:txBody>
                    <a:bodyPr/>
                    <a:lstStyle/>
                    <a:p>
                      <a:r>
                        <a:rPr lang="ru-RU" sz="1200" dirty="0" smtClean="0"/>
                        <a:t>5763.02</a:t>
                      </a:r>
                      <a:endParaRPr lang="en-US" sz="1200" dirty="0"/>
                    </a:p>
                  </a:txBody>
                  <a:tcPr anchor="ctr"/>
                </a:tc>
                <a:tc>
                  <a:txBody>
                    <a:bodyPr/>
                    <a:lstStyle/>
                    <a:p>
                      <a:r>
                        <a:rPr lang="ru-RU" sz="1200" dirty="0" smtClean="0"/>
                        <a:t>Шорты мужские </a:t>
                      </a:r>
                      <a:r>
                        <a:rPr lang="ru-RU" sz="1200" dirty="0" err="1" smtClean="0"/>
                        <a:t>Demix</a:t>
                      </a:r>
                      <a:endParaRPr lang="en-US" sz="1200" dirty="0"/>
                    </a:p>
                  </a:txBody>
                  <a:tcPr anchor="ctr"/>
                </a:tc>
                <a:tc>
                  <a:txBody>
                    <a:bodyPr/>
                    <a:lstStyle/>
                    <a:p>
                      <a:r>
                        <a:rPr lang="ru-RU" sz="1200" dirty="0" smtClean="0"/>
                        <a:t>Покупки равномерно со скидкой и без</a:t>
                      </a:r>
                      <a:endParaRPr lang="ru-RU" sz="1200" dirty="0"/>
                    </a:p>
                  </a:txBody>
                  <a:tcPr anchor="ctr"/>
                </a:tc>
                <a:tc>
                  <a:txBody>
                    <a:bodyPr/>
                    <a:lstStyle/>
                    <a:p>
                      <a:r>
                        <a:rPr lang="ru-RU" sz="1200" dirty="0" smtClean="0"/>
                        <a:t>Молодая аудитория, интересующаяся мужской одеждой. Рекомендуется </a:t>
                      </a:r>
                      <a:r>
                        <a:rPr lang="ru-RU" sz="1200" dirty="0" err="1" smtClean="0"/>
                        <a:t>таргетированная</a:t>
                      </a:r>
                      <a:r>
                        <a:rPr lang="ru-RU" sz="1200" dirty="0" smtClean="0"/>
                        <a:t> реклама в </a:t>
                      </a:r>
                      <a:r>
                        <a:rPr lang="ru-RU" sz="1200" dirty="0" err="1" smtClean="0"/>
                        <a:t>соцсетях</a:t>
                      </a:r>
                      <a:r>
                        <a:rPr lang="ru-RU" sz="1200" dirty="0" smtClean="0"/>
                        <a:t>, акцент на новинках ассортимента.</a:t>
                      </a:r>
                      <a:endParaRPr lang="ru-RU" sz="1200" dirty="0"/>
                    </a:p>
                  </a:txBody>
                  <a:tcPr anchor="ctr"/>
                </a:tc>
                <a:extLst>
                  <a:ext uri="{0D108BD9-81ED-4DB2-BD59-A6C34878D82A}">
                    <a16:rowId xmlns:a16="http://schemas.microsoft.com/office/drawing/2014/main" val="2355281864"/>
                  </a:ext>
                </a:extLst>
              </a:tr>
            </a:tbl>
          </a:graphicData>
        </a:graphic>
      </p:graphicFrame>
    </p:spTree>
    <p:extLst>
      <p:ext uri="{BB962C8B-B14F-4D97-AF65-F5344CB8AC3E}">
        <p14:creationId xmlns:p14="http://schemas.microsoft.com/office/powerpoint/2010/main" val="1289054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Модель </a:t>
            </a:r>
            <a:r>
              <a:rPr lang="ru-RU" dirty="0"/>
              <a:t>склонности клиента к покупке определённого </a:t>
            </a:r>
            <a:r>
              <a:rPr lang="ru-RU" dirty="0" smtClean="0"/>
              <a:t>товара</a:t>
            </a:r>
            <a:endParaRPr lang="en-US" dirty="0"/>
          </a:p>
        </p:txBody>
      </p:sp>
      <p:sp>
        <p:nvSpPr>
          <p:cNvPr id="3" name="Content Placeholder 2"/>
          <p:cNvSpPr>
            <a:spLocks noGrp="1"/>
          </p:cNvSpPr>
          <p:nvPr>
            <p:ph idx="1"/>
          </p:nvPr>
        </p:nvSpPr>
        <p:spPr/>
        <p:txBody>
          <a:bodyPr>
            <a:normAutofit fontScale="92500" lnSpcReduction="10000"/>
          </a:bodyPr>
          <a:lstStyle/>
          <a:p>
            <a:r>
              <a:rPr lang="ru-RU" dirty="0">
                <a:solidFill>
                  <a:schemeClr val="accent1">
                    <a:lumMod val="75000"/>
                  </a:schemeClr>
                </a:solidFill>
              </a:rPr>
              <a:t>А</a:t>
            </a:r>
            <a:r>
              <a:rPr lang="ru-RU" dirty="0" smtClean="0">
                <a:solidFill>
                  <a:schemeClr val="accent1">
                    <a:lumMod val="75000"/>
                  </a:schemeClr>
                </a:solidFill>
              </a:rPr>
              <a:t>удитория: </a:t>
            </a:r>
            <a:r>
              <a:rPr lang="ru-RU" dirty="0"/>
              <a:t>	</a:t>
            </a:r>
            <a:endParaRPr lang="ru-RU" dirty="0" smtClean="0"/>
          </a:p>
          <a:p>
            <a:pPr marL="457200" lvl="1" indent="0">
              <a:buNone/>
            </a:pPr>
            <a:r>
              <a:rPr lang="ru-RU" dirty="0" smtClean="0"/>
              <a:t>жители страны 32 города 1 188</a:t>
            </a:r>
          </a:p>
          <a:p>
            <a:r>
              <a:rPr lang="ru-RU" dirty="0">
                <a:solidFill>
                  <a:schemeClr val="accent1">
                    <a:lumMod val="75000"/>
                  </a:schemeClr>
                </a:solidFill>
              </a:rPr>
              <a:t>П</a:t>
            </a:r>
            <a:r>
              <a:rPr lang="ru-RU" dirty="0" smtClean="0">
                <a:solidFill>
                  <a:schemeClr val="accent1">
                    <a:lumMod val="75000"/>
                  </a:schemeClr>
                </a:solidFill>
              </a:rPr>
              <a:t>ризнаки </a:t>
            </a:r>
            <a:r>
              <a:rPr lang="ru-RU" dirty="0">
                <a:solidFill>
                  <a:schemeClr val="accent1">
                    <a:lumMod val="75000"/>
                  </a:schemeClr>
                </a:solidFill>
              </a:rPr>
              <a:t>для обучения модели</a:t>
            </a:r>
            <a:r>
              <a:rPr lang="ru-RU" dirty="0" smtClean="0">
                <a:solidFill>
                  <a:schemeClr val="accent1">
                    <a:lumMod val="75000"/>
                  </a:schemeClr>
                </a:solidFill>
              </a:rPr>
              <a:t>: </a:t>
            </a:r>
          </a:p>
          <a:p>
            <a:pPr marL="457200" lvl="1" indent="0">
              <a:buNone/>
            </a:pPr>
            <a:r>
              <a:rPr lang="ru-RU" dirty="0" smtClean="0"/>
              <a:t>возраст клиента </a:t>
            </a:r>
            <a:r>
              <a:rPr lang="en-US" dirty="0"/>
              <a:t>'age', </a:t>
            </a:r>
            <a:endParaRPr lang="ru-RU" dirty="0" smtClean="0"/>
          </a:p>
          <a:p>
            <a:pPr marL="457200" lvl="1" indent="0">
              <a:buNone/>
            </a:pPr>
            <a:r>
              <a:rPr lang="ru-RU" dirty="0" smtClean="0"/>
              <a:t>пол клиента </a:t>
            </a:r>
            <a:r>
              <a:rPr lang="en-US" dirty="0"/>
              <a:t>'gender', </a:t>
            </a:r>
            <a:endParaRPr lang="ru-RU" dirty="0" smtClean="0"/>
          </a:p>
          <a:p>
            <a:pPr marL="457200" lvl="1" indent="0">
              <a:buNone/>
            </a:pPr>
            <a:r>
              <a:rPr lang="ru-RU" dirty="0" smtClean="0"/>
              <a:t>дата покупки </a:t>
            </a:r>
            <a:r>
              <a:rPr lang="en-US" dirty="0" smtClean="0"/>
              <a:t>'</a:t>
            </a:r>
            <a:r>
              <a:rPr lang="en-US" dirty="0" err="1" smtClean="0"/>
              <a:t>dt</a:t>
            </a:r>
            <a:r>
              <a:rPr lang="en-US" dirty="0"/>
              <a:t>'</a:t>
            </a:r>
            <a:r>
              <a:rPr lang="ru-RU" dirty="0" smtClean="0"/>
              <a:t>, </a:t>
            </a:r>
          </a:p>
          <a:p>
            <a:pPr marL="457200" lvl="1" indent="0">
              <a:buNone/>
            </a:pPr>
            <a:r>
              <a:rPr lang="ru-RU" dirty="0" smtClean="0"/>
              <a:t>кластер клиентов </a:t>
            </a:r>
            <a:r>
              <a:rPr lang="en-US" dirty="0"/>
              <a:t>'cluster'</a:t>
            </a:r>
            <a:r>
              <a:rPr lang="ru-RU" dirty="0" smtClean="0"/>
              <a:t>, </a:t>
            </a:r>
          </a:p>
          <a:p>
            <a:pPr marL="457200" lvl="1" indent="0">
              <a:buNone/>
            </a:pPr>
            <a:r>
              <a:rPr lang="ru-RU" dirty="0" smtClean="0"/>
              <a:t>гендерная принадлежность потенциальных </a:t>
            </a:r>
            <a:r>
              <a:rPr lang="ru-RU" dirty="0"/>
              <a:t>покупателей </a:t>
            </a:r>
            <a:r>
              <a:rPr lang="ru-RU" dirty="0" smtClean="0"/>
              <a:t>товара  </a:t>
            </a:r>
            <a:r>
              <a:rPr lang="en-US" dirty="0" smtClean="0"/>
              <a:t>'</a:t>
            </a:r>
            <a:r>
              <a:rPr lang="en-US" dirty="0" err="1" smtClean="0"/>
              <a:t>product_sex</a:t>
            </a:r>
            <a:r>
              <a:rPr lang="en-US" dirty="0" smtClean="0"/>
              <a:t>'</a:t>
            </a:r>
            <a:endParaRPr lang="ru-RU" dirty="0" smtClean="0"/>
          </a:p>
        </p:txBody>
      </p:sp>
    </p:spTree>
    <p:extLst>
      <p:ext uri="{BB962C8B-B14F-4D97-AF65-F5344CB8AC3E}">
        <p14:creationId xmlns:p14="http://schemas.microsoft.com/office/powerpoint/2010/main" val="447025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Вывод по данным модели</a:t>
            </a:r>
            <a:endParaRPr lang="en-US" dirty="0"/>
          </a:p>
        </p:txBody>
      </p:sp>
      <p:sp>
        <p:nvSpPr>
          <p:cNvPr id="6" name="AutoShape 2" descr="data:image/png;base64,iVBORw0KGgoAAAANSUhEUgAAAxYAAAHqCAYAAACZcdjsAAAAOXRFWHRTb2Z0d2FyZQBNYXRwbG90bGliIHZlcnNpb24zLjcuMiwgaHR0cHM6Ly9tYXRwbG90bGliLm9yZy8pXeV/AAAACXBIWXMAAA9hAAAPYQGoP6dpAABhrklEQVR4nO3dd3hUZfr/8c+ZSaUkSAAJNXRQ6VEBC6wUdbGvyiqr4tpQURAQYcWCjUVUxFVsX0RFRV1XQdfKSlFwUToqIEgREJAiJIBAyMzz+8PN/AwJJZnA3ON5v64r12VmTmae8A4xN2fOE8855wQAAAAAUQjEegEAAAAA4h+DBQAAAICoMVgAAAAAiBqDBQAAAICoMVgAAAAAiBqDBQAAAICoMVgAAAAAiBqDBQAAAICoMVgAAAAAiBqDBQAAAICoMVgAAA5o1qxZ6tOnj9q2batjjjlGiYmJqlmzpjp06KDHH39c27dvj/USAQBGeM45F+tFAABsGjhwoMaMGaOuXbuqWbNmSkpK0q5du7Rw4UJNmTJFmZmZmjp1qho3bhzrpQIAYozBAgBwQMuXL1eNGjVUvnz5IveNHTtW1157rf70pz/prbfeisHqAACW8FIoAMABNWrUqNihQpIuueQSSdLq1asjt3Xq1Eme5xV7/IsvvijP8/Tiiy8Wuv2FF17Q+eefr6ysLKWkpKhy5co688wzNXXq1CKP0atXL3meV+g5C9bgeZ569epV6PasrCxlZWUVeZxJkybJ8zx5nqdp06ZFbp82bVrk9mHDhhX5OOecGjVqJM/zin3crVu36rbbblO9evWUnJysatWqqUePHlq8eHGxfyZ5eXkaPXq0TjrpJFWsWFEVKlTQcccdp/79+2vbtm2SFFnPod4KPo8D/TkDwJGWEOsFAADi0/vvvy9JOu2006J6nJtvvlktW7ZUly5dVLVqVf3444+aOHGiunTporffflvnn39+WSw3Ii8vTwMHDjzoMcFgUM8//7zuvPNOJST8//9VTp48Wd9//72CwWCRj9m6davatWun77//Xp06ddKf//xnrV69Wm+99Zbef/99TZ48We3bt48cv2fPHp155pn67LPP1KhRI1199dVKTk7W8uXL9cwzz+jKK6/UMccco3vuuafQ87z44ov64Ycfitxe3KADAEcTgwUA4JDWrFmjF154QZKUk5OjxYsXa8qUKbrooouK/Zf9kli8eLHq1atX6LYNGzYoOztbt99+e6HBouBsSDSv4h01apS+//57tW3bVnPnzi32mHPOOUeTJk3Se++9pwsvvDBy+9NPP61WrVpFzib81qBBg/T9999ryJAheuihhyK39+rVS2eddZauuuoqLV26VIHAry8WuPvuu/XZZ5/piiuu0Lhx4woNKzk5OZH377333kLPM23aNP3www9FbgeAWOOlUACAQ1qzZo2GDRumYcOG6fHHH9cnn3yiJk2aqGfPnkpLS4vqsfcfKiQpMzNTf/rTn7R8+XL98MMPkdurVq0qSVq7dm2pnmvjxo168MEH1bVrV51zzjkHPK5Vq1Zq166dnn766cht69at03vvvacbb7yxyPF5eXmaMGGCMjIyNHTo0EL3nXnmmTrzzDO1fPlyffHFF5KkUCikZ599Vunp6Ro9enSRMyDp6emqUKFCqT5HAIgVzlgAAA7p1FNPlXNOzjlt3rxZCxYs0L333qs//elPeuSRRzRgwIBCxxf3r+kLFiwo9rFXrlyp4cOHa8qUKfrxxx+1d+/eQvevX79edevWlSSdeOKJkqT77rtP48aNU+3atUv0eQwePFi7d+/W448/rjfffPOgx95000266qqr9P3336thw4Z67rnnVL58efXs2bPQGQlJWrp0qXbv3q1OnTqpXLlyRR6rU6dO+vjjj7VgwQKdeuqpWrp0qXJzc9WlSxcdc8wxJfocDtfEiRMj155UqlRJWVlZOuuss5ScnHxEng8AGCwAAIfN8zxVq1ZN3bp1U7t27dSkSRPdfffduvHGGwv9QH24L4/6/vvvddJJJyk3N1d/+MMfdO655yotLU2BQEDTpk3T9OnTCw0aF198sc4//3xNmjRJderUKdHav/rqK7388su65ZZbdNxxxx3y+EsuuUS33Xabnn32WQ0fPlz/93//pyuvvLLYi9lzc3MlSccee2yxj1W9enVJv77ESVLk93/UrFmzRJ9DSUyaNEmTJk0qdFu1atX06quvqkuXLkfseQH4F4MFAKBU0tLS1K5dO02cOFErVqxQ8+bNI/cVdw3Eiy++qKuvvrrQbaNGjdK2bdv0yiuvqGfPnoXu6927t6ZPn17oNs/zNHHiRE2ePFnz58/XL7/8IunXH9RHjx59wLU659S3b19lZGQc9rUJKSkpuvrqqzVu3Di1bNlSGzZsUO/evYs9tuDlYD/99FOx9xfcXnBcpUqVJEk//vjjYa2lNMaNGxfZJWvr1q0aP368+vfvr6uvvlpr1qw54O5dAFBaDBYAgFJbv369pF+vCSiNFStWSJLOO++8QreHw2HNnDnzgB/XtWtXde3aNfL+6tWrDzpYvPLKK5o1a5aeeeaZEr306IYbbtCjjz6qm2++WaeffrqOP/74Yo9r2rSpUlJSNHv2bP3yyy9FXg5VMCC1atVKktSkSROlpaVp9uzZ2rZt2xF7OVSBjIwM9evXTxMmTNBXX32ln376KXIWBQDKChdvAwAO6LnnntOyZcuKvW/cuHH66quv1K5duxK/LKlAwbUTM2bMKHT7iBEj9M0335TqMfe3e/duDR48WC1bttR1111Xoo9t2LChLr74YlWsWFG33HLLAY9LSkrSZZddpi1btmj48OGF7vvPf/6jDz/8UA0bNtQpp5wiSUpISNANN9ygnJwc9e3bV6FQqNDH5OTkaOfOnSVa66Hs2bNH69evVzAYVMWKFcv0sQFA4owFAOAgPvjgA91444067bTT1KpVK1WoUEFbtmzRrFmztHDhQjVs2FDjx48v9eP37t1b48aN00UXXaQePXooIyNDs2bN0rx589S9e/fI78qIxqZNmyRJr732WmSr15I41EXeBUaMGKHp06frgQce0BdffKGTTz458nssypUrp3HjxhV6/vvuu0+zZs3S+PHjNWvWLJ199tlKTk7WypUr9dFHH2nGjBmRMxylMXXqVO3Zs0eStG3bNr311ltat26d/vKXvxzwlx4CQDQYLAAAB/S3v/1NderU0ZdffqmXX35Zubm5qlChgpo3b67Ro0fruuuuU2pqaqkfv3Xr1vrkk080dOhQvf322woGg+rQoYNmzpypd999t0wGC+nXC7E7duxYJo91IFWrVtWXX36p+++/X5MmTdLnn3+u9PR0nX/++brnnnt0wgknFDo+JSVFkydP1pNPPqlXXnlFzz//vILBoOrUqaPevXtH/QvvXn75Zb388suSfn2pWr169SIv6wKAI8Fz0fyWIQAAAAAQ11gAAAAAKAMMFgAAAACixmABAAAAIGoMFgAAAACixmABAAAAIGoMFgAAAACixu+x8JlwOKz169erYsWK8jwv1ssBAACAYc457dixQzVq1DjkLxllsPCZ9evXq3bt2rFeBgAAAOLI2rVrVatWrYMew2DhMxUrVpQkrVq1SpUrV47xarC//Px8zZ8/X61bt1ZCAn89raGPbfSxjT620ce2WPbJzc1V7dq1Iz9DHgxfOT5T8PKntLQ0paWlxXg12F9+fr7Kly+vtLQ0vrEbRB/b6GMbfWyjj20W+hzOS+g955w7CmuBEbm5uUpPT9f27duVnp4e6+VgP845hUIhBYNBroExiD620cc2+thGH9ti2afgZ8ecnJxD/qM0u0IBxuTl5cV6CTgI+thGH9voYxt9bIuHPgwWPhUKhWK9BBQjFApp0aJF9DGKPrbRxzb62EYf2+KlD4MFAAAAgKgxWAAAAACIGoMFYEwwGIz1EnAQ9LGNPrbRxzb62BYPfdgVymdKcmU/AAAA/I1doXBIzJM2Oee0fft2+hhFH9voYxt9bKOPbfHSh8HCp6zvKuBXoVBIS5cupY9R9LGNPrbRxzb62BYvfRgsAAAAAESNwQIAAABA1BgsfOpo/zp4HB7P85Samkofo+hjG31so49t9LEtXvqwK5TPsCsUAAAADhe7QuGQwuFwrJeAYoTDYW3atIk+RtHHNvrYRh/b6GNbvPRhsPAp61+YfhUOh7Vy5Ur6GEUf2+hjG31so49t8dInIdYLQGwsWrSIl0IZFA6HlZOTowULFigQYO63hj620cc2+thGH9vC4bB2794d62UcmoOv5OTkOEkuMTHRSeLN2FtSUpK78847XVJSUszXwht94u2NPrbf6GP7jT6235KSktxdd9/tVq1aFbOfHXNycg55LBdv+0zBBTh/uusxZTZtEevlYD8BOWUl5mn1viSFZXvnBz+ij230sY0+ttHHti2rl8v75jMNGDBAbdu2ParPXZKLt3kplE9l1Gmgms1axnoZKMZeSZmxXgQOiD620cc2+thGH9uevPNGDRw4MNbLOCheROdTnjhRZZILK23XZsnZvjjLt+hjG31so49t9DHNk9Ppp58u6y80YrAADPGcU9quzfKMf+PwK/rYRh/b6GMbfWzzJJ122mkMFgAAAAB+/xgsAAAAAESNwQIwxHmedqVWkvPYkcMi+thGH9voYxt9bHOSFixYIM94HwYLn3JsJWeTF9C2ijUkj7+aJtHHNvrYRh/b6GOak6f333+fwQI2sSuUUS6sY3asZ1cOq+hjG31so49t9DHNk1P37t25eBvA4fOcU/nd29mVwyj62EYf2+hjG31s8yS1atWKwQIAAADA7x+DBQAAAICoMVgAhjjPU275quzKYRR9bKOPbfSxjT62OUmff/65+Yu3E2K9AMQGu0IZ5QWUW75qrFeBA6GPbfSxjT620cc0J0+fffaZ+cGCMxY+xa5QNnkurCrbf5DHrhwm0cc2+thGH9voY1tATpdddhkXbwMoAeeUkrdLMv6Nw7foYxt9bKOPbfQxr379+gwWAAAAAH7/GCwAAAAARI3BAjDEeQFtq5gp5/FX0yL62EYf2+hjG31sc5Lef/998xdvsyuUT7ErlFGep12px8R6FTgQ+thGH9voYxt9THPytGDBAvODBWOpT7ErlE2eC6v6zyvYlcMo+thGH9voYxt9bAvI6YYbbuDibQAl4JwS8veyK4dV9LGNPrbRxzb6mFelShUGCwAAAAC/fwwWAAAAAKLGYOFTtk+k+ZfzAtpSqQ67chhFH9voYxt9bKOPbWFJEyZMMH/xNrtC+ZbtL0zf8jztSaoQ61XgQOhjG31so49t9DHO08qVK80PFoylPsWuUDZ54ZBqblkqLxyK9VJQDPrYRh/b6GMbfWwLyOn2229XOGx71y4Gi6Poo48+0qmnnqpKlSopIyND55xzjlasWBG5/4svvlCrVq2UkpKi7OxsTZw4UZ73677FBRYvXqw//vGPqlChgo499lhdccUV2rJlSww+GxwpnvFvGn5HH9voYxt9bKOPbUlJSbFewiExWBxFu3btUv/+/TV79mx9+umnCgQCuvDCCxUOh7Vjxw6de+65at68uebNm6f7779fd9xxR6GP37Bhgzp27KhWrVppzpw5+uijj/TTTz/p0ksvPeBz7t27V7m5uYXeAAAAgLLGNRZH0Z/+9KdC748dO1bVqlXT4sWLNWPGDHmep+eff14pKSk67rjj9OOPP+q6666LHP/000+rTZs2euihhyK3vfDCC6pdu7aWLVumxo0bF3nO4cOHa9iwYUfukwIAAADEGYujasWKFbr88stVv359paWlqV69epKkNWvW6LvvvlOLFi2UkpISOf6kk04q9PFz587V1KlTVaFChchb06ZNI49dnCFDhignJyfytnbtWknsCmWV8wLaWLkBu3IYRR/b6GMbfWyjj21hSc8++6z5i7c5Y3EUnXvuuapdu7aef/551ahRQ+FwWCeccILy8vLknCvyxbL/b1cMh8M699xzNWLEiCKPnZmZWexzJicnKzk5uew+CRxxoQB/LS2jj230sY0+ttHHtnh4OTtj6VGydetWLVmyREOHDlXnzp3VrFkzbdu2LXJ/06ZNtWjRIu3duzdy25w5cwo9Rps2bfTtt98qKytLDRs2LPRWvnz5Eq3H9rzrX54Lq+aW7+Q5LqCziD620cc2+thGH9sCkm6//fYi/+hsDYPFUXLMMccoIyNDzz33nL7//ntNmTJF/fv3j9x/+eWXKxwO6/rrr9eSJUv08ccf65FHHpGkyJmMm2++WT///LMuu+wyffXVV1q5cqU++eQT/fWvf1UoxPZwAAAAiB0Gi6MkEAjo9ddf19y5c3XCCSfotttu08iRIyP3p6Wl6b333tOCBQvUqlUr3Xnnnbr77rslKXLdRY0aNTRz5kyFQiGdeeaZOuGEE9S3b1+lp6crECAlAAAAYocX0x1FXbp00eLFiwvd9ttTWh06dNDChQsj77/66qtKTExUnTp1Irc1atRIb7/99pFfLAAAAFAC/DO3IS+//LJmzJihVatWaeLEibrjjjt06aWXKjU1tcyfy/Yr9PzLeQH9WKUJu3IYRR/b6GMbfWyjj21hSSNHjmRXKBy+jRs36u6779bGjRuVmZmpSy65RA8++GCsl4WjLBjOV37Q/m/X9Cv62EYf2+hjG31sS0tLi/USDomx1JBBgwZp9erV2rNnj1atWqVRo0apXLlyR+S5bM+7/uW5sKr/vIJdOYyij230sY0+ttHHtoCkG264gV2hAAAAAPz+MVgAAAAAiBqDBWCMY+tg0+hjG31so49t9LEtLy8v1ks4JL6CfMpxlYVJLhDUj1WaygWCsV4KikEf2+hjG31so49tYXkaOXKk+d9bZnt1OIJsX/zjW84pJW+nZPziLN+ij230sY0+ttHHOKf69etz8TZs4nyFTZ4Lq8r2NezKYRR9bKOPbfSxjT62BSRddtllDBYAAAAAfv8YLAAAAABEjcECsMTzlJ+QLHm8WM0k+thGH9voYxt9zNuyZYs8430YLHyKXaFscl5AGys3kPP4q2kRfWyjj230sY0+toXl6dlnn2WwgE0eu0LZ5JzK797GrhxW0cc2+thGH9voY5onp1atWnHxNoDD57mwjtmxgV05jKKPbfSxjT620cc2T1L37t0ZLAAAAAD8/jFYAAAAAIgagwVgiedpT1J5duWwij620cc2+thGH/NWrlzJxduwiV2hbHJeQFsq1WVXDqPoYxt9bKOPbfSxLSxPEyZMYLCATewKZZQLK23XZomL52yij230sY0+ttHHNE9Op59+OhdvAzh8nnNK27VZnvFvHH5FH9voYxt9bKOPbZ6k0047jcECAAAAwO8fgwUAAACAqCXEegGIjS1rViqxXIVYLwP78eTkJezTj1u/5gJ7g+hjG31so49t9LFty+rvtWLBAl144YWxXspBec76i7VQpnJzc5Wenh7rZQAAAKAEUsuV09IlS1SnTp2j+rwFPzvm5OQoLS3toMdyxsKnpk2bpooVK8Z6GdiPc047d+5UhQoVzG8p50f0sY0+ttHHNvrY5pyTc061atWK9VIOisHCp5o3b67KlSvHehnYT35+vubMmaOWLVsqIYG/ntbQxzb62EYf2+hjW0GfcDisQMDuJdJ2VwYAAAAgbjBYAAAAAIgag4VPWT6N5meBQEC1atWij1H0sY0+ttHHNvrYFi992BXKZ0pyZT8AAAD8rSQ/O9oee3DEhEKhWC8BxQiFQlqyZAl9jKKPbfSxjT620ce2eOnDYOFTnKiyyTmnnJwc+hhFH9voYxt9bKOPbfHSh8ECAAAAQNQYLAAAAABEjcHCp6zvKuBXgUBA9evXp49R9LGNPrbRxzb62BYvfdgVymfYFQoAAACHi12hcEjWdxXwq1AopIULF9LHKPrYRh/b6GMbfWyLlz4MFj7FiSqbnHPavXs3fYyij230sY0+ttHHtnjpw2DhUz/99FOslwAAAIDfEQYLn2KwAAAAQFlisPApz/NivQQUIxgMqmnTpgoGg7FeCopBH9voYxt9bKOPbfHSJyHWC0BsMFjY5HmeKlWqFOtl4ADoYxt9bKOPbfSxLV76cMbCp8LhcKyXgGLk5+dr9uzZys/Pj/VSUAz62EYf2+hjG31si5c+DBaAMda3kvM7+thGH9voYxt9bIuHPgwWAAAAAKLGYAEAAAAgagwWPsXF2zYFg0G1aNHC/K4PfkUf2+hjG31so49t8dKHwQIwJikpKdZLwEHQxzb62EYf2+hjWzz0YbDwKeu/Et6vQqGQ5syZExcXaPkRfWyjj230sY0+tsVLHwYLAAAAAFFjsAAAAAAQNQYLAAAAAFHzHC+295Xc3Fylp6dr2rRp6tixY6yXg/045xQKhRQMBtm5yyD62EYf2+hjG31si2Wfgp8dc3JylJaWdtBjOWMBGJOXlxfrJeAg6GMbfWyjj230sS0e+jBY+BQnqmwKhUJatGiR+V0f/Io+ttHHNvrYRh/b4qUPgwUAAACAqDFYAAAAAIgagwVgTDAYjPUScBD0sY0+ttHHNvrYFg992BXKZwqu7J8+fbpOP/30WC8HAAAAhrErFA6JedIm55y2b99OH6PoYxt9bKOPbfSxLV76MFj4lPUvTL8KhUJaunSp+V0f/Io+ttHHNvrYRh/b4qUPgwUAAACAqDFYAAAAAIgag4UBvXr10gUXXHBUn/No/zp4HB7P85Samkofo+hjG31so49t9LEtXvokxHoBiA3rX5h+FQwG1bJly1gvAwdAH9voYxt9bKOPbfHShzMWvwPOOeXn55f4Y2BPOBzWpk2bFA6HY70UFIM+ttHHNvrYRh/b4qUPg8Vv7NixQz179lT58uWVmZmpUaNGqVOnTurXr58kKS8vT4MGDVLNmjVVvnx5nXzyyZo2bVrk41988UVVqlRJH3/8sZo1a6YKFSrorLPO0oYNGyLHhEIh9e/fX5UqVVJGRoYGDRpU5Id855wefvhh1a9fX6mpqWrZsqXeeuutyP3Tpk2T53n6+OOPlZ2dreTkZH3++ecl+lwZLGwKh8NauXKl+W8cfkUf2+hjG31so49t8dKHweI3+vfvr5kzZ+rdd9/V5MmT9fnnn2vevHmR+6+++mrNnDlTr7/+uhYtWqRLLrlEZ511lpYvXx455pdfftEjjzyi8ePH67PPPtOaNWs0cODAyP2PPvqoXnjhBY0dO1YzZszQzz//rHfeeafQOoYOHapx48bp6aef1rfffqvbbrtNf/nLXzR9+vRCxw0aNEjDhw/XkiVL1KJFi2I/p7179yo3N7fQGwAAAFDWuMbif3bs2KGXXnpJr732mjp37ixJGjdunGrUqCFJWrFihSZMmKB169ZFbhs4cKA++ugjjRs3Tg899JAkad++fXrmmWfUoEEDSVKfPn103333RZ7n8ccf15AhQ/SnP/1JkvTMM8/o448/jty/a9cuPfbYY5oyZYrat28vSapfv75mzJihZ599Vh07dowce99996lr164H/byGDx+uYcOGRfVnAwAAABwKg8X/rFy5Uvv27dNJJ50UuS09PV1NmjSRJM2bN0/OOTVu3LjQx+3du1cZGRmR98uVKxcZKiQpMzNTmzZtkiTl5ORow4YNkYFBkhISEpSdnR15adLixYu1Z8+eIgNDXl6eWrduXei27OzsQ35eQ4YMUf/+/SPv5+bmqnbt2ly8bZTneUpPT6ePUfSxjT620cc2+tgWL30YLP6n4Af7/YMV3B4OhxUMBjV37lwFg8FCx1SoUCHy34mJiYXu8zyvRNczFLx27v3331fNmjUL3ZecnFzo/fLlyx/y8ZKTk4t8XMG6YE8wGFSzZs1ivQwcAH1so49t9LGNPrbFSx+usfifBg0aKDExUV999VXkttzc3Mj1E61bt1YoFNKmTZvUsGHDQm/Vq1c/rOdIT09XZmamZs2aFbktPz9fc+fOjbx/3HHHKTk5WWvWrCnyPLVr1y6jz5aLt60Kh8Nat26d+Yuz/Io+ttHHNvrYRh/b4qUPZyz+p2LFirrqqqt0++23q3LlyqpWrZruueceBQIBeZ6nxo0bq2fPnrryyiv16KOPqnXr1tqyZYumTJmi5s2b649//ONhPU/fvn3197//XY0aNVKzZs302GOPafv27YXWMXDgQN12220Kh8M69dRTlZubqy+++EIVKlTQVVddVSafL4OFTQXfOKpXr65AgLnfGvrYRh/b6GMbfWyLlz4MFr/x2GOPqXfv3jrnnHOUlpamQYMGae3atUpJSZH068XcDzzwgAYMGKAff/xRGRkZat++/WEPFZI0YMAAbdiwQb169VIgENBf//pXXXjhhcrJyYkcc//996tatWoaPny4Vq5cqUqVKqlNmzb629/+VuafMwAAAFAWPMc/XR/Qrl27VLNmTT366KO65pprYr2cMpGbm6v09HRNnTpVnTp1ivVysJ/8/HzNmTNH2dnZSkhg7reGPrbRxzb62EYf22LZp+Bnx5ycHKWlpR30WL5yfmP+/PlaunSpTjrpJOXk5ES2iT3//PNjvLKyx8XbNgUCAVWtWtX0aU4/o49t9LGNPrbRx7Z46cNgsZ9HHnlE3333nZKSktS2bVt9/vnnqlKlSqyXVeYYLGwKBAKFtiuGLfSxjT620cc2+tgWL31sjz1HWevWrTV37lzt3LlTP//8syZPnqzmzZvHellHBK+AsykcDmvFihXmd33wK/rYRh/b6GMbfWyLlz4MFj7FYGFTOBzW5s2bzX/j8Cv62EYf2+hjG31si5c+DBYAAAAAosZgAQAAACBqDBY+xcXbNgUCAdWqVcv8rg9+RR/b6GMbfWyjj23x0oddoXyKwcKmgm8csIk+ttHHNvrYRh/b4qWP7bEHRwwXb9sUCoW0ZMkShUKhWC8FxaCPbfSxjT620ce2eOnDYOFTDBY2OeeUk5NDH6PoYxt9bKOPbfSxLV76MFgAAAAAiBqDBQAAAICoMVj4FBdv2xQIBFS/fn3zuz74FX1so49t9LGNPrbFSx92hfIpBgubAoGAqlWrFutl4ADoYxt9bKOPbfSxLV762B57cMRYv/jHr0KhkBYuXGh+1we/oo9t9LGNPrbRx7Z46cNg4VMMFjY557R79276GEUf2+hjG31so49t8dKHwQIAAABA1BgsAAAAAESNwcKnuHjbpmAwqKZNmyoYDMZ6KSgGfWyjj230sY0+tsVLH3aF8ikGC5s8z1OlSpVivQwcAH1so49t9LGNPrbFSx/OWPhUOByO9RJQjPz8fM2ePVv5+fmxXgqKQR/b6GMbfWyjj23x0ofBAjDG+lZyfkcf2+hjG31so49t8dCHwQIAAABA1BgsAAAAAETNc9Z/0wbKVG5urtLT07V06VI1adIk1svBfgp+AU5qaioX2BtEH9voYxt9bKOPbbHsU/CzY05OjtLS0g56LGcsfKp69eqxXgIOICkpKdZLwEHQxzb62EYf2+hjWzz0YbDwqXi4AMiPQqGQ5syZQx+j6GMbfWyjj230sS1e+jBYAAAAAIgagwUAAACAqDFYAAAAAIgau0L5TMGV/du3b1d6enqsl4P9OOcUCoUUDAbZlcMg+thGH9voYxt9bItln5LsCpVQ2if57LPPDnnM6aefXtqHB3wrLy9PqampsV4GDoA+ttHHNvrYRh/b4qFPqQeLTp06RSamgpMev33f8zzzV677GW1sCoVCWrRokbKzs5WQUOq/njhC6GMbfWyjj230sS1e+pR6ZRkZGdq+fbv69OmjCy64oAyXBAAAACDelHqwWL58uf72t7/pH//4h5YtW6Z//OMfql+/flmuDQAAAECcKPWuUJUqVdKYMWM0e/Zs/fzzzzr++ON1zz33aM+ePWW5PsB3gsFgrJeAg6CPbfSxjT620ce2eOhTZrtCvfDCCxoyZIjKlSun0aNH67zzziuLh0UZK8mV/QAAAPC3kvzsWGa/x+Kvf/2rli1bpnPOOUcXX3yxunfvXlYPjSOAXYZtcs5p+/bt9DGKPrbRxzb62EYf2+KlT6mvsQgEAgfcR9c5p48++qjUi8KRN3/+fM5YGBQOh7V161ZlZGQoEOD3V1pDH9uORJ8qVaqoTp06ZfJYfhcKhbR06VLzu9r4FX1si5c+pV7Z3XffzS9QiWPdunXTvn37Yr0M7CcpKUm33367Ro4cqby8vFgvB/uhj21Hok9quXJaumQJwwUAHIZSDxb33ntvGS4DR9v5g0eoetMWsV4G9hOQU1byHvUe977CYnC3hj62lXWfTauW682hN2rLli0MFgBwGI7YuZQNGzYoMzPzSD08opRRp75qNmsZ62VgP54LK2HbKtU4pp6cx0ttrKGPbfSxzfM8paam8moHo+hjW7z0KfV33ieeeOKA902cOFEtWvCv4ZY5/rXVJOcFtLFyA34oMoo+ttHHtmAwqJYtW8bFlpl+RB/b4qVPqb/73nbbbfrHP/5R6LY9e/aod+/euuiii9StW7eoF4cjx5PtXQV8yzmV371NMr7rg2/Rxzb6mBYOh7Vp0yaFw+FYLwXFoI9t8dKn1IPFU089pX79+kWGiwULFqhNmzZ6/fXXNX78eL366qtltkjALzwX1jE7Nshztr9x+BV9bKOPbeFwWCtXrjT/g5Ff0ce2eOlT6mssevfuLc/zdNNNN2nmzJmaOHGiTjrpJH344YeqW7duWa4RAAAAgHFRXbx9ww03SJJuuukmderUSf/5z3/MX1QCAAAAoOxFfYXbDTfcoGeeeUbTp0/Xk08+WRZrAvzL87QnqbzEgG4TfWyjj2me5yk9PZ1/gDSKPrbFS59Sn7GoV69eoU8uGAyqX79+GjVqlKRf/wBWrFgR/QpxRLArlE3OC2hLJV5KaBV9bKOPbcFgUM2aNYv1MnAA9LEtXvqUerDo2LGj+akJB8auUEa5sNJ+2arcchkSW2baQx/b6GNaOBzW+vXrVaNGDQUC9LGGPrbFS59SDxYvvvhiGS4DgCR5zilt12btSK0sx9xuDn1so49t4XBY69atU/Xq1U3/YORX9LEtXvrYXRkAAACAuBHVrlCS9M0332jJkiXavXt3kfuuvPLKaB8eAAAAQBwo9WDxyy+/6LzzztOUKVPkeZ7c/37T6W+vu2CwAErGeZ52pVaS4/olk+hjG31sCwQCqlq1qumXcfgZfWyLlz6lXt3999+v1atXa/r06XLO6e2339bkyZN10UUXqVGjRpo3b15ZrhNljF2hjPIC2laxBheeWkUf2+hjWiAQUIMGDcz/YORX9LEtXvqUenWTJk3SHXfcoQ4dOkiS6tSpo86dO+uf//yn2rRpo6effrrMFomyx65QRrmwjtmxXnLhWK8ExaGPbfQxLRwOa8WKFQqH6WMRfWyLlz6lHixWr16tpk2bKhgMyvM8/fLLL5H7evbsqYkTJ5bF+gBf8ZxT+d3b5TkGP4voYxt9bAuHw9q8ebP5H4z8ij62xUufUg8WlSpV0q5duyRJ1apV0/LlyyP37du3L3IfAAAAgN+/Ug8WzZs317JlyyRJf/jDH/TQQw9pxowZ+uqrr3TfffepZcuWZbZIAAAAALaVeleoa665JnKW4sEHH9Spp56qjh07Svr1bMYHH3xQNisEfMR5nnLLV2VXG6PoYxt9bAsEAqpVq5b5i0/9ij62xUufUg8Wl156aeS/69Wrp2XLlkW2nu3QoYMqV65cJgvEkcGuUEZ5AeWWrxrrVeBA6GMbfUwr+MEINtHHtnjpU2ZjT/ny5XXuuefqnHPOYaiIA+wKZZPnwqqy/Qd57GpjEn1so49toVBIS5YsUSgUivVSUAz62BYvfUp9xmLNmjWHPKZOnTqlfXjAn5xTSt4uyTlxUskg+thGH9Occ8rJyYn8Ql3YQh/b4qVPqQeLrKysQr9luzjWpyoAAAAAZaPUg8XDDz8cGSxCoZAGDx6svn37xsXrv+JVp06d1KpVKz3++OOxXgoAAABQSKkHi4EDB0b+u2CwuOKKK9SmTZsyWRgOLisrS/369VO/fv1ivRSUIecFtK1ippxne9cHv6KPbfSxLRAIqH79+uZ3tfEr+tgWL31KPVggvrErlFGep12px8R6FTgQ+thGH9MCgYCqVasW62XgAOhjW7z0sT32+NiuXbt05ZVXqkKFCsrMzNSjjz4aua9Tp0764YcfdNttt8nzvENe61IcdoWyyXNhVf95BbvaGEUf2+hjWygU0sKFC7n+0ij62BYvfcp0sCjND7go3u23366pU6fqnXfe0SeffKJp06Zp7ty5kqS3335btWrV0n333acNGzZow4YNMV4tyoxzSsjf++uuNrCHPrbRxzTnnHbv3m1+Vxu/oo9t8dKn1C+FatGiRZHbevTooZSUFEm/DhkLFy4s/cp8bOfOnRo7dqxefvllde3aVZL00ksvRS6Mr1y5soLBoCpWrKjq1asf9LH27t2rvXv3Rt7Pzc09cgsHAACAb5V6sKhcuXKhMxQdO3YskwVBWrFihfLy8tS+ffvIbZUrV1aTJk1K/FjDhw/XsGHDynJ5AAAAQBGlHiymTZtWhsvAb5Xlaa4hQ4aof//+kfdzc3NVu3ZtrrAwynkBbalUh11tjKKPbfSxLRgMqmnTpgoGg7FeCopBH9vipQ/ffQ1q2LChEhMTNWvWrMht27Zt07JlyyLvJyUlHdYFPMnJyUpLSyv09iuuhzHJ87QnqYLE9Uo20cc2+pjmeZ4qVarE9ZhG0ce2eOkT1WDx6aef6oknntDWrVu1d+9eDRkyROecc46ef/75slqfL1WoUEHXXHONbr/9dn366af65ptv1KtXr0J7F2dlZemzzz7Tjz/+qC1btpT4OdgVyiYvHFLNLUvlhW3v+uBX9LGNPrbl5+dr9uzZys/Pj/VSUAz62BYvfUr9UqhXX31VV1xxhTzP08svv6yzzz5bb731lvLy8vThhx8qLS1NPXr0KMu1+srIkSO1c+dOnXfeeapYsaIGDBignJycyP333XefbrjhBjVo0EB79+41v0sADp8XZqtMy+hjG31ss75Vpt/Rx7Z46FPqweLxxx9Xnz591KFDB11++eVq1aqVli9frn379unss8/WmDFjGCyiUKFCBY0fP17jx4+P3Hb77bdH/rtdu3bsugUAAAAzSv1SqGXLlun8889X9+7dJSkyRCQmJuqmm27S0qVLy2aFAAAAAMwr9WCRn5+v5ORklStXTpKUkZERua9KlSr8vgTjeOGUTc4LaGPlBuxqYxR9bKOPbcFgUC1atDC/q41f0ce2eOlT6u++mZmZ2rRpk4LBoN555x01bNgwct+6detUpUqVMlkg4DehQKlfoYijgD620ce2pKSkWC8BB0Ef2+KhT6kHiwsuuEC7d++WJJ1//vm/2cZU+ve//63s7OzoV4cjxvZmZf7lubBqbvlOnuMCVIvoYxt9bAuFQpozZ05cXIDqR/SxLV76lPqfdh555JED3vePf/xDycnJpX1oAAAAAHHmiJwz/u31FgAAAAB+/0o9WLz88suHPObKK68s7cMDAAAAiCOlHix69eoV+bXixf1yNs/zGCwMY1com5wX0I9VmrCrjVH0sY0+tgWDQWVnZ5vf1cav6GNbvPQp9WDRpEkTff/99+rTp49uueUW858oEC+C4XzlB+3v/OBX9LGNPrbl5eUpNTU11svAAdDHtnjoU+p/1vn666/14IMPauzYsbrooou0du1a1a1bt9Ab7GJXKJs8F1b1n1ewq41R9LGNPraFQiEtWrTI/K42fkUf2+KlT6kHi4SEBA0aNEhLlixRkyZN1KlTJ1111VX66aefynJ9AAAAAOJA1C9ErVmzpt544w198sknmjNnjpo0aaInnnhC4TD/YgQAAAD4RakHizVr1hR6a9iwoSZNmqQrrrhCAwcOVOvWrctynYBvuAAXnlpGH9voYxvXY9pGH9vioU+pL97OysqK7Aq1P+ecvvnmm1IvCkee4yoLk1wgqB+rNI31MnAA9LGNPrYlJCToxBNPjPUycAD0sS1e+pR6sHjhhRcOOFggHrDhrEnOKWXfLu1JLC/x98se+thGH9Occ8rJyVF6ejo/PxhEH9vipU9Uv8cC8cvul6S/eS6sKtvX/G8vfvunPP2GPrbRx7ZQKKSlS5cqOztbCQml/vEDRwh9bIuXPmWysvXr12vr1q3KyMhQjRo1yuIhAQAAAMSRqK5ye/vtt9WkSRPVrl1brVq1Uu3atdW4cWO99dZbZbU+AAAAAHGg1IPFG2+8oYsvvljBYFB33323xowZo7vuukvBYFA9evTQG2+8UZbrBPzB85SfkMzrw62ij230Mc3zPKWmppp+fbif0ce2eOnjOedKdRXv8ccfr6ysLL333nsK/GZ7v3A4rO7du2vNmjX69ttvy2yhKBu5ublKT0/X9c9PUr22HWK9HAAw68clC/Vkzy6aO3eu2rRpE+vlAEBMFPzsmJOTo7S0tIMeW+ozFitWrNBNN91UaKiQpEAgoJtuukkrVqwo7UPjKPDYFcom51R+9zapdPM+jjT62EYf08LhsDZt2sQv0DWKPrbFS59SDxZ169bVL7/8Uux9v/zyi2rXrl3qRQF+5bmwjtmxQZ6z/Y3Dr+hjG31sC4fDWrlypfkfjPyKPrbFS59SDxYDBgzQfffdpy1bthS6fdOmTXrggQc0cODAqBcHAAAAID6UervZb775Rrm5ucrKylLnzp1VvXp1bdy4UZ9++qmqVKmib7/9VrfeequkXy84GT16dJktGtHbumalEstViPUysJ+AnDKS92j91q8V5reNmEMf28q6z6ZVy8tgVQDgH6W+eHv/aysO+iSep1AoVJqnQRkruAAnISFB+fn5sV4O9pOYmKiLL75Yb731lvbt2xfr5WA/9LHtSPRJLVdOS5csUZ06dcrk8fwsFApp2bJlaty4sYJBfoGhNfSxLZZ9SnLxdqkHC8Sngi+O6dOnq0IFzlgAwMFUqVKFoQKAr5VksLD7O8FxRLVo0UKVKlWK9TKwn3A4rPXr16tGjRolOiuIo4M+ttHHNvrYRh/b4qVPiQaL+vXrH/axnuex5axh1ncV8KtwOKx169apevXqpr9x+BV9bKOPbfSxjT62xUufEg0Wq1ev1imnnMK/dAMAAAAopMQvhXr00Ud10kknHYm1AAAAAIhTds+l4IiyfBrNzwKBgKpWrUofo+hjG31so49t9LEtXvpw8bZPWf/C9KtAIKAGDRrEehk4APrYRh/b6GMbfWyLlz78dOlTXLxtUzgc1ooVK+hjFH1so49t9LGNPrbFSx8GC5+y/oXpV+FwWJs3b6aPUfSxjT620cc2+tgWL31K/FKo7777TgkJh/dhbdq0KfGCAAAAAMSfEg8WvXr1OuQxzjl5nqdQKFSaNQEAAACIMyUaLMaNG3ek1oGjjIu3bQoEAqpVqxZ9jKKPbfSxjT620ce2eOnjOedcrBeBoyc3N1fp6enKyclRWlparJcDAAAAw0rysyPbzfrU/PnzVbFixTJ5rCpVqqhOnTpl8lh+FwqFtGzZMjVu3FjBYDDWy8F+6GMbfWyjj230sS1e+jBY+FTXrl21b9++Mnms1HLltHTJEoaLMuCcU05OjjiRaBN9bKOPbfSxjT62xUsfBgufOn/wCFVv2iLqx9m0arneHHqjtmzZwmABAADgYwwWPpVRp75qNmsZ62UAAADgd8L2peWAzwQCAdWvX9/8rg9+RR/b6GMbfWyjj23x0oczFj7l5MV6CShGIBBQtWrVYr0MHAB9bKOPbfSxjT62xUsf22MPjhhPti/+8atQKKSFCxfyyyWNoo9t9LGNPrbRx7Z46cNgARjinNPu3bvN7/rgV/SxjT620cc2+tgWL30YLAAAAABEjcECAAAAQNQYLHzK9ok0/woGg2ratKnp36rpZ/SxjT620cc2+tgWL33YFcq32BXKIs/zVKlSpVgvAwdAH9voYxt9bKOPbfHShzMWPsWuUDbl5+dr9uzZys/Pj/VSUAz62EYf2+hjG31si5c+DBaAMda3kvM7+thGH9voYxt9bIuHPgwWAAAAAKLGYAEAAAAgagwWPsUVFjYFg0G1aNHC/K4PfkUf2+hjG31so49t8dKHwQIwJikpKdZLwEHQxzb62EYf2+hjWzz0YbDwKTabtSkUCmnOnDlxcYGWH9HHNvrYRh/b6GNbvPRhsAAAAAAQNQYLAAAAAFFjsAAAAAAQNQYLn2JXKJuCwaCys7PN7/rgV/SxjT620cc2+tgWL30YLABj8vLyYr0EHAR9bKOPbfSxjT62xUMfBgufYlcom0KhkBYtWmR+1we/oo9t9LGNPrbRx7Z46cNgAQAAACBqDBYlsHr1anmepwULFsR6KQAAAIApDBYx9OKLL6pSpUqxXgaMsX5hlt/Rxzb62EYf2+hjWzz0SYj1AhC9UCgkz/MUCBz+nOi4ysKkhIQEnXjiibFeBg6APrbRxzb62EYf2+KlD2csihEOhzVixAg1bNhQycnJqlOnjh588MEixxV3xmHixInyvP//Q/vChQv1hz/8QRUrVlRaWpratm2rOXPmaNq0abr66quVk5Mjz/PkeZ7uvfdeSb9e9T9o0CDVrFlT5cuX18knn6xp06YVed5///vfOu6445ScnKwffvihhJ8lG85a5JzT9u3b5Rx9LKKPbfSxjT620ce2eOnDYFGMIUOGaMSIEbrrrru0ePFivfbaazr22GNL9Vg9e/ZUrVq1NHv2bM2dO1eDBw9WYmKiOnTooMcff1xpaWnasGGDNmzYoIEDB0qSrr76as2cOVOvv/66Fi1apEsuuURnnXWWli9fHnncX375RcOHD9f//d//6dtvv1W1atVKtC7OV9gUCoW0dOlS87s++BV9bKOPbfSxjT62xUsfXgq1nx07dmj06NF68sknddVVV0mSGjRooFNPPVWrV68u8eOtWbNGt99+u5o2bSpJatSoUeS+9PR0eZ6n6tWrR25bsWKFJkyYoHXr1qlGjRqSpIEDB+qjjz7SuHHj9NBDD0mS9u3bpzFjxqhly5YHff69e/dq7969kfdzc3NL/DkAAAAAh8IZi/0sWbJEe/fuVefOncvk8fr3769rr71WXbp00d///netWLHioMfPmzdPzjk1btxYFSpUiLxNnz690McmJSWpRYsWh3z+4cOHKz09PfJWu3btqD8nAAAAYH8MFvtJTU097GMDgUCR17rt27ev0Pv33nuvvv32W3Xv3l1TpkzRcccdp3feeeeAjxkOhxUMBjV37lwtWLAg8rZkyRKNHj260Dp/ey3HgQwZMkQ5OTmRt7Vr1x7254ejz/O8w26Lo48+ttHHNvrYRh/b4qUPL4XaT6NGjZSamqpPP/1U11577UGPrVq1qnbs2KFdu3apfPnyklTs77ho3LixGjdurNtuu02XXXaZxo0bpwsvvFBJSUlFXivXunVrhUIhbdq0SaeddlrUn09ycrKSk5OL3M6uUDYFg8FDvrwNsUMf2+hjG31so49t8dKHMxb7SUlJ0R133KFBgwbp5Zdf1ooVKzRr1iyNHTu2yLEnn3yyypUrp7/97W/6/vvv9dprr+nFF1+M3L9792716dNH06ZN0w8//KCZM2dq9uzZatasmSQpKytLO3fu1KeffqotW7bol19+UePGjdWzZ09deeWVevvtt7Vq1SrNnj1bI0aM0AcffFBmn6fHrlAmhcNhbdq0SeFwONZLQTHoYxt9bKOPbfSxLV76MFgU46677tKAAQN09913q1mzZurRo4c2bdpU5LjKlSvrlVde0QcffKDmzZtrwoQJkS1jpV+ny61bt+rKK69U48aNdemll+rss8/WsGHDJEkdOnRQ79691aNHD1WtWlUPP/ywJGncuHG68sorNWDAADVp0kTnnXeevvzyS66P8IFwOKyVK1ea/8bhV/SxjT620cc2+tgWL308Z31DXJSp3Nxcpaen64bnJyqr7SlRP96PSxbqyZ5dNHfuXLVp06YMVuhv+fn5mjNnjrKzs5WQwCsVraGPbfSxjT620ce2WPYp+NkxJydHaWlpBz2WMxYAAAAAosZgARjieV7k95vAHvrYRh/b6GMbfWyLlz6c6/IpdoWyKRgMRi7uhz30sY0+ttHHNvrYFi99OGPhU+wKZVM4HNa6devMX5zlV/SxjT620cc2+tgWL30YLABD4uUbh1/Rxzb62EYf2+hjW7z0YbAAAAAAEDUGCwAAAABRY7AADAkEAqpataoCAf5qWkQf2+hjG31so49t8dKHXaF8il2hbAoEAmrQoEGsl4EDoI9t9LGNPrbRx7Z46WN77MERw65QNoXDYa1YscL8xVl+RR/b6GMbfWyjj23x0ofBAjAkHA5r8+bN5r9x+BV9bKOPbfSxjT62xUsfBgsAAAAAUWOwAAAAABA1BgvAkEAgoFq1apnf9cGv6GMbfWyjj230sS1e+rArlE+xK5RNBd84YBN9bKOPbfSxjT62xUsf22MPjhh2hbIpFAppyZIlCoVCsV4KikEf2+hjG31so49t8dKHwQIwxDmnnJwcOcfgZxF9bKOPbfSxjT62xUsfBgsAAAAAUWOwAAAAABA1BgvAkEAgoPr165vf9cGv6GMbfWyjj230sS1e+rArlE+xK5RNgUBA1apVi/UycAD0sY0+ttHHNvrYFi99bI89OGLYFcqmUCikhQsXmt/1wa/oYxt9bKOPbfSxLV76MFgAhjjntHv3bvO7PvgVfWyjj230sY0+tsVLH14K5VNb16xUYrkKUT/OplXLy2A1AAAAiHcMFj416e93aN++fWXyWKnlyqlKlSpl8lgAAACIT56zfk4FZSo3N1fp6emaNm2aKlasWCaPWaVKFdWpU6dMHsvvCn4BTnp6ujyPC+ytoY9t9LGNPrbRx7ZY9in42TEnJ0dpaWkHPZbBwmdK8sUBAAAAfyvJz45cvO1T+fn5sV4CipGfn6/Zs2fTxyj62EYf2+hjG31si5c+DBaAMda3kvM7+thGH9voYxt9bIuHPgwWAAAAAKLGYAEAAAAgaly87TMFF+Bs375d6enpsV4O9lPwC3BSU1PZlcMg+thGH9voYxt9bItlHy7eBuJYUlJSrJeAg6CPbfSxjT620ce2eOjDYOFT8XABkB+FQiHNmTOHPkbRxzb62EYf2+hjW7z0YbAAAAAAEDUGCwAAAABRY7AAAAAAEDV2hfIZdoWyzTmnUCikYDDIrhwG0cc2+thGH9voY1ss+5RkV6iEo7QmGLNgwQJVrFgx1ss4qqpUqaI6derEehmHlJeXp9TU1FgvAwdAH9voYxt9bKOPbfHQh8HCp7p27ap9+/bFehlHVWq5clq6ZInp4SIUCmnRokXKzs5WQgJ/Pa2hj230sY0+ttHHtnjpY3dlOKLOHzxC1Zu2iPUyjppNq5brzaE3asuWLaYHCwAAgHjFYOFTGXXqq2azlrFeBgAAAH4n2BUKMCYYDMZ6CTgI+thGH9voYxt9bIuHPpyx8CkndnywKCEhQSeeeGKsl4EDoI9t9LGNPrbRx7Z46cMZC99il2GLnHPavn272AXaJvrYRh/b6GMbfWyLlz4MFj7F+QqbQqGQli5dqlAoFOuloBj0sY0+ttHHNvrYFi99GCwAAAAARI3BAgAAAEDUGCwAQzzPU2pqqjyPF6tZRB/b6GMbfWyjj23x0oddoXyKXaFsCgaDatmS3y9iFX1so49t9LGNPrbFSx/OWPiUx65QJoXDYW3atEnhcDjWS0Ex6GMbfWyjj230sS1e+jBYAIaEw2GtXLnS/DcOv6KPbfSxjT620ce2eOnDYAEAAAAgagwWAAAAAKLGYAEY4nme0tPTze/64Ff0sY0+ttHHNvrYFi992BXKp9gVyqZgMKhmzZrFehk4APrYRh/b6GMbfWyLlz6csfApdoWyKRwOa926deYvzvIr+thGH9voYxt9bIuXPgwWgCHx8o3Dr+hjG31so49t9LEtXvowWAAAAACIGoMFAAAAgKgxWACGBAIBVa1aVYEAfzUtoo9t9LGNPrbRx7Z46cOuUD7FrlA2BQIBNWjQINbLwAHQxzb62EYf2+hjW7z0sT324IhhVyibwuGwVqxYYf7iLL+ij230sY0+ttHHtnjpw2ABGBIOh7V582bz3zj8ij620cc2+thGH9vipQ+DBQAAAICo+WqwyMrK0uOPPx7rZQAAAAC/O74aLMpar169dMEFF8R6GfgdCQQCqlWrlvldH/yKPrbRxzb62EYf2+KlT9ztCpWXl6ekpKRYLyPusSuUTQXfOGATfWyjj230sY0+tsVLn5iPPZ06dVKfPn3Up08fVapUSRkZGRo6dKic+3XXoqysLD3wwAPq1auX0tPTdd1110mS/vWvf+n4449XcnKysrKy9OijjxZ63E2bNuncc89Vamqq6tWrp1dffbXQ/atXr5bneVqwYEHktu3bt8vzPE2bNi1y27fffqvu3bsrLS1NFStW1GmnnaYVK1bo3nvv1UsvvaRJkybJ87wiH1ecvLw89enTR5mZmUpJSVFWVpaGDx8euT8nJ0fXX3+9qlWrprS0NJ1xxhlauHChJGnz5s2qXr26HnroocjxX375pZKSkvTJJ58c9p93AXaFsikUCmnJkiUKhUKxXgqKQR/b6GMbfWyjj23x0sfEGYuXXnpJ11xzjb788kvNmTNH119/verWrRsZIkaOHKm77rpLQ4cOlSTNnTtXl156qe6991716NFDX3zxhW666SZlZGSoV69ekn59mdLatWs1ZcoUJSUl6dZbb9WmTZtKtK4ff/xRp59+ujp16qQpU6YoLS1NM2fOVH5+vgYOHKglS5YoNzdX48aNkyRVrlz5oI/3xBNP6N1339Wbb76pOnXqaO3atVq7dq0kyTmn7t27q3Llyvrggw+Unp6uZ599Vp07d9ayZctUtWpVvfDCC7rgggvUrVs3NW3aVH/5y1900003qVu3bgd8zr1792rv3r2R93Nzc0v0Z4CjyzmnnJycyGANW+hjG31so49t9LEtXvqYGCxq166tUaNGyfM8NWnSRF9//bVGjRoVGSzOOOMMDRw4MHJ8z5491blzZ911112SpMaNG2vx4sUaOXKkevXqpWXLlunDDz/UrFmzdPLJJ0uSxo4dq2bNmpVoXU899ZTS09P1+uuvKzExMfJcBVJTU7V3715Vr179sB5vzZo1atSokU499VR5nqe6detG7ps6daq+/vprbdq0ScnJyZKkRx55RBMnTtRbb72l66+/Xn/84x913XXXqWfPnjrxxBOVkpKiv//97wd9zuHDh2vYsGEl+rwBAACAkor5S6EkqV27dvK8//+a//bt22v58uWR0z3Z2dmFjl+yZIlOOeWUQredcsopkY9ZsmSJEhISCn1c06ZNValSpRKta8GCBTrttNMiQ0W0evXqpQULFqhJkya69dZbC72Eae7cudq5c6cyMjJUoUKFyNuqVau0YsWKyHGPPPKI8vPz9eabb+rVV19VSkrKQZ9zyJAhysnJibwVnCEBAAAAypKJMxaHUr58+ULvO+cKDSIFt+3/3/sf81sFV9X/9uP27dtX6JjU1NTSLfgA2rRpo1WrVunDDz/Uf/7zH1166aXq0qWL3nrrLYXDYWVmZhZ7ncZvB6KVK1dq/fr1CofD+uGHH9SiRYuDPmdycnLkDAjsCwQCql+/vvldH/yKPrbRxzb62EYf2+Klj4nBYtasWUXeb9SokYLBYLHHH3fccZoxY0ah27744gs1btxYwWBQzZo1U35+vubMmaOTTjpJkvTdd99p+/btkeOrVq0qSdqwYYNat24tSYUu5JakFi1a6KWXXtK+ffuKPWuRlJRU4oto0tLS1KNHD/Xo0UMXX3yxzjrrLP38889q06aNNm7cqISEBGVlZRX7sXl5eerZs6d69Oihpk2b6pprrtHXX3+tY489tkRrkNgVyqpAIKBq1arFehk4APrYRh/b6GMbfWyLlz4mxp61a9eqf//++u677zRhwgT94x//UN++fQ94/IABA/Tpp5/q/vvv17Jly/TSSy/pySefjFyH0aRJE5111lm67rrr9OWXX2ru3Lm69tprC52BSE1NVbt27fT3v/9dixcv1meffRa5OLxAnz59lJubqz//+c+aM2eOli9frvHjx+u7776T9OuOVYsWLdJ3332nLVu2FDnjsb9Ro0bp9ddf19KlS7Vs2TL985//VPXq1VWpUiV16dJF7du31wUXXKCPP/5Yq1ev1hdffKGhQ4dqzpw5kqQ777xTOTk5euKJJzRo0CA1a9ZM11xzTan+zNkVyqZQKKSFCxea3/XBr+hjG31so49t9LEtXvqYGCyuvPJK7d69WyeddJJuvvlm3XLLLbr++usPeHybNm305ptv6vXXX9cJJ5ygu+++W/fdd19kRyhJGjdunGrXrq2OHTvqoosuimzj+lsvvPCC9u3bp+zsbPXt21cPPPBAofszMjI0ZcoU7dy5Ux07dlTbtm31/PPPR85eXHfddWrSpImys7NVtWpVzZw586CfZ4UKFTRixAhlZ2frxBNP1OrVq/XBBx8oEAjI8zx98MEHOv300/XXv/5VjRs31p///GetXr1axx57rKZNm6bHH39c48ePV1pamgKBgMaPH68ZM2bo6aefLuGfOKxyzmn37t3md33wK/rYRh/b6GMbfWyLlz6ei/EKO3XqpFatWunxxx+P5TJ8Izc3V+np6brh+YnKanvKoT/gd+LHJQv1ZM8umjt3rtq0aRPr5RxQwUv4srOzlZBg4pWK+A362EYf2+hjG31si2Wfgp8dc3JylJaWdtBjTZyxAAAAABDfGCzK0EMPPVRoq9jfvp199tmxXl4htk+k+VcwGFTTpk0PuHEBYos+ttHHNvrYRh/b4qVPzM91Fbe9arzq3bu3Lr300mLvK+uta6PHrlAWeZ5X4t+3gqOHPrbRxzb62EYf2+KlD2csylDlypXVsGHDYt9q1qwZ6+UVwq5QNuXn52v27NnKz8+P9VJQDPrYRh/b6GMbfWyLlz4MFoAx1reS8zv62EYf2+hjG31si4c+DBYAAAAAosZgAQAAACBqDBY+xRUWNgWDQbVo0cL8rg9+RR/b6GMbfWyjj23x0ofBAjAmKSkp1kvAQdDHNvrYRh/b6GNbPPRhsPApNpu1KRQKac6cOXFxgZYf0cc2+thGH9voY1u89GGwAAAAABA1BgsAAAAAUWOwAAAAABA1BgufYlcom4LBoLKzs83v+uBX9LGNPrbRxzb62BYvfRgsAGPy8vJivQQcBH1so49t9LGNPrbFQx8GC59iVyibQqGQFi1aZH7XB7+ij230sY0+ttHHtnjpw2ABAAAAIGoMFgAAAACixmABGGP9wiy/o49t9LGNPrbRx7Z46JMQ6wUgNhxXWZiUkJCgE088MdbLwAHQxzb62EYf2+hjW7z04YyFb7HhrEXOOW3fvl3O0cci+thGH9voYxt9bIuXPgwWPsX5CptCoZCWLl1qftcHv6KPbfSxjT620ce2eOnDS6F8auualUosVyHWyzhqNq1aHuslAAAA/K4xWPjUpL/foX379sV6GUdVarlyqlKlSqyXAQAA8LvEYOFTkydPVsWKFWO9jKOqSpUqqlOnTqyXcVCe5yk1NVWex4vVLKKPbfSxjT620ce2eOnjOetXgaBM5ebmKj09XTk5OUpLS4v1cgAAAGBYSX525OJtnwqHw7FeAooRDoe1adMm+hhFH9voYxt9bKOPbfHSh8HCp6x/YfpVOBzWypUr6WMUfWyjj230sY0+tsVLHwYLAAAAAFFjsAAAAAAQNQYLn7K+q4BfeZ6n9PR0+hhFH9voYxt9bKOPbfHSh12hfIZdoQAAAHC42BUKh2T94h+/CofDWrduHX2Moo9t9LGNPrbRx7Z46cNg4VPWvzD9Kl6+cfgVfWyjj230sY0+tsVLHwYLAAAAAFFjsAAAAAAQNQYLnwoESG9RIBBQ1apV6WMUfWyjj230sY0+tsVLH3aF8hl2hQIAAMDhYlcoHJL1i3/8KhwOa8WKFfQxij620cc2+thGH9vipQ+DhU9Z/8L0q3A4rM2bN9PHKPrYRh/b6GMbfWyLlz4MFgAAAACilhDrBeDoKrikJjc3VwkJ5LcmPz9fu3btoo9R9LGNPrbRxzb62BbLPrm5uZL+/8+QB8NXjs9s3bpVklSvXr0YrwQAAADxYseOHUpPTz/oMQwWPlO5cmVJ0po1aw75xYGjLzc3V7Vr19batWvZtcsg+thGH9voYxt9bItlH+ecduzYoRo1ahzyWAYLnynY/zg9PZ1vHIalpaXRxzD62EYf2+hjG31si1Wfw/3HaC7eBgAAABA1BgsAAAAAUWOw8Jnk5GTdc889Sk5OjvVSUAz62EYf2+hjG31so49t8dLHc4ezdxQAAAAAHARnLAAAAABEjcECAAAAQNQYLAAAAABEjcHid2bMmDGqV6+eUlJS1LZtW33++ecHPX769Olq27atUlJSVL9+fT3zzDNHaaX+VJI+GzZs0OWXX64mTZooEAioX79+R2+hPlWSPm+//ba6du2qqlWrKi0tTe3bt9fHH398FFfrPyXpM2PGDJ1yyinKyMhQamqqmjZtqlGjRh3F1fpTSf8fVGDmzJlKSEhQq1atjuwCfa4kfaZNmybP84q8LV269Ciu2F9K+vdn7969uvPOO1W3bl0lJyerQYMGeuGFF47Sag/A4Xfj9ddfd4mJie755593ixcvdn379nXly5d3P/zwQ7HHr1y50pUrV8717dvXLV682D3//PMuMTHRvfXWW0d55f5Q0j6rVq1yt956q3vppZdcq1atXN++fY/ugn2mpH369u3rRowY4b766iu3bNkyN2TIEJeYmOjmzZt3lFfuDyXtM2/ePPfaa6+5b775xq1atcqNHz/elStXzj377LNHeeX+UdJGBbZv3+7q16/vunXr5lq2bHl0FutDJe0zdepUJ8l99913bsOGDZG3/Pz8o7xyfyjN35/zzjvPnXzyyW7y5Mlu1apV7ssvv3QzZ848iqsuisHid+Skk05yvXv3LnRb06ZN3eDBg4s9ftCgQa5p06aFbrvhhhtcu3btjtga/aykfX6rY8eODBZHWDR9Chx33HFu2LBhZb00uLLpc+GFF7q//OUvZb00/E9pG/Xo0cMNHTrU3XPPPQwWR1BJ+xQMFtu2bTsKq0NJ+3z44YcuPT3dbd269Wgs77DxUqjfiby8PM2dO1fdunUrdHu3bt30xRdfFPsx//3vf4scf+aZZ2rOnDnat2/fEVurH5WmD46esugTDoe1Y8cOVa5c+Ugs0dfKos/8+fP1xRdfqGPHjkdiib5X2kbjxo3TihUrdM899xzpJfpaNH+HWrdurczMTHXu3FlTp049ksv0rdL0effdd5Wdna2HH35YNWvWVOPGjTVw4EDt3r37aCz5gBJi+uwoM1u2bFEoFNKxxx5b6PZjjz1WGzduLPZjNm7cWOzx+fn52rJlizIzM4/Yev2mNH1w9JRFn0cffVS7du3SpZdeeiSW6GvR9KlVq5Y2b96s/Px83Xvvvbr22muP5FJ9qzSNli9frsGDB+vzzz9XQgI/jhxJpemTmZmp5557Tm3bttXevXs1fvx4de7cWdOmTdPpp59+NJbtG6Xps3LlSs2YMUMpKSl65513tGXLFt100036+eefY3qdBX+Tf2c8zyv0vnOuyG2HOr6421E2StoHR1dp+0yYMEH33nuvJk2apGrVqh2p5fleafp8/vnn2rlzp2bNmqXBgwerYcOGuuyyy47kMn3tcBuFQiFdfvnlGjZsmBo3bny0lud7Jfk71KRJEzVp0iTyfvv27bV27Vo98sgjDBZHSEn6hMNheZ6nV199Venp6ZKkxx57TBdffLGeeuoppaamHvH1FofB4neiSpUqCgaDRSbbTZs2FZmAC1SvXr3Y4xMSEpSRkXHE1upHpemDoyeaPm+88YauueYa/fOf/1SXLl2O5DJ9K5o+9erVkyQ1b95cP/30k+69914GiyOgpI127NihOXPmaP78+erTp4+kX39Qcs4pISFBn3zyic4444yjsnY/KKv/B7Vr106vvPJKWS/P90rTJzMzUzVr1owMFZLUrFkzOee0bt06NWrU6Iiu+UC4xuJ3IikpSW3bttXkyZML3T558mR16NCh2I9p3759keM/+eQTZWdnKzEx8Yit1Y9K0wdHT2n7TJgwQb169dJrr72m7t27H+ll+lZZ/f1xzmnv3r1lvTyo5I3S0tL09ddfa8GCBZG33r17q0mTJlqwYIFOPvnko7V0Xyirv0Pz58/nZdJHQGn6nHLKKVq/fr127twZuW3ZsmUKBAKqVavWEV3vQcXoonEcAQVblY0dO9YtXrzY9evXz5UvX96tXr3aOefc4MGD3RVXXBE5vmC72dtuu80tXrzYjR07lu1mj6CS9nHOufnz57v58+e7tm3bussvv9zNnz/fffvtt7FY/u9eSfu89tprLiEhwT311FOFtmLcvn17rD6F37WS9nnyySfdu+++65YtW+aWLVvmXnjhBZeWlubuvPPOWH0Kv3ul+R73W+wKdWSVtM+oUaPcO++845YtW+a++eYbN3jwYCfJ/etf/4rVp/C7VtI+O3bscLVq1XIXX3yx+/bbb9306dNdo0aN3LXXXhurT8E5x3azvztPPfWUq1u3rktKSnJt2rRx06dPj9x31VVXuY4dOxY6ftq0aa5169YuKSnJZWVluaeffvoor9hfStpHUpG3unXrHt1F+0hJ+nTs2LHYPlddddXRX7hPlKTPE0884Y4//nhXrlw5l5aW5lq3bu3GjBnjQqFQDFbuHyX9HvdbDBZHXkn6jBgxwjVo0MClpKS4Y445xp166qnu/fffj8Gq/aOkf3+WLFniunTp4lJTU12tWrVc//793S+//HKUV12Y59z/rtYFAAAAgFLiGgsAAAAAUWOwAAAAABA1BgsAAAAAUWOwAAAAABA1BgsAAAAAUWOwAAAAABA1BgsAAAAAUWOwAAAAABA1BgsAMOzFF1+U53mF3qpWrapOnTrp3//+d6yXBwBABIMFAMSBcePG6b///a+++OILPffccwoGgzr33HP13nvvxXppAABIkhJivQAAwKGdcMIJys7Ojrx/1lln6ZhjjtGECRN07rnnxnBlAAD8ijMWABCHUlJSlJSUpMTExEK3Dxs2TCeffLIqV66stLQ0tWnTRmPHjpVzLnLM9u3b1bp1a7Vt21a5ubmR23v16qWsrKxCj3fdddfpmGOO0cKFCyO3ZWVl6Zxzzimypj59+sjzvEK37dmzR0OGDFG9evWUlJSkmjVr6uabb9b27duLfPxrr72m9u3bq0KFCqpQoYJatWqlsWPHSpI6depU5CVh+78V8DxPffr0OfQfYjGysrIO6zl++zzPPvusGjdurOTkZB133HF6/fXXCx1X8HK21atXR27bt2+fmjVrJs/z9OKLL0ZuHzBggBo0aKBy5copLS1N2dnZeuWVVwo9XqdOnXTCCScUWfsjjzxS5HneeOMNdevWTZmZmUpNTVWzZs00ePBg7dq1q9DHFtf+mWeeUSAQ0OOPP17o9hkzZqhz586qWLGiypUrpw4dOuj9998v9nMueEtNTdVxxx2n0aNHF1k3gN8PzlgAQBwIhULKz8+Xc04//fSTRo4cqV27dunyyy8vdNzq1at1ww03qE6dOpKkWbNm6ZZbbtGPP/6ou+++W5JUqVIlffzxxzr99NN1zjnn6OOPP1ZqamqR5xwwYIAmTJigyZMnq2XLliVes3NOF1xwgT799FMNGTJEp512mhYtWqR77rlH//3vf/Xf//5XycnJkqS7775b999/vy666CINGDBA6enp+uabb/TDDz9IksaMGRMZgjZs2KCLLrpIQ4cOVffu3Uu8rkM55ZRT9MgjjxS67dFHH9Vbb71V5Nh3331XU6dO1X333afy5ctrzJgxuuyyy5SQkKCLL774gM8xatQoLV++vMjtrVq1Uvv27VWtWjXt3btX7777rq644gode+yx6tq1a4k/l+XLl+uPf/yj+vXrp/Lly2vp0qUaMWKEvvrqK02ZMuWAH/fss8/qpptu0mOPPaZ+/fpFbp8+fbq6du2qFi1aaOzYsUpOTtaYMWN07rnnasKECerRo0ehx3n77beVmZmpHTt26LnnnlO/fv2UmZmpSy+9tMSfC4A44AAAZo0bN85JKvKWnJzsxowZc9CPDYVCbt++fe6+++5zGRkZLhwOF7p/zZo1rm7duu6ss85ye/fudVdddZWrW7euc865YcOGueTkZDd58uQij1u3bl3XvXv3IrfffPPN7rf/W/noo4+cJPfwww8XOu6NN95wktxzzz3nnHNu5cqVLhgMup49ex7Wn8mqVaucJDdu3Lhi75fkbr755sN6rP0d7udW8Dypqalu48aNkdvy8/Nd06ZNXcOGDSO3FTRctWqVc865devWuQoVKrhbb7212M8jHA67ffv2uZycHDdhwgQnyY0aNSpyf8eOHd3xxx9fZI0jR44s9Dz7K3jc6dOnO0lu4cKFkft+2/6ZZ55xnucVes4C7dq1c9WqVXM7duwo9DmfcMIJrlatWpGvsf0/Z+ec2759u5PkBg0aVOz6AMQ/XgoFAHHg5Zdf1uzZszV79mx9+OGHuuqqq3TzzTfrySefLHTclClT1KVLF6WnpysYDCoxMVF33323tm7dqk2bNhU6tnbt2nruuef00UcfqWfPngqFQpKk0aNH65577lH//v3VpUuXYtfjnFN+fn6hN/ebl1sVrEX69WU2v3XJJZeofPny+vTTTyVJkydPVigU0s0331zqP58Dra/gczpSOnfurGOPPTbyfjAYVI8ePfT9999r3bp1xX5M//79lZWVpVtuuaXY+ydNmqTExESlp6frsssuU+vWrdWzZ88ix+3/5x8Oh4scs3LlSl1++eWqXr165OuhY8eOkqQlS5YUOf65557TjTfeqIsvvrjQmQpJ2rVrl7788ktdfPHFqlChQqHP+YorrtC6dev03XffFfqYgjNt27Zt0+jRo+V5nv7whz8U+3kDiH+8FAoA4kCzZs2KXLz9ww8/aNCgQfrLX/6iSpUq6auvvlK3bt3UqVMnPf/886pVq5aSkpI0ceJEPfjgg9q9e3ehxwyHw7r//vt13HHHacqUKdq5c6eccxowYIBOOeUUPfvss7r11ltVvXr1Iuv54IMPilzfsb+tW7cqISFBVatWLXS753mqXr26tm7dKknavHmzJKlWrVql+rMpzpgxYzRmzBhJUnp6ulq1aqV7771XnTp1KrPnkFTsn03BbVu3bi3yOU2ZMkX//Oc/NXXqVCUkFP+/4E6dOmn27NnaunWr3njjDWVmZqpixYqFjvn2228P+ee/c+dOnXbaaUpJSdEDDzygxo0bq1y5clq7dq0uuuiiIl8P69evV+/evdWxY0dNnDhR8+bNU5s2bSL3b9u2Tc45ZWZmFnmuGjVqRD7n32rYsGHkvxMSEjR06FCdddZZB103gPjFYAEAcapFixb6+OOPtWzZMp100kl6/fXXlZiYqH//+99KSUmJHDdx4sRiP37UqFH66quvNGfOHO3Zs0edO3fWjh079PTTT+uKK65Qq1atdP311+vdd98t8rGnnnqqRo0aVei2kSNH6s0334y8n5GRofz8fG3evLnQcOGc08aNG3XiiSdKUuS+devWqXbt2qX+8/itSy+9VLfffrucc1q/fr0efPBB/fGPf9T3338f+SG4LGzcuPGAt2VkZBS6fd++ferTp48uv/xydezYsdBF1r9VqVKlyBDZrVs3NWrUSPn5+RoxYkTkmAYNGhS5SPyVV14pdHH0lClTtH79ek2bNi1ylkJSsRfOF6xv1KhRuuWWW9SpUyddfvnlmjdvnsqVKydJOuaYYxQIBLRhw4YiH7t+/XpJUpUqVQrd/u677yozM1N5eXmaN2+eBg8erD179ujhhx8udg0A4hsvhQKAOLVgwQJJ//8Hc8/zlJCQoGAwGDlm9+7dGj9+fJGPXbp0qYYOHaphw4apefPmOvHEE3XRRRepbt266t27t8qXL68XX3xR77//vl566aUiH5+enq7s7OxCb/ufmejcubMkFdnV6F//+pd27doVub9bt24KBoN6+umnS/+HsZ+qVasqOztbJ554os4//3zdeeed2r17t7755psyew5J+vTTT/XTTz9F3g+FQnrjjTfUoEGDImcrRo8erXXr1mnkyJGH/fj5+fnKy8vT119/Xej2lJSUIn/++z9fwS5WBRfIF3j22WeLfa66deuqX79+CgaDGj9+vDZs2FDo5VDly5fXySefrLfffrvQ2Y5wOKxXXnlFtWrVUuPGjQs9ZvPmzZWdna0OHTqoT58+6tKlS5GvBwC/H5yxAIA48M033yg/P1/Sry83efvttzV58mRdeOGFqlevniSpe/fueuyxx3T55Zfr+uuv19atW/XII48U+cEyFArpqquuUsuWLXX77bcf8DlPOeUU3Xbbberbt686d+5c4pcqde3aVWeeeabuuOMO5ebm6pRTTonsCtW6dWtdccUVkn7d4vVvf/ub7r//fu3evVuXXXaZ0tPTtXjxYm3ZskXDhg0r0fNKv/6r/NKlSyNnRx577DGlpqaqefPmJX6sg6lSpYrOOOMM3XXXXZFdoZYuXVrkbIL06/atI0eOLPalRJK0ZcsW3XLLLTrnnHNUq1YtbdmyRU8//bTWrl2rv/3tbyVeW4cOHXTMMceod+/euueee5SYmKhXX3210NbBB5KVlaWnnnpKV1xxhc4++2xdeOGFkqThw4era9eu+sMf/qCBAwcqKSlJY8aM0TfffKMJEyYU2ZJ3/vz52rhxo/Ly8jR//nxNnjy5zF+OBsCQ2F03DgA4lOJ2hUpPT3etWrVyjz32mNuzZ0+h41944QXXpEkTl5yc7OrXr++GDx/uxo4dW2iHngcffNClpKS4pUuXFvrY3+4MVGD37t2uWbNm7swzz4zcVpKdk3bv3u3uuOMOV7duXZeYmOgyMzPdjTfe6LZt21bk419++WV34oknupSUFFehQgXXunXrYnd+OpxdoQrePM9zGRkZ7owzznBTp04t9vjfKumuUDfffLMbM2aMa9CggUtMTHRNmzZ1r776aqHjChoef/zxbt++fQf8PHJzc915553natSo4ZKSklyVKlXcqaeeWuTxSrIr1BdffOHat2/vypUr56pWrequvfZaN2/evCJ/fsW1d865yy67zFWuXNmtW7cuctvnn3/uzjjjDFe+fHmXmprq2rVr5957771iP+eCt8TERFe7dm13/fXXuy1bthR5HgC/D55z+23jAQAADsnzvGJ35gIAv+IaCwAAAABRY7AAAAAAEDUu3gYAoBR4JTEAFMYZCwAAAABRY7AAAAAAEDUGCwAAAABRY7AAAAAAEDUGCwAAAABRY7AAAAAAEDUGCwAAAABRY7AAAAAAEDUGCwAAAABR+3/OMPDaAN0Zq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1295402" y="2454854"/>
            <a:ext cx="4639885" cy="1446550"/>
          </a:xfrm>
          <a:prstGeom prst="rect">
            <a:avLst/>
          </a:prstGeom>
        </p:spPr>
        <p:txBody>
          <a:bodyPr wrap="square">
            <a:spAutoFit/>
          </a:bodyPr>
          <a:lstStyle/>
          <a:p>
            <a:r>
              <a:rPr lang="ru-RU" dirty="0">
                <a:solidFill>
                  <a:schemeClr val="accent1">
                    <a:lumMod val="75000"/>
                  </a:schemeClr>
                </a:solidFill>
              </a:rPr>
              <a:t>Оценка точности модели</a:t>
            </a:r>
            <a:r>
              <a:rPr lang="ru-RU" dirty="0">
                <a:solidFill>
                  <a:schemeClr val="accent1">
                    <a:lumMod val="75000"/>
                  </a:schemeClr>
                </a:solidFill>
              </a:rPr>
              <a:t>:</a:t>
            </a:r>
          </a:p>
          <a:p>
            <a:r>
              <a:rPr lang="he-IL" sz="1400" dirty="0" smtClean="0"/>
              <a:t>	</a:t>
            </a:r>
            <a:r>
              <a:rPr lang="ru-RU" sz="1400" dirty="0" smtClean="0"/>
              <a:t>практически 1 на </a:t>
            </a:r>
            <a:r>
              <a:rPr lang="ru-RU" sz="1400" dirty="0"/>
              <a:t>тестовых </a:t>
            </a:r>
            <a:r>
              <a:rPr lang="ru-RU" sz="1400" dirty="0" smtClean="0"/>
              <a:t>данных - отличная</a:t>
            </a:r>
            <a:r>
              <a:rPr lang="he-IL" sz="1400" dirty="0" smtClean="0"/>
              <a:t> </a:t>
            </a:r>
            <a:r>
              <a:rPr lang="ru-RU" sz="1400" dirty="0" smtClean="0"/>
              <a:t>предсказательную способность; </a:t>
            </a:r>
            <a:endParaRPr lang="he-IL" sz="1400" dirty="0" smtClean="0"/>
          </a:p>
          <a:p>
            <a:r>
              <a:rPr lang="he-IL" sz="1400" dirty="0" smtClean="0"/>
              <a:t>	</a:t>
            </a:r>
            <a:r>
              <a:rPr lang="ru-RU" sz="1400" dirty="0" smtClean="0"/>
              <a:t>нулевая </a:t>
            </a:r>
            <a:r>
              <a:rPr lang="ru-RU" sz="1400" dirty="0"/>
              <a:t>поддержка для </a:t>
            </a:r>
            <a:r>
              <a:rPr lang="ru-RU" sz="1400" dirty="0" smtClean="0"/>
              <a:t>кластера </a:t>
            </a:r>
            <a:r>
              <a:rPr lang="ru-RU" sz="1400" dirty="0"/>
              <a:t>0 </a:t>
            </a:r>
            <a:r>
              <a:rPr lang="he-IL" sz="1400" dirty="0" smtClean="0"/>
              <a:t>-</a:t>
            </a:r>
            <a:r>
              <a:rPr lang="ru-RU" sz="1400" dirty="0" smtClean="0"/>
              <a:t> подозрение </a:t>
            </a:r>
            <a:r>
              <a:rPr lang="ru-RU" sz="1400" dirty="0"/>
              <a:t>о наличии дисбаланса </a:t>
            </a:r>
            <a:r>
              <a:rPr lang="ru-RU" sz="1400" dirty="0" smtClean="0"/>
              <a:t>кластеров </a:t>
            </a:r>
            <a:r>
              <a:rPr lang="ru-RU" sz="1400" dirty="0"/>
              <a:t>или недостаточной представленности </a:t>
            </a:r>
            <a:r>
              <a:rPr lang="ru-RU" sz="1400" dirty="0" smtClean="0"/>
              <a:t>кластера </a:t>
            </a:r>
            <a:r>
              <a:rPr lang="ru-RU" sz="1400" dirty="0"/>
              <a:t>в данных.</a:t>
            </a:r>
            <a:endParaRPr lang="en-US" sz="1400" dirty="0"/>
          </a:p>
        </p:txBody>
      </p:sp>
      <p:sp>
        <p:nvSpPr>
          <p:cNvPr id="14" name="Plus 13"/>
          <p:cNvSpPr/>
          <p:nvPr/>
        </p:nvSpPr>
        <p:spPr>
          <a:xfrm>
            <a:off x="1487979" y="2792943"/>
            <a:ext cx="249382" cy="256791"/>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inus 14"/>
          <p:cNvSpPr/>
          <p:nvPr/>
        </p:nvSpPr>
        <p:spPr>
          <a:xfrm>
            <a:off x="1487979" y="3293397"/>
            <a:ext cx="249382" cy="21185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p:cNvPicPr>
            <a:picLocks noGrp="1" noChangeAspect="1"/>
          </p:cNvPicPr>
          <p:nvPr>
            <p:ph idx="1"/>
          </p:nvPr>
        </p:nvPicPr>
        <p:blipFill>
          <a:blip r:embed="rId2"/>
          <a:stretch>
            <a:fillRect/>
          </a:stretch>
        </p:blipFill>
        <p:spPr>
          <a:xfrm>
            <a:off x="5935287" y="2582401"/>
            <a:ext cx="5349227" cy="3317875"/>
          </a:xfrm>
          <a:prstGeom prst="rect">
            <a:avLst/>
          </a:prstGeom>
        </p:spPr>
      </p:pic>
      <p:sp>
        <p:nvSpPr>
          <p:cNvPr id="18" name="Rectangle 17"/>
          <p:cNvSpPr/>
          <p:nvPr/>
        </p:nvSpPr>
        <p:spPr>
          <a:xfrm>
            <a:off x="1360517" y="3901404"/>
            <a:ext cx="4574770" cy="1015663"/>
          </a:xfrm>
          <a:prstGeom prst="rect">
            <a:avLst/>
          </a:prstGeom>
        </p:spPr>
        <p:txBody>
          <a:bodyPr wrap="square">
            <a:spAutoFit/>
          </a:bodyPr>
          <a:lstStyle/>
          <a:p>
            <a:r>
              <a:rPr lang="ru-RU" dirty="0">
                <a:solidFill>
                  <a:schemeClr val="accent1">
                    <a:lumMod val="75000"/>
                  </a:schemeClr>
                </a:solidFill>
              </a:rPr>
              <a:t>Кросс-</a:t>
            </a:r>
            <a:r>
              <a:rPr lang="ru-RU" dirty="0" err="1">
                <a:solidFill>
                  <a:schemeClr val="accent1">
                    <a:lumMod val="75000"/>
                  </a:schemeClr>
                </a:solidFill>
              </a:rPr>
              <a:t>валидация</a:t>
            </a:r>
            <a:r>
              <a:rPr lang="ru-RU" dirty="0">
                <a:solidFill>
                  <a:schemeClr val="accent1">
                    <a:lumMod val="75000"/>
                  </a:schemeClr>
                </a:solidFill>
              </a:rPr>
              <a:t>:</a:t>
            </a:r>
          </a:p>
          <a:p>
            <a:r>
              <a:rPr lang="ru-RU" sz="1400" dirty="0" smtClean="0"/>
              <a:t>стратифицированная </a:t>
            </a:r>
            <a:r>
              <a:rPr lang="ru-RU" sz="1400" dirty="0"/>
              <a:t>кросс-</a:t>
            </a:r>
            <a:r>
              <a:rPr lang="ru-RU" sz="1400" dirty="0" err="1"/>
              <a:t>валидация</a:t>
            </a:r>
            <a:r>
              <a:rPr lang="ru-RU" sz="1400" dirty="0"/>
              <a:t> показывает почти идеальную точность (все значения выше </a:t>
            </a:r>
            <a:r>
              <a:rPr lang="ru-RU" sz="1400" dirty="0" smtClean="0"/>
              <a:t>0.9999) - модель </a:t>
            </a:r>
            <a:r>
              <a:rPr lang="ru-RU" sz="1400" dirty="0"/>
              <a:t>стабильна и надежна на разных </a:t>
            </a:r>
            <a:r>
              <a:rPr lang="ru-RU" sz="1400" dirty="0" err="1"/>
              <a:t>подвыборках</a:t>
            </a:r>
            <a:r>
              <a:rPr lang="ru-RU" sz="1400" dirty="0"/>
              <a:t> данных.</a:t>
            </a:r>
          </a:p>
        </p:txBody>
      </p:sp>
    </p:spTree>
    <p:extLst>
      <p:ext uri="{BB962C8B-B14F-4D97-AF65-F5344CB8AC3E}">
        <p14:creationId xmlns:p14="http://schemas.microsoft.com/office/powerpoint/2010/main" val="157835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Рекомендации по улучшению модели:</a:t>
            </a:r>
            <a:endParaRPr lang="en-US" dirty="0"/>
          </a:p>
        </p:txBody>
      </p:sp>
      <p:sp>
        <p:nvSpPr>
          <p:cNvPr id="3" name="Content Placeholder 2"/>
          <p:cNvSpPr>
            <a:spLocks noGrp="1"/>
          </p:cNvSpPr>
          <p:nvPr>
            <p:ph idx="1"/>
          </p:nvPr>
        </p:nvSpPr>
        <p:spPr/>
        <p:txBody>
          <a:bodyPr>
            <a:normAutofit/>
          </a:bodyPr>
          <a:lstStyle/>
          <a:p>
            <a:pPr marL="0"/>
            <a:r>
              <a:rPr lang="ru-RU" sz="2200" dirty="0">
                <a:solidFill>
                  <a:schemeClr val="accent1">
                    <a:lumMod val="75000"/>
                  </a:schemeClr>
                </a:solidFill>
              </a:rPr>
              <a:t>Дисбаланс </a:t>
            </a:r>
            <a:r>
              <a:rPr lang="ru-RU" sz="2200" dirty="0">
                <a:solidFill>
                  <a:schemeClr val="accent1">
                    <a:lumMod val="75000"/>
                  </a:schemeClr>
                </a:solidFill>
              </a:rPr>
              <a:t>классов: </a:t>
            </a:r>
            <a:endParaRPr lang="ru-RU" sz="2200" dirty="0">
              <a:solidFill>
                <a:schemeClr val="accent1">
                  <a:lumMod val="75000"/>
                </a:schemeClr>
              </a:solidFill>
            </a:endParaRPr>
          </a:p>
          <a:p>
            <a:pPr marL="457200" lvl="1" indent="0">
              <a:buNone/>
            </a:pPr>
            <a:r>
              <a:rPr lang="ru-RU" dirty="0" smtClean="0"/>
              <a:t>несмотря </a:t>
            </a:r>
            <a:r>
              <a:rPr lang="ru-RU" dirty="0"/>
              <a:t>на высокую точность, стоит уделить внимание </a:t>
            </a:r>
            <a:r>
              <a:rPr lang="ru-RU" dirty="0" smtClean="0"/>
              <a:t>кластеру </a:t>
            </a:r>
            <a:r>
              <a:rPr lang="ru-RU" dirty="0"/>
              <a:t>0, так как он либо отсутствует в тестовых данных, либо модель его игнорирует. Возможно, потребуется увеличение выборки для </a:t>
            </a:r>
            <a:r>
              <a:rPr lang="ru-RU" dirty="0" smtClean="0"/>
              <a:t>кластера </a:t>
            </a:r>
            <a:r>
              <a:rPr lang="ru-RU" dirty="0"/>
              <a:t>0 или использование методов, учитывающих дисбаланс </a:t>
            </a:r>
            <a:r>
              <a:rPr lang="ru-RU" dirty="0" smtClean="0"/>
              <a:t>кластеров.</a:t>
            </a:r>
          </a:p>
          <a:p>
            <a:pPr marL="0"/>
            <a:r>
              <a:rPr lang="ru-RU" sz="2200" dirty="0">
                <a:solidFill>
                  <a:schemeClr val="accent1">
                    <a:lumMod val="75000"/>
                  </a:schemeClr>
                </a:solidFill>
              </a:rPr>
              <a:t>Оптимизация </a:t>
            </a:r>
            <a:r>
              <a:rPr lang="ru-RU" sz="2200" dirty="0">
                <a:solidFill>
                  <a:schemeClr val="accent1">
                    <a:lumMod val="75000"/>
                  </a:schemeClr>
                </a:solidFill>
              </a:rPr>
              <a:t>признаков: </a:t>
            </a:r>
            <a:endParaRPr lang="ru-RU" sz="2200" dirty="0">
              <a:solidFill>
                <a:schemeClr val="accent1">
                  <a:lumMod val="75000"/>
                </a:schemeClr>
              </a:solidFill>
            </a:endParaRPr>
          </a:p>
          <a:p>
            <a:pPr marL="457200" lvl="1" indent="0">
              <a:buNone/>
            </a:pPr>
            <a:r>
              <a:rPr lang="ru-RU" dirty="0" smtClean="0"/>
              <a:t>можно </a:t>
            </a:r>
            <a:r>
              <a:rPr lang="ru-RU" dirty="0"/>
              <a:t>рассмотреть исключение менее значимых признаков, таких как </a:t>
            </a:r>
            <a:r>
              <a:rPr lang="ru-RU" dirty="0" smtClean="0"/>
              <a:t>пол (‘</a:t>
            </a:r>
            <a:r>
              <a:rPr lang="ru-RU" dirty="0" err="1" smtClean="0"/>
              <a:t>gender</a:t>
            </a:r>
            <a:r>
              <a:rPr lang="ru-RU" dirty="0" smtClean="0"/>
              <a:t>’), </a:t>
            </a:r>
            <a:r>
              <a:rPr lang="ru-RU" dirty="0"/>
              <a:t>для упрощения модели.</a:t>
            </a:r>
            <a:endParaRPr lang="en-US" dirty="0"/>
          </a:p>
        </p:txBody>
      </p:sp>
    </p:spTree>
    <p:extLst>
      <p:ext uri="{BB962C8B-B14F-4D97-AF65-F5344CB8AC3E}">
        <p14:creationId xmlns:p14="http://schemas.microsoft.com/office/powerpoint/2010/main" val="3134047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b="1" dirty="0"/>
              <a:t>Задачи:</a:t>
            </a:r>
            <a:r>
              <a:rPr lang="ru-RU" dirty="0"/>
              <a:t> </a:t>
            </a:r>
            <a:endParaRPr lang="en-US" dirty="0"/>
          </a:p>
        </p:txBody>
      </p:sp>
      <p:sp>
        <p:nvSpPr>
          <p:cNvPr id="3" name="Content Placeholder 2"/>
          <p:cNvSpPr>
            <a:spLocks noGrp="1"/>
          </p:cNvSpPr>
          <p:nvPr>
            <p:ph idx="1"/>
          </p:nvPr>
        </p:nvSpPr>
        <p:spPr/>
        <p:txBody>
          <a:bodyPr/>
          <a:lstStyle/>
          <a:p>
            <a:r>
              <a:rPr lang="ru-RU" dirty="0" smtClean="0"/>
              <a:t>определить </a:t>
            </a:r>
            <a:r>
              <a:rPr lang="ru-RU" dirty="0"/>
              <a:t>эффективность маркетинговой компании;</a:t>
            </a:r>
            <a:endParaRPr lang="en-US" dirty="0"/>
          </a:p>
          <a:p>
            <a:r>
              <a:rPr lang="ru-RU" dirty="0" smtClean="0"/>
              <a:t>выявить </a:t>
            </a:r>
            <a:r>
              <a:rPr lang="ru-RU" dirty="0"/>
              <a:t>кластеры, на которые разбивается аудитория;</a:t>
            </a:r>
            <a:endParaRPr lang="en-US" dirty="0"/>
          </a:p>
          <a:p>
            <a:r>
              <a:rPr lang="ru-RU" dirty="0" smtClean="0"/>
              <a:t>предложить </a:t>
            </a:r>
            <a:r>
              <a:rPr lang="ru-RU" dirty="0"/>
              <a:t>методы работы с каждым кластером;</a:t>
            </a:r>
            <a:endParaRPr lang="en-US" dirty="0"/>
          </a:p>
          <a:p>
            <a:r>
              <a:rPr lang="ru-RU" dirty="0" smtClean="0"/>
              <a:t>построить </a:t>
            </a:r>
            <a:r>
              <a:rPr lang="ru-RU" dirty="0"/>
              <a:t>модель склонности клиента к покупке определённого товара.</a:t>
            </a:r>
            <a:endParaRPr lang="en-US" dirty="0"/>
          </a:p>
          <a:p>
            <a:endParaRPr lang="en-US" dirty="0"/>
          </a:p>
        </p:txBody>
      </p:sp>
    </p:spTree>
    <p:extLst>
      <p:ext uri="{BB962C8B-B14F-4D97-AF65-F5344CB8AC3E}">
        <p14:creationId xmlns:p14="http://schemas.microsoft.com/office/powerpoint/2010/main" val="3420650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Исходные данные:</a:t>
            </a:r>
            <a:endParaRPr lang="en-US" dirty="0"/>
          </a:p>
        </p:txBody>
      </p:sp>
      <p:sp>
        <p:nvSpPr>
          <p:cNvPr id="3" name="Content Placeholder 2"/>
          <p:cNvSpPr>
            <a:spLocks noGrp="1"/>
          </p:cNvSpPr>
          <p:nvPr>
            <p:ph idx="1"/>
          </p:nvPr>
        </p:nvSpPr>
        <p:spPr/>
        <p:txBody>
          <a:bodyPr>
            <a:normAutofit/>
          </a:bodyPr>
          <a:lstStyle/>
          <a:p>
            <a:pPr>
              <a:lnSpc>
                <a:spcPct val="150000"/>
              </a:lnSpc>
              <a:spcBef>
                <a:spcPts val="0"/>
              </a:spcBef>
              <a:spcAft>
                <a:spcPts val="0"/>
              </a:spcAft>
            </a:pPr>
            <a:r>
              <a:rPr lang="ru-RU" dirty="0"/>
              <a:t> </a:t>
            </a:r>
            <a:r>
              <a:rPr lang="ru-RU" dirty="0" smtClean="0"/>
              <a:t>личные данные клиентов</a:t>
            </a:r>
            <a:r>
              <a:rPr lang="ru-RU" dirty="0"/>
              <a:t> </a:t>
            </a:r>
            <a:r>
              <a:rPr lang="ru-RU" sz="1600" i="1" dirty="0"/>
              <a:t>(</a:t>
            </a:r>
            <a:r>
              <a:rPr lang="ru-RU" sz="1600" i="1" dirty="0" err="1" smtClean="0"/>
              <a:t>personal_data</a:t>
            </a:r>
            <a:r>
              <a:rPr lang="ru-RU" sz="1600" i="1" dirty="0" smtClean="0"/>
              <a:t>):</a:t>
            </a:r>
            <a:endParaRPr lang="ru-RU" sz="1600" i="1" dirty="0"/>
          </a:p>
          <a:p>
            <a:pPr marL="0" indent="0" algn="r">
              <a:lnSpc>
                <a:spcPct val="150000"/>
              </a:lnSpc>
              <a:spcBef>
                <a:spcPts val="0"/>
              </a:spcBef>
              <a:spcAft>
                <a:spcPts val="0"/>
              </a:spcAft>
              <a:buNone/>
            </a:pPr>
            <a:r>
              <a:rPr lang="ru-RU" sz="1500" dirty="0" smtClean="0"/>
              <a:t>	ID </a:t>
            </a:r>
            <a:r>
              <a:rPr lang="ru-RU" sz="1500" dirty="0"/>
              <a:t>клиентов, их пол, возраст, образование, страна и город </a:t>
            </a:r>
            <a:r>
              <a:rPr lang="ru-RU" sz="1500" dirty="0" smtClean="0"/>
              <a:t>проживания;</a:t>
            </a:r>
            <a:endParaRPr lang="ru-RU" sz="1500" dirty="0"/>
          </a:p>
          <a:p>
            <a:pPr>
              <a:lnSpc>
                <a:spcPct val="150000"/>
              </a:lnSpc>
              <a:spcBef>
                <a:spcPts val="0"/>
              </a:spcBef>
              <a:spcAft>
                <a:spcPts val="0"/>
              </a:spcAft>
            </a:pPr>
            <a:r>
              <a:rPr lang="ru-RU" dirty="0" smtClean="0"/>
              <a:t>данные </a:t>
            </a:r>
            <a:r>
              <a:rPr lang="ru-RU" dirty="0"/>
              <a:t>с персональными коэффициентами </a:t>
            </a:r>
            <a:r>
              <a:rPr lang="ru-RU" sz="1600" i="1" dirty="0" smtClean="0"/>
              <a:t>(</a:t>
            </a:r>
            <a:r>
              <a:rPr lang="ru-RU" sz="1600" i="1" dirty="0" err="1" smtClean="0"/>
              <a:t>personal_data_coeffs</a:t>
            </a:r>
            <a:r>
              <a:rPr lang="ru-RU" sz="1600" i="1" dirty="0" smtClean="0"/>
              <a:t>);</a:t>
            </a:r>
            <a:endParaRPr lang="ru-RU" i="1" dirty="0"/>
          </a:p>
          <a:p>
            <a:pPr>
              <a:lnSpc>
                <a:spcPct val="150000"/>
              </a:lnSpc>
              <a:spcBef>
                <a:spcPts val="0"/>
              </a:spcBef>
              <a:spcAft>
                <a:spcPts val="0"/>
              </a:spcAft>
            </a:pPr>
            <a:r>
              <a:rPr lang="ru-RU" dirty="0" smtClean="0"/>
              <a:t>данные </a:t>
            </a:r>
            <a:r>
              <a:rPr lang="ru-RU" dirty="0"/>
              <a:t>о </a:t>
            </a:r>
            <a:r>
              <a:rPr lang="ru-RU" dirty="0" smtClean="0"/>
              <a:t>покупках </a:t>
            </a:r>
            <a:r>
              <a:rPr lang="ru-RU" sz="1600" i="1" dirty="0" smtClean="0"/>
              <a:t>(</a:t>
            </a:r>
            <a:r>
              <a:rPr lang="ru-RU" sz="1600" i="1" dirty="0" err="1" smtClean="0"/>
              <a:t>purchases</a:t>
            </a:r>
            <a:r>
              <a:rPr lang="ru-RU" sz="1600" i="1" dirty="0" smtClean="0"/>
              <a:t>):</a:t>
            </a:r>
          </a:p>
          <a:p>
            <a:pPr marL="0" indent="0" algn="r">
              <a:lnSpc>
                <a:spcPct val="150000"/>
              </a:lnSpc>
              <a:spcBef>
                <a:spcPts val="0"/>
              </a:spcBef>
              <a:spcAft>
                <a:spcPts val="0"/>
              </a:spcAft>
              <a:buNone/>
            </a:pPr>
            <a:r>
              <a:rPr lang="ru-RU" dirty="0"/>
              <a:t>	</a:t>
            </a:r>
            <a:r>
              <a:rPr lang="ru-RU" sz="1500" dirty="0"/>
              <a:t> ID клиентов</a:t>
            </a:r>
            <a:r>
              <a:rPr lang="ru-RU" sz="1500" dirty="0" smtClean="0"/>
              <a:t>, </a:t>
            </a:r>
            <a:r>
              <a:rPr lang="ru-RU" sz="1500" dirty="0"/>
              <a:t>название товара, цвет, стоимость, гендерная </a:t>
            </a:r>
            <a:r>
              <a:rPr lang="ru-RU" sz="1500" dirty="0" smtClean="0"/>
              <a:t>принадлежность, скидка </a:t>
            </a:r>
            <a:r>
              <a:rPr lang="ru-RU" sz="1500" dirty="0"/>
              <a:t>и дата </a:t>
            </a:r>
            <a:r>
              <a:rPr lang="ru-RU" sz="1500" dirty="0" smtClean="0"/>
              <a:t>покупки;</a:t>
            </a:r>
            <a:r>
              <a:rPr lang="ru-RU" sz="1500" dirty="0"/>
              <a:t> </a:t>
            </a:r>
            <a:endParaRPr lang="ru-RU" sz="1500" dirty="0" smtClean="0"/>
          </a:p>
          <a:p>
            <a:pPr>
              <a:lnSpc>
                <a:spcPct val="150000"/>
              </a:lnSpc>
              <a:spcBef>
                <a:spcPts val="0"/>
              </a:spcBef>
              <a:spcAft>
                <a:spcPts val="0"/>
              </a:spcAft>
            </a:pPr>
            <a:r>
              <a:rPr lang="ru-RU" dirty="0" smtClean="0"/>
              <a:t>данные об участии в маркетинговой компании </a:t>
            </a:r>
            <a:r>
              <a:rPr lang="ru-RU" sz="1600" i="1" dirty="0" smtClean="0"/>
              <a:t>(</a:t>
            </a:r>
            <a:r>
              <a:rPr lang="en-US" sz="1600" i="1" dirty="0" smtClean="0"/>
              <a:t>ids_first_company_positive.txt</a:t>
            </a:r>
            <a:r>
              <a:rPr lang="ru-RU" sz="1600" i="1" dirty="0" smtClean="0"/>
              <a:t>).</a:t>
            </a:r>
            <a:endParaRPr lang="ru-RU" sz="1600" i="1" dirty="0"/>
          </a:p>
          <a:p>
            <a:endParaRPr lang="en-US" dirty="0"/>
          </a:p>
        </p:txBody>
      </p:sp>
    </p:spTree>
    <p:extLst>
      <p:ext uri="{BB962C8B-B14F-4D97-AF65-F5344CB8AC3E}">
        <p14:creationId xmlns:p14="http://schemas.microsoft.com/office/powerpoint/2010/main" val="3209864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07000"/>
              </a:lnSpc>
              <a:spcAft>
                <a:spcPts val="800"/>
              </a:spcAft>
            </a:pPr>
            <a:r>
              <a:rPr lang="ru-RU" dirty="0">
                <a:solidFill>
                  <a:schemeClr val="tx1">
                    <a:lumMod val="75000"/>
                    <a:lumOff val="25000"/>
                  </a:schemeClr>
                </a:solidFill>
                <a:ea typeface="Calibri" panose="020F0502020204030204" pitchFamily="34" charset="0"/>
                <a:cs typeface="Arial" panose="020B0604020202020204" pitchFamily="34" charset="0"/>
              </a:rPr>
              <a:t>Данные нуждались в </a:t>
            </a:r>
            <a:r>
              <a:rPr lang="ru-RU" u="sng" dirty="0">
                <a:solidFill>
                  <a:schemeClr val="tx1">
                    <a:lumMod val="75000"/>
                    <a:lumOff val="25000"/>
                  </a:schemeClr>
                </a:solidFill>
                <a:ea typeface="Calibri" panose="020F0502020204030204" pitchFamily="34" charset="0"/>
                <a:cs typeface="Arial" panose="020B0604020202020204" pitchFamily="34" charset="0"/>
              </a:rPr>
              <a:t>улучшении качества</a:t>
            </a:r>
            <a:r>
              <a:rPr lang="ru-RU" dirty="0">
                <a:solidFill>
                  <a:schemeClr val="tx1">
                    <a:lumMod val="75000"/>
                    <a:lumOff val="25000"/>
                  </a:schemeClr>
                </a:solidFill>
                <a:ea typeface="Calibri" panose="020F0502020204030204" pitchFamily="34" charset="0"/>
                <a:cs typeface="Arial" panose="020B0604020202020204" pitchFamily="34" charset="0"/>
              </a:rPr>
              <a:t>. </a:t>
            </a:r>
            <a:br>
              <a:rPr lang="ru-RU" dirty="0">
                <a:solidFill>
                  <a:schemeClr val="tx1">
                    <a:lumMod val="75000"/>
                    <a:lumOff val="25000"/>
                  </a:schemeClr>
                </a:solidFill>
                <a:ea typeface="Calibri" panose="020F0502020204030204" pitchFamily="34" charset="0"/>
                <a:cs typeface="Arial" panose="020B0604020202020204" pitchFamily="34" charset="0"/>
              </a:rPr>
            </a:br>
            <a:r>
              <a:rPr lang="ru-RU" dirty="0">
                <a:solidFill>
                  <a:schemeClr val="tx1">
                    <a:lumMod val="75000"/>
                    <a:lumOff val="25000"/>
                  </a:schemeClr>
                </a:solidFill>
                <a:ea typeface="Calibri" panose="020F0502020204030204" pitchFamily="34" charset="0"/>
                <a:cs typeface="Arial" panose="020B0604020202020204" pitchFamily="34" charset="0"/>
              </a:rPr>
              <a:t>Для решения этой задачи были </a:t>
            </a:r>
            <a:r>
              <a:rPr lang="ru-RU" dirty="0" smtClean="0">
                <a:solidFill>
                  <a:schemeClr val="tx1">
                    <a:lumMod val="75000"/>
                    <a:lumOff val="25000"/>
                  </a:schemeClr>
                </a:solidFill>
                <a:ea typeface="Calibri" panose="020F0502020204030204" pitchFamily="34" charset="0"/>
                <a:cs typeface="Arial" panose="020B0604020202020204" pitchFamily="34" charset="0"/>
              </a:rPr>
              <a:t>:</a:t>
            </a:r>
            <a:endParaRPr lang="en-US" dirty="0"/>
          </a:p>
        </p:txBody>
      </p:sp>
      <p:sp>
        <p:nvSpPr>
          <p:cNvPr id="3" name="Content Placeholder 2"/>
          <p:cNvSpPr>
            <a:spLocks noGrp="1"/>
          </p:cNvSpPr>
          <p:nvPr>
            <p:ph idx="1"/>
          </p:nvPr>
        </p:nvSpPr>
        <p:spPr/>
        <p:txBody>
          <a:bodyPr/>
          <a:lstStyle/>
          <a:p>
            <a:r>
              <a:rPr lang="ru-RU" dirty="0" smtClean="0"/>
              <a:t>восстановлены утерянные данные по части клиентов(пол клиентов);</a:t>
            </a:r>
          </a:p>
          <a:p>
            <a:r>
              <a:rPr lang="ru-RU" dirty="0" smtClean="0"/>
              <a:t>отфильтрованы </a:t>
            </a:r>
            <a:r>
              <a:rPr lang="ru-RU" dirty="0"/>
              <a:t>данные </a:t>
            </a:r>
            <a:r>
              <a:rPr lang="ru-RU" dirty="0" smtClean="0"/>
              <a:t>только по </a:t>
            </a:r>
            <a:r>
              <a:rPr lang="ru-RU" dirty="0"/>
              <a:t>стране с кодовым цифровым значением </a:t>
            </a:r>
            <a:r>
              <a:rPr lang="ru-RU" dirty="0" smtClean="0"/>
              <a:t>32;</a:t>
            </a:r>
          </a:p>
          <a:p>
            <a:r>
              <a:rPr lang="ru-RU" dirty="0"/>
              <a:t>обработаны пропуски в данных;</a:t>
            </a:r>
            <a:endParaRPr lang="en-US" dirty="0"/>
          </a:p>
          <a:p>
            <a:r>
              <a:rPr lang="ru-RU" dirty="0"/>
              <a:t>выявлены и обработаны аномальные значения</a:t>
            </a:r>
            <a:r>
              <a:rPr lang="ru-RU" dirty="0" smtClean="0"/>
              <a:t>;</a:t>
            </a:r>
          </a:p>
          <a:p>
            <a:r>
              <a:rPr lang="ru-RU" dirty="0" smtClean="0"/>
              <a:t>данные о цвете товаров сделаны более однородными.</a:t>
            </a:r>
            <a:endParaRPr lang="en-US" dirty="0"/>
          </a:p>
          <a:p>
            <a:endParaRPr lang="en-US" dirty="0"/>
          </a:p>
        </p:txBody>
      </p:sp>
      <p:sp>
        <p:nvSpPr>
          <p:cNvPr id="4" name="Folded Corner 3"/>
          <p:cNvSpPr/>
          <p:nvPr/>
        </p:nvSpPr>
        <p:spPr>
          <a:xfrm>
            <a:off x="9035935" y="4048298"/>
            <a:ext cx="2510442" cy="1827570"/>
          </a:xfrm>
          <a:prstGeom prst="foldedCorne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ru-RU" b="1" dirty="0">
                <a:solidFill>
                  <a:schemeClr val="tx1">
                    <a:lumMod val="75000"/>
                    <a:lumOff val="25000"/>
                  </a:schemeClr>
                </a:solidFill>
              </a:rPr>
              <a:t>Рекомендация:</a:t>
            </a:r>
            <a:r>
              <a:rPr lang="ru-RU" dirty="0">
                <a:solidFill>
                  <a:schemeClr val="tx1">
                    <a:lumMod val="75000"/>
                    <a:lumOff val="25000"/>
                  </a:schemeClr>
                </a:solidFill>
              </a:rPr>
              <a:t> </a:t>
            </a:r>
          </a:p>
          <a:p>
            <a:endParaRPr lang="ru-RU" dirty="0" smtClean="0">
              <a:solidFill>
                <a:schemeClr val="tx1">
                  <a:lumMod val="75000"/>
                  <a:lumOff val="25000"/>
                </a:schemeClr>
              </a:solidFill>
            </a:endParaRPr>
          </a:p>
          <a:p>
            <a:r>
              <a:rPr lang="ru-RU" sz="1600" dirty="0" smtClean="0">
                <a:solidFill>
                  <a:schemeClr val="tx1">
                    <a:lumMod val="75000"/>
                    <a:lumOff val="25000"/>
                  </a:schemeClr>
                </a:solidFill>
              </a:rPr>
              <a:t>доработать </a:t>
            </a:r>
            <a:r>
              <a:rPr lang="ru-RU" sz="1600" dirty="0">
                <a:solidFill>
                  <a:schemeClr val="tx1">
                    <a:lumMod val="75000"/>
                    <a:lumOff val="25000"/>
                  </a:schemeClr>
                </a:solidFill>
              </a:rPr>
              <a:t>процесс получения данных для улучшения их </a:t>
            </a:r>
            <a:r>
              <a:rPr lang="ru-RU" sz="1600" dirty="0" smtClean="0">
                <a:solidFill>
                  <a:schemeClr val="tx1">
                    <a:lumMod val="75000"/>
                    <a:lumOff val="25000"/>
                  </a:schemeClr>
                </a:solidFill>
              </a:rPr>
              <a:t>полноты и качества .</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1283367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Метрики для оценки эффективности маркетинговой компании</a:t>
            </a:r>
            <a:endParaRPr lang="en-US" dirty="0"/>
          </a:p>
        </p:txBody>
      </p:sp>
      <p:pic>
        <p:nvPicPr>
          <p:cNvPr id="4" name="Content Placeholder 3"/>
          <p:cNvPicPr>
            <a:picLocks noGrp="1" noChangeAspect="1"/>
          </p:cNvPicPr>
          <p:nvPr>
            <p:ph idx="1"/>
          </p:nvPr>
        </p:nvPicPr>
        <p:blipFill>
          <a:blip r:embed="rId2"/>
          <a:stretch>
            <a:fillRect/>
          </a:stretch>
        </p:blipFill>
        <p:spPr>
          <a:xfrm>
            <a:off x="1295400" y="3036756"/>
            <a:ext cx="9601200" cy="2359289"/>
          </a:xfrm>
          <a:prstGeom prst="rect">
            <a:avLst/>
          </a:prstGeom>
        </p:spPr>
      </p:pic>
    </p:spTree>
    <p:extLst>
      <p:ext uri="{BB962C8B-B14F-4D97-AF65-F5344CB8AC3E}">
        <p14:creationId xmlns:p14="http://schemas.microsoft.com/office/powerpoint/2010/main" val="1863986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Z-тест для конверсии</a:t>
            </a:r>
            <a:endParaRPr lang="en-US" dirty="0"/>
          </a:p>
        </p:txBody>
      </p:sp>
      <p:sp>
        <p:nvSpPr>
          <p:cNvPr id="3" name="Content Placeholder 2"/>
          <p:cNvSpPr>
            <a:spLocks noGrp="1"/>
          </p:cNvSpPr>
          <p:nvPr>
            <p:ph idx="1"/>
          </p:nvPr>
        </p:nvSpPr>
        <p:spPr/>
        <p:txBody>
          <a:bodyPr>
            <a:normAutofit fontScale="92500" lnSpcReduction="10000"/>
          </a:bodyPr>
          <a:lstStyle/>
          <a:p>
            <a:r>
              <a:rPr lang="ru-RU" dirty="0" smtClean="0"/>
              <a:t>Низкое </a:t>
            </a:r>
            <a:r>
              <a:rPr lang="ru-RU" dirty="0"/>
              <a:t>p-значение (&lt; 0.05) указывает на то, что разница в конверсии между пользователями со скидкой и без скидки статистически значима.</a:t>
            </a:r>
          </a:p>
          <a:p>
            <a:endParaRPr lang="ru-RU" dirty="0"/>
          </a:p>
          <a:p>
            <a:r>
              <a:rPr lang="ru-RU" dirty="0"/>
              <a:t>Отрицательная Z-статистика показывает, что конверсия в группе со скидкой ниже, чем в группе без скидки.</a:t>
            </a:r>
          </a:p>
          <a:p>
            <a:endParaRPr lang="ru-RU" dirty="0"/>
          </a:p>
          <a:p>
            <a:r>
              <a:rPr lang="ru-RU" dirty="0"/>
              <a:t>Следовательно, несмотря на значительную долю пользователей со скидкой, пользователи без скидки конвертируются в покупки эффективнее.</a:t>
            </a:r>
            <a:endParaRPr lang="en-US" dirty="0"/>
          </a:p>
        </p:txBody>
      </p:sp>
    </p:spTree>
    <p:extLst>
      <p:ext uri="{BB962C8B-B14F-4D97-AF65-F5344CB8AC3E}">
        <p14:creationId xmlns:p14="http://schemas.microsoft.com/office/powerpoint/2010/main" val="4102193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T-тест для среднего </a:t>
            </a:r>
            <a:r>
              <a:rPr lang="ru-RU" dirty="0" smtClean="0"/>
              <a:t>чека</a:t>
            </a:r>
            <a:endParaRPr lang="en-US" dirty="0"/>
          </a:p>
        </p:txBody>
      </p:sp>
      <p:sp>
        <p:nvSpPr>
          <p:cNvPr id="3" name="Content Placeholder 2"/>
          <p:cNvSpPr>
            <a:spLocks noGrp="1"/>
          </p:cNvSpPr>
          <p:nvPr>
            <p:ph idx="1"/>
          </p:nvPr>
        </p:nvSpPr>
        <p:spPr/>
        <p:txBody>
          <a:bodyPr>
            <a:normAutofit fontScale="85000" lnSpcReduction="20000"/>
          </a:bodyPr>
          <a:lstStyle/>
          <a:p>
            <a:r>
              <a:rPr lang="ru-RU" dirty="0" smtClean="0"/>
              <a:t>T-статистика </a:t>
            </a:r>
            <a:r>
              <a:rPr lang="ru-RU" dirty="0"/>
              <a:t>равна -3.11 с p-значением 0.0019. Низкое p-значение (&lt; 0.05) указывает на то, что различие в среднем чеке между пользователями со скидкой и без скидки статистически значимо.</a:t>
            </a:r>
          </a:p>
          <a:p>
            <a:endParaRPr lang="ru-RU" dirty="0"/>
          </a:p>
          <a:p>
            <a:r>
              <a:rPr lang="ru-RU" dirty="0"/>
              <a:t>Отрицательная T-статистика показывает, что средний чек для пользователей со скидкой выше, чем для пользователей без скидки.</a:t>
            </a:r>
          </a:p>
          <a:p>
            <a:endParaRPr lang="ru-RU" dirty="0"/>
          </a:p>
          <a:p>
            <a:r>
              <a:rPr lang="ru-RU" dirty="0"/>
              <a:t>Это свидетельствует о том, что пользователи, получившие скидку, тратят в среднем больше, что может свидетельствовать об эффективности скидок для увеличения дохода с покупок.</a:t>
            </a:r>
            <a:endParaRPr lang="en-US" dirty="0"/>
          </a:p>
        </p:txBody>
      </p:sp>
    </p:spTree>
    <p:extLst>
      <p:ext uri="{BB962C8B-B14F-4D97-AF65-F5344CB8AC3E}">
        <p14:creationId xmlns:p14="http://schemas.microsoft.com/office/powerpoint/2010/main" val="1542227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Бизнес-рекомендации по результатам A/B-теста маркетинговой кампании</a:t>
            </a:r>
            <a:endParaRPr lang="en-US" dirty="0"/>
          </a:p>
        </p:txBody>
      </p:sp>
      <p:sp>
        <p:nvSpPr>
          <p:cNvPr id="3" name="Content Placeholder 2"/>
          <p:cNvSpPr>
            <a:spLocks noGrp="1"/>
          </p:cNvSpPr>
          <p:nvPr>
            <p:ph idx="1"/>
          </p:nvPr>
        </p:nvSpPr>
        <p:spPr/>
        <p:txBody>
          <a:bodyPr>
            <a:normAutofit fontScale="55000" lnSpcReduction="20000"/>
          </a:bodyPr>
          <a:lstStyle/>
          <a:p>
            <a:r>
              <a:rPr lang="ru-RU" sz="3000" b="1" i="1" dirty="0" smtClean="0"/>
              <a:t>Конверсия</a:t>
            </a:r>
            <a:endParaRPr lang="ru-RU" sz="3000" b="1" i="1" dirty="0"/>
          </a:p>
          <a:p>
            <a:pPr marL="0" indent="0">
              <a:buNone/>
            </a:pPr>
            <a:r>
              <a:rPr lang="ru-RU" sz="2800" b="1" dirty="0">
                <a:solidFill>
                  <a:schemeClr val="accent1">
                    <a:lumMod val="75000"/>
                  </a:schemeClr>
                </a:solidFill>
              </a:rPr>
              <a:t>Вывод: </a:t>
            </a:r>
            <a:r>
              <a:rPr lang="ru-RU" dirty="0" smtClean="0"/>
              <a:t>группа </a:t>
            </a:r>
            <a:r>
              <a:rPr lang="ru-RU" dirty="0"/>
              <a:t>пользователей со скидкой показала значимо более низкую конверсию (94.98%) по сравнению с группой без скидки (98.70%) на основе </a:t>
            </a:r>
            <a:r>
              <a:rPr lang="ru-RU" dirty="0" smtClean="0"/>
              <a:t>Z-теста. Вероятно, предложение </a:t>
            </a:r>
            <a:r>
              <a:rPr lang="ru-RU" dirty="0"/>
              <a:t>скидок, вероятно, не побудило больше пользователей совершить покупку, а в некоторых случаях могло снизить мотивацию.</a:t>
            </a:r>
          </a:p>
          <a:p>
            <a:pPr marL="0" indent="0">
              <a:buNone/>
            </a:pPr>
            <a:r>
              <a:rPr lang="ru-RU" sz="2800" b="1" dirty="0" smtClean="0">
                <a:solidFill>
                  <a:schemeClr val="accent3">
                    <a:lumMod val="75000"/>
                  </a:schemeClr>
                </a:solidFill>
              </a:rPr>
              <a:t>Рекомендация</a:t>
            </a:r>
            <a:r>
              <a:rPr lang="ru-RU" sz="2800" b="1" dirty="0">
                <a:solidFill>
                  <a:schemeClr val="accent3">
                    <a:lumMod val="75000"/>
                  </a:schemeClr>
                </a:solidFill>
              </a:rPr>
              <a:t>:</a:t>
            </a:r>
            <a:r>
              <a:rPr lang="ru-RU" dirty="0"/>
              <a:t> </a:t>
            </a:r>
            <a:r>
              <a:rPr lang="ru-RU" dirty="0" smtClean="0"/>
              <a:t>пересмотреть </a:t>
            </a:r>
            <a:r>
              <a:rPr lang="ru-RU" dirty="0"/>
              <a:t>стратегию скидок. Возможно, скидка воспринимается не как стимул, а наоборот, как снижающее восприятие ценности продукта предложение. Альтернативным решением может стать тестирование других типов стимулов, например, программ лояльности, бесплатных подарков или бонусов</a:t>
            </a:r>
            <a:r>
              <a:rPr lang="ru-RU" dirty="0" smtClean="0"/>
              <a:t>.</a:t>
            </a:r>
            <a:endParaRPr lang="ru-RU" dirty="0"/>
          </a:p>
          <a:p>
            <a:r>
              <a:rPr lang="ru-RU" sz="3000" b="1" i="1" dirty="0"/>
              <a:t>Средний </a:t>
            </a:r>
            <a:r>
              <a:rPr lang="ru-RU" sz="3000" b="1" i="1" dirty="0" smtClean="0"/>
              <a:t>чек</a:t>
            </a:r>
            <a:endParaRPr lang="ru-RU" sz="3000" b="1" i="1" dirty="0"/>
          </a:p>
          <a:p>
            <a:pPr marL="0" indent="0">
              <a:buNone/>
            </a:pPr>
            <a:r>
              <a:rPr lang="ru-RU" sz="2800" b="1" dirty="0">
                <a:solidFill>
                  <a:schemeClr val="accent1">
                    <a:lumMod val="75000"/>
                  </a:schemeClr>
                </a:solidFill>
              </a:rPr>
              <a:t>Вывод: </a:t>
            </a:r>
            <a:r>
              <a:rPr lang="ru-RU" dirty="0" smtClean="0"/>
              <a:t>средний </a:t>
            </a:r>
            <a:r>
              <a:rPr lang="ru-RU" dirty="0"/>
              <a:t>чек среди пользователей со скидкой оказался выше (27,822.45) по сравнению с пользователями без скидки (22,442.42). T-тест для этой метрики показал статистически значимую разницу (T-статистика = -3.11, p-значение = 0.0019</a:t>
            </a:r>
            <a:r>
              <a:rPr lang="ru-RU" dirty="0" smtClean="0"/>
              <a:t>).</a:t>
            </a:r>
            <a:endParaRPr lang="ru-RU" dirty="0"/>
          </a:p>
          <a:p>
            <a:pPr marL="0" indent="0">
              <a:buNone/>
            </a:pPr>
            <a:r>
              <a:rPr lang="ru-RU" sz="2800" b="1" dirty="0">
                <a:solidFill>
                  <a:schemeClr val="accent3">
                    <a:lumMod val="75000"/>
                  </a:schemeClr>
                </a:solidFill>
              </a:rPr>
              <a:t>Рекомендация:</a:t>
            </a:r>
            <a:r>
              <a:rPr lang="ru-RU" dirty="0"/>
              <a:t> </a:t>
            </a:r>
            <a:r>
              <a:rPr lang="ru-RU" dirty="0" smtClean="0"/>
              <a:t>хотя </a:t>
            </a:r>
            <a:r>
              <a:rPr lang="ru-RU" dirty="0"/>
              <a:t>скидка не улучшила конверсию, она привела к увеличению среднего чека. Это может означать, что пользователи, решившие совершить покупку, предпочитают делать более крупные заказы. Для увеличения продаж можно внедрить предложения «купи больше, получи больше», пакетные предложения или скидки на следующий заказ</a:t>
            </a:r>
            <a:r>
              <a:rPr lang="ru-RU" dirty="0" smtClean="0"/>
              <a:t>.</a:t>
            </a:r>
            <a:endParaRPr lang="ru-RU" dirty="0"/>
          </a:p>
        </p:txBody>
      </p:sp>
    </p:spTree>
    <p:extLst>
      <p:ext uri="{BB962C8B-B14F-4D97-AF65-F5344CB8AC3E}">
        <p14:creationId xmlns:p14="http://schemas.microsoft.com/office/powerpoint/2010/main" val="1885149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Бизнес-рекомендации по результатам A/B-теста маркетинговой кампании</a:t>
            </a:r>
            <a:endParaRPr lang="en-US" dirty="0"/>
          </a:p>
        </p:txBody>
      </p:sp>
      <p:sp>
        <p:nvSpPr>
          <p:cNvPr id="3" name="Content Placeholder 2"/>
          <p:cNvSpPr>
            <a:spLocks noGrp="1"/>
          </p:cNvSpPr>
          <p:nvPr>
            <p:ph idx="1"/>
          </p:nvPr>
        </p:nvSpPr>
        <p:spPr/>
        <p:txBody>
          <a:bodyPr>
            <a:normAutofit fontScale="55000" lnSpcReduction="20000"/>
          </a:bodyPr>
          <a:lstStyle/>
          <a:p>
            <a:r>
              <a:rPr lang="ru-RU" sz="3000" b="1" i="1" dirty="0" smtClean="0"/>
              <a:t>Общий доход</a:t>
            </a:r>
            <a:endParaRPr lang="ru-RU" sz="3000" b="1" i="1" dirty="0"/>
          </a:p>
          <a:p>
            <a:pPr marL="0" indent="0">
              <a:buNone/>
            </a:pPr>
            <a:r>
              <a:rPr lang="ru-RU" sz="2800" b="1" dirty="0">
                <a:solidFill>
                  <a:schemeClr val="accent1">
                    <a:lumMod val="75000"/>
                  </a:schemeClr>
                </a:solidFill>
              </a:rPr>
              <a:t>Вывод: </a:t>
            </a:r>
            <a:r>
              <a:rPr lang="ru-RU" dirty="0"/>
              <a:t>Несмотря на более высокий средний чек в группе со скидкой, общий доход был выше в группе без скидки. Это связано с более высокой конверсией среди пользователей без скидок</a:t>
            </a:r>
            <a:r>
              <a:rPr lang="ru-RU" dirty="0" smtClean="0"/>
              <a:t>.</a:t>
            </a:r>
            <a:endParaRPr lang="ru-RU" dirty="0"/>
          </a:p>
          <a:p>
            <a:pPr marL="0" indent="0">
              <a:buNone/>
            </a:pPr>
            <a:r>
              <a:rPr lang="ru-RU" sz="2800" b="1" dirty="0">
                <a:solidFill>
                  <a:schemeClr val="accent3">
                    <a:lumMod val="75000"/>
                  </a:schemeClr>
                </a:solidFill>
              </a:rPr>
              <a:t>Рекомендация:</a:t>
            </a:r>
            <a:r>
              <a:rPr lang="ru-RU" dirty="0"/>
              <a:t> Возможно, стоит пересмотреть политику предложений и учитывать влияние скидок на общее количество покупок. Например, тестирование динамических скидок в зависимости от суммы заказа или применение персонализированных предложений на основе поведения пользователей</a:t>
            </a:r>
            <a:r>
              <a:rPr lang="ru-RU" dirty="0" smtClean="0"/>
              <a:t>.</a:t>
            </a:r>
          </a:p>
          <a:p>
            <a:pPr marL="0" indent="0">
              <a:buNone/>
            </a:pPr>
            <a:endParaRPr lang="ru-RU" dirty="0" smtClean="0"/>
          </a:p>
          <a:p>
            <a:r>
              <a:rPr lang="ru-RU" sz="3100" b="1" i="1" dirty="0"/>
              <a:t>Общие выводы и </a:t>
            </a:r>
            <a:r>
              <a:rPr lang="ru-RU" sz="3100" b="1" i="1" dirty="0" smtClean="0"/>
              <a:t>стратегия</a:t>
            </a:r>
            <a:endParaRPr lang="ru-RU" dirty="0"/>
          </a:p>
          <a:p>
            <a:pPr marL="0" indent="0">
              <a:buNone/>
            </a:pPr>
            <a:r>
              <a:rPr lang="ru-RU" dirty="0" err="1"/>
              <a:t>Скидочная</a:t>
            </a:r>
            <a:r>
              <a:rPr lang="ru-RU" dirty="0"/>
              <a:t> стратегия </a:t>
            </a:r>
            <a:r>
              <a:rPr lang="ru-RU" dirty="0">
                <a:solidFill>
                  <a:srgbClr val="FF0000"/>
                </a:solidFill>
              </a:rPr>
              <a:t>неэффективна</a:t>
            </a:r>
            <a:r>
              <a:rPr lang="ru-RU" dirty="0"/>
              <a:t> для увеличения </a:t>
            </a:r>
            <a:r>
              <a:rPr lang="ru-RU" dirty="0">
                <a:solidFill>
                  <a:srgbClr val="FF0000"/>
                </a:solidFill>
              </a:rPr>
              <a:t>объема покупателей</a:t>
            </a:r>
            <a:r>
              <a:rPr lang="ru-RU" dirty="0"/>
              <a:t>, но </a:t>
            </a:r>
            <a:r>
              <a:rPr lang="ru-RU" dirty="0">
                <a:solidFill>
                  <a:srgbClr val="008A3E"/>
                </a:solidFill>
              </a:rPr>
              <a:t>эффективна</a:t>
            </a:r>
            <a:r>
              <a:rPr lang="ru-RU" dirty="0"/>
              <a:t> для повышения </a:t>
            </a:r>
            <a:r>
              <a:rPr lang="ru-RU" dirty="0">
                <a:solidFill>
                  <a:srgbClr val="008A3E"/>
                </a:solidFill>
              </a:rPr>
              <a:t>среднего чека</a:t>
            </a:r>
            <a:r>
              <a:rPr lang="ru-RU" dirty="0"/>
              <a:t>.</a:t>
            </a:r>
          </a:p>
          <a:p>
            <a:pPr marL="0" indent="0">
              <a:buNone/>
            </a:pPr>
            <a:r>
              <a:rPr lang="ru-RU" dirty="0"/>
              <a:t>Рекомендуется провести дополнительное </a:t>
            </a:r>
            <a:r>
              <a:rPr lang="ru-RU" b="1" i="1" dirty="0">
                <a:solidFill>
                  <a:schemeClr val="accent1">
                    <a:lumMod val="75000"/>
                  </a:schemeClr>
                </a:solidFill>
              </a:rPr>
              <a:t>тестирование а</a:t>
            </a:r>
            <a:r>
              <a:rPr lang="ru-RU" b="1" i="1" dirty="0">
                <a:solidFill>
                  <a:schemeClr val="accent1">
                    <a:lumMod val="75000"/>
                  </a:schemeClr>
                </a:solidFill>
              </a:rPr>
              <a:t>льтернативных</a:t>
            </a:r>
            <a:r>
              <a:rPr lang="ru-RU" dirty="0"/>
              <a:t> </a:t>
            </a:r>
            <a:r>
              <a:rPr lang="ru-RU" b="1" i="1" dirty="0">
                <a:solidFill>
                  <a:schemeClr val="accent1">
                    <a:lumMod val="75000"/>
                  </a:schemeClr>
                </a:solidFill>
              </a:rPr>
              <a:t>стимулов,</a:t>
            </a:r>
            <a:r>
              <a:rPr lang="ru-RU" dirty="0"/>
              <a:t> которые будут влиять на конверсию, и при необходимости пересмотреть ценовую стратегию для долгосрочного увеличения прибыли.</a:t>
            </a:r>
          </a:p>
          <a:p>
            <a:pPr marL="0" indent="0">
              <a:buNone/>
            </a:pPr>
            <a:r>
              <a:rPr lang="ru-RU" dirty="0"/>
              <a:t>Инвестиции в </a:t>
            </a:r>
            <a:r>
              <a:rPr lang="ru-RU" b="1" i="1" dirty="0">
                <a:solidFill>
                  <a:schemeClr val="accent1">
                    <a:lumMod val="75000"/>
                  </a:schemeClr>
                </a:solidFill>
              </a:rPr>
              <a:t>дополнительные механизмы удержания </a:t>
            </a:r>
            <a:r>
              <a:rPr lang="ru-RU" dirty="0"/>
              <a:t>клиентов, такие как программы лояльности, могли бы повысить ценность клиента без необходимости значительного снижения цен.</a:t>
            </a:r>
          </a:p>
        </p:txBody>
      </p:sp>
    </p:spTree>
    <p:extLst>
      <p:ext uri="{BB962C8B-B14F-4D97-AF65-F5344CB8AC3E}">
        <p14:creationId xmlns:p14="http://schemas.microsoft.com/office/powerpoint/2010/main" val="37428535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1253</TotalTime>
  <Words>1025</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Garamond</vt:lpstr>
      <vt:lpstr>Times New Roman</vt:lpstr>
      <vt:lpstr>Organic</vt:lpstr>
      <vt:lpstr>Аналитический отчет: - эффективность маркетинговой кампании  - факторы, способные повысить продажи</vt:lpstr>
      <vt:lpstr>Задачи: </vt:lpstr>
      <vt:lpstr>Исходные данные:</vt:lpstr>
      <vt:lpstr>Данные нуждались в улучшении качества.  Для решения этой задачи были :</vt:lpstr>
      <vt:lpstr>Метрики для оценки эффективности маркетинговой компании</vt:lpstr>
      <vt:lpstr>Z-тест для конверсии</vt:lpstr>
      <vt:lpstr>T-тест для среднего чека</vt:lpstr>
      <vt:lpstr>Бизнес-рекомендации по результатам A/B-теста маркетинговой кампании</vt:lpstr>
      <vt:lpstr>Бизнес-рекомендации по результатам A/B-теста маркетинговой кампании</vt:lpstr>
      <vt:lpstr>Кластерный анализ</vt:lpstr>
      <vt:lpstr>PowerPoint Presentation</vt:lpstr>
      <vt:lpstr>Модель склонности клиента к покупке определённого товара</vt:lpstr>
      <vt:lpstr>Вывод по данным модели</vt:lpstr>
      <vt:lpstr>Рекомендации по улучшению модели: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Аналитический отчет: - эффективность маркетинговых кампаний  - факторы, способные повысить продажи</dc:title>
  <dc:creator>Felix</dc:creator>
  <cp:lastModifiedBy>Felix</cp:lastModifiedBy>
  <cp:revision>28</cp:revision>
  <dcterms:created xsi:type="dcterms:W3CDTF">2024-12-04T13:41:09Z</dcterms:created>
  <dcterms:modified xsi:type="dcterms:W3CDTF">2024-12-05T10:34:18Z</dcterms:modified>
</cp:coreProperties>
</file>