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988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325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055307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228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9306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1351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14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59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67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164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91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182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682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99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70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438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98CF-C88E-48D1-AF98-E4F623438FA1}" type="datetimeFigureOut">
              <a:rPr lang="en-US" smtClean="0"/>
              <a:t>16/08/2024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BEAD0-85FE-48C5-AAD3-B713AC58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0421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41" y="2417838"/>
            <a:ext cx="2358594" cy="1574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896" y="646545"/>
            <a:ext cx="5911273" cy="14685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Анализ взаимодействия клиентов со </a:t>
            </a:r>
            <a:r>
              <a:rPr lang="ru-RU" sz="4000" dirty="0"/>
              <a:t>страховой </a:t>
            </a:r>
            <a:r>
              <a:rPr lang="ru-RU" sz="4000" dirty="0" smtClean="0"/>
              <a:t>компанией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581" y="4294910"/>
            <a:ext cx="6135254" cy="2563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А/В-тестирование </a:t>
            </a:r>
            <a:r>
              <a:rPr lang="ru-RU" dirty="0"/>
              <a:t>подходов к формированию стоимости </a:t>
            </a:r>
            <a:r>
              <a:rPr lang="ru-RU" dirty="0" smtClean="0"/>
              <a:t>полиса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9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236" y="701964"/>
            <a:ext cx="3694546" cy="701964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90C226"/>
                </a:solidFill>
              </a:rPr>
              <a:t>Заключение</a:t>
            </a:r>
            <a:r>
              <a:rPr lang="ru-RU" b="1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705" y="4267142"/>
            <a:ext cx="3868158" cy="157799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традиционная оценка рисков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(старый подход)</a:t>
            </a:r>
            <a:endParaRPr lang="en-US" sz="2400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2710" y="4267142"/>
            <a:ext cx="5006109" cy="1577996"/>
          </a:xfrm>
          <a:prstGeom prst="rect">
            <a:avLst/>
          </a:prstGeom>
          <a:solidFill>
            <a:schemeClr val="bg1">
              <a:alpha val="57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использование результатов кластеризации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(новый подход)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1991" y="1755635"/>
            <a:ext cx="6603023" cy="197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Arial" panose="020B0604020202020204" pitchFamily="34" charset="0"/>
              </a:rPr>
              <a:t>рекомендовано внедрение </a:t>
            </a:r>
            <a:r>
              <a:rPr lang="ru-RU" sz="2800" b="1" u="sng" dirty="0" smtClean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новой модели</a:t>
            </a:r>
            <a:r>
              <a:rPr lang="ru-RU" sz="28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a typeface="Calibri" panose="020F0502020204030204" pitchFamily="34" charset="0"/>
                <a:cs typeface="Arial" panose="020B0604020202020204" pitchFamily="34" charset="0"/>
              </a:rPr>
              <a:t>ценообразования, </a:t>
            </a:r>
            <a:endParaRPr lang="ru-RU" sz="2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ea typeface="Calibri" panose="020F0502020204030204" pitchFamily="34" charset="0"/>
                <a:cs typeface="Arial" panose="020B0604020202020204" pitchFamily="34" charset="0"/>
              </a:rPr>
              <a:t>необходим дополнительный анализ на удовлетворенность клиентов и возможное влияние на </a:t>
            </a:r>
            <a:r>
              <a:rPr lang="ru-RU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лояльность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227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D1CC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492" y="1496062"/>
            <a:ext cx="6096000" cy="144263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определить</a:t>
            </a:r>
            <a:r>
              <a:rPr lang="ru-RU" sz="2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какой подход в формировании стоимости полисов лучше</a:t>
            </a: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413" y="3639098"/>
            <a:ext cx="3868158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традиционная оценка рисков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(старый подход)</a:t>
            </a:r>
            <a:endParaRPr lang="en-US" sz="2400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4763" y="3639098"/>
            <a:ext cx="5006109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использование результатов кластеризации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(новый подход)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942492" y="2938701"/>
            <a:ext cx="3048000" cy="70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5990492" y="2938701"/>
            <a:ext cx="3107326" cy="70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307225" y="658741"/>
            <a:ext cx="2915611" cy="701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/>
              <a:t>Задача: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94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ru-RU" b="1" dirty="0"/>
              <a:t>Исходные данные</a:t>
            </a:r>
            <a:r>
              <a:rPr lang="ru-RU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373919"/>
          </a:xfrm>
        </p:spPr>
        <p:txBody>
          <a:bodyPr/>
          <a:lstStyle/>
          <a:p>
            <a:r>
              <a:rPr lang="ru-RU" dirty="0"/>
              <a:t>1. набор данных о проданных страховых полисах;</a:t>
            </a:r>
            <a:endParaRPr lang="en-US" dirty="0"/>
          </a:p>
          <a:p>
            <a:r>
              <a:rPr lang="ru-RU" dirty="0"/>
              <a:t>2. </a:t>
            </a:r>
            <a:r>
              <a:rPr lang="ru-RU" dirty="0" smtClean="0"/>
              <a:t>данные </a:t>
            </a:r>
            <a:r>
              <a:rPr lang="ru-RU" dirty="0"/>
              <a:t>клиентов-страхователей;</a:t>
            </a:r>
            <a:endParaRPr lang="en-US" dirty="0"/>
          </a:p>
          <a:p>
            <a:r>
              <a:rPr lang="ru-RU" dirty="0"/>
              <a:t>3. </a:t>
            </a:r>
            <a:r>
              <a:rPr lang="ru-RU" dirty="0" smtClean="0"/>
              <a:t>данные </a:t>
            </a:r>
            <a:r>
              <a:rPr lang="ru-RU" dirty="0"/>
              <a:t>об убытках компании.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1530" y="3534508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Данные нуждались в </a:t>
            </a:r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улучшении качества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решения этой задачи были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1530" y="4301128"/>
            <a:ext cx="6536266" cy="81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обработаны пропуски в данных;</a:t>
            </a:r>
            <a:endParaRPr lang="en-US" dirty="0" smtClean="0"/>
          </a:p>
          <a:p>
            <a:r>
              <a:rPr lang="ru-RU" dirty="0" smtClean="0"/>
              <a:t>выявлены и обработаны аномальные значения.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75668" y="5145082"/>
            <a:ext cx="6536266" cy="81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400242" y="5569444"/>
            <a:ext cx="7949431" cy="711284"/>
          </a:xfrm>
          <a:prstGeom prst="wedgeRectCallout">
            <a:avLst>
              <a:gd name="adj1" fmla="val 38788"/>
              <a:gd name="adj2" fmla="val 97817"/>
            </a:avLst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Рекомендация: 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доработать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процесс получения данных для улучшения их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качества 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52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807248" cy="1219200"/>
          </a:xfrm>
        </p:spPr>
        <p:txBody>
          <a:bodyPr>
            <a:normAutofit/>
          </a:bodyPr>
          <a:lstStyle/>
          <a:p>
            <a:r>
              <a:rPr lang="ru-RU" dirty="0" smtClean="0"/>
              <a:t>Старый подход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78" y="2113925"/>
            <a:ext cx="4750790" cy="30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" r="7337"/>
          <a:stretch/>
        </p:blipFill>
        <p:spPr>
          <a:xfrm>
            <a:off x="5132065" y="254081"/>
            <a:ext cx="5422271" cy="3116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8937" y="3423222"/>
            <a:ext cx="5505399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807248" cy="1219200"/>
          </a:xfrm>
        </p:spPr>
        <p:txBody>
          <a:bodyPr>
            <a:normAutofit/>
          </a:bodyPr>
          <a:lstStyle/>
          <a:p>
            <a:r>
              <a:rPr lang="ru-RU" dirty="0" smtClean="0"/>
              <a:t>Новый подход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8" y="3642754"/>
            <a:ext cx="3474913" cy="271105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38" y="2369127"/>
            <a:ext cx="3544676" cy="2765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8" y="655782"/>
            <a:ext cx="3544676" cy="276548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689531" y="5134613"/>
            <a:ext cx="2439939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4 кластера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1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778089"/>
              </p:ext>
            </p:extLst>
          </p:nvPr>
        </p:nvGraphicFramePr>
        <p:xfrm>
          <a:off x="252990" y="988291"/>
          <a:ext cx="9408245" cy="373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49">
                  <a:extLst>
                    <a:ext uri="{9D8B030D-6E8A-4147-A177-3AD203B41FA5}">
                      <a16:colId xmlns:a16="http://schemas.microsoft.com/office/drawing/2014/main" val="2417428975"/>
                    </a:ext>
                  </a:extLst>
                </a:gridCol>
                <a:gridCol w="1881649">
                  <a:extLst>
                    <a:ext uri="{9D8B030D-6E8A-4147-A177-3AD203B41FA5}">
                      <a16:colId xmlns:a16="http://schemas.microsoft.com/office/drawing/2014/main" val="2248068526"/>
                    </a:ext>
                  </a:extLst>
                </a:gridCol>
                <a:gridCol w="1881649">
                  <a:extLst>
                    <a:ext uri="{9D8B030D-6E8A-4147-A177-3AD203B41FA5}">
                      <a16:colId xmlns:a16="http://schemas.microsoft.com/office/drawing/2014/main" val="2320044368"/>
                    </a:ext>
                  </a:extLst>
                </a:gridCol>
                <a:gridCol w="1881649">
                  <a:extLst>
                    <a:ext uri="{9D8B030D-6E8A-4147-A177-3AD203B41FA5}">
                      <a16:colId xmlns:a16="http://schemas.microsoft.com/office/drawing/2014/main" val="3951079098"/>
                    </a:ext>
                  </a:extLst>
                </a:gridCol>
                <a:gridCol w="1881649">
                  <a:extLst>
                    <a:ext uri="{9D8B030D-6E8A-4147-A177-3AD203B41FA5}">
                      <a16:colId xmlns:a16="http://schemas.microsoft.com/office/drawing/2014/main" val="1852937651"/>
                    </a:ext>
                  </a:extLst>
                </a:gridCol>
              </a:tblGrid>
              <a:tr h="44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</a:t>
                      </a:r>
                      <a:r>
                        <a:rPr lang="ru-RU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Кластер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24331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18-30 лет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30-50 лет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50+ лет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18-50+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88911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r>
                        <a:rPr lang="ru-RU" dirty="0" smtClean="0"/>
                        <a:t>Срок</a:t>
                      </a:r>
                      <a:r>
                        <a:rPr lang="ru-RU" baseline="0" dirty="0" smtClean="0"/>
                        <a:t> полисов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года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3-5 лет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 5 лет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1- 5+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98908"/>
                  </a:ext>
                </a:extLst>
              </a:tr>
              <a:tr h="2402715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Продукт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базовые страховые полисы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страхование жизни и здоровья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пенсионное страхование + накопительные программы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полное страхование, </a:t>
                      </a:r>
                    </a:p>
                    <a:p>
                      <a:pPr latinLnBrk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автомобильное и </a:t>
                      </a:r>
                    </a:p>
                    <a:p>
                      <a:pPr latinLnBrk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имущественное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страхование.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76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38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20226"/>
              </p:ext>
            </p:extLst>
          </p:nvPr>
        </p:nvGraphicFramePr>
        <p:xfrm>
          <a:off x="225281" y="230909"/>
          <a:ext cx="9592974" cy="583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92">
                  <a:extLst>
                    <a:ext uri="{9D8B030D-6E8A-4147-A177-3AD203B41FA5}">
                      <a16:colId xmlns:a16="http://schemas.microsoft.com/office/drawing/2014/main" val="2417428975"/>
                    </a:ext>
                  </a:extLst>
                </a:gridCol>
                <a:gridCol w="3971636">
                  <a:extLst>
                    <a:ext uri="{9D8B030D-6E8A-4147-A177-3AD203B41FA5}">
                      <a16:colId xmlns:a16="http://schemas.microsoft.com/office/drawing/2014/main" val="2248068526"/>
                    </a:ext>
                  </a:extLst>
                </a:gridCol>
                <a:gridCol w="3999346">
                  <a:extLst>
                    <a:ext uri="{9D8B030D-6E8A-4147-A177-3AD203B41FA5}">
                      <a16:colId xmlns:a16="http://schemas.microsoft.com/office/drawing/2014/main" val="1852937651"/>
                    </a:ext>
                  </a:extLst>
                </a:gridCol>
              </a:tblGrid>
              <a:tr h="4974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Влияние на убыточность: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Рекомендации: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24331"/>
                  </a:ext>
                </a:extLst>
              </a:tr>
              <a:tr h="133498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 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выплаты по убыткам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выбирают базовые полисы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могут недооценивать риски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повышать осведомленность о рисках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предлагать более комплексные продукты для  убыточности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88911"/>
                  </a:ext>
                </a:extLst>
              </a:tr>
              <a:tr h="133498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 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умеренная убыточность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выбирают более стабильные и долгосрочные полисы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текущих клиентов 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предложение доп. услуг для  лояльности и   убыточности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7774"/>
                  </a:ext>
                </a:extLst>
              </a:tr>
              <a:tr h="133498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 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убыточность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выбирают долгосрочные и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стабильные полисы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удержание клиентов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предложение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доп.фин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продуктов для  прибыли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89176"/>
                  </a:ext>
                </a:extLst>
              </a:tr>
              <a:tr h="133498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</a:t>
                      </a:r>
                      <a:r>
                        <a:rPr lang="ru-RU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убыточность данной группы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варьируется в зависимости от типа полиса 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персонализированные предложения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 индивидуальных рисков для   общей убыточности.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98908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9328726" y="2373745"/>
            <a:ext cx="9237" cy="203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03127" y="2687781"/>
            <a:ext cx="4619" cy="2216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04546" y="4013200"/>
            <a:ext cx="9237" cy="203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03127" y="1657927"/>
            <a:ext cx="4619" cy="2216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45564" y="5638799"/>
            <a:ext cx="4619" cy="2216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3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7" y="230909"/>
            <a:ext cx="9274002" cy="13208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А/В-тестирование</a:t>
            </a:r>
            <a:r>
              <a:rPr lang="ru-RU" dirty="0" smtClean="0"/>
              <a:t> </a:t>
            </a:r>
            <a:r>
              <a:rPr lang="ru-RU" dirty="0"/>
              <a:t>старого и нового подходов к формированию стоимости </a:t>
            </a:r>
            <a:r>
              <a:rPr lang="ru-RU" dirty="0" smtClean="0"/>
              <a:t>полиса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0" y="1840469"/>
            <a:ext cx="7554200" cy="501753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306945"/>
            <a:ext cx="927400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03200" y="1233875"/>
            <a:ext cx="913545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Основные влияющие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факторы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цена полиса, конверсия в оформления и убыточность.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5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57624"/>
              </p:ext>
            </p:extLst>
          </p:nvPr>
        </p:nvGraphicFramePr>
        <p:xfrm>
          <a:off x="138545" y="166256"/>
          <a:ext cx="9097820" cy="2530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478">
                  <a:extLst>
                    <a:ext uri="{9D8B030D-6E8A-4147-A177-3AD203B41FA5}">
                      <a16:colId xmlns:a16="http://schemas.microsoft.com/office/drawing/2014/main" val="1110047014"/>
                    </a:ext>
                  </a:extLst>
                </a:gridCol>
                <a:gridCol w="1557354">
                  <a:extLst>
                    <a:ext uri="{9D8B030D-6E8A-4147-A177-3AD203B41FA5}">
                      <a16:colId xmlns:a16="http://schemas.microsoft.com/office/drawing/2014/main" val="3544454014"/>
                    </a:ext>
                  </a:extLst>
                </a:gridCol>
                <a:gridCol w="1472059">
                  <a:extLst>
                    <a:ext uri="{9D8B030D-6E8A-4147-A177-3AD203B41FA5}">
                      <a16:colId xmlns:a16="http://schemas.microsoft.com/office/drawing/2014/main" val="1386013875"/>
                    </a:ext>
                  </a:extLst>
                </a:gridCol>
                <a:gridCol w="933454">
                  <a:extLst>
                    <a:ext uri="{9D8B030D-6E8A-4147-A177-3AD203B41FA5}">
                      <a16:colId xmlns:a16="http://schemas.microsoft.com/office/drawing/2014/main" val="44303415"/>
                    </a:ext>
                  </a:extLst>
                </a:gridCol>
                <a:gridCol w="1126086">
                  <a:extLst>
                    <a:ext uri="{9D8B030D-6E8A-4147-A177-3AD203B41FA5}">
                      <a16:colId xmlns:a16="http://schemas.microsoft.com/office/drawing/2014/main" val="1781640036"/>
                    </a:ext>
                  </a:extLst>
                </a:gridCol>
                <a:gridCol w="1418389">
                  <a:extLst>
                    <a:ext uri="{9D8B030D-6E8A-4147-A177-3AD203B41FA5}">
                      <a16:colId xmlns:a16="http://schemas.microsoft.com/office/drawing/2014/main" val="2399372411"/>
                    </a:ext>
                  </a:extLst>
                </a:gridCol>
              </a:tblGrid>
              <a:tr h="6377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Тестовая группа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smtClean="0">
                          <a:effectLst/>
                        </a:rPr>
                        <a:t>Контрольная группа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T-статистика </a:t>
                      </a:r>
                      <a:r>
                        <a:rPr lang="ru-RU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p-значение </a:t>
                      </a:r>
                      <a:r>
                        <a:rPr lang="ru-RU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Заключение </a:t>
                      </a:r>
                      <a:r>
                        <a:rPr lang="ru-RU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615180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Средняя цена договора (</a:t>
                      </a:r>
                      <a:r>
                        <a:rPr lang="en-US" sz="1050">
                          <a:effectLst/>
                        </a:rPr>
                        <a:t>price</a:t>
                      </a:r>
                      <a:r>
                        <a:rPr lang="ru-RU" sz="1050">
                          <a:effectLst/>
                        </a:rPr>
                        <a:t>_</a:t>
                      </a:r>
                      <a:r>
                        <a:rPr lang="en-US" sz="1050">
                          <a:effectLst/>
                        </a:rPr>
                        <a:t>USD</a:t>
                      </a:r>
                      <a:r>
                        <a:rPr lang="ru-RU" sz="105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$444,221.90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$296,513.50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1.99e-06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Разница значима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30901"/>
                  </a:ext>
                </a:extLst>
              </a:tr>
              <a:tr h="81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Средняя </a:t>
                      </a:r>
                      <a:r>
                        <a:rPr lang="en-US" sz="1050">
                          <a:effectLst/>
                        </a:rPr>
                        <a:t>страховая сумма (insurance_amount_USD):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$250,287,800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$293,689,900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-10.34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1.32e-24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Разница значима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867491"/>
                  </a:ext>
                </a:extLst>
              </a:tr>
              <a:tr h="611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Средняя выплата по убыткам (</a:t>
                      </a:r>
                      <a:r>
                        <a:rPr lang="en-US" sz="1050">
                          <a:effectLst/>
                        </a:rPr>
                        <a:t>loss</a:t>
                      </a:r>
                      <a:r>
                        <a:rPr lang="ru-RU" sz="1050">
                          <a:effectLst/>
                        </a:rPr>
                        <a:t>_</a:t>
                      </a:r>
                      <a:r>
                        <a:rPr lang="en-US" sz="1050">
                          <a:effectLst/>
                        </a:rPr>
                        <a:t>payout</a:t>
                      </a:r>
                      <a:r>
                        <a:rPr lang="ru-RU" sz="1050">
                          <a:effectLst/>
                        </a:rPr>
                        <a:t>_</a:t>
                      </a:r>
                      <a:r>
                        <a:rPr lang="en-US" sz="1050">
                          <a:effectLst/>
                        </a:rPr>
                        <a:t>amt</a:t>
                      </a:r>
                      <a:r>
                        <a:rPr lang="ru-RU" sz="1050">
                          <a:effectLst/>
                        </a:rPr>
                        <a:t>_</a:t>
                      </a:r>
                      <a:r>
                        <a:rPr lang="en-US" sz="1050">
                          <a:effectLst/>
                        </a:rPr>
                        <a:t>USD</a:t>
                      </a:r>
                      <a:r>
                        <a:rPr lang="ru-RU" sz="1050">
                          <a:effectLst/>
                        </a:rPr>
                        <a:t>):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$202,728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$271,200.90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Разница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не </a:t>
                      </a:r>
                      <a:r>
                        <a:rPr lang="ru-RU" sz="1200" dirty="0">
                          <a:effectLst/>
                        </a:rPr>
                        <a:t>значима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698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8291" y="2937164"/>
            <a:ext cx="717665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Arial" panose="020B0604020202020204" pitchFamily="34" charset="0"/>
              </a:rPr>
              <a:t>Позитивное влияние:</a:t>
            </a:r>
            <a:endParaRPr lang="en-US" sz="16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Тестовая группа показала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более высокую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среднюю цену договора и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более низкие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выплаты по убыткам. Это может свидетельствовать о более выгодном финансовом результате для бизнеса при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сохранении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 предложенного ценообразования в тестовой группе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345" y="4854051"/>
            <a:ext cx="6382327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Arial" panose="020B0604020202020204" pitchFamily="34" charset="0"/>
              </a:rPr>
              <a:t>Негативное влияние: </a:t>
            </a:r>
            <a:endParaRPr lang="en-US" sz="16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При этом наблюдается значительное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снижение страховой суммы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в тестовой группе, что может привести к </a:t>
            </a:r>
            <a:r>
              <a:rPr lang="ru-RU" u="sng" dirty="0">
                <a:ea typeface="Calibri" panose="020F0502020204030204" pitchFamily="34" charset="0"/>
                <a:cs typeface="Arial" panose="020B0604020202020204" pitchFamily="34" charset="0"/>
              </a:rPr>
              <a:t>недовольству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 клиентов, если они посчитают страховое покрытие недостаточным.</a:t>
            </a:r>
            <a:endParaRPr 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0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429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Анализ взаимодействия клиентов со страховой компанией</vt:lpstr>
      <vt:lpstr>PowerPoint Presentation</vt:lpstr>
      <vt:lpstr>Исходные данные:</vt:lpstr>
      <vt:lpstr>Старый подход</vt:lpstr>
      <vt:lpstr>Новый подход</vt:lpstr>
      <vt:lpstr>PowerPoint Presentation</vt:lpstr>
      <vt:lpstr>PowerPoint Presentation</vt:lpstr>
      <vt:lpstr>А/В-тестирование старого и нового подходов к формированию стоимости полиса</vt:lpstr>
      <vt:lpstr>PowerPoint Presentation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19</cp:revision>
  <dcterms:created xsi:type="dcterms:W3CDTF">2024-08-16T13:57:05Z</dcterms:created>
  <dcterms:modified xsi:type="dcterms:W3CDTF">2024-08-16T16:12:32Z</dcterms:modified>
</cp:coreProperties>
</file>