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6" r:id="rId3"/>
    <p:sldId id="272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0B619-9E5C-4D2F-915A-FFE77EF8564F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35D7-F34F-4552-8838-FE3C8AE1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9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network is gathered via a geospatial operation called a buffer. We draw</a:t>
            </a:r>
            <a:r>
              <a:rPr lang="en-US" baseline="0" dirty="0" smtClean="0"/>
              <a:t> a “circle” polygon around the desired coordinate and find stuff inside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35D7-F34F-4552-8838-FE3C8AE1A1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0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2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8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9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BB5E6-497E-4F94-970B-EAC9A67305A7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AFE2-0C88-4CA6-A9CE-2D92AAA67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7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real is not at the bottom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1733" y="690705"/>
            <a:ext cx="2501296" cy="2447470"/>
            <a:chOff x="6805422" y="1867234"/>
            <a:chExt cx="2848356" cy="2787062"/>
          </a:xfrm>
        </p:grpSpPr>
        <p:sp>
          <p:nvSpPr>
            <p:cNvPr id="5" name="Freeform 4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598126" y="1574028"/>
            <a:ext cx="53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Assign 8-10 digit numbers downstream of the real site.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23853" y="3426495"/>
            <a:ext cx="2501296" cy="2447470"/>
            <a:chOff x="6805422" y="1867234"/>
            <a:chExt cx="2848356" cy="2787062"/>
          </a:xfrm>
        </p:grpSpPr>
        <p:sp>
          <p:nvSpPr>
            <p:cNvPr id="19" name="Freeform 18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564784" y="4479217"/>
            <a:ext cx="625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</a:t>
            </a:r>
            <a:r>
              <a:rPr lang="en-US" dirty="0" err="1" smtClean="0"/>
              <a:t>pSNA</a:t>
            </a:r>
            <a:r>
              <a:rPr lang="en-US" dirty="0" smtClean="0"/>
              <a:t> from the purple nodes (1 out from the sites in yellow).</a:t>
            </a:r>
          </a:p>
        </p:txBody>
      </p:sp>
    </p:spTree>
    <p:extLst>
      <p:ext uri="{BB962C8B-B14F-4D97-AF65-F5344CB8AC3E}">
        <p14:creationId xmlns:p14="http://schemas.microsoft.com/office/powerpoint/2010/main" val="80342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have two or more real sites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/>
          <p:cNvGrpSpPr/>
          <p:nvPr/>
        </p:nvGrpSpPr>
        <p:grpSpPr>
          <a:xfrm>
            <a:off x="614995" y="557440"/>
            <a:ext cx="2375409" cy="2679425"/>
            <a:chOff x="614995" y="557440"/>
            <a:chExt cx="2375409" cy="2679425"/>
          </a:xfrm>
        </p:grpSpPr>
        <p:grpSp>
          <p:nvGrpSpPr>
            <p:cNvPr id="4" name="Group 3"/>
            <p:cNvGrpSpPr/>
            <p:nvPr/>
          </p:nvGrpSpPr>
          <p:grpSpPr>
            <a:xfrm>
              <a:off x="614995" y="557440"/>
              <a:ext cx="2192441" cy="2145261"/>
              <a:chOff x="6805422" y="1867234"/>
              <a:chExt cx="2848356" cy="2787062"/>
            </a:xfrm>
          </p:grpSpPr>
          <p:sp>
            <p:nvSpPr>
              <p:cNvPr id="5" name="Freeform 4"/>
              <p:cNvSpPr/>
              <p:nvPr/>
            </p:nvSpPr>
            <p:spPr>
              <a:xfrm>
                <a:off x="7370064" y="2365582"/>
                <a:ext cx="2039112" cy="2002536"/>
              </a:xfrm>
              <a:custGeom>
                <a:avLst/>
                <a:gdLst>
                  <a:gd name="connsiteX0" fmla="*/ 0 w 2039112"/>
                  <a:gd name="connsiteY0" fmla="*/ 0 h 2002536"/>
                  <a:gd name="connsiteX1" fmla="*/ 914400 w 2039112"/>
                  <a:gd name="connsiteY1" fmla="*/ 1335024 h 2002536"/>
                  <a:gd name="connsiteX2" fmla="*/ 1810512 w 2039112"/>
                  <a:gd name="connsiteY2" fmla="*/ 1700784 h 2002536"/>
                  <a:gd name="connsiteX3" fmla="*/ 2039112 w 2039112"/>
                  <a:gd name="connsiteY3" fmla="*/ 2002536 h 200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112" h="2002536">
                    <a:moveTo>
                      <a:pt x="0" y="0"/>
                    </a:moveTo>
                    <a:lnTo>
                      <a:pt x="914400" y="1335024"/>
                    </a:lnTo>
                    <a:lnTo>
                      <a:pt x="1810512" y="1700784"/>
                    </a:lnTo>
                    <a:lnTo>
                      <a:pt x="2039112" y="20025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967728" y="3453718"/>
                <a:ext cx="1298448" cy="256032"/>
              </a:xfrm>
              <a:custGeom>
                <a:avLst/>
                <a:gdLst>
                  <a:gd name="connsiteX0" fmla="*/ 0 w 1298448"/>
                  <a:gd name="connsiteY0" fmla="*/ 0 h 256032"/>
                  <a:gd name="connsiteX1" fmla="*/ 1298448 w 1298448"/>
                  <a:gd name="connsiteY1" fmla="*/ 256032 h 25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98448" h="256032">
                    <a:moveTo>
                      <a:pt x="0" y="0"/>
                    </a:moveTo>
                    <a:lnTo>
                      <a:pt x="1298448" y="25603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8485632" y="2164414"/>
                <a:ext cx="713232" cy="1901952"/>
              </a:xfrm>
              <a:custGeom>
                <a:avLst/>
                <a:gdLst>
                  <a:gd name="connsiteX0" fmla="*/ 0 w 713232"/>
                  <a:gd name="connsiteY0" fmla="*/ 0 h 1901952"/>
                  <a:gd name="connsiteX1" fmla="*/ 576072 w 713232"/>
                  <a:gd name="connsiteY1" fmla="*/ 658368 h 1901952"/>
                  <a:gd name="connsiteX2" fmla="*/ 713232 w 713232"/>
                  <a:gd name="connsiteY2" fmla="*/ 1188720 h 1901952"/>
                  <a:gd name="connsiteX3" fmla="*/ 676656 w 713232"/>
                  <a:gd name="connsiteY3" fmla="*/ 1901952 h 190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232" h="1901952">
                    <a:moveTo>
                      <a:pt x="0" y="0"/>
                    </a:moveTo>
                    <a:lnTo>
                      <a:pt x="576072" y="658368"/>
                    </a:lnTo>
                    <a:lnTo>
                      <a:pt x="713232" y="1188720"/>
                    </a:lnTo>
                    <a:lnTo>
                      <a:pt x="676656" y="190195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9070848" y="2027254"/>
                <a:ext cx="91440" cy="795528"/>
              </a:xfrm>
              <a:custGeom>
                <a:avLst/>
                <a:gdLst>
                  <a:gd name="connsiteX0" fmla="*/ 0 w 91440"/>
                  <a:gd name="connsiteY0" fmla="*/ 795528 h 795528"/>
                  <a:gd name="connsiteX1" fmla="*/ 91440 w 91440"/>
                  <a:gd name="connsiteY1" fmla="*/ 0 h 79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" h="795528">
                    <a:moveTo>
                      <a:pt x="0" y="795528"/>
                    </a:moveTo>
                    <a:lnTo>
                      <a:pt x="9144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210044" y="209769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805422" y="3293698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124444" y="3533300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900249" y="2639902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8304187" y="197696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9079992" y="1867234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56548" y="3811262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333738" y="4334256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sp>
          <p:nvSpPr>
            <p:cNvPr id="30" name="Oval 29"/>
            <p:cNvSpPr/>
            <p:nvPr/>
          </p:nvSpPr>
          <p:spPr>
            <a:xfrm>
              <a:off x="2393704" y="2294213"/>
              <a:ext cx="596700" cy="5967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02730" y="28675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[7]</a:t>
              </a:r>
              <a:endParaRPr lang="en-US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250908" y="557440"/>
            <a:ext cx="2192441" cy="2674368"/>
            <a:chOff x="3250908" y="557440"/>
            <a:chExt cx="2192441" cy="2674368"/>
          </a:xfrm>
        </p:grpSpPr>
        <p:grpSp>
          <p:nvGrpSpPr>
            <p:cNvPr id="17" name="Group 16"/>
            <p:cNvGrpSpPr/>
            <p:nvPr/>
          </p:nvGrpSpPr>
          <p:grpSpPr>
            <a:xfrm>
              <a:off x="3250908" y="557440"/>
              <a:ext cx="2192441" cy="2145261"/>
              <a:chOff x="6805422" y="1867234"/>
              <a:chExt cx="2848356" cy="2787062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7370064" y="2365582"/>
                <a:ext cx="2039112" cy="2002536"/>
              </a:xfrm>
              <a:custGeom>
                <a:avLst/>
                <a:gdLst>
                  <a:gd name="connsiteX0" fmla="*/ 0 w 2039112"/>
                  <a:gd name="connsiteY0" fmla="*/ 0 h 2002536"/>
                  <a:gd name="connsiteX1" fmla="*/ 914400 w 2039112"/>
                  <a:gd name="connsiteY1" fmla="*/ 1335024 h 2002536"/>
                  <a:gd name="connsiteX2" fmla="*/ 1810512 w 2039112"/>
                  <a:gd name="connsiteY2" fmla="*/ 1700784 h 2002536"/>
                  <a:gd name="connsiteX3" fmla="*/ 2039112 w 2039112"/>
                  <a:gd name="connsiteY3" fmla="*/ 2002536 h 200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112" h="2002536">
                    <a:moveTo>
                      <a:pt x="0" y="0"/>
                    </a:moveTo>
                    <a:lnTo>
                      <a:pt x="914400" y="1335024"/>
                    </a:lnTo>
                    <a:lnTo>
                      <a:pt x="1810512" y="1700784"/>
                    </a:lnTo>
                    <a:lnTo>
                      <a:pt x="2039112" y="20025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6967728" y="3453718"/>
                <a:ext cx="1298448" cy="256032"/>
              </a:xfrm>
              <a:custGeom>
                <a:avLst/>
                <a:gdLst>
                  <a:gd name="connsiteX0" fmla="*/ 0 w 1298448"/>
                  <a:gd name="connsiteY0" fmla="*/ 0 h 256032"/>
                  <a:gd name="connsiteX1" fmla="*/ 1298448 w 1298448"/>
                  <a:gd name="connsiteY1" fmla="*/ 256032 h 25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98448" h="256032">
                    <a:moveTo>
                      <a:pt x="0" y="0"/>
                    </a:moveTo>
                    <a:lnTo>
                      <a:pt x="1298448" y="25603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8485632" y="2164414"/>
                <a:ext cx="713232" cy="1901952"/>
              </a:xfrm>
              <a:custGeom>
                <a:avLst/>
                <a:gdLst>
                  <a:gd name="connsiteX0" fmla="*/ 0 w 713232"/>
                  <a:gd name="connsiteY0" fmla="*/ 0 h 1901952"/>
                  <a:gd name="connsiteX1" fmla="*/ 576072 w 713232"/>
                  <a:gd name="connsiteY1" fmla="*/ 658368 h 1901952"/>
                  <a:gd name="connsiteX2" fmla="*/ 713232 w 713232"/>
                  <a:gd name="connsiteY2" fmla="*/ 1188720 h 1901952"/>
                  <a:gd name="connsiteX3" fmla="*/ 676656 w 713232"/>
                  <a:gd name="connsiteY3" fmla="*/ 1901952 h 190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232" h="1901952">
                    <a:moveTo>
                      <a:pt x="0" y="0"/>
                    </a:moveTo>
                    <a:lnTo>
                      <a:pt x="576072" y="658368"/>
                    </a:lnTo>
                    <a:lnTo>
                      <a:pt x="713232" y="1188720"/>
                    </a:lnTo>
                    <a:lnTo>
                      <a:pt x="676656" y="190195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9070848" y="2027254"/>
                <a:ext cx="91440" cy="795528"/>
              </a:xfrm>
              <a:custGeom>
                <a:avLst/>
                <a:gdLst>
                  <a:gd name="connsiteX0" fmla="*/ 0 w 91440"/>
                  <a:gd name="connsiteY0" fmla="*/ 795528 h 795528"/>
                  <a:gd name="connsiteX1" fmla="*/ 91440 w 91440"/>
                  <a:gd name="connsiteY1" fmla="*/ 0 h 79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" h="795528">
                    <a:moveTo>
                      <a:pt x="0" y="795528"/>
                    </a:moveTo>
                    <a:lnTo>
                      <a:pt x="9144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10044" y="209769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6805422" y="3293698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124444" y="3533300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900249" y="2639902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8304187" y="197696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9079992" y="1867234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956548" y="3811262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9333738" y="4334256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sp>
          <p:nvSpPr>
            <p:cNvPr id="31" name="Oval 30"/>
            <p:cNvSpPr/>
            <p:nvPr/>
          </p:nvSpPr>
          <p:spPr>
            <a:xfrm>
              <a:off x="4731727" y="1884038"/>
              <a:ext cx="596700" cy="5967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335012" y="2862476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[7, F(8,7),8]</a:t>
              </a:r>
              <a:endParaRPr lang="en-US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926712" y="557440"/>
            <a:ext cx="2192441" cy="2670203"/>
            <a:chOff x="5926712" y="557440"/>
            <a:chExt cx="2192441" cy="2670203"/>
          </a:xfrm>
        </p:grpSpPr>
        <p:grpSp>
          <p:nvGrpSpPr>
            <p:cNvPr id="32" name="Group 31"/>
            <p:cNvGrpSpPr/>
            <p:nvPr/>
          </p:nvGrpSpPr>
          <p:grpSpPr>
            <a:xfrm>
              <a:off x="5926712" y="557440"/>
              <a:ext cx="2192441" cy="2145261"/>
              <a:chOff x="6805422" y="1867234"/>
              <a:chExt cx="2848356" cy="2787062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7370064" y="2365582"/>
                <a:ext cx="2039112" cy="2002536"/>
              </a:xfrm>
              <a:custGeom>
                <a:avLst/>
                <a:gdLst>
                  <a:gd name="connsiteX0" fmla="*/ 0 w 2039112"/>
                  <a:gd name="connsiteY0" fmla="*/ 0 h 2002536"/>
                  <a:gd name="connsiteX1" fmla="*/ 914400 w 2039112"/>
                  <a:gd name="connsiteY1" fmla="*/ 1335024 h 2002536"/>
                  <a:gd name="connsiteX2" fmla="*/ 1810512 w 2039112"/>
                  <a:gd name="connsiteY2" fmla="*/ 1700784 h 2002536"/>
                  <a:gd name="connsiteX3" fmla="*/ 2039112 w 2039112"/>
                  <a:gd name="connsiteY3" fmla="*/ 2002536 h 200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112" h="2002536">
                    <a:moveTo>
                      <a:pt x="0" y="0"/>
                    </a:moveTo>
                    <a:lnTo>
                      <a:pt x="914400" y="1335024"/>
                    </a:lnTo>
                    <a:lnTo>
                      <a:pt x="1810512" y="1700784"/>
                    </a:lnTo>
                    <a:lnTo>
                      <a:pt x="2039112" y="20025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6967728" y="3453718"/>
                <a:ext cx="1298448" cy="256032"/>
              </a:xfrm>
              <a:custGeom>
                <a:avLst/>
                <a:gdLst>
                  <a:gd name="connsiteX0" fmla="*/ 0 w 1298448"/>
                  <a:gd name="connsiteY0" fmla="*/ 0 h 256032"/>
                  <a:gd name="connsiteX1" fmla="*/ 1298448 w 1298448"/>
                  <a:gd name="connsiteY1" fmla="*/ 256032 h 25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98448" h="256032">
                    <a:moveTo>
                      <a:pt x="0" y="0"/>
                    </a:moveTo>
                    <a:lnTo>
                      <a:pt x="1298448" y="25603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8485632" y="2164414"/>
                <a:ext cx="713232" cy="1901952"/>
              </a:xfrm>
              <a:custGeom>
                <a:avLst/>
                <a:gdLst>
                  <a:gd name="connsiteX0" fmla="*/ 0 w 713232"/>
                  <a:gd name="connsiteY0" fmla="*/ 0 h 1901952"/>
                  <a:gd name="connsiteX1" fmla="*/ 576072 w 713232"/>
                  <a:gd name="connsiteY1" fmla="*/ 658368 h 1901952"/>
                  <a:gd name="connsiteX2" fmla="*/ 713232 w 713232"/>
                  <a:gd name="connsiteY2" fmla="*/ 1188720 h 1901952"/>
                  <a:gd name="connsiteX3" fmla="*/ 676656 w 713232"/>
                  <a:gd name="connsiteY3" fmla="*/ 1901952 h 190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232" h="1901952">
                    <a:moveTo>
                      <a:pt x="0" y="0"/>
                    </a:moveTo>
                    <a:lnTo>
                      <a:pt x="576072" y="658368"/>
                    </a:lnTo>
                    <a:lnTo>
                      <a:pt x="713232" y="1188720"/>
                    </a:lnTo>
                    <a:lnTo>
                      <a:pt x="676656" y="190195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9070848" y="2027254"/>
                <a:ext cx="91440" cy="795528"/>
              </a:xfrm>
              <a:custGeom>
                <a:avLst/>
                <a:gdLst>
                  <a:gd name="connsiteX0" fmla="*/ 0 w 91440"/>
                  <a:gd name="connsiteY0" fmla="*/ 795528 h 795528"/>
                  <a:gd name="connsiteX1" fmla="*/ 91440 w 91440"/>
                  <a:gd name="connsiteY1" fmla="*/ 0 h 79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" h="795528">
                    <a:moveTo>
                      <a:pt x="0" y="795528"/>
                    </a:moveTo>
                    <a:lnTo>
                      <a:pt x="9144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210044" y="209769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805422" y="3293698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8124444" y="3533300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900249" y="2639902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304187" y="197696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079992" y="1867234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8956548" y="3811262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9333738" y="4334256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6768605" y="1662468"/>
              <a:ext cx="596700" cy="5967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977743" y="2858311"/>
              <a:ext cx="203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[7, F(8,7),8,F(2,8),2]</a:t>
              </a:r>
              <a:endParaRPr lang="en-US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509313" y="558739"/>
            <a:ext cx="2864418" cy="2668904"/>
            <a:chOff x="8509313" y="558739"/>
            <a:chExt cx="2864418" cy="2668904"/>
          </a:xfrm>
        </p:grpSpPr>
        <p:grpSp>
          <p:nvGrpSpPr>
            <p:cNvPr id="45" name="Group 44"/>
            <p:cNvGrpSpPr/>
            <p:nvPr/>
          </p:nvGrpSpPr>
          <p:grpSpPr>
            <a:xfrm>
              <a:off x="8676046" y="558739"/>
              <a:ext cx="2192441" cy="2145261"/>
              <a:chOff x="6805422" y="1867234"/>
              <a:chExt cx="2848356" cy="2787062"/>
            </a:xfrm>
          </p:grpSpPr>
          <p:sp>
            <p:nvSpPr>
              <p:cNvPr id="46" name="Freeform 45"/>
              <p:cNvSpPr/>
              <p:nvPr/>
            </p:nvSpPr>
            <p:spPr>
              <a:xfrm>
                <a:off x="7370064" y="2365582"/>
                <a:ext cx="2039112" cy="2002536"/>
              </a:xfrm>
              <a:custGeom>
                <a:avLst/>
                <a:gdLst>
                  <a:gd name="connsiteX0" fmla="*/ 0 w 2039112"/>
                  <a:gd name="connsiteY0" fmla="*/ 0 h 2002536"/>
                  <a:gd name="connsiteX1" fmla="*/ 914400 w 2039112"/>
                  <a:gd name="connsiteY1" fmla="*/ 1335024 h 2002536"/>
                  <a:gd name="connsiteX2" fmla="*/ 1810512 w 2039112"/>
                  <a:gd name="connsiteY2" fmla="*/ 1700784 h 2002536"/>
                  <a:gd name="connsiteX3" fmla="*/ 2039112 w 2039112"/>
                  <a:gd name="connsiteY3" fmla="*/ 2002536 h 200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112" h="2002536">
                    <a:moveTo>
                      <a:pt x="0" y="0"/>
                    </a:moveTo>
                    <a:lnTo>
                      <a:pt x="914400" y="1335024"/>
                    </a:lnTo>
                    <a:lnTo>
                      <a:pt x="1810512" y="1700784"/>
                    </a:lnTo>
                    <a:lnTo>
                      <a:pt x="2039112" y="20025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6967728" y="3453718"/>
                <a:ext cx="1298448" cy="256032"/>
              </a:xfrm>
              <a:custGeom>
                <a:avLst/>
                <a:gdLst>
                  <a:gd name="connsiteX0" fmla="*/ 0 w 1298448"/>
                  <a:gd name="connsiteY0" fmla="*/ 0 h 256032"/>
                  <a:gd name="connsiteX1" fmla="*/ 1298448 w 1298448"/>
                  <a:gd name="connsiteY1" fmla="*/ 256032 h 25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98448" h="256032">
                    <a:moveTo>
                      <a:pt x="0" y="0"/>
                    </a:moveTo>
                    <a:lnTo>
                      <a:pt x="1298448" y="25603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8485632" y="2164414"/>
                <a:ext cx="713232" cy="1901952"/>
              </a:xfrm>
              <a:custGeom>
                <a:avLst/>
                <a:gdLst>
                  <a:gd name="connsiteX0" fmla="*/ 0 w 713232"/>
                  <a:gd name="connsiteY0" fmla="*/ 0 h 1901952"/>
                  <a:gd name="connsiteX1" fmla="*/ 576072 w 713232"/>
                  <a:gd name="connsiteY1" fmla="*/ 658368 h 1901952"/>
                  <a:gd name="connsiteX2" fmla="*/ 713232 w 713232"/>
                  <a:gd name="connsiteY2" fmla="*/ 1188720 h 1901952"/>
                  <a:gd name="connsiteX3" fmla="*/ 676656 w 713232"/>
                  <a:gd name="connsiteY3" fmla="*/ 1901952 h 190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232" h="1901952">
                    <a:moveTo>
                      <a:pt x="0" y="0"/>
                    </a:moveTo>
                    <a:lnTo>
                      <a:pt x="576072" y="658368"/>
                    </a:lnTo>
                    <a:lnTo>
                      <a:pt x="713232" y="1188720"/>
                    </a:lnTo>
                    <a:lnTo>
                      <a:pt x="676656" y="190195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9070848" y="2027254"/>
                <a:ext cx="91440" cy="795528"/>
              </a:xfrm>
              <a:custGeom>
                <a:avLst/>
                <a:gdLst>
                  <a:gd name="connsiteX0" fmla="*/ 0 w 91440"/>
                  <a:gd name="connsiteY0" fmla="*/ 795528 h 795528"/>
                  <a:gd name="connsiteX1" fmla="*/ 91440 w 91440"/>
                  <a:gd name="connsiteY1" fmla="*/ 0 h 79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" h="795528">
                    <a:moveTo>
                      <a:pt x="0" y="795528"/>
                    </a:moveTo>
                    <a:lnTo>
                      <a:pt x="9144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10044" y="209769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805422" y="3293698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124444" y="3533300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8900249" y="2639902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8304187" y="197696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079992" y="1867234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8956548" y="3811262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333738" y="4334256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8509313" y="1518172"/>
              <a:ext cx="596700" cy="5967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564949" y="2858311"/>
              <a:ext cx="2808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[7, F(8,7),8,F(2,8),2,F(5,2),5]</a:t>
              </a:r>
              <a:endParaRPr lang="en-US" dirty="0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25056" y="3523130"/>
            <a:ext cx="2583634" cy="3095915"/>
            <a:chOff x="225056" y="3523130"/>
            <a:chExt cx="2583634" cy="3095915"/>
          </a:xfrm>
        </p:grpSpPr>
        <p:sp>
          <p:nvSpPr>
            <p:cNvPr id="74" name="Oval 73"/>
            <p:cNvSpPr/>
            <p:nvPr/>
          </p:nvSpPr>
          <p:spPr>
            <a:xfrm>
              <a:off x="768550" y="3536704"/>
              <a:ext cx="596700" cy="5967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225056" y="3523130"/>
              <a:ext cx="2583634" cy="3095915"/>
              <a:chOff x="225056" y="3523130"/>
              <a:chExt cx="2583634" cy="309591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616249" y="3523130"/>
                <a:ext cx="2192441" cy="2145261"/>
                <a:chOff x="6805422" y="1867234"/>
                <a:chExt cx="2848356" cy="2787062"/>
              </a:xfrm>
            </p:grpSpPr>
            <p:sp>
              <p:nvSpPr>
                <p:cNvPr id="62" name="Freeform 61"/>
                <p:cNvSpPr/>
                <p:nvPr/>
              </p:nvSpPr>
              <p:spPr>
                <a:xfrm>
                  <a:off x="7370064" y="2365582"/>
                  <a:ext cx="2039112" cy="2002536"/>
                </a:xfrm>
                <a:custGeom>
                  <a:avLst/>
                  <a:gdLst>
                    <a:gd name="connsiteX0" fmla="*/ 0 w 2039112"/>
                    <a:gd name="connsiteY0" fmla="*/ 0 h 2002536"/>
                    <a:gd name="connsiteX1" fmla="*/ 914400 w 2039112"/>
                    <a:gd name="connsiteY1" fmla="*/ 1335024 h 2002536"/>
                    <a:gd name="connsiteX2" fmla="*/ 1810512 w 2039112"/>
                    <a:gd name="connsiteY2" fmla="*/ 1700784 h 2002536"/>
                    <a:gd name="connsiteX3" fmla="*/ 2039112 w 2039112"/>
                    <a:gd name="connsiteY3" fmla="*/ 2002536 h 2002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39112" h="2002536">
                      <a:moveTo>
                        <a:pt x="0" y="0"/>
                      </a:moveTo>
                      <a:lnTo>
                        <a:pt x="914400" y="1335024"/>
                      </a:lnTo>
                      <a:lnTo>
                        <a:pt x="1810512" y="1700784"/>
                      </a:lnTo>
                      <a:lnTo>
                        <a:pt x="2039112" y="200253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6967728" y="3453718"/>
                  <a:ext cx="1298448" cy="256032"/>
                </a:xfrm>
                <a:custGeom>
                  <a:avLst/>
                  <a:gdLst>
                    <a:gd name="connsiteX0" fmla="*/ 0 w 1298448"/>
                    <a:gd name="connsiteY0" fmla="*/ 0 h 256032"/>
                    <a:gd name="connsiteX1" fmla="*/ 1298448 w 1298448"/>
                    <a:gd name="connsiteY1" fmla="*/ 256032 h 256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8448" h="256032">
                      <a:moveTo>
                        <a:pt x="0" y="0"/>
                      </a:moveTo>
                      <a:lnTo>
                        <a:pt x="1298448" y="25603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8485632" y="2164414"/>
                  <a:ext cx="713232" cy="1901952"/>
                </a:xfrm>
                <a:custGeom>
                  <a:avLst/>
                  <a:gdLst>
                    <a:gd name="connsiteX0" fmla="*/ 0 w 713232"/>
                    <a:gd name="connsiteY0" fmla="*/ 0 h 1901952"/>
                    <a:gd name="connsiteX1" fmla="*/ 576072 w 713232"/>
                    <a:gd name="connsiteY1" fmla="*/ 658368 h 1901952"/>
                    <a:gd name="connsiteX2" fmla="*/ 713232 w 713232"/>
                    <a:gd name="connsiteY2" fmla="*/ 1188720 h 1901952"/>
                    <a:gd name="connsiteX3" fmla="*/ 676656 w 713232"/>
                    <a:gd name="connsiteY3" fmla="*/ 1901952 h 1901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3232" h="1901952">
                      <a:moveTo>
                        <a:pt x="0" y="0"/>
                      </a:moveTo>
                      <a:lnTo>
                        <a:pt x="576072" y="658368"/>
                      </a:lnTo>
                      <a:lnTo>
                        <a:pt x="713232" y="1188720"/>
                      </a:lnTo>
                      <a:lnTo>
                        <a:pt x="676656" y="190195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9070848" y="2027254"/>
                  <a:ext cx="91440" cy="795528"/>
                </a:xfrm>
                <a:custGeom>
                  <a:avLst/>
                  <a:gdLst>
                    <a:gd name="connsiteX0" fmla="*/ 0 w 91440"/>
                    <a:gd name="connsiteY0" fmla="*/ 795528 h 795528"/>
                    <a:gd name="connsiteX1" fmla="*/ 91440 w 91440"/>
                    <a:gd name="connsiteY1" fmla="*/ 0 h 795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440" h="795528">
                      <a:moveTo>
                        <a:pt x="0" y="795528"/>
                      </a:moveTo>
                      <a:lnTo>
                        <a:pt x="9144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7210044" y="2097692"/>
                  <a:ext cx="320040" cy="3200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3</a:t>
                  </a:r>
                  <a:endParaRPr lang="en-US" dirty="0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805422" y="3293698"/>
                  <a:ext cx="320040" cy="32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5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8124444" y="3533300"/>
                  <a:ext cx="320040" cy="32004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2</a:t>
                  </a:r>
                  <a:endParaRPr lang="en-US" dirty="0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8900249" y="2639902"/>
                  <a:ext cx="320040" cy="32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8304187" y="1976962"/>
                  <a:ext cx="320040" cy="320040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4</a:t>
                  </a:r>
                  <a:endParaRPr lang="en-US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9079992" y="1867234"/>
                  <a:ext cx="320040" cy="32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6</a:t>
                  </a:r>
                  <a:endParaRPr lang="en-US" dirty="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8956548" y="3811262"/>
                  <a:ext cx="320040" cy="32004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8</a:t>
                  </a:r>
                  <a:endParaRPr lang="en-US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9333738" y="4334256"/>
                  <a:ext cx="320040" cy="32004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</a:t>
                  </a:r>
                </a:p>
              </p:txBody>
            </p:sp>
          </p:grpSp>
          <p:sp>
            <p:nvSpPr>
              <p:cNvPr id="107" name="TextBox 106"/>
              <p:cNvSpPr txBox="1"/>
              <p:nvPr/>
            </p:nvSpPr>
            <p:spPr>
              <a:xfrm>
                <a:off x="225056" y="5879541"/>
                <a:ext cx="1430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[7,…,F(3,2),3]</a:t>
                </a:r>
                <a:endParaRPr lang="en-US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550238" y="6285676"/>
                <a:ext cx="843466" cy="33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i</a:t>
                </a:r>
                <a:r>
                  <a:rPr lang="en-US" dirty="0" smtClean="0"/>
                  <a:t> = 8 </a:t>
                </a:r>
                <a:endParaRPr lang="en-US" dirty="0"/>
              </a:p>
            </p:txBody>
          </p:sp>
          <p:cxnSp>
            <p:nvCxnSpPr>
              <p:cNvPr id="114" name="Elbow Connector 113"/>
              <p:cNvCxnSpPr>
                <a:stCxn id="110" idx="1"/>
              </p:cNvCxnSpPr>
              <p:nvPr/>
            </p:nvCxnSpPr>
            <p:spPr>
              <a:xfrm rot="10800000">
                <a:off x="1436914" y="6183087"/>
                <a:ext cx="113324" cy="26927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38"/>
          <p:cNvGrpSpPr/>
          <p:nvPr/>
        </p:nvGrpSpPr>
        <p:grpSpPr>
          <a:xfrm>
            <a:off x="2992512" y="3586369"/>
            <a:ext cx="2482957" cy="3032677"/>
            <a:chOff x="2992512" y="3586369"/>
            <a:chExt cx="2482957" cy="3032677"/>
          </a:xfrm>
        </p:grpSpPr>
        <p:sp>
          <p:nvSpPr>
            <p:cNvPr id="75" name="Oval 74"/>
            <p:cNvSpPr/>
            <p:nvPr/>
          </p:nvSpPr>
          <p:spPr>
            <a:xfrm>
              <a:off x="4755598" y="4061457"/>
              <a:ext cx="596700" cy="5967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3283028" y="3586369"/>
              <a:ext cx="2192441" cy="2145261"/>
              <a:chOff x="6805422" y="1867234"/>
              <a:chExt cx="2848356" cy="2787062"/>
            </a:xfrm>
          </p:grpSpPr>
          <p:sp>
            <p:nvSpPr>
              <p:cNvPr id="77" name="Freeform 76"/>
              <p:cNvSpPr/>
              <p:nvPr/>
            </p:nvSpPr>
            <p:spPr>
              <a:xfrm>
                <a:off x="7370064" y="2365582"/>
                <a:ext cx="2039112" cy="2002536"/>
              </a:xfrm>
              <a:custGeom>
                <a:avLst/>
                <a:gdLst>
                  <a:gd name="connsiteX0" fmla="*/ 0 w 2039112"/>
                  <a:gd name="connsiteY0" fmla="*/ 0 h 2002536"/>
                  <a:gd name="connsiteX1" fmla="*/ 914400 w 2039112"/>
                  <a:gd name="connsiteY1" fmla="*/ 1335024 h 2002536"/>
                  <a:gd name="connsiteX2" fmla="*/ 1810512 w 2039112"/>
                  <a:gd name="connsiteY2" fmla="*/ 1700784 h 2002536"/>
                  <a:gd name="connsiteX3" fmla="*/ 2039112 w 2039112"/>
                  <a:gd name="connsiteY3" fmla="*/ 2002536 h 200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112" h="2002536">
                    <a:moveTo>
                      <a:pt x="0" y="0"/>
                    </a:moveTo>
                    <a:lnTo>
                      <a:pt x="914400" y="1335024"/>
                    </a:lnTo>
                    <a:lnTo>
                      <a:pt x="1810512" y="1700784"/>
                    </a:lnTo>
                    <a:lnTo>
                      <a:pt x="2039112" y="20025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6967728" y="3453718"/>
                <a:ext cx="1298448" cy="256032"/>
              </a:xfrm>
              <a:custGeom>
                <a:avLst/>
                <a:gdLst>
                  <a:gd name="connsiteX0" fmla="*/ 0 w 1298448"/>
                  <a:gd name="connsiteY0" fmla="*/ 0 h 256032"/>
                  <a:gd name="connsiteX1" fmla="*/ 1298448 w 1298448"/>
                  <a:gd name="connsiteY1" fmla="*/ 256032 h 25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98448" h="256032">
                    <a:moveTo>
                      <a:pt x="0" y="0"/>
                    </a:moveTo>
                    <a:lnTo>
                      <a:pt x="1298448" y="25603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8485632" y="2164414"/>
                <a:ext cx="713232" cy="1901952"/>
              </a:xfrm>
              <a:custGeom>
                <a:avLst/>
                <a:gdLst>
                  <a:gd name="connsiteX0" fmla="*/ 0 w 713232"/>
                  <a:gd name="connsiteY0" fmla="*/ 0 h 1901952"/>
                  <a:gd name="connsiteX1" fmla="*/ 576072 w 713232"/>
                  <a:gd name="connsiteY1" fmla="*/ 658368 h 1901952"/>
                  <a:gd name="connsiteX2" fmla="*/ 713232 w 713232"/>
                  <a:gd name="connsiteY2" fmla="*/ 1188720 h 1901952"/>
                  <a:gd name="connsiteX3" fmla="*/ 676656 w 713232"/>
                  <a:gd name="connsiteY3" fmla="*/ 1901952 h 190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232" h="1901952">
                    <a:moveTo>
                      <a:pt x="0" y="0"/>
                    </a:moveTo>
                    <a:lnTo>
                      <a:pt x="576072" y="658368"/>
                    </a:lnTo>
                    <a:lnTo>
                      <a:pt x="713232" y="1188720"/>
                    </a:lnTo>
                    <a:lnTo>
                      <a:pt x="676656" y="190195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9070848" y="2027254"/>
                <a:ext cx="91440" cy="795528"/>
              </a:xfrm>
              <a:custGeom>
                <a:avLst/>
                <a:gdLst>
                  <a:gd name="connsiteX0" fmla="*/ 0 w 91440"/>
                  <a:gd name="connsiteY0" fmla="*/ 795528 h 795528"/>
                  <a:gd name="connsiteX1" fmla="*/ 91440 w 91440"/>
                  <a:gd name="connsiteY1" fmla="*/ 0 h 79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" h="795528">
                    <a:moveTo>
                      <a:pt x="0" y="795528"/>
                    </a:moveTo>
                    <a:lnTo>
                      <a:pt x="9144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10044" y="209769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805422" y="3293698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8124444" y="3533300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8900249" y="2639902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304187" y="197696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9079992" y="1867234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956548" y="3811262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9333738" y="4334256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sp>
          <p:nvSpPr>
            <p:cNvPr id="115" name="TextBox 114"/>
            <p:cNvSpPr txBox="1"/>
            <p:nvPr/>
          </p:nvSpPr>
          <p:spPr>
            <a:xfrm>
              <a:off x="2992512" y="5879542"/>
              <a:ext cx="2201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[7,…,F(3,2),3,F(1,8),8]</a:t>
              </a:r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317694" y="6285677"/>
              <a:ext cx="843466" cy="33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</a:t>
              </a:r>
              <a:r>
                <a:rPr lang="en-US" dirty="0" smtClean="0"/>
                <a:t> = 8 </a:t>
              </a:r>
              <a:endParaRPr lang="en-US" dirty="0"/>
            </a:p>
          </p:txBody>
        </p:sp>
        <p:cxnSp>
          <p:nvCxnSpPr>
            <p:cNvPr id="117" name="Elbow Connector 116"/>
            <p:cNvCxnSpPr>
              <a:stCxn id="116" idx="1"/>
            </p:cNvCxnSpPr>
            <p:nvPr/>
          </p:nvCxnSpPr>
          <p:spPr>
            <a:xfrm rot="10800000">
              <a:off x="4204370" y="6183088"/>
              <a:ext cx="113324" cy="2692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5733839" y="3560281"/>
            <a:ext cx="3739180" cy="3111778"/>
            <a:chOff x="5733839" y="3560281"/>
            <a:chExt cx="3739180" cy="3111778"/>
          </a:xfrm>
        </p:grpSpPr>
        <p:grpSp>
          <p:nvGrpSpPr>
            <p:cNvPr id="89" name="Group 88"/>
            <p:cNvGrpSpPr/>
            <p:nvPr/>
          </p:nvGrpSpPr>
          <p:grpSpPr>
            <a:xfrm>
              <a:off x="6069381" y="3663356"/>
              <a:ext cx="2192441" cy="2145261"/>
              <a:chOff x="6805422" y="1867234"/>
              <a:chExt cx="2848356" cy="2787062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7370064" y="2365582"/>
                <a:ext cx="2039112" cy="2002536"/>
              </a:xfrm>
              <a:custGeom>
                <a:avLst/>
                <a:gdLst>
                  <a:gd name="connsiteX0" fmla="*/ 0 w 2039112"/>
                  <a:gd name="connsiteY0" fmla="*/ 0 h 2002536"/>
                  <a:gd name="connsiteX1" fmla="*/ 914400 w 2039112"/>
                  <a:gd name="connsiteY1" fmla="*/ 1335024 h 2002536"/>
                  <a:gd name="connsiteX2" fmla="*/ 1810512 w 2039112"/>
                  <a:gd name="connsiteY2" fmla="*/ 1700784 h 2002536"/>
                  <a:gd name="connsiteX3" fmla="*/ 2039112 w 2039112"/>
                  <a:gd name="connsiteY3" fmla="*/ 2002536 h 200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112" h="2002536">
                    <a:moveTo>
                      <a:pt x="0" y="0"/>
                    </a:moveTo>
                    <a:lnTo>
                      <a:pt x="914400" y="1335024"/>
                    </a:lnTo>
                    <a:lnTo>
                      <a:pt x="1810512" y="1700784"/>
                    </a:lnTo>
                    <a:lnTo>
                      <a:pt x="2039112" y="20025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 90"/>
              <p:cNvSpPr/>
              <p:nvPr/>
            </p:nvSpPr>
            <p:spPr>
              <a:xfrm>
                <a:off x="6967728" y="3453718"/>
                <a:ext cx="1298448" cy="256032"/>
              </a:xfrm>
              <a:custGeom>
                <a:avLst/>
                <a:gdLst>
                  <a:gd name="connsiteX0" fmla="*/ 0 w 1298448"/>
                  <a:gd name="connsiteY0" fmla="*/ 0 h 256032"/>
                  <a:gd name="connsiteX1" fmla="*/ 1298448 w 1298448"/>
                  <a:gd name="connsiteY1" fmla="*/ 256032 h 25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98448" h="256032">
                    <a:moveTo>
                      <a:pt x="0" y="0"/>
                    </a:moveTo>
                    <a:lnTo>
                      <a:pt x="1298448" y="25603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 91"/>
              <p:cNvSpPr/>
              <p:nvPr/>
            </p:nvSpPr>
            <p:spPr>
              <a:xfrm>
                <a:off x="8485632" y="2164414"/>
                <a:ext cx="713232" cy="1901952"/>
              </a:xfrm>
              <a:custGeom>
                <a:avLst/>
                <a:gdLst>
                  <a:gd name="connsiteX0" fmla="*/ 0 w 713232"/>
                  <a:gd name="connsiteY0" fmla="*/ 0 h 1901952"/>
                  <a:gd name="connsiteX1" fmla="*/ 576072 w 713232"/>
                  <a:gd name="connsiteY1" fmla="*/ 658368 h 1901952"/>
                  <a:gd name="connsiteX2" fmla="*/ 713232 w 713232"/>
                  <a:gd name="connsiteY2" fmla="*/ 1188720 h 1901952"/>
                  <a:gd name="connsiteX3" fmla="*/ 676656 w 713232"/>
                  <a:gd name="connsiteY3" fmla="*/ 1901952 h 190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232" h="1901952">
                    <a:moveTo>
                      <a:pt x="0" y="0"/>
                    </a:moveTo>
                    <a:lnTo>
                      <a:pt x="576072" y="658368"/>
                    </a:lnTo>
                    <a:lnTo>
                      <a:pt x="713232" y="1188720"/>
                    </a:lnTo>
                    <a:lnTo>
                      <a:pt x="676656" y="190195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 92"/>
              <p:cNvSpPr/>
              <p:nvPr/>
            </p:nvSpPr>
            <p:spPr>
              <a:xfrm>
                <a:off x="9070848" y="2027254"/>
                <a:ext cx="91440" cy="795528"/>
              </a:xfrm>
              <a:custGeom>
                <a:avLst/>
                <a:gdLst>
                  <a:gd name="connsiteX0" fmla="*/ 0 w 91440"/>
                  <a:gd name="connsiteY0" fmla="*/ 795528 h 795528"/>
                  <a:gd name="connsiteX1" fmla="*/ 91440 w 91440"/>
                  <a:gd name="connsiteY1" fmla="*/ 0 h 79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440" h="795528">
                    <a:moveTo>
                      <a:pt x="0" y="795528"/>
                    </a:moveTo>
                    <a:lnTo>
                      <a:pt x="9144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210044" y="209769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805422" y="3293698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5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8124444" y="3533300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8900249" y="2639902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8304187" y="1976962"/>
                <a:ext cx="320040" cy="3200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9079992" y="1867234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8956548" y="3811262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9333738" y="4334256"/>
                <a:ext cx="320040" cy="32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sp>
          <p:nvSpPr>
            <p:cNvPr id="102" name="Oval 101"/>
            <p:cNvSpPr/>
            <p:nvPr/>
          </p:nvSpPr>
          <p:spPr>
            <a:xfrm>
              <a:off x="7044284" y="3560281"/>
              <a:ext cx="596700" cy="5967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733839" y="5932555"/>
              <a:ext cx="297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[7,…,F(3,2),3,F(1,8),8,F(4,1),4]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059021" y="6338690"/>
              <a:ext cx="843466" cy="33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</a:t>
              </a:r>
              <a:r>
                <a:rPr lang="en-US" dirty="0" smtClean="0"/>
                <a:t> = 8 </a:t>
              </a:r>
              <a:endParaRPr lang="en-US" dirty="0"/>
            </a:p>
          </p:txBody>
        </p:sp>
        <p:cxnSp>
          <p:nvCxnSpPr>
            <p:cNvPr id="120" name="Elbow Connector 119"/>
            <p:cNvCxnSpPr>
              <a:stCxn id="119" idx="1"/>
            </p:cNvCxnSpPr>
            <p:nvPr/>
          </p:nvCxnSpPr>
          <p:spPr>
            <a:xfrm rot="10800000">
              <a:off x="6945697" y="6236101"/>
              <a:ext cx="113324" cy="2692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8629553" y="6338690"/>
              <a:ext cx="843466" cy="33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 = 12 </a:t>
              </a:r>
              <a:endParaRPr lang="en-US" dirty="0"/>
            </a:p>
          </p:txBody>
        </p:sp>
        <p:cxnSp>
          <p:nvCxnSpPr>
            <p:cNvPr id="122" name="Elbow Connector 121"/>
            <p:cNvCxnSpPr>
              <a:stCxn id="121" idx="1"/>
            </p:cNvCxnSpPr>
            <p:nvPr/>
          </p:nvCxnSpPr>
          <p:spPr>
            <a:xfrm rot="10800000">
              <a:off x="8516229" y="6236101"/>
              <a:ext cx="113324" cy="26927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8554399" y="3568337"/>
            <a:ext cx="3312102" cy="2091484"/>
            <a:chOff x="8554399" y="3568337"/>
            <a:chExt cx="3312102" cy="2091484"/>
          </a:xfrm>
        </p:grpSpPr>
        <p:sp>
          <p:nvSpPr>
            <p:cNvPr id="123" name="Right Arrow 122"/>
            <p:cNvSpPr/>
            <p:nvPr/>
          </p:nvSpPr>
          <p:spPr>
            <a:xfrm>
              <a:off x="8554399" y="4241040"/>
              <a:ext cx="676960" cy="10709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/>
            <p:cNvGrpSpPr/>
            <p:nvPr/>
          </p:nvGrpSpPr>
          <p:grpSpPr>
            <a:xfrm>
              <a:off x="9237766" y="3568337"/>
              <a:ext cx="1618404" cy="1833313"/>
              <a:chOff x="9237766" y="3568337"/>
              <a:chExt cx="1618404" cy="1833313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9360937" y="4020880"/>
                <a:ext cx="1449272" cy="1341625"/>
              </a:xfrm>
              <a:custGeom>
                <a:avLst/>
                <a:gdLst>
                  <a:gd name="connsiteX0" fmla="*/ 0 w 2039112"/>
                  <a:gd name="connsiteY0" fmla="*/ 0 h 2002536"/>
                  <a:gd name="connsiteX1" fmla="*/ 914400 w 2039112"/>
                  <a:gd name="connsiteY1" fmla="*/ 1335024 h 2002536"/>
                  <a:gd name="connsiteX2" fmla="*/ 1810512 w 2039112"/>
                  <a:gd name="connsiteY2" fmla="*/ 1700784 h 2002536"/>
                  <a:gd name="connsiteX3" fmla="*/ 2039112 w 2039112"/>
                  <a:gd name="connsiteY3" fmla="*/ 2002536 h 200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9112" h="2002536">
                    <a:moveTo>
                      <a:pt x="0" y="0"/>
                    </a:moveTo>
                    <a:lnTo>
                      <a:pt x="914400" y="1335024"/>
                    </a:lnTo>
                    <a:lnTo>
                      <a:pt x="1810512" y="1700784"/>
                    </a:lnTo>
                    <a:lnTo>
                      <a:pt x="2039112" y="200253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237766" y="3814679"/>
                <a:ext cx="246342" cy="24634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3</a:t>
                </a:r>
                <a:endParaRPr lang="en-US" dirty="0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9937668" y="4796661"/>
                <a:ext cx="246342" cy="2463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0609828" y="5155308"/>
                <a:ext cx="246342" cy="24634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8</a:t>
                </a:r>
                <a:endParaRPr lang="en-US" dirty="0"/>
              </a:p>
            </p:txBody>
          </p:sp>
          <p:sp>
            <p:nvSpPr>
              <p:cNvPr id="129" name="Freeform 128"/>
              <p:cNvSpPr/>
              <p:nvPr/>
            </p:nvSpPr>
            <p:spPr>
              <a:xfrm>
                <a:off x="10189943" y="3704447"/>
                <a:ext cx="548990" cy="1463973"/>
              </a:xfrm>
              <a:custGeom>
                <a:avLst/>
                <a:gdLst>
                  <a:gd name="connsiteX0" fmla="*/ 0 w 713232"/>
                  <a:gd name="connsiteY0" fmla="*/ 0 h 1901952"/>
                  <a:gd name="connsiteX1" fmla="*/ 576072 w 713232"/>
                  <a:gd name="connsiteY1" fmla="*/ 658368 h 1901952"/>
                  <a:gd name="connsiteX2" fmla="*/ 713232 w 713232"/>
                  <a:gd name="connsiteY2" fmla="*/ 1188720 h 1901952"/>
                  <a:gd name="connsiteX3" fmla="*/ 676656 w 713232"/>
                  <a:gd name="connsiteY3" fmla="*/ 1901952 h 190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232" h="1901952">
                    <a:moveTo>
                      <a:pt x="0" y="0"/>
                    </a:moveTo>
                    <a:lnTo>
                      <a:pt x="576072" y="658368"/>
                    </a:lnTo>
                    <a:lnTo>
                      <a:pt x="713232" y="1188720"/>
                    </a:lnTo>
                    <a:lnTo>
                      <a:pt x="676656" y="190195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0540233" y="4087086"/>
                <a:ext cx="246342" cy="2463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116062" y="3568337"/>
                <a:ext cx="246342" cy="24634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sp>
          <p:nvSpPr>
            <p:cNvPr id="131" name="Rectangle 130"/>
            <p:cNvSpPr/>
            <p:nvPr/>
          </p:nvSpPr>
          <p:spPr>
            <a:xfrm>
              <a:off x="11023035" y="4971879"/>
              <a:ext cx="843466" cy="33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</a:t>
              </a:r>
              <a:r>
                <a:rPr lang="en-US" dirty="0" smtClean="0"/>
                <a:t> = 8 </a:t>
              </a:r>
              <a:endParaRPr lang="en-US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1023035" y="5326452"/>
              <a:ext cx="843466" cy="33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 = 12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89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9213857" y="-1006779"/>
            <a:ext cx="3962400" cy="396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4029" y="459377"/>
            <a:ext cx="1618404" cy="1833313"/>
            <a:chOff x="9237766" y="3568337"/>
            <a:chExt cx="1618404" cy="1833313"/>
          </a:xfrm>
        </p:grpSpPr>
        <p:sp>
          <p:nvSpPr>
            <p:cNvPr id="5" name="Freeform 4"/>
            <p:cNvSpPr/>
            <p:nvPr/>
          </p:nvSpPr>
          <p:spPr>
            <a:xfrm>
              <a:off x="9360937" y="4020880"/>
              <a:ext cx="1449272" cy="1341625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237766" y="3814679"/>
              <a:ext cx="246342" cy="24634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937668" y="4796661"/>
              <a:ext cx="246342" cy="2463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609828" y="5155308"/>
              <a:ext cx="246342" cy="24634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0189943" y="3704447"/>
              <a:ext cx="548990" cy="1463973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40233" y="4087086"/>
              <a:ext cx="246342" cy="246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16062" y="3568337"/>
              <a:ext cx="246342" cy="24634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834514" y="317596"/>
            <a:ext cx="511289" cy="5112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569424" y="268311"/>
            <a:ext cx="511289" cy="5112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61685" y="313818"/>
            <a:ext cx="511289" cy="5112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21014" y="313817"/>
            <a:ext cx="511289" cy="5112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13781" y="288016"/>
            <a:ext cx="511289" cy="511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247214">
            <a:off x="4877560" y="110580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01257855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247214">
            <a:off x="7629208" y="98183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012572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95072" y="322365"/>
            <a:ext cx="511289" cy="5112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9795083" y="238915"/>
            <a:ext cx="2192441" cy="2145261"/>
            <a:chOff x="6805422" y="1867234"/>
            <a:chExt cx="2848356" cy="2787062"/>
          </a:xfrm>
        </p:grpSpPr>
        <p:sp>
          <p:nvSpPr>
            <p:cNvPr id="23" name="Freeform 22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0624997" y="2426615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Graph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5529772" y="428805"/>
            <a:ext cx="500040" cy="276914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07763" y="401017"/>
            <a:ext cx="500040" cy="276914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43" name="Rectangle 42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846514" y="2631015"/>
            <a:ext cx="694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up the flow lengths encountered between the two real sites (          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113348" y="2718538"/>
            <a:ext cx="370286" cy="205058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47" name="Rectangle 46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2876658" y="3654424"/>
            <a:ext cx="511289" cy="5112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876658" y="4408271"/>
            <a:ext cx="511289" cy="5112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87947" y="369161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01257855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387947" y="445045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01257840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2112838" y="5094514"/>
            <a:ext cx="2767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437970" y="3979817"/>
            <a:ext cx="4564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Calculate the difference in ID space and divide </a:t>
            </a:r>
          </a:p>
          <a:p>
            <a:r>
              <a:rPr lang="en-US" dirty="0" smtClean="0"/>
              <a:t>by the length of all (        )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7441145" y="4347929"/>
            <a:ext cx="370286" cy="205058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57" name="Rectangle 56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832212" y="1521321"/>
            <a:ext cx="500040" cy="276914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60" name="Rectangle 59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487346" y="714252"/>
            <a:ext cx="500040" cy="276914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63" name="Rectangle 62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972695" y="452074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48320" y="52093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6198417" y="5778137"/>
                <a:ext cx="150355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17" y="5778137"/>
                <a:ext cx="1503553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6603367" y="6214088"/>
            <a:ext cx="1427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5507424" y="7062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867144" y="6954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6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6240" y="613687"/>
            <a:ext cx="511289" cy="5112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81150" y="564402"/>
            <a:ext cx="511289" cy="5112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5507" y="584107"/>
            <a:ext cx="511289" cy="511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2247214">
            <a:off x="3989286" y="14019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01257855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2247214">
            <a:off x="6755574" y="134941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01257840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41498" y="724896"/>
            <a:ext cx="500040" cy="276914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10" name="Rectangle 9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19489" y="697108"/>
            <a:ext cx="500040" cy="276914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13" name="Rectangle 12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19150" y="10023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78870" y="9915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036793" y="631160"/>
                <a:ext cx="897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𝑈𝐿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793" y="631160"/>
                <a:ext cx="897618" cy="276999"/>
              </a:xfrm>
              <a:prstGeom prst="rect">
                <a:avLst/>
              </a:prstGeom>
              <a:blipFill>
                <a:blip r:embed="rId2"/>
                <a:stretch>
                  <a:fillRect l="-5405" r="-60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890430" y="2393982"/>
            <a:ext cx="3564107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 intermediate nodes</a:t>
            </a:r>
            <a:endParaRPr lang="en-US" dirty="0"/>
          </a:p>
        </p:txBody>
      </p:sp>
      <p:cxnSp>
        <p:nvCxnSpPr>
          <p:cNvPr id="20" name="Elbow Connector 19"/>
          <p:cNvCxnSpPr>
            <a:stCxn id="17" idx="2"/>
            <a:endCxn id="18" idx="3"/>
          </p:cNvCxnSpPr>
          <p:nvPr/>
        </p:nvCxnSpPr>
        <p:spPr>
          <a:xfrm rot="5400000">
            <a:off x="7144427" y="1218270"/>
            <a:ext cx="1651286" cy="103106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48294" y="3014001"/>
            <a:ext cx="511289" cy="5112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83204" y="2964716"/>
            <a:ext cx="511289" cy="5112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27561" y="2984421"/>
            <a:ext cx="511289" cy="511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247214">
            <a:off x="3991340" y="380221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01257855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247214">
            <a:off x="6690934" y="37048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01257840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643552" y="3125210"/>
            <a:ext cx="500040" cy="276914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27" name="Rectangle 26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021543" y="3097422"/>
            <a:ext cx="500040" cy="276914"/>
            <a:chOff x="5495109" y="358666"/>
            <a:chExt cx="500040" cy="276914"/>
          </a:xfrm>
          <a:solidFill>
            <a:srgbClr val="FFC000"/>
          </a:solidFill>
        </p:grpSpPr>
        <p:sp>
          <p:nvSpPr>
            <p:cNvPr id="30" name="Rectangle 29"/>
            <p:cNvSpPr/>
            <p:nvPr/>
          </p:nvSpPr>
          <p:spPr>
            <a:xfrm>
              <a:off x="5495109" y="416303"/>
              <a:ext cx="500040" cy="15341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5607832" y="358666"/>
              <a:ext cx="276914" cy="27691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621204" y="340268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980924" y="339185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2247214">
            <a:off x="5360610" y="37604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01257848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07091" y="5425440"/>
            <a:ext cx="3459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Solve as normal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95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Unit Length is &lt; 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8240" y="3230879"/>
            <a:ext cx="996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Pick one of the sites and work from there, ignore the other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06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69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861080" y="1610930"/>
            <a:ext cx="4778513" cy="3511839"/>
            <a:chOff x="508165" y="1664207"/>
            <a:chExt cx="4778513" cy="3511839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65" y="1664207"/>
              <a:ext cx="3578352" cy="351183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182594" y="3035226"/>
              <a:ext cx="277212" cy="27721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3282696" y="4015622"/>
              <a:ext cx="369616" cy="31863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6750" y="3946636"/>
              <a:ext cx="170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01204560</a:t>
              </a:r>
              <a:endParaRPr lang="en-US" dirty="0"/>
            </a:p>
          </p:txBody>
        </p:sp>
      </p:grpSp>
      <p:sp>
        <p:nvSpPr>
          <p:cNvPr id="14" name="Right Arrow 13"/>
          <p:cNvSpPr/>
          <p:nvPr/>
        </p:nvSpPr>
        <p:spPr>
          <a:xfrm>
            <a:off x="5843739" y="2611542"/>
            <a:ext cx="1042416" cy="131495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301892" y="1727024"/>
            <a:ext cx="2848356" cy="2787062"/>
            <a:chOff x="6805422" y="1867234"/>
            <a:chExt cx="2848356" cy="2787062"/>
          </a:xfrm>
        </p:grpSpPr>
        <p:sp>
          <p:nvSpPr>
            <p:cNvPr id="19" name="Freeform 18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0150248" y="4194046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8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64" y="1050173"/>
            <a:ext cx="6227618" cy="490424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75991" y="1165497"/>
            <a:ext cx="4673600" cy="4673600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3046" y="1012921"/>
            <a:ext cx="4550473" cy="4452551"/>
            <a:chOff x="6805422" y="1867234"/>
            <a:chExt cx="2848356" cy="2787062"/>
          </a:xfrm>
        </p:grpSpPr>
        <p:sp>
          <p:nvSpPr>
            <p:cNvPr id="5" name="Freeform 4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46811" y="22473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19979" y="37238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37314" y="41588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33146" y="3196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21661" y="17084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95479" y="4510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94203" y="15604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5453253" y="2408884"/>
            <a:ext cx="1042416" cy="131495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694956" y="1012921"/>
            <a:ext cx="4550473" cy="4452551"/>
            <a:chOff x="6805422" y="1867234"/>
            <a:chExt cx="2848356" cy="2787062"/>
          </a:xfrm>
        </p:grpSpPr>
        <p:sp>
          <p:nvSpPr>
            <p:cNvPr id="26" name="Freeform 25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188721" y="22473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61889" y="37238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379224" y="41588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575056" y="3196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63571" y="17084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637389" y="4510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636113" y="15604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461955" y="39564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0.19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88721" y="24935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379224" y="43864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0.47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67578" y="34403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0.75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768408" y="46854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1.245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49628" y="17355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45833" y="19138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61080" y="1610930"/>
            <a:ext cx="4778513" cy="3511839"/>
            <a:chOff x="508165" y="1664207"/>
            <a:chExt cx="4778513" cy="3511839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65" y="1664207"/>
              <a:ext cx="3578352" cy="3511839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3182594" y="3035226"/>
              <a:ext cx="277212" cy="27721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82696" y="4015622"/>
              <a:ext cx="369616" cy="31863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6750" y="3946636"/>
              <a:ext cx="17099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01204560</a:t>
              </a:r>
              <a:endParaRPr lang="en-US" dirty="0"/>
            </a:p>
          </p:txBody>
        </p:sp>
      </p:grpSp>
      <p:sp>
        <p:nvSpPr>
          <p:cNvPr id="9" name="Right Arrow 8"/>
          <p:cNvSpPr/>
          <p:nvPr/>
        </p:nvSpPr>
        <p:spPr>
          <a:xfrm>
            <a:off x="5843739" y="2611542"/>
            <a:ext cx="1042416" cy="131495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01892" y="1727024"/>
            <a:ext cx="2848356" cy="2787062"/>
            <a:chOff x="6805422" y="1867234"/>
            <a:chExt cx="2848356" cy="2787062"/>
          </a:xfrm>
        </p:grpSpPr>
        <p:sp>
          <p:nvSpPr>
            <p:cNvPr id="11" name="Freeform 10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150248" y="4194046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01204560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 rot="2999481">
            <a:off x="2889035" y="2682572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Pyhton</a:t>
            </a:r>
            <a:r>
              <a:rPr lang="en-US" dirty="0" smtClean="0"/>
              <a:t> </a:t>
            </a:r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3198030">
            <a:off x="7760303" y="2594035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67629" y="2024204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736270" y="3372131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917351" y="3500552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591352" y="3348200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630173" y="1957482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810964" y="2048834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4820419" y="4296351"/>
            <a:ext cx="340999" cy="340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769414" y="2507764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55050" y="3283640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015056" y="3525909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504439" y="3085557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637276" y="2131724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8923714" y="2236374"/>
            <a:ext cx="340999" cy="26264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9778727" y="3949327"/>
            <a:ext cx="340999" cy="2104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determine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A named river will be numbered sooner than an unnamed one</a:t>
            </a:r>
          </a:p>
          <a:p>
            <a:r>
              <a:rPr lang="en-US" dirty="0" smtClean="0"/>
              <a:t>This And Upstream</a:t>
            </a:r>
            <a:endParaRPr lang="en-US" dirty="0"/>
          </a:p>
          <a:p>
            <a:pPr lvl="1"/>
            <a:r>
              <a:rPr lang="en-US" dirty="0" smtClean="0"/>
              <a:t>If I take a branch, how long until I finish it</a:t>
            </a:r>
          </a:p>
          <a:p>
            <a:r>
              <a:rPr lang="en-US" dirty="0" err="1" smtClean="0"/>
              <a:t>Straihler</a:t>
            </a:r>
            <a:r>
              <a:rPr lang="en-US" dirty="0" smtClean="0"/>
              <a:t> Number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</a:t>
            </a:r>
            <a:r>
              <a:rPr lang="en-US" sz="1800" dirty="0" smtClean="0"/>
              <a:t>hat order of priority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228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86636" y="1012921"/>
            <a:ext cx="4550473" cy="4452551"/>
            <a:chOff x="6805422" y="1867234"/>
            <a:chExt cx="2848356" cy="2787062"/>
          </a:xfrm>
        </p:grpSpPr>
        <p:sp>
          <p:nvSpPr>
            <p:cNvPr id="12" name="Freeform 11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80401" y="22473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853569" y="37238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770904" y="41588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66736" y="3196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55251" y="17084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029069" y="4510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027793" y="15604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53635" y="39564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0.19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80401" y="24935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70904" y="43864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0.47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9258" y="34403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0.75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60088" y="46854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1.245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1308" y="17355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37513" y="19138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702813">
            <a:off x="1629079" y="3372208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1488745">
            <a:off x="3405556" y="3730038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3198030">
            <a:off x="4152028" y="4951785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8100847" y="875328"/>
            <a:ext cx="511289" cy="5112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12136" y="946306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01204560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527465" y="1641696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9005712" y="16621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7464295" y="2190072"/>
            <a:ext cx="25254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845202" y="2285167"/>
            <a:ext cx="511289" cy="511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246160" y="3028262"/>
            <a:ext cx="488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to 2 is named </a:t>
            </a:r>
            <a:r>
              <a:rPr lang="en-US" dirty="0" smtClean="0"/>
              <a:t>“Python </a:t>
            </a:r>
            <a:r>
              <a:rPr lang="en-US" dirty="0" smtClean="0"/>
              <a:t>River” and the other flow</a:t>
            </a:r>
          </a:p>
          <a:p>
            <a:r>
              <a:rPr lang="en-US" dirty="0" smtClean="0"/>
              <a:t>Is not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39031" y="3977712"/>
            <a:ext cx="511289" cy="511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75395" y="4720200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</a:t>
            </a:r>
            <a:endParaRPr lang="en-US" sz="24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7642854" y="5303410"/>
            <a:ext cx="25254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301804" y="47062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839030" y="5465472"/>
            <a:ext cx="511289" cy="511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8582023" y="2406372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01204559 98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8494496" y="4052024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01204559 98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05973" y="5531200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01204559 93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86636" y="1012921"/>
            <a:ext cx="4550473" cy="4452551"/>
            <a:chOff x="6805422" y="1867234"/>
            <a:chExt cx="2848356" cy="2787062"/>
          </a:xfrm>
        </p:grpSpPr>
        <p:sp>
          <p:nvSpPr>
            <p:cNvPr id="21" name="Freeform 20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80401" y="224731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853569" y="372383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0.19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70904" y="415883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966736" y="319696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55251" y="17084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29069" y="451097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0.025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027793" y="15604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853635" y="395648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0.19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80401" y="249359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70904" y="438642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0.47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59258" y="34403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0.75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60088" y="468545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1.245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41308" y="173555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37513" y="191381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0.25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 rot="1065816">
            <a:off x="1764548" y="3414855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488745">
            <a:off x="3405556" y="3730038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3198030">
            <a:off x="4152028" y="4951785"/>
            <a:ext cx="138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</a:t>
            </a:r>
            <a:r>
              <a:rPr lang="en-US" dirty="0" smtClean="0"/>
              <a:t>River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440479" y="3467649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440480" y="2859194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428021" y="2249040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440478" y="4077803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428020" y="4688836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440478" y="5296412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7428022" y="1638886"/>
            <a:ext cx="511289" cy="511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428022" y="1028732"/>
            <a:ext cx="511289" cy="5112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28662" y="1099710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01204560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028662" y="2308931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0120455993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28662" y="1713905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0120455998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028662" y="2888290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0120455974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8028662" y="3518152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0120455951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8028662" y="413826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0120455926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028662" y="4759814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0120455901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045208" y="5391669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1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86636" y="1012921"/>
            <a:ext cx="4550473" cy="4452551"/>
            <a:chOff x="6805422" y="1867234"/>
            <a:chExt cx="2848356" cy="2787062"/>
          </a:xfrm>
        </p:grpSpPr>
        <p:sp>
          <p:nvSpPr>
            <p:cNvPr id="5" name="Freeform 4"/>
            <p:cNvSpPr/>
            <p:nvPr/>
          </p:nvSpPr>
          <p:spPr>
            <a:xfrm>
              <a:off x="7370064" y="2365582"/>
              <a:ext cx="2039112" cy="2002536"/>
            </a:xfrm>
            <a:custGeom>
              <a:avLst/>
              <a:gdLst>
                <a:gd name="connsiteX0" fmla="*/ 0 w 2039112"/>
                <a:gd name="connsiteY0" fmla="*/ 0 h 2002536"/>
                <a:gd name="connsiteX1" fmla="*/ 914400 w 2039112"/>
                <a:gd name="connsiteY1" fmla="*/ 1335024 h 2002536"/>
                <a:gd name="connsiteX2" fmla="*/ 1810512 w 2039112"/>
                <a:gd name="connsiteY2" fmla="*/ 1700784 h 2002536"/>
                <a:gd name="connsiteX3" fmla="*/ 2039112 w 2039112"/>
                <a:gd name="connsiteY3" fmla="*/ 2002536 h 200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9112" h="2002536">
                  <a:moveTo>
                    <a:pt x="0" y="0"/>
                  </a:moveTo>
                  <a:lnTo>
                    <a:pt x="914400" y="1335024"/>
                  </a:lnTo>
                  <a:lnTo>
                    <a:pt x="1810512" y="1700784"/>
                  </a:lnTo>
                  <a:lnTo>
                    <a:pt x="2039112" y="2002536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6967728" y="3453718"/>
              <a:ext cx="1298448" cy="256032"/>
            </a:xfrm>
            <a:custGeom>
              <a:avLst/>
              <a:gdLst>
                <a:gd name="connsiteX0" fmla="*/ 0 w 1298448"/>
                <a:gd name="connsiteY0" fmla="*/ 0 h 256032"/>
                <a:gd name="connsiteX1" fmla="*/ 1298448 w 1298448"/>
                <a:gd name="connsiteY1" fmla="*/ 256032 h 25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8448" h="256032">
                  <a:moveTo>
                    <a:pt x="0" y="0"/>
                  </a:moveTo>
                  <a:lnTo>
                    <a:pt x="1298448" y="25603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485632" y="2164414"/>
              <a:ext cx="713232" cy="1901952"/>
            </a:xfrm>
            <a:custGeom>
              <a:avLst/>
              <a:gdLst>
                <a:gd name="connsiteX0" fmla="*/ 0 w 713232"/>
                <a:gd name="connsiteY0" fmla="*/ 0 h 1901952"/>
                <a:gd name="connsiteX1" fmla="*/ 576072 w 713232"/>
                <a:gd name="connsiteY1" fmla="*/ 658368 h 1901952"/>
                <a:gd name="connsiteX2" fmla="*/ 713232 w 713232"/>
                <a:gd name="connsiteY2" fmla="*/ 1188720 h 1901952"/>
                <a:gd name="connsiteX3" fmla="*/ 676656 w 713232"/>
                <a:gd name="connsiteY3" fmla="*/ 1901952 h 190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232" h="1901952">
                  <a:moveTo>
                    <a:pt x="0" y="0"/>
                  </a:moveTo>
                  <a:lnTo>
                    <a:pt x="576072" y="658368"/>
                  </a:lnTo>
                  <a:lnTo>
                    <a:pt x="713232" y="1188720"/>
                  </a:lnTo>
                  <a:lnTo>
                    <a:pt x="676656" y="1901952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9070848" y="2027254"/>
              <a:ext cx="91440" cy="795528"/>
            </a:xfrm>
            <a:custGeom>
              <a:avLst/>
              <a:gdLst>
                <a:gd name="connsiteX0" fmla="*/ 0 w 91440"/>
                <a:gd name="connsiteY0" fmla="*/ 795528 h 795528"/>
                <a:gd name="connsiteX1" fmla="*/ 91440 w 91440"/>
                <a:gd name="connsiteY1" fmla="*/ 0 h 79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" h="795528">
                  <a:moveTo>
                    <a:pt x="0" y="795528"/>
                  </a:moveTo>
                  <a:lnTo>
                    <a:pt x="9144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10044" y="209769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05422" y="3293698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24444" y="3533300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00249" y="263990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04187" y="1976962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079992" y="1867234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56548" y="3811262"/>
              <a:ext cx="320040" cy="32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33738" y="4334256"/>
              <a:ext cx="320040" cy="32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3129446" y="6165502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491357" y="6170112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836253" y="6170113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67535" y="6170112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22639" y="6170112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077743" y="6170111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21763" y="6170114"/>
            <a:ext cx="511289" cy="511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07273" y="6161534"/>
            <a:ext cx="511289" cy="5112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24651" y="5008280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01204560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255778" y="3379911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(0120455974)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990693" y="4178707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0120455998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4413" y="3785976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0120455974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8266" y="1410418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0120455951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990693" y="2354819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0120455926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10513" y="815463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0120455901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206805" y="947193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01204558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788856" y="3196856"/>
            <a:ext cx="277212" cy="2772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821422" y="2593904"/>
            <a:ext cx="511289" cy="5112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247151" y="3105193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0120455993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90693" y="4392675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(0120455951)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976085" y="2575551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(0120455901)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322564" y="2637616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(0120455951)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1422" y="1030314"/>
            <a:ext cx="511289" cy="51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22564" y="1005020"/>
            <a:ext cx="170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0120455926</a:t>
            </a:r>
            <a:endParaRPr lang="en-US" dirty="0"/>
          </a:p>
        </p:txBody>
      </p:sp>
      <p:cxnSp>
        <p:nvCxnSpPr>
          <p:cNvPr id="61" name="Straight Connector 60"/>
          <p:cNvCxnSpPr>
            <a:stCxn id="57" idx="2"/>
            <a:endCxn id="51" idx="0"/>
          </p:cNvCxnSpPr>
          <p:nvPr/>
        </p:nvCxnSpPr>
        <p:spPr>
          <a:xfrm>
            <a:off x="8077067" y="1541603"/>
            <a:ext cx="0" cy="10523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938460" y="1944009"/>
            <a:ext cx="277212" cy="27721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215672" y="19097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16733" y="18700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69" name="Left Brace 68"/>
          <p:cNvSpPr/>
          <p:nvPr/>
        </p:nvSpPr>
        <p:spPr>
          <a:xfrm>
            <a:off x="7513922" y="1524210"/>
            <a:ext cx="224241" cy="1113406"/>
          </a:xfrm>
          <a:prstGeom prst="lef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7930122" y="3397594"/>
                <a:ext cx="2102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0.25 ∗0.5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22" y="3397594"/>
                <a:ext cx="2102370" cy="276999"/>
              </a:xfrm>
              <a:prstGeom prst="rect">
                <a:avLst/>
              </a:prstGeom>
              <a:blipFill>
                <a:blip r:embed="rId2"/>
                <a:stretch>
                  <a:fillRect l="-2319" r="-17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7930122" y="3768907"/>
                <a:ext cx="25040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=0120455951 −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122" y="3768907"/>
                <a:ext cx="2504083" cy="276999"/>
              </a:xfrm>
              <a:prstGeom prst="rect">
                <a:avLst/>
              </a:prstGeom>
              <a:blipFill>
                <a:blip r:embed="rId3"/>
                <a:stretch>
                  <a:fillRect l="-194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7481139" y="4767012"/>
            <a:ext cx="3908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there is no 01204559 in the </a:t>
            </a:r>
            <a:r>
              <a:rPr lang="en-US" dirty="0" err="1" smtClean="0"/>
              <a:t>shapefile</a:t>
            </a:r>
            <a:r>
              <a:rPr lang="en-US" dirty="0" smtClean="0"/>
              <a:t>,</a:t>
            </a:r>
          </a:p>
          <a:p>
            <a:r>
              <a:rPr lang="en-US" dirty="0"/>
              <a:t>c</a:t>
            </a:r>
            <a:r>
              <a:rPr lang="en-US" dirty="0" smtClean="0"/>
              <a:t>hop off the 39 extension</a:t>
            </a:r>
            <a:endParaRPr lang="en-US" dirty="0"/>
          </a:p>
        </p:txBody>
      </p:sp>
      <p:sp>
        <p:nvSpPr>
          <p:cNvPr id="75" name="5-Point Star 74"/>
          <p:cNvSpPr/>
          <p:nvPr/>
        </p:nvSpPr>
        <p:spPr>
          <a:xfrm>
            <a:off x="4796922" y="3198919"/>
            <a:ext cx="267860" cy="26786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7945986" y="1940660"/>
            <a:ext cx="267860" cy="26786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8077066" y="5534539"/>
            <a:ext cx="1746213" cy="594548"/>
            <a:chOff x="7669989" y="5377612"/>
            <a:chExt cx="1746213" cy="594548"/>
          </a:xfrm>
        </p:grpSpPr>
        <p:sp>
          <p:nvSpPr>
            <p:cNvPr id="73" name="Oval 72"/>
            <p:cNvSpPr/>
            <p:nvPr/>
          </p:nvSpPr>
          <p:spPr>
            <a:xfrm>
              <a:off x="7669989" y="5377612"/>
              <a:ext cx="594548" cy="59454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7767861" y="5475484"/>
              <a:ext cx="398804" cy="39880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95382" y="5509759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01204559</a:t>
              </a:r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8052241" y="4118659"/>
            <a:ext cx="1980251" cy="594548"/>
            <a:chOff x="7822389" y="5530012"/>
            <a:chExt cx="1980251" cy="594548"/>
          </a:xfrm>
        </p:grpSpPr>
        <p:sp>
          <p:nvSpPr>
            <p:cNvPr id="78" name="Oval 77"/>
            <p:cNvSpPr/>
            <p:nvPr/>
          </p:nvSpPr>
          <p:spPr>
            <a:xfrm>
              <a:off x="7822389" y="5530012"/>
              <a:ext cx="594548" cy="59454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5-Point Star 78"/>
            <p:cNvSpPr/>
            <p:nvPr/>
          </p:nvSpPr>
          <p:spPr>
            <a:xfrm>
              <a:off x="7920261" y="5627884"/>
              <a:ext cx="398804" cy="39880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8447782" y="5662159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0120455939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315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622</Words>
  <Application>Microsoft Office PowerPoint</Application>
  <PresentationFormat>Widescreen</PresentationFormat>
  <Paragraphs>363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Network</vt:lpstr>
      <vt:lpstr>PowerPoint Presentation</vt:lpstr>
      <vt:lpstr>PowerPoint Presentation</vt:lpstr>
      <vt:lpstr>PowerPoint Presentation</vt:lpstr>
      <vt:lpstr>PowerPoint Presentation</vt:lpstr>
      <vt:lpstr>How do we determine priority</vt:lpstr>
      <vt:lpstr>PowerPoint Presentation</vt:lpstr>
      <vt:lpstr>PowerPoint Presentation</vt:lpstr>
      <vt:lpstr>PowerPoint Presentation</vt:lpstr>
      <vt:lpstr>What if the real is not at the bottom</vt:lpstr>
      <vt:lpstr>PowerPoint Presentation</vt:lpstr>
      <vt:lpstr>What if we have two or more real sites</vt:lpstr>
      <vt:lpstr>PowerPoint Presentation</vt:lpstr>
      <vt:lpstr>PowerPoint Presentation</vt:lpstr>
      <vt:lpstr>PowerPoint Presentation</vt:lpstr>
      <vt:lpstr>What if Unit Length is &lt; 0</vt:lpstr>
      <vt:lpstr>PowerPoint Presentation</vt:lpstr>
      <vt:lpstr>PowerPoint Presentation</vt:lpstr>
    </vt:vector>
  </TitlesOfParts>
  <Company>USGS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Panozzo, Marcus (Contractor) H</dc:creator>
  <cp:lastModifiedBy>Panozzo, Marcus (Contractor) H</cp:lastModifiedBy>
  <cp:revision>22</cp:revision>
  <dcterms:created xsi:type="dcterms:W3CDTF">2019-10-29T19:29:11Z</dcterms:created>
  <dcterms:modified xsi:type="dcterms:W3CDTF">2019-11-13T18:01:55Z</dcterms:modified>
</cp:coreProperties>
</file>