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1891" r:id="rId3"/>
    <p:sldId id="1928" r:id="rId5"/>
    <p:sldId id="1876" r:id="rId6"/>
    <p:sldId id="1934" r:id="rId7"/>
    <p:sldId id="1940" r:id="rId8"/>
    <p:sldId id="1847" r:id="rId9"/>
    <p:sldId id="1850" r:id="rId10"/>
    <p:sldId id="1883" r:id="rId11"/>
    <p:sldId id="1929" r:id="rId12"/>
    <p:sldId id="1927" r:id="rId13"/>
    <p:sldId id="1913" r:id="rId14"/>
    <p:sldId id="1884" r:id="rId15"/>
    <p:sldId id="1938" r:id="rId16"/>
    <p:sldId id="1941" r:id="rId17"/>
    <p:sldId id="1942" r:id="rId18"/>
    <p:sldId id="1943" r:id="rId19"/>
    <p:sldId id="185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2D3"/>
    <a:srgbClr val="E5DBD1"/>
    <a:srgbClr val="B79093"/>
    <a:srgbClr val="39405A"/>
    <a:srgbClr val="BDDDCB"/>
    <a:srgbClr val="B1D7C2"/>
    <a:srgbClr val="554864"/>
    <a:srgbClr val="88C1D4"/>
    <a:srgbClr val="FBFBFB"/>
    <a:srgbClr val="B79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3095" autoAdjust="0"/>
  </p:normalViewPr>
  <p:slideViewPr>
    <p:cSldViewPr>
      <p:cViewPr>
        <p:scale>
          <a:sx n="75" d="100"/>
          <a:sy n="75" d="100"/>
        </p:scale>
        <p:origin x="1548" y="900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216A-7A78-4F6E-AA82-29CFEC344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91344" y="188641"/>
            <a:ext cx="11809312" cy="6480719"/>
            <a:chOff x="374072" y="431175"/>
            <a:chExt cx="11443857" cy="5995651"/>
          </a:xfrm>
        </p:grpSpPr>
        <p:sp>
          <p:nvSpPr>
            <p:cNvPr id="14" name="矩形 13"/>
            <p:cNvSpPr/>
            <p:nvPr/>
          </p:nvSpPr>
          <p:spPr>
            <a:xfrm>
              <a:off x="374072" y="431175"/>
              <a:ext cx="11443857" cy="5995651"/>
            </a:xfrm>
            <a:prstGeom prst="rect">
              <a:avLst/>
            </a:prstGeom>
            <a:noFill/>
            <a:ln w="6350">
              <a:solidFill>
                <a:srgbClr val="39405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60264" y="515597"/>
              <a:ext cx="11271475" cy="5826807"/>
            </a:xfrm>
            <a:prstGeom prst="rect">
              <a:avLst/>
            </a:prstGeom>
            <a:solidFill>
              <a:srgbClr val="F4F4F6"/>
            </a:solidFill>
            <a:ln w="19050">
              <a:solidFill>
                <a:srgbClr val="394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87453" y="-688"/>
            <a:ext cx="648250" cy="1632326"/>
            <a:chOff x="220070" y="-2"/>
            <a:chExt cx="1954479" cy="4921479"/>
          </a:xfrm>
        </p:grpSpPr>
        <p:sp>
          <p:nvSpPr>
            <p:cNvPr id="17" name="任意多边形 16"/>
            <p:cNvSpPr/>
            <p:nvPr/>
          </p:nvSpPr>
          <p:spPr>
            <a:xfrm rot="16200000" flipV="1">
              <a:off x="-1380053" y="1853988"/>
              <a:ext cx="4921479" cy="1213499"/>
            </a:xfrm>
            <a:custGeom>
              <a:avLst/>
              <a:gdLst>
                <a:gd name="connsiteX0" fmla="*/ 4921479 w 4921479"/>
                <a:gd name="connsiteY0" fmla="*/ 1213499 h 1213499"/>
                <a:gd name="connsiteX1" fmla="*/ 4921479 w 4921479"/>
                <a:gd name="connsiteY1" fmla="*/ 0 h 1213499"/>
                <a:gd name="connsiteX2" fmla="*/ 1105291 w 4921479"/>
                <a:gd name="connsiteY2" fmla="*/ 0 h 1213499"/>
                <a:gd name="connsiteX3" fmla="*/ 0 w 4921479"/>
                <a:gd name="connsiteY3" fmla="*/ 1213499 h 1213499"/>
                <a:gd name="connsiteX4" fmla="*/ 4921479 w 4921479"/>
                <a:gd name="connsiteY4" fmla="*/ 1213499 h 121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1479" h="1213499">
                  <a:moveTo>
                    <a:pt x="4921479" y="1213499"/>
                  </a:moveTo>
                  <a:lnTo>
                    <a:pt x="4921479" y="0"/>
                  </a:lnTo>
                  <a:lnTo>
                    <a:pt x="1105291" y="0"/>
                  </a:lnTo>
                  <a:lnTo>
                    <a:pt x="0" y="1213499"/>
                  </a:lnTo>
                  <a:lnTo>
                    <a:pt x="4921479" y="1213499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6200000" flipV="1">
              <a:off x="895884" y="449723"/>
              <a:ext cx="1728390" cy="828941"/>
            </a:xfrm>
            <a:custGeom>
              <a:avLst/>
              <a:gdLst>
                <a:gd name="connsiteX0" fmla="*/ 1728390 w 1728390"/>
                <a:gd name="connsiteY0" fmla="*/ 828941 h 828941"/>
                <a:gd name="connsiteX1" fmla="*/ 1728390 w 1728390"/>
                <a:gd name="connsiteY1" fmla="*/ 0 h 828941"/>
                <a:gd name="connsiteX2" fmla="*/ 743353 w 1728390"/>
                <a:gd name="connsiteY2" fmla="*/ 0 h 828941"/>
                <a:gd name="connsiteX3" fmla="*/ 0 w 1728390"/>
                <a:gd name="connsiteY3" fmla="*/ 828941 h 828941"/>
                <a:gd name="connsiteX4" fmla="*/ 1728390 w 1728390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390" h="828941">
                  <a:moveTo>
                    <a:pt x="1728390" y="828941"/>
                  </a:moveTo>
                  <a:lnTo>
                    <a:pt x="1728390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1728390" y="828941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6200000" flipV="1">
              <a:off x="-1093847" y="1313915"/>
              <a:ext cx="3456778" cy="828943"/>
            </a:xfrm>
            <a:custGeom>
              <a:avLst/>
              <a:gdLst>
                <a:gd name="connsiteX0" fmla="*/ 3456777 w 3456777"/>
                <a:gd name="connsiteY0" fmla="*/ 828941 h 828941"/>
                <a:gd name="connsiteX1" fmla="*/ 3456777 w 3456777"/>
                <a:gd name="connsiteY1" fmla="*/ 0 h 828941"/>
                <a:gd name="connsiteX2" fmla="*/ 743353 w 3456777"/>
                <a:gd name="connsiteY2" fmla="*/ 0 h 828941"/>
                <a:gd name="connsiteX3" fmla="*/ 0 w 3456777"/>
                <a:gd name="connsiteY3" fmla="*/ 828941 h 828941"/>
                <a:gd name="connsiteX4" fmla="*/ 3456777 w 3456777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777" h="828941">
                  <a:moveTo>
                    <a:pt x="3456777" y="828941"/>
                  </a:moveTo>
                  <a:lnTo>
                    <a:pt x="3456777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3456777" y="828941"/>
                  </a:lnTo>
                  <a:close/>
                </a:path>
              </a:pathLst>
            </a:custGeom>
            <a:solidFill>
              <a:srgbClr val="BDD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rot="10800000">
            <a:off x="11356474" y="5229415"/>
            <a:ext cx="647780" cy="1632326"/>
            <a:chOff x="221486" y="-2"/>
            <a:chExt cx="1953063" cy="4921479"/>
          </a:xfrm>
        </p:grpSpPr>
        <p:sp>
          <p:nvSpPr>
            <p:cNvPr id="31" name="任意多边形 30"/>
            <p:cNvSpPr/>
            <p:nvPr/>
          </p:nvSpPr>
          <p:spPr>
            <a:xfrm rot="16200000" flipV="1">
              <a:off x="-1380053" y="1853988"/>
              <a:ext cx="4921479" cy="1213499"/>
            </a:xfrm>
            <a:custGeom>
              <a:avLst/>
              <a:gdLst>
                <a:gd name="connsiteX0" fmla="*/ 4921479 w 4921479"/>
                <a:gd name="connsiteY0" fmla="*/ 1213499 h 1213499"/>
                <a:gd name="connsiteX1" fmla="*/ 4921479 w 4921479"/>
                <a:gd name="connsiteY1" fmla="*/ 0 h 1213499"/>
                <a:gd name="connsiteX2" fmla="*/ 1105291 w 4921479"/>
                <a:gd name="connsiteY2" fmla="*/ 0 h 1213499"/>
                <a:gd name="connsiteX3" fmla="*/ 0 w 4921479"/>
                <a:gd name="connsiteY3" fmla="*/ 1213499 h 1213499"/>
                <a:gd name="connsiteX4" fmla="*/ 4921479 w 4921479"/>
                <a:gd name="connsiteY4" fmla="*/ 1213499 h 121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1479" h="1213499">
                  <a:moveTo>
                    <a:pt x="4921479" y="1213499"/>
                  </a:moveTo>
                  <a:lnTo>
                    <a:pt x="4921479" y="0"/>
                  </a:lnTo>
                  <a:lnTo>
                    <a:pt x="1105291" y="0"/>
                  </a:lnTo>
                  <a:lnTo>
                    <a:pt x="0" y="1213499"/>
                  </a:lnTo>
                  <a:lnTo>
                    <a:pt x="4921479" y="1213499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16200000" flipV="1">
              <a:off x="895884" y="449723"/>
              <a:ext cx="1728390" cy="828941"/>
            </a:xfrm>
            <a:custGeom>
              <a:avLst/>
              <a:gdLst>
                <a:gd name="connsiteX0" fmla="*/ 1728390 w 1728390"/>
                <a:gd name="connsiteY0" fmla="*/ 828941 h 828941"/>
                <a:gd name="connsiteX1" fmla="*/ 1728390 w 1728390"/>
                <a:gd name="connsiteY1" fmla="*/ 0 h 828941"/>
                <a:gd name="connsiteX2" fmla="*/ 743353 w 1728390"/>
                <a:gd name="connsiteY2" fmla="*/ 0 h 828941"/>
                <a:gd name="connsiteX3" fmla="*/ 0 w 1728390"/>
                <a:gd name="connsiteY3" fmla="*/ 828941 h 828941"/>
                <a:gd name="connsiteX4" fmla="*/ 1728390 w 1728390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390" h="828941">
                  <a:moveTo>
                    <a:pt x="1728390" y="828941"/>
                  </a:moveTo>
                  <a:lnTo>
                    <a:pt x="1728390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1728390" y="828941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6200000" flipV="1">
              <a:off x="-1092433" y="1313918"/>
              <a:ext cx="3456778" cy="828940"/>
            </a:xfrm>
            <a:custGeom>
              <a:avLst/>
              <a:gdLst>
                <a:gd name="connsiteX0" fmla="*/ 3456777 w 3456777"/>
                <a:gd name="connsiteY0" fmla="*/ 828941 h 828941"/>
                <a:gd name="connsiteX1" fmla="*/ 3456777 w 3456777"/>
                <a:gd name="connsiteY1" fmla="*/ 0 h 828941"/>
                <a:gd name="connsiteX2" fmla="*/ 743353 w 3456777"/>
                <a:gd name="connsiteY2" fmla="*/ 0 h 828941"/>
                <a:gd name="connsiteX3" fmla="*/ 0 w 3456777"/>
                <a:gd name="connsiteY3" fmla="*/ 828941 h 828941"/>
                <a:gd name="connsiteX4" fmla="*/ 3456777 w 3456777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777" h="828941">
                  <a:moveTo>
                    <a:pt x="3456777" y="828941"/>
                  </a:moveTo>
                  <a:lnTo>
                    <a:pt x="3456777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3456777" y="828941"/>
                  </a:lnTo>
                  <a:close/>
                </a:path>
              </a:pathLst>
            </a:custGeom>
            <a:solidFill>
              <a:srgbClr val="BDD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374072" y="431175"/>
            <a:ext cx="11443857" cy="5995651"/>
          </a:xfrm>
          <a:prstGeom prst="rect">
            <a:avLst/>
          </a:prstGeom>
          <a:noFill/>
          <a:ln w="12700">
            <a:solidFill>
              <a:srgbClr val="39405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82387" y="533400"/>
            <a:ext cx="11227227" cy="5791200"/>
          </a:xfrm>
          <a:prstGeom prst="rect">
            <a:avLst/>
          </a:prstGeom>
          <a:solidFill>
            <a:srgbClr val="F4F4F6"/>
          </a:solidFill>
          <a:ln w="38100">
            <a:solidFill>
              <a:srgbClr val="39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60292" y="-2"/>
            <a:ext cx="1914257" cy="4921479"/>
            <a:chOff x="260292" y="-2"/>
            <a:chExt cx="1914257" cy="4921479"/>
          </a:xfrm>
        </p:grpSpPr>
        <p:sp>
          <p:nvSpPr>
            <p:cNvPr id="7" name="任意多边形 6"/>
            <p:cNvSpPr/>
            <p:nvPr/>
          </p:nvSpPr>
          <p:spPr>
            <a:xfrm rot="16200000" flipV="1">
              <a:off x="-1380053" y="1853988"/>
              <a:ext cx="4921479" cy="1213499"/>
            </a:xfrm>
            <a:custGeom>
              <a:avLst/>
              <a:gdLst>
                <a:gd name="connsiteX0" fmla="*/ 4921479 w 4921479"/>
                <a:gd name="connsiteY0" fmla="*/ 1213499 h 1213499"/>
                <a:gd name="connsiteX1" fmla="*/ 4921479 w 4921479"/>
                <a:gd name="connsiteY1" fmla="*/ 0 h 1213499"/>
                <a:gd name="connsiteX2" fmla="*/ 1105291 w 4921479"/>
                <a:gd name="connsiteY2" fmla="*/ 0 h 1213499"/>
                <a:gd name="connsiteX3" fmla="*/ 0 w 4921479"/>
                <a:gd name="connsiteY3" fmla="*/ 1213499 h 1213499"/>
                <a:gd name="connsiteX4" fmla="*/ 4921479 w 4921479"/>
                <a:gd name="connsiteY4" fmla="*/ 1213499 h 121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1479" h="1213499">
                  <a:moveTo>
                    <a:pt x="4921479" y="1213499"/>
                  </a:moveTo>
                  <a:lnTo>
                    <a:pt x="4921479" y="0"/>
                  </a:lnTo>
                  <a:lnTo>
                    <a:pt x="1105291" y="0"/>
                  </a:lnTo>
                  <a:lnTo>
                    <a:pt x="0" y="1213499"/>
                  </a:lnTo>
                  <a:lnTo>
                    <a:pt x="4921479" y="1213499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16200000" flipV="1">
              <a:off x="895884" y="449723"/>
              <a:ext cx="1728390" cy="828941"/>
            </a:xfrm>
            <a:custGeom>
              <a:avLst/>
              <a:gdLst>
                <a:gd name="connsiteX0" fmla="*/ 1728390 w 1728390"/>
                <a:gd name="connsiteY0" fmla="*/ 828941 h 828941"/>
                <a:gd name="connsiteX1" fmla="*/ 1728390 w 1728390"/>
                <a:gd name="connsiteY1" fmla="*/ 0 h 828941"/>
                <a:gd name="connsiteX2" fmla="*/ 743353 w 1728390"/>
                <a:gd name="connsiteY2" fmla="*/ 0 h 828941"/>
                <a:gd name="connsiteX3" fmla="*/ 0 w 1728390"/>
                <a:gd name="connsiteY3" fmla="*/ 828941 h 828941"/>
                <a:gd name="connsiteX4" fmla="*/ 1728390 w 1728390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390" h="828941">
                  <a:moveTo>
                    <a:pt x="1728390" y="828941"/>
                  </a:moveTo>
                  <a:lnTo>
                    <a:pt x="1728390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1728390" y="828941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16200000" flipV="1">
              <a:off x="-1053626" y="1313918"/>
              <a:ext cx="3456777" cy="828941"/>
            </a:xfrm>
            <a:custGeom>
              <a:avLst/>
              <a:gdLst>
                <a:gd name="connsiteX0" fmla="*/ 3456777 w 3456777"/>
                <a:gd name="connsiteY0" fmla="*/ 828941 h 828941"/>
                <a:gd name="connsiteX1" fmla="*/ 3456777 w 3456777"/>
                <a:gd name="connsiteY1" fmla="*/ 0 h 828941"/>
                <a:gd name="connsiteX2" fmla="*/ 743353 w 3456777"/>
                <a:gd name="connsiteY2" fmla="*/ 0 h 828941"/>
                <a:gd name="connsiteX3" fmla="*/ 0 w 3456777"/>
                <a:gd name="connsiteY3" fmla="*/ 828941 h 828941"/>
                <a:gd name="connsiteX4" fmla="*/ 3456777 w 3456777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777" h="828941">
                  <a:moveTo>
                    <a:pt x="3456777" y="828941"/>
                  </a:moveTo>
                  <a:lnTo>
                    <a:pt x="3456777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3456777" y="828941"/>
                  </a:lnTo>
                  <a:close/>
                </a:path>
              </a:pathLst>
            </a:custGeom>
            <a:solidFill>
              <a:srgbClr val="BDD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0800000">
            <a:off x="10013946" y="1934373"/>
            <a:ext cx="1914257" cy="4921479"/>
            <a:chOff x="260292" y="-2"/>
            <a:chExt cx="1914257" cy="4921479"/>
          </a:xfrm>
        </p:grpSpPr>
        <p:sp>
          <p:nvSpPr>
            <p:cNvPr id="11" name="任意多边形 10"/>
            <p:cNvSpPr/>
            <p:nvPr/>
          </p:nvSpPr>
          <p:spPr>
            <a:xfrm rot="16200000" flipV="1">
              <a:off x="-1380053" y="1853988"/>
              <a:ext cx="4921479" cy="1213499"/>
            </a:xfrm>
            <a:custGeom>
              <a:avLst/>
              <a:gdLst>
                <a:gd name="connsiteX0" fmla="*/ 4921479 w 4921479"/>
                <a:gd name="connsiteY0" fmla="*/ 1213499 h 1213499"/>
                <a:gd name="connsiteX1" fmla="*/ 4921479 w 4921479"/>
                <a:gd name="connsiteY1" fmla="*/ 0 h 1213499"/>
                <a:gd name="connsiteX2" fmla="*/ 1105291 w 4921479"/>
                <a:gd name="connsiteY2" fmla="*/ 0 h 1213499"/>
                <a:gd name="connsiteX3" fmla="*/ 0 w 4921479"/>
                <a:gd name="connsiteY3" fmla="*/ 1213499 h 1213499"/>
                <a:gd name="connsiteX4" fmla="*/ 4921479 w 4921479"/>
                <a:gd name="connsiteY4" fmla="*/ 1213499 h 121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1479" h="1213499">
                  <a:moveTo>
                    <a:pt x="4921479" y="1213499"/>
                  </a:moveTo>
                  <a:lnTo>
                    <a:pt x="4921479" y="0"/>
                  </a:lnTo>
                  <a:lnTo>
                    <a:pt x="1105291" y="0"/>
                  </a:lnTo>
                  <a:lnTo>
                    <a:pt x="0" y="1213499"/>
                  </a:lnTo>
                  <a:lnTo>
                    <a:pt x="4921479" y="1213499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16200000" flipV="1">
              <a:off x="895884" y="449723"/>
              <a:ext cx="1728390" cy="828941"/>
            </a:xfrm>
            <a:custGeom>
              <a:avLst/>
              <a:gdLst>
                <a:gd name="connsiteX0" fmla="*/ 1728390 w 1728390"/>
                <a:gd name="connsiteY0" fmla="*/ 828941 h 828941"/>
                <a:gd name="connsiteX1" fmla="*/ 1728390 w 1728390"/>
                <a:gd name="connsiteY1" fmla="*/ 0 h 828941"/>
                <a:gd name="connsiteX2" fmla="*/ 743353 w 1728390"/>
                <a:gd name="connsiteY2" fmla="*/ 0 h 828941"/>
                <a:gd name="connsiteX3" fmla="*/ 0 w 1728390"/>
                <a:gd name="connsiteY3" fmla="*/ 828941 h 828941"/>
                <a:gd name="connsiteX4" fmla="*/ 1728390 w 1728390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390" h="828941">
                  <a:moveTo>
                    <a:pt x="1728390" y="828941"/>
                  </a:moveTo>
                  <a:lnTo>
                    <a:pt x="1728390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1728390" y="828941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16200000" flipV="1">
              <a:off x="-1053626" y="1313918"/>
              <a:ext cx="3456777" cy="828941"/>
            </a:xfrm>
            <a:custGeom>
              <a:avLst/>
              <a:gdLst>
                <a:gd name="connsiteX0" fmla="*/ 3456777 w 3456777"/>
                <a:gd name="connsiteY0" fmla="*/ 828941 h 828941"/>
                <a:gd name="connsiteX1" fmla="*/ 3456777 w 3456777"/>
                <a:gd name="connsiteY1" fmla="*/ 0 h 828941"/>
                <a:gd name="connsiteX2" fmla="*/ 743353 w 3456777"/>
                <a:gd name="connsiteY2" fmla="*/ 0 h 828941"/>
                <a:gd name="connsiteX3" fmla="*/ 0 w 3456777"/>
                <a:gd name="connsiteY3" fmla="*/ 828941 h 828941"/>
                <a:gd name="connsiteX4" fmla="*/ 3456777 w 3456777"/>
                <a:gd name="connsiteY4" fmla="*/ 828941 h 8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777" h="828941">
                  <a:moveTo>
                    <a:pt x="3456777" y="828941"/>
                  </a:moveTo>
                  <a:lnTo>
                    <a:pt x="3456777" y="0"/>
                  </a:lnTo>
                  <a:lnTo>
                    <a:pt x="743353" y="0"/>
                  </a:lnTo>
                  <a:lnTo>
                    <a:pt x="0" y="828941"/>
                  </a:lnTo>
                  <a:lnTo>
                    <a:pt x="3456777" y="828941"/>
                  </a:lnTo>
                  <a:close/>
                </a:path>
              </a:pathLst>
            </a:custGeom>
            <a:solidFill>
              <a:srgbClr val="BDD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374072" y="431175"/>
            <a:ext cx="11443857" cy="5995651"/>
          </a:xfrm>
          <a:prstGeom prst="rect">
            <a:avLst/>
          </a:prstGeom>
          <a:noFill/>
          <a:ln w="12700">
            <a:solidFill>
              <a:srgbClr val="39405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82387" y="533400"/>
            <a:ext cx="11227227" cy="5791200"/>
          </a:xfrm>
          <a:prstGeom prst="rect">
            <a:avLst/>
          </a:prstGeom>
          <a:solidFill>
            <a:srgbClr val="F4F4F6"/>
          </a:solidFill>
          <a:ln w="38100">
            <a:solidFill>
              <a:srgbClr val="39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335362" y="-1"/>
            <a:ext cx="1515226" cy="5131436"/>
            <a:chOff x="335362" y="-1"/>
            <a:chExt cx="1515226" cy="5131436"/>
          </a:xfrm>
        </p:grpSpPr>
        <p:sp>
          <p:nvSpPr>
            <p:cNvPr id="30" name="任意多边形 29"/>
            <p:cNvSpPr/>
            <p:nvPr userDrawn="1"/>
          </p:nvSpPr>
          <p:spPr>
            <a:xfrm rot="16200000" flipV="1">
              <a:off x="-1580975" y="2085446"/>
              <a:ext cx="5131435" cy="960543"/>
            </a:xfrm>
            <a:custGeom>
              <a:avLst/>
              <a:gdLst>
                <a:gd name="connsiteX0" fmla="*/ 5131435 w 5131435"/>
                <a:gd name="connsiteY0" fmla="*/ 960543 h 960543"/>
                <a:gd name="connsiteX1" fmla="*/ 5131435 w 5131435"/>
                <a:gd name="connsiteY1" fmla="*/ 0 h 960543"/>
                <a:gd name="connsiteX2" fmla="*/ 874891 w 5131435"/>
                <a:gd name="connsiteY2" fmla="*/ 0 h 960543"/>
                <a:gd name="connsiteX3" fmla="*/ 0 w 5131435"/>
                <a:gd name="connsiteY3" fmla="*/ 960543 h 960543"/>
                <a:gd name="connsiteX4" fmla="*/ 5131435 w 5131435"/>
                <a:gd name="connsiteY4" fmla="*/ 960543 h 96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435" h="960543">
                  <a:moveTo>
                    <a:pt x="5131435" y="960543"/>
                  </a:moveTo>
                  <a:lnTo>
                    <a:pt x="5131435" y="0"/>
                  </a:lnTo>
                  <a:lnTo>
                    <a:pt x="874891" y="0"/>
                  </a:lnTo>
                  <a:lnTo>
                    <a:pt x="0" y="960543"/>
                  </a:lnTo>
                  <a:lnTo>
                    <a:pt x="5131435" y="960543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 userDrawn="1"/>
          </p:nvSpPr>
          <p:spPr>
            <a:xfrm rot="16200000" flipV="1">
              <a:off x="220540" y="973901"/>
              <a:ext cx="2603949" cy="656146"/>
            </a:xfrm>
            <a:custGeom>
              <a:avLst/>
              <a:gdLst>
                <a:gd name="connsiteX0" fmla="*/ 2603949 w 2603949"/>
                <a:gd name="connsiteY0" fmla="*/ 656146 h 656146"/>
                <a:gd name="connsiteX1" fmla="*/ 2603949 w 2603949"/>
                <a:gd name="connsiteY1" fmla="*/ 0 h 656146"/>
                <a:gd name="connsiteX2" fmla="*/ 588399 w 2603949"/>
                <a:gd name="connsiteY2" fmla="*/ 0 h 656146"/>
                <a:gd name="connsiteX3" fmla="*/ 0 w 2603949"/>
                <a:gd name="connsiteY3" fmla="*/ 656146 h 656146"/>
                <a:gd name="connsiteX4" fmla="*/ 2603949 w 2603949"/>
                <a:gd name="connsiteY4" fmla="*/ 656146 h 65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949" h="656146">
                  <a:moveTo>
                    <a:pt x="2603949" y="656146"/>
                  </a:moveTo>
                  <a:lnTo>
                    <a:pt x="2603949" y="0"/>
                  </a:lnTo>
                  <a:lnTo>
                    <a:pt x="588399" y="0"/>
                  </a:lnTo>
                  <a:lnTo>
                    <a:pt x="0" y="656146"/>
                  </a:lnTo>
                  <a:lnTo>
                    <a:pt x="2603949" y="656146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 userDrawn="1"/>
          </p:nvSpPr>
          <p:spPr>
            <a:xfrm rot="16200000" flipV="1">
              <a:off x="-1322592" y="1657953"/>
              <a:ext cx="3972053" cy="656146"/>
            </a:xfrm>
            <a:custGeom>
              <a:avLst/>
              <a:gdLst>
                <a:gd name="connsiteX0" fmla="*/ 3972053 w 3972053"/>
                <a:gd name="connsiteY0" fmla="*/ 656146 h 656146"/>
                <a:gd name="connsiteX1" fmla="*/ 3972053 w 3972053"/>
                <a:gd name="connsiteY1" fmla="*/ 0 h 656146"/>
                <a:gd name="connsiteX2" fmla="*/ 588399 w 3972053"/>
                <a:gd name="connsiteY2" fmla="*/ 0 h 656146"/>
                <a:gd name="connsiteX3" fmla="*/ 0 w 3972053"/>
                <a:gd name="connsiteY3" fmla="*/ 656146 h 656146"/>
                <a:gd name="connsiteX4" fmla="*/ 3972053 w 3972053"/>
                <a:gd name="connsiteY4" fmla="*/ 656146 h 65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2053" h="656146">
                  <a:moveTo>
                    <a:pt x="3972053" y="656146"/>
                  </a:moveTo>
                  <a:lnTo>
                    <a:pt x="3972053" y="0"/>
                  </a:lnTo>
                  <a:lnTo>
                    <a:pt x="588399" y="0"/>
                  </a:lnTo>
                  <a:lnTo>
                    <a:pt x="0" y="656146"/>
                  </a:lnTo>
                  <a:lnTo>
                    <a:pt x="3972053" y="656146"/>
                  </a:lnTo>
                  <a:close/>
                </a:path>
              </a:pathLst>
            </a:custGeom>
            <a:solidFill>
              <a:srgbClr val="C7E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10384621" y="1726564"/>
            <a:ext cx="1515226" cy="5131436"/>
            <a:chOff x="335362" y="-1"/>
            <a:chExt cx="1515226" cy="5131436"/>
          </a:xfrm>
        </p:grpSpPr>
        <p:sp>
          <p:nvSpPr>
            <p:cNvPr id="34" name="任意多边形 33"/>
            <p:cNvSpPr/>
            <p:nvPr userDrawn="1"/>
          </p:nvSpPr>
          <p:spPr>
            <a:xfrm rot="16200000" flipV="1">
              <a:off x="-1580975" y="2085446"/>
              <a:ext cx="5131435" cy="960543"/>
            </a:xfrm>
            <a:custGeom>
              <a:avLst/>
              <a:gdLst>
                <a:gd name="connsiteX0" fmla="*/ 5131435 w 5131435"/>
                <a:gd name="connsiteY0" fmla="*/ 960543 h 960543"/>
                <a:gd name="connsiteX1" fmla="*/ 5131435 w 5131435"/>
                <a:gd name="connsiteY1" fmla="*/ 0 h 960543"/>
                <a:gd name="connsiteX2" fmla="*/ 874891 w 5131435"/>
                <a:gd name="connsiteY2" fmla="*/ 0 h 960543"/>
                <a:gd name="connsiteX3" fmla="*/ 0 w 5131435"/>
                <a:gd name="connsiteY3" fmla="*/ 960543 h 960543"/>
                <a:gd name="connsiteX4" fmla="*/ 5131435 w 5131435"/>
                <a:gd name="connsiteY4" fmla="*/ 960543 h 96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435" h="960543">
                  <a:moveTo>
                    <a:pt x="5131435" y="960543"/>
                  </a:moveTo>
                  <a:lnTo>
                    <a:pt x="5131435" y="0"/>
                  </a:lnTo>
                  <a:lnTo>
                    <a:pt x="874891" y="0"/>
                  </a:lnTo>
                  <a:lnTo>
                    <a:pt x="0" y="960543"/>
                  </a:lnTo>
                  <a:lnTo>
                    <a:pt x="5131435" y="960543"/>
                  </a:lnTo>
                  <a:close/>
                </a:path>
              </a:pathLst>
            </a:custGeom>
            <a:solidFill>
              <a:srgbClr val="39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 userDrawn="1"/>
          </p:nvSpPr>
          <p:spPr>
            <a:xfrm rot="16200000" flipV="1">
              <a:off x="220540" y="973901"/>
              <a:ext cx="2603949" cy="656146"/>
            </a:xfrm>
            <a:custGeom>
              <a:avLst/>
              <a:gdLst>
                <a:gd name="connsiteX0" fmla="*/ 2603949 w 2603949"/>
                <a:gd name="connsiteY0" fmla="*/ 656146 h 656146"/>
                <a:gd name="connsiteX1" fmla="*/ 2603949 w 2603949"/>
                <a:gd name="connsiteY1" fmla="*/ 0 h 656146"/>
                <a:gd name="connsiteX2" fmla="*/ 588399 w 2603949"/>
                <a:gd name="connsiteY2" fmla="*/ 0 h 656146"/>
                <a:gd name="connsiteX3" fmla="*/ 0 w 2603949"/>
                <a:gd name="connsiteY3" fmla="*/ 656146 h 656146"/>
                <a:gd name="connsiteX4" fmla="*/ 2603949 w 2603949"/>
                <a:gd name="connsiteY4" fmla="*/ 656146 h 65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949" h="656146">
                  <a:moveTo>
                    <a:pt x="2603949" y="656146"/>
                  </a:moveTo>
                  <a:lnTo>
                    <a:pt x="2603949" y="0"/>
                  </a:lnTo>
                  <a:lnTo>
                    <a:pt x="588399" y="0"/>
                  </a:lnTo>
                  <a:lnTo>
                    <a:pt x="0" y="656146"/>
                  </a:lnTo>
                  <a:lnTo>
                    <a:pt x="2603949" y="656146"/>
                  </a:lnTo>
                  <a:close/>
                </a:path>
              </a:pathLst>
            </a:custGeom>
            <a:solidFill>
              <a:srgbClr val="E5D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 userDrawn="1"/>
          </p:nvSpPr>
          <p:spPr>
            <a:xfrm rot="16200000" flipV="1">
              <a:off x="-1322592" y="1657953"/>
              <a:ext cx="3972053" cy="656146"/>
            </a:xfrm>
            <a:custGeom>
              <a:avLst/>
              <a:gdLst>
                <a:gd name="connsiteX0" fmla="*/ 3972053 w 3972053"/>
                <a:gd name="connsiteY0" fmla="*/ 656146 h 656146"/>
                <a:gd name="connsiteX1" fmla="*/ 3972053 w 3972053"/>
                <a:gd name="connsiteY1" fmla="*/ 0 h 656146"/>
                <a:gd name="connsiteX2" fmla="*/ 588399 w 3972053"/>
                <a:gd name="connsiteY2" fmla="*/ 0 h 656146"/>
                <a:gd name="connsiteX3" fmla="*/ 0 w 3972053"/>
                <a:gd name="connsiteY3" fmla="*/ 656146 h 656146"/>
                <a:gd name="connsiteX4" fmla="*/ 3972053 w 3972053"/>
                <a:gd name="connsiteY4" fmla="*/ 656146 h 65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2053" h="656146">
                  <a:moveTo>
                    <a:pt x="3972053" y="656146"/>
                  </a:moveTo>
                  <a:lnTo>
                    <a:pt x="3972053" y="0"/>
                  </a:lnTo>
                  <a:lnTo>
                    <a:pt x="588399" y="0"/>
                  </a:lnTo>
                  <a:lnTo>
                    <a:pt x="0" y="656146"/>
                  </a:lnTo>
                  <a:lnTo>
                    <a:pt x="3972053" y="656146"/>
                  </a:lnTo>
                  <a:close/>
                </a:path>
              </a:pathLst>
            </a:custGeom>
            <a:solidFill>
              <a:srgbClr val="C7E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1589"/>
            <a:ext cx="12192391" cy="685641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3488055" y="3306445"/>
            <a:ext cx="4979035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电子科技大学成都学院  计算机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学院</a:t>
            </a:r>
            <a:endParaRPr lang="zh-CN" altLang="en-US" sz="2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4" name="Rectangle 206"/>
          <p:cNvSpPr>
            <a:spLocks noChangeArrowheads="1"/>
          </p:cNvSpPr>
          <p:nvPr/>
        </p:nvSpPr>
        <p:spPr bwMode="auto">
          <a:xfrm>
            <a:off x="3019090" y="3693536"/>
            <a:ext cx="5953160" cy="176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文本框 165"/>
          <p:cNvSpPr txBox="1"/>
          <p:nvPr/>
        </p:nvSpPr>
        <p:spPr>
          <a:xfrm>
            <a:off x="3691538" y="4046306"/>
            <a:ext cx="46405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ea typeface="+mn-ea"/>
              </a:rPr>
              <a:t>指导老师：唐开山           答辩人：张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ea typeface="+mn-ea"/>
              </a:rPr>
              <a:t>炼</a:t>
            </a:r>
            <a:endParaRPr lang="zh-CN" altLang="en-US" sz="1800" dirty="0">
              <a:solidFill>
                <a:schemeClr val="tx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9785" y="2421255"/>
            <a:ext cx="530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基于</a:t>
            </a:r>
            <a:r>
              <a:rPr lang="en-US" altLang="zh-CN" sz="2800"/>
              <a:t>MVC</a:t>
            </a:r>
            <a:r>
              <a:rPr lang="zh-CN" altLang="en-US" sz="2800"/>
              <a:t>模式的框架研究与实现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448174" y="516875"/>
            <a:ext cx="32956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03 </a:t>
            </a:r>
            <a:r>
              <a:rPr lang="zh-CN" altLang="en-US" dirty="0"/>
              <a:t>系统总体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控制反转容器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1556385"/>
            <a:ext cx="5689600" cy="4510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27760" y="1124585"/>
            <a:ext cx="325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3.2 </a:t>
            </a:r>
            <a:r>
              <a:rPr lang="zh-CN" altLang="en-US"/>
              <a:t>控制反转容器总体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57315" y="2060575"/>
            <a:ext cx="4424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上面</a:t>
            </a:r>
            <a:r>
              <a:rPr lang="en-US" altLang="zh-CN"/>
              <a:t>3</a:t>
            </a:r>
            <a:r>
              <a:rPr lang="zh-CN" altLang="en-US"/>
              <a:t>个类是接口：</a:t>
            </a:r>
            <a:endParaRPr lang="zh-CN" altLang="en-US"/>
          </a:p>
          <a:p>
            <a:r>
              <a:rPr lang="en-US" altLang="zh-CN"/>
              <a:t>- BeanFactory</a:t>
            </a:r>
            <a:endParaRPr lang="en-US" altLang="zh-CN"/>
          </a:p>
          <a:p>
            <a:r>
              <a:rPr lang="en-US" altLang="zh-CN"/>
              <a:t>- ApplicationContext</a:t>
            </a:r>
            <a:endParaRPr lang="en-US" altLang="zh-CN"/>
          </a:p>
          <a:p>
            <a:r>
              <a:rPr lang="en-US" altLang="zh-CN"/>
              <a:t>- BeanDefinitionRegistry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664200" y="4580890"/>
            <a:ext cx="4569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下面</a:t>
            </a:r>
            <a:r>
              <a:rPr lang="en-US" altLang="zh-CN"/>
              <a:t>2</a:t>
            </a:r>
            <a:r>
              <a:rPr lang="zh-CN" altLang="en-US"/>
              <a:t>个类是</a:t>
            </a:r>
            <a:r>
              <a:rPr lang="zh-CN" altLang="en-US"/>
              <a:t>实现类：</a:t>
            </a:r>
            <a:endParaRPr lang="zh-CN" altLang="en-US"/>
          </a:p>
          <a:p>
            <a:r>
              <a:rPr lang="en-US" altLang="zh-CN"/>
              <a:t>- GenericApplicationContext</a:t>
            </a:r>
            <a:endParaRPr lang="en-US" altLang="zh-CN"/>
          </a:p>
          <a:p>
            <a:r>
              <a:rPr lang="en-US" altLang="zh-CN"/>
              <a:t>- AnnotationConfigApplicationContext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448174" y="516875"/>
            <a:ext cx="32956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03 </a:t>
            </a:r>
            <a:r>
              <a:rPr lang="zh-CN" altLang="en-US" dirty="0"/>
              <a:t>系统总体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1495" y="1564640"/>
            <a:ext cx="4759960" cy="44761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9425" y="3716655"/>
            <a:ext cx="26981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整个框架是基于</a:t>
            </a:r>
            <a:r>
              <a:rPr lang="en-US" altLang="zh-CN"/>
              <a:t>Servlet API</a:t>
            </a:r>
            <a:r>
              <a:rPr lang="zh-CN" altLang="en-US"/>
              <a:t>的。使用</a:t>
            </a:r>
            <a:r>
              <a:rPr lang="en-US" altLang="zh-CN"/>
              <a:t>Dispathcer Servlet</a:t>
            </a:r>
            <a:r>
              <a:rPr lang="zh-CN" altLang="en-US"/>
              <a:t>作为整个框架的顶层类，实现系统各个组件的</a:t>
            </a:r>
            <a:r>
              <a:rPr lang="zh-CN" altLang="en-US"/>
              <a:t>初始化。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80325" y="3366135"/>
            <a:ext cx="3904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HandlerMapping</a:t>
            </a:r>
            <a:r>
              <a:rPr lang="zh-CN" altLang="en-US"/>
              <a:t>主要功能是根据请求将对应的处理器和拦截器返回。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80325" y="4220845"/>
            <a:ext cx="4111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HandlerAdaptor</a:t>
            </a:r>
            <a:r>
              <a:rPr lang="zh-CN" altLang="en-US"/>
              <a:t>主要功能是正确的让处理器执行并且返回</a:t>
            </a:r>
            <a:r>
              <a:rPr lang="en-US" altLang="zh-CN"/>
              <a:t>ModelAndView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80325" y="5075555"/>
            <a:ext cx="3759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ViewResolver</a:t>
            </a:r>
            <a:r>
              <a:rPr lang="zh-CN" altLang="en-US"/>
              <a:t>主要功能是根据视图名返回对应的视图</a:t>
            </a:r>
            <a:r>
              <a:rPr lang="zh-CN" altLang="en-US"/>
              <a:t>对象。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83615" y="1196340"/>
            <a:ext cx="325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3.3 Servlet</a:t>
            </a:r>
            <a:r>
              <a:rPr lang="zh-CN" altLang="en-US"/>
              <a:t>模块总体</a:t>
            </a:r>
            <a:r>
              <a:rPr lang="zh-CN" altLang="en-US"/>
              <a:t>设计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4290061" y="2899757"/>
            <a:ext cx="36118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框架的</a:t>
            </a:r>
            <a:r>
              <a:rPr lang="zh-CN" altLang="en-US" sz="5400" dirty="0">
                <a:solidFill>
                  <a:schemeClr val="tx2"/>
                </a:solidFill>
                <a:effectLst/>
              </a:rPr>
              <a:t>优点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8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latin typeface="+mj-lt"/>
              </a:rPr>
              <a:t>04</a:t>
            </a:r>
            <a:endParaRPr lang="en-US" sz="4400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651374" y="516875"/>
            <a:ext cx="2889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04 </a:t>
            </a:r>
            <a:r>
              <a:rPr lang="zh-CN" altLang="en-US" dirty="0"/>
              <a:t>框架的</a:t>
            </a:r>
            <a:r>
              <a:rPr lang="zh-CN" altLang="en-US" dirty="0"/>
              <a:t>优点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27760" y="1124585"/>
            <a:ext cx="437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4.1 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35505" y="1988820"/>
            <a:ext cx="64115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只需要配置一个</a:t>
            </a:r>
            <a:r>
              <a:rPr lang="en-US" altLang="zh-CN">
                <a:sym typeface="+mn-ea"/>
              </a:rPr>
              <a:t>Servlet</a:t>
            </a:r>
            <a:r>
              <a:rPr lang="zh-CN" altLang="en-US">
                <a:sym typeface="+mn-ea"/>
              </a:rPr>
              <a:t>即可以使用，减少了配置文件的编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写量。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提供一个控制反转容器，分离了对象的创建和对象的使用，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进一步降低了代码的</a:t>
            </a:r>
            <a:r>
              <a:rPr lang="zh-CN" altLang="en-US"/>
              <a:t>耦合性。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控制反转容器提供单例和原型的配置，减少编写单例对象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的</a:t>
            </a:r>
            <a:r>
              <a:rPr lang="zh-CN" altLang="en-US"/>
              <a:t>代码。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提供了基于方法</a:t>
            </a:r>
            <a:r>
              <a:rPr lang="en-US" altLang="zh-CN"/>
              <a:t>(</a:t>
            </a:r>
            <a:r>
              <a:rPr lang="zh-CN" altLang="en-US"/>
              <a:t>函数</a:t>
            </a:r>
            <a:r>
              <a:rPr lang="en-US" altLang="zh-CN"/>
              <a:t>)</a:t>
            </a:r>
            <a:r>
              <a:rPr lang="zh-CN" altLang="en-US"/>
              <a:t>的更低的处理器定义粒度，减少的代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码量。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提供参数解决器，减少了编写参数类型转化的代码</a:t>
            </a:r>
            <a:r>
              <a:rPr lang="zh-CN" altLang="en-US"/>
              <a:t>量。</a:t>
            </a:r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几乎完全使用注解进行配置，所以框架的使用更加的高效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和</a:t>
            </a:r>
            <a:r>
              <a:rPr lang="zh-CN" altLang="en-US"/>
              <a:t>方便。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651374" y="516875"/>
            <a:ext cx="2889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04 </a:t>
            </a:r>
            <a:r>
              <a:rPr lang="zh-CN" altLang="en-US" dirty="0"/>
              <a:t>框架的</a:t>
            </a:r>
            <a:r>
              <a:rPr lang="zh-CN" altLang="en-US" dirty="0"/>
              <a:t>优点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27760" y="1124585"/>
            <a:ext cx="437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4.2 </a:t>
            </a:r>
            <a:r>
              <a:rPr lang="zh-CN" altLang="en-US"/>
              <a:t>简单的配置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2" name="图片 1" descr="Screen Shot 2022-05-19 at 11.2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8390" y="2117090"/>
            <a:ext cx="5078730" cy="2623820"/>
          </a:xfrm>
          <a:prstGeom prst="rect">
            <a:avLst/>
          </a:prstGeom>
        </p:spPr>
      </p:pic>
      <p:pic>
        <p:nvPicPr>
          <p:cNvPr id="3" name="图片 2" descr="Screen Shot 2022-05-20 at 12.35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2252345"/>
            <a:ext cx="4544695" cy="3046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48525" y="4900295"/>
            <a:ext cx="2736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只需要配置一个</a:t>
            </a:r>
            <a:r>
              <a:rPr lang="en-US" altLang="zh-CN"/>
              <a:t>Servlet</a:t>
            </a:r>
            <a:r>
              <a:rPr lang="zh-CN" altLang="en-US"/>
              <a:t>，就可以</a:t>
            </a:r>
            <a:r>
              <a:rPr lang="zh-CN" altLang="en-US"/>
              <a:t>使用任意多个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68615" y="1589405"/>
            <a:ext cx="147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使用此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45055" y="177546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不使用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91995" y="5445125"/>
            <a:ext cx="2254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每编写一个接口就要配置一个</a:t>
            </a:r>
            <a:r>
              <a:rPr lang="en-US" altLang="zh-CN"/>
              <a:t>Servlet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651374" y="516875"/>
            <a:ext cx="2889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04 </a:t>
            </a:r>
            <a:r>
              <a:rPr lang="zh-CN" altLang="en-US" dirty="0"/>
              <a:t>框架的</a:t>
            </a:r>
            <a:r>
              <a:rPr lang="zh-CN" altLang="en-US" dirty="0"/>
              <a:t>优点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27760" y="1124585"/>
            <a:ext cx="437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4.3 </a:t>
            </a:r>
            <a:r>
              <a:rPr lang="zh-CN" altLang="en-US"/>
              <a:t>只需要一个注解就可以使用单例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5" name="图片 4" descr="Screen Shot 2022-05-20 at 12.48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2493010"/>
            <a:ext cx="6381750" cy="1516380"/>
          </a:xfrm>
          <a:prstGeom prst="rect">
            <a:avLst/>
          </a:prstGeom>
        </p:spPr>
      </p:pic>
      <p:pic>
        <p:nvPicPr>
          <p:cNvPr id="10" name="图片 9" descr="Screen Shot 2022-05-20 at 12.49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570" y="2348865"/>
            <a:ext cx="3632200" cy="10541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999740" y="2060575"/>
            <a:ext cx="134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不使用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88705" y="1772920"/>
            <a:ext cx="126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3705" y="4149090"/>
            <a:ext cx="3865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使用单例模式，需要编写重复代码，并且代码具有很强的污染</a:t>
            </a:r>
            <a:r>
              <a:rPr lang="zh-CN" altLang="en-US"/>
              <a:t>性。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400415" y="3573145"/>
            <a:ext cx="2131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不需要编写代码，几乎无污染</a:t>
            </a:r>
            <a:r>
              <a:rPr lang="zh-CN" altLang="en-US"/>
              <a:t>性。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651374" y="516875"/>
            <a:ext cx="2889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04 </a:t>
            </a:r>
            <a:r>
              <a:rPr lang="zh-CN" altLang="en-US" dirty="0"/>
              <a:t>框架的</a:t>
            </a:r>
            <a:r>
              <a:rPr lang="zh-CN" altLang="en-US" dirty="0"/>
              <a:t>优点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27760" y="1124585"/>
            <a:ext cx="437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4.4 </a:t>
            </a:r>
            <a:r>
              <a:rPr lang="zh-CN" altLang="en-US"/>
              <a:t>控制器基于方法，代码更</a:t>
            </a:r>
            <a:r>
              <a:rPr lang="zh-CN" altLang="en-US"/>
              <a:t>简洁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41600" y="1932940"/>
            <a:ext cx="134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不使用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112125" y="1935480"/>
            <a:ext cx="126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71905" y="4940935"/>
            <a:ext cx="3865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控制器基于类，一个类只能编写一个</a:t>
            </a:r>
            <a:r>
              <a:rPr lang="zh-CN" altLang="en-US"/>
              <a:t>接口，并且需要在配置文件中</a:t>
            </a:r>
            <a:r>
              <a:rPr lang="zh-CN" altLang="en-US"/>
              <a:t>配置。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070090" y="3591560"/>
            <a:ext cx="3403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控制器基于方法，一个类可以编写任意多个</a:t>
            </a:r>
            <a:r>
              <a:rPr lang="zh-CN" altLang="en-US"/>
              <a:t>接口。</a:t>
            </a:r>
            <a:endParaRPr lang="zh-CN" altLang="en-US"/>
          </a:p>
        </p:txBody>
      </p:sp>
      <p:pic>
        <p:nvPicPr>
          <p:cNvPr id="2" name="图片 1" descr="Screen Shot 2022-05-20 at 01.07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2423795"/>
            <a:ext cx="4832985" cy="2394585"/>
          </a:xfrm>
          <a:prstGeom prst="rect">
            <a:avLst/>
          </a:prstGeom>
        </p:spPr>
      </p:pic>
      <p:pic>
        <p:nvPicPr>
          <p:cNvPr id="4" name="图片 3" descr="Screen Shot 2022-05-20 at 01.12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90" y="2420620"/>
            <a:ext cx="3479800" cy="105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4656456" y="2980929"/>
            <a:ext cx="262128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5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  <a:effectLst/>
              </a:rPr>
              <a:t>演示</a:t>
            </a:r>
            <a:r>
              <a:rPr lang="zh-CN" altLang="en-US" sz="4800" dirty="0">
                <a:solidFill>
                  <a:schemeClr val="tx2"/>
                </a:solidFill>
                <a:effectLst/>
              </a:rPr>
              <a:t>完毕</a:t>
            </a:r>
            <a:endParaRPr lang="zh-CN" altLang="en-US" sz="4800" dirty="0">
              <a:solidFill>
                <a:schemeClr val="tx2"/>
              </a:solidFill>
              <a:effectLst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295804" y="1916985"/>
            <a:ext cx="334258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5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en-US" altLang="zh-CN" sz="7200" b="1" dirty="0">
                <a:solidFill>
                  <a:schemeClr val="accent2"/>
                </a:solidFill>
                <a:effectLst/>
                <a:latin typeface="AlternateGothic2 BT" panose="020B0608020202050204" pitchFamily="34" charset="0"/>
              </a:rPr>
              <a:t>THANK </a:t>
            </a:r>
            <a:r>
              <a:rPr lang="en-US" altLang="zh-CN" sz="7200" b="1" dirty="0" smtClean="0">
                <a:solidFill>
                  <a:schemeClr val="accent2"/>
                </a:solidFill>
                <a:effectLst/>
                <a:latin typeface="AlternateGothic2 BT" panose="020B0608020202050204" pitchFamily="34" charset="0"/>
              </a:rPr>
              <a:t>YOU</a:t>
            </a:r>
            <a:endParaRPr lang="en-US" altLang="zh-CN" sz="7200" b="1" dirty="0">
              <a:solidFill>
                <a:schemeClr val="accent2"/>
              </a:solidFill>
              <a:effectLst/>
              <a:latin typeface="AlternateGothic2 BT" panose="020B060802020205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869879" y="3889763"/>
            <a:ext cx="61944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3875405" y="4399080"/>
            <a:ext cx="41833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ea typeface="+mn-ea"/>
              </a:rPr>
              <a:t>指导老师：唐开山    </a:t>
            </a:r>
            <a:r>
              <a:rPr lang="en-US" altLang="zh-CN" sz="1800" dirty="0">
                <a:solidFill>
                  <a:schemeClr val="tx2"/>
                </a:solidFill>
                <a:effectLst/>
                <a:latin typeface="+mn-ea"/>
                <a:ea typeface="+mn-ea"/>
              </a:rPr>
              <a:t>   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ea typeface="+mn-ea"/>
              </a:rPr>
              <a:t>答辩人：张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ea typeface="+mn-ea"/>
              </a:rPr>
              <a:t>炼</a:t>
            </a:r>
            <a:endParaRPr lang="zh-CN" altLang="en-US" sz="1800" dirty="0">
              <a:solidFill>
                <a:schemeClr val="tx2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/>
          <p:cNvSpPr/>
          <p:nvPr/>
        </p:nvSpPr>
        <p:spPr>
          <a:xfrm>
            <a:off x="0" y="3239258"/>
            <a:ext cx="3054096" cy="739987"/>
          </a:xfrm>
          <a:custGeom>
            <a:avLst/>
            <a:gdLst/>
            <a:ahLst/>
            <a:cxnLst/>
            <a:rect l="l" t="t" r="r" b="b"/>
            <a:pathLst>
              <a:path w="2286000" h="554989">
                <a:moveTo>
                  <a:pt x="0" y="554736"/>
                </a:moveTo>
                <a:lnTo>
                  <a:pt x="2286000" y="554736"/>
                </a:lnTo>
                <a:lnTo>
                  <a:pt x="2286000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3200">
              <a:solidFill>
                <a:schemeClr val="bg1"/>
              </a:solidFill>
            </a:endParaRPr>
          </a:p>
        </p:txBody>
      </p:sp>
      <p:sp>
        <p:nvSpPr>
          <p:cNvPr id="28" name="object 3"/>
          <p:cNvSpPr/>
          <p:nvPr/>
        </p:nvSpPr>
        <p:spPr>
          <a:xfrm>
            <a:off x="3054097" y="3239258"/>
            <a:ext cx="3050540" cy="739987"/>
          </a:xfrm>
          <a:custGeom>
            <a:avLst/>
            <a:gdLst/>
            <a:ahLst/>
            <a:cxnLst/>
            <a:rect l="l" t="t" r="r" b="b"/>
            <a:pathLst>
              <a:path w="2287904" h="554989">
                <a:moveTo>
                  <a:pt x="0" y="554736"/>
                </a:moveTo>
                <a:lnTo>
                  <a:pt x="2287524" y="554736"/>
                </a:lnTo>
                <a:lnTo>
                  <a:pt x="2287524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3200">
              <a:solidFill>
                <a:schemeClr val="bg1"/>
              </a:solidFill>
            </a:endParaRPr>
          </a:p>
        </p:txBody>
      </p:sp>
      <p:sp>
        <p:nvSpPr>
          <p:cNvPr id="29" name="object 4"/>
          <p:cNvSpPr/>
          <p:nvPr/>
        </p:nvSpPr>
        <p:spPr>
          <a:xfrm>
            <a:off x="6087871" y="3239258"/>
            <a:ext cx="2715260" cy="739987"/>
          </a:xfrm>
          <a:custGeom>
            <a:avLst/>
            <a:gdLst/>
            <a:ahLst/>
            <a:cxnLst/>
            <a:rect l="l" t="t" r="r" b="b"/>
            <a:pathLst>
              <a:path w="2036445" h="554989">
                <a:moveTo>
                  <a:pt x="0" y="554736"/>
                </a:moveTo>
                <a:lnTo>
                  <a:pt x="2036063" y="554736"/>
                </a:lnTo>
                <a:lnTo>
                  <a:pt x="2036063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3200">
              <a:solidFill>
                <a:schemeClr val="bg1"/>
              </a:solidFill>
            </a:endParaRPr>
          </a:p>
        </p:txBody>
      </p:sp>
      <p:sp>
        <p:nvSpPr>
          <p:cNvPr id="30" name="object 5"/>
          <p:cNvSpPr/>
          <p:nvPr/>
        </p:nvSpPr>
        <p:spPr>
          <a:xfrm>
            <a:off x="8802624" y="3239258"/>
            <a:ext cx="3389375" cy="739987"/>
          </a:xfrm>
          <a:custGeom>
            <a:avLst/>
            <a:gdLst/>
            <a:ahLst/>
            <a:cxnLst/>
            <a:rect l="l" t="t" r="r" b="b"/>
            <a:pathLst>
              <a:path w="2539365" h="554989">
                <a:moveTo>
                  <a:pt x="0" y="554736"/>
                </a:moveTo>
                <a:lnTo>
                  <a:pt x="2538983" y="554736"/>
                </a:lnTo>
                <a:lnTo>
                  <a:pt x="2538983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3200">
              <a:solidFill>
                <a:schemeClr val="bg1"/>
              </a:solidFill>
            </a:endParaRPr>
          </a:p>
        </p:txBody>
      </p:sp>
      <p:sp>
        <p:nvSpPr>
          <p:cNvPr id="31" name="object 6"/>
          <p:cNvSpPr/>
          <p:nvPr/>
        </p:nvSpPr>
        <p:spPr>
          <a:xfrm>
            <a:off x="4433824" y="3031995"/>
            <a:ext cx="288713" cy="288713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108204" y="0"/>
                </a:moveTo>
                <a:lnTo>
                  <a:pt x="0" y="216407"/>
                </a:lnTo>
                <a:lnTo>
                  <a:pt x="216408" y="216407"/>
                </a:lnTo>
                <a:lnTo>
                  <a:pt x="108204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3200">
              <a:solidFill>
                <a:schemeClr val="bg1"/>
              </a:solidFill>
            </a:endParaRPr>
          </a:p>
        </p:txBody>
      </p:sp>
      <p:sp>
        <p:nvSpPr>
          <p:cNvPr id="32" name="object 7"/>
          <p:cNvSpPr/>
          <p:nvPr/>
        </p:nvSpPr>
        <p:spPr>
          <a:xfrm>
            <a:off x="10103105" y="3031995"/>
            <a:ext cx="288713" cy="288713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108203" y="0"/>
                </a:moveTo>
                <a:lnTo>
                  <a:pt x="0" y="216407"/>
                </a:lnTo>
                <a:lnTo>
                  <a:pt x="216407" y="216407"/>
                </a:lnTo>
                <a:lnTo>
                  <a:pt x="108203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3200">
              <a:solidFill>
                <a:schemeClr val="bg1"/>
              </a:solidFill>
            </a:endParaRPr>
          </a:p>
        </p:txBody>
      </p:sp>
      <p:sp>
        <p:nvSpPr>
          <p:cNvPr id="33" name="object 8"/>
          <p:cNvSpPr/>
          <p:nvPr/>
        </p:nvSpPr>
        <p:spPr>
          <a:xfrm>
            <a:off x="1385824" y="3875275"/>
            <a:ext cx="288713" cy="288713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216407" y="0"/>
                </a:moveTo>
                <a:lnTo>
                  <a:pt x="0" y="0"/>
                </a:lnTo>
                <a:lnTo>
                  <a:pt x="108203" y="216408"/>
                </a:lnTo>
                <a:lnTo>
                  <a:pt x="216407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3200">
              <a:solidFill>
                <a:schemeClr val="bg1"/>
              </a:solidFill>
            </a:endParaRPr>
          </a:p>
        </p:txBody>
      </p:sp>
      <p:sp>
        <p:nvSpPr>
          <p:cNvPr id="34" name="object 9"/>
          <p:cNvSpPr/>
          <p:nvPr/>
        </p:nvSpPr>
        <p:spPr>
          <a:xfrm>
            <a:off x="7300977" y="3875275"/>
            <a:ext cx="288713" cy="288713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407" y="0"/>
                </a:moveTo>
                <a:lnTo>
                  <a:pt x="0" y="0"/>
                </a:lnTo>
                <a:lnTo>
                  <a:pt x="108203" y="216408"/>
                </a:lnTo>
                <a:lnTo>
                  <a:pt x="216407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3200">
              <a:solidFill>
                <a:schemeClr val="bg1"/>
              </a:solidFill>
            </a:endParaRPr>
          </a:p>
        </p:txBody>
      </p:sp>
      <p:sp>
        <p:nvSpPr>
          <p:cNvPr id="35" name="object 10"/>
          <p:cNvSpPr txBox="1"/>
          <p:nvPr/>
        </p:nvSpPr>
        <p:spPr>
          <a:xfrm>
            <a:off x="1184655" y="3374944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</a:rPr>
              <a:t>概述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6" name="object 11"/>
          <p:cNvSpPr txBox="1"/>
          <p:nvPr/>
        </p:nvSpPr>
        <p:spPr>
          <a:xfrm>
            <a:off x="3979926" y="337494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  <a:sym typeface="+mn-ea"/>
              </a:rPr>
              <a:t>使用技术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7" name="object 12"/>
          <p:cNvSpPr txBox="1"/>
          <p:nvPr/>
        </p:nvSpPr>
        <p:spPr>
          <a:xfrm>
            <a:off x="6600274" y="3374944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effectLst/>
                <a:sym typeface="+mn-ea"/>
              </a:rPr>
              <a:t>系统总体设计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8" name="object 13"/>
          <p:cNvSpPr txBox="1"/>
          <p:nvPr/>
        </p:nvSpPr>
        <p:spPr>
          <a:xfrm>
            <a:off x="9769094" y="337494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effectLst/>
              </a:rPr>
              <a:t>框架</a:t>
            </a:r>
            <a:r>
              <a:rPr lang="zh-CN" altLang="en-US" sz="2000" dirty="0">
                <a:solidFill>
                  <a:schemeClr val="bg1"/>
                </a:solidFill>
                <a:effectLst/>
              </a:rPr>
              <a:t>的优点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9" name="object 15"/>
          <p:cNvSpPr txBox="1"/>
          <p:nvPr/>
        </p:nvSpPr>
        <p:spPr>
          <a:xfrm>
            <a:off x="1074453" y="2050797"/>
            <a:ext cx="99578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8800">
                <a:solidFill>
                  <a:schemeClr val="bg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sz="6000" dirty="0">
                <a:solidFill>
                  <a:schemeClr val="accent1"/>
                </a:solidFill>
                <a:latin typeface="DIN-MediumItalic" pitchFamily="50" charset="0"/>
              </a:rPr>
              <a:t>01</a:t>
            </a:r>
            <a:endParaRPr sz="6000" dirty="0">
              <a:solidFill>
                <a:schemeClr val="accent1"/>
              </a:solidFill>
              <a:latin typeface="DIN-MediumItalic" pitchFamily="50" charset="0"/>
            </a:endParaRPr>
          </a:p>
        </p:txBody>
      </p:sp>
      <p:sp>
        <p:nvSpPr>
          <p:cNvPr id="40" name="object 16"/>
          <p:cNvSpPr txBox="1"/>
          <p:nvPr/>
        </p:nvSpPr>
        <p:spPr>
          <a:xfrm>
            <a:off x="4040258" y="4224304"/>
            <a:ext cx="99578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8800">
                <a:solidFill>
                  <a:schemeClr val="bg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sz="6000" dirty="0">
                <a:solidFill>
                  <a:schemeClr val="accent2"/>
                </a:solidFill>
                <a:latin typeface="DIN-MediumItalic" pitchFamily="50" charset="0"/>
              </a:rPr>
              <a:t>02</a:t>
            </a:r>
            <a:endParaRPr sz="6000" dirty="0">
              <a:solidFill>
                <a:schemeClr val="accent2"/>
              </a:solidFill>
              <a:latin typeface="DIN-MediumItalic" pitchFamily="50" charset="0"/>
            </a:endParaRPr>
          </a:p>
        </p:txBody>
      </p:sp>
      <p:sp>
        <p:nvSpPr>
          <p:cNvPr id="41" name="object 17"/>
          <p:cNvSpPr txBox="1"/>
          <p:nvPr/>
        </p:nvSpPr>
        <p:spPr>
          <a:xfrm>
            <a:off x="6955820" y="2050797"/>
            <a:ext cx="99578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8800">
                <a:solidFill>
                  <a:schemeClr val="bg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sz="6000" dirty="0">
                <a:solidFill>
                  <a:schemeClr val="accent1"/>
                </a:solidFill>
                <a:latin typeface="DIN-MediumItalic" pitchFamily="50" charset="0"/>
              </a:rPr>
              <a:t>03</a:t>
            </a:r>
            <a:endParaRPr sz="6000" dirty="0">
              <a:solidFill>
                <a:schemeClr val="accent1"/>
              </a:solidFill>
              <a:latin typeface="DIN-MediumItalic" pitchFamily="50" charset="0"/>
            </a:endParaRPr>
          </a:p>
        </p:txBody>
      </p:sp>
      <p:sp>
        <p:nvSpPr>
          <p:cNvPr id="42" name="object 18"/>
          <p:cNvSpPr txBox="1"/>
          <p:nvPr/>
        </p:nvSpPr>
        <p:spPr>
          <a:xfrm>
            <a:off x="9774885" y="4224304"/>
            <a:ext cx="99578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8800">
                <a:solidFill>
                  <a:schemeClr val="bg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sz="6000" dirty="0">
                <a:solidFill>
                  <a:schemeClr val="accent2"/>
                </a:solidFill>
                <a:latin typeface="DIN-MediumItalic" pitchFamily="50" charset="0"/>
              </a:rPr>
              <a:t>04</a:t>
            </a:r>
            <a:endParaRPr sz="6000" dirty="0">
              <a:solidFill>
                <a:schemeClr val="accent2"/>
              </a:solidFill>
              <a:latin typeface="DIN-MediumItalic" pitchFamily="50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64870" y="4265295"/>
            <a:ext cx="132397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介绍</a:t>
            </a:r>
            <a:r>
              <a:rPr lang="en-US" altLang="zh-CN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MVC</a:t>
            </a:r>
            <a:r>
              <a:rPr lang="zh-CN" alt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模式和框架的</a:t>
            </a:r>
            <a:r>
              <a:rPr lang="zh-CN" alt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工程量</a:t>
            </a:r>
            <a:endParaRPr lang="zh-CN" altLang="en-US" sz="1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35730" y="2562225"/>
            <a:ext cx="142621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介绍使用的</a:t>
            </a:r>
            <a:r>
              <a:rPr lang="zh-CN" alt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技术</a:t>
            </a:r>
            <a:endParaRPr lang="zh-CN" altLang="en-US" sz="1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08795" y="2493010"/>
            <a:ext cx="166116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详细介绍框架的</a:t>
            </a:r>
            <a:r>
              <a:rPr lang="zh-CN" alt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优点</a:t>
            </a:r>
            <a:endParaRPr lang="zh-CN" altLang="en-US" sz="1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77940" y="4292600"/>
            <a:ext cx="219964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介绍框架的大概的模块，以及各个模块的大致</a:t>
            </a:r>
            <a:r>
              <a:rPr lang="zh-CN" alt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内容</a:t>
            </a:r>
            <a:endParaRPr lang="zh-CN" altLang="en-US" sz="1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98158" y="51687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5319908" y="2945596"/>
            <a:ext cx="15544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概述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7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latin typeface="+mj-lt"/>
              </a:rPr>
              <a:t>01</a:t>
            </a:r>
            <a:endParaRPr lang="en-US" sz="4400" dirty="0">
              <a:latin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60974" y="516875"/>
            <a:ext cx="16700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27760" y="1124585"/>
            <a:ext cx="325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1.1 MVC</a:t>
            </a:r>
            <a:r>
              <a:rPr lang="zh-CN" altLang="en-US"/>
              <a:t>模式</a:t>
            </a:r>
            <a:r>
              <a:rPr lang="zh-CN" altLang="en-US"/>
              <a:t>介绍</a:t>
            </a:r>
            <a:endParaRPr lang="zh-CN" altLang="en-US"/>
          </a:p>
        </p:txBody>
      </p:sp>
      <p:pic>
        <p:nvPicPr>
          <p:cNvPr id="2" name="图片 1" descr="1200px-ModelViewControllerDiagram2.svg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1988820"/>
            <a:ext cx="5762625" cy="2590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43660" y="4940935"/>
            <a:ext cx="5815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MVC设计模式就是模型视图控制器设计模式，它指定的应用程序包括一个数据模型，呈现信息，以及控制信息。该模式要求将每个模式分成不同的对象。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12125" y="2545715"/>
            <a:ext cx="2129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MVC</a:t>
            </a:r>
            <a:r>
              <a:rPr lang="zh-CN" altLang="en-US"/>
              <a:t>模式的</a:t>
            </a:r>
            <a:r>
              <a:rPr lang="zh-CN" altLang="en-US"/>
              <a:t>优点：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低耦合</a:t>
            </a:r>
            <a:endParaRPr lang="en-US" altLang="zh-CN"/>
          </a:p>
          <a:p>
            <a:r>
              <a:rPr lang="en-US" altLang="zh-CN"/>
              <a:t>2. 重用性高</a:t>
            </a:r>
            <a:endParaRPr lang="en-US" altLang="zh-CN"/>
          </a:p>
          <a:p>
            <a:r>
              <a:rPr lang="en-US" altLang="zh-CN"/>
              <a:t>3. 可维护性高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14"/>
          <a:stretch>
            <a:fillRect/>
          </a:stretch>
        </p:blipFill>
        <p:spPr>
          <a:xfrm>
            <a:off x="803412" y="1844824"/>
            <a:ext cx="10585176" cy="2016224"/>
          </a:xfrm>
          <a:prstGeom prst="rect">
            <a:avLst/>
          </a:prstGeom>
        </p:spPr>
      </p:pic>
      <p:sp>
        <p:nvSpPr>
          <p:cNvPr id="4" name="1"/>
          <p:cNvSpPr/>
          <p:nvPr/>
        </p:nvSpPr>
        <p:spPr>
          <a:xfrm>
            <a:off x="3688056" y="3352331"/>
            <a:ext cx="1077300" cy="10773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1"/>
          <p:cNvSpPr/>
          <p:nvPr/>
        </p:nvSpPr>
        <p:spPr>
          <a:xfrm>
            <a:off x="7176320" y="3356776"/>
            <a:ext cx="1077300" cy="10773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1"/>
          <p:cNvSpPr/>
          <p:nvPr/>
        </p:nvSpPr>
        <p:spPr>
          <a:xfrm>
            <a:off x="3994740" y="3620610"/>
            <a:ext cx="470841" cy="469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75" y="21600"/>
                </a:moveTo>
                <a:cubicBezTo>
                  <a:pt x="2025" y="21600"/>
                  <a:pt x="2025" y="21600"/>
                  <a:pt x="2025" y="21600"/>
                </a:cubicBezTo>
                <a:cubicBezTo>
                  <a:pt x="844" y="21600"/>
                  <a:pt x="0" y="20756"/>
                  <a:pt x="0" y="19575"/>
                </a:cubicBezTo>
                <a:cubicBezTo>
                  <a:pt x="0" y="7425"/>
                  <a:pt x="0" y="7425"/>
                  <a:pt x="0" y="7425"/>
                </a:cubicBezTo>
                <a:cubicBezTo>
                  <a:pt x="0" y="6412"/>
                  <a:pt x="844" y="5400"/>
                  <a:pt x="2025" y="5400"/>
                </a:cubicBezTo>
                <a:cubicBezTo>
                  <a:pt x="19575" y="5400"/>
                  <a:pt x="19575" y="5400"/>
                  <a:pt x="19575" y="5400"/>
                </a:cubicBezTo>
                <a:cubicBezTo>
                  <a:pt x="20756" y="5400"/>
                  <a:pt x="21600" y="6412"/>
                  <a:pt x="21600" y="7425"/>
                </a:cubicBezTo>
                <a:cubicBezTo>
                  <a:pt x="21600" y="19575"/>
                  <a:pt x="21600" y="19575"/>
                  <a:pt x="21600" y="19575"/>
                </a:cubicBezTo>
                <a:cubicBezTo>
                  <a:pt x="21600" y="20756"/>
                  <a:pt x="20756" y="21600"/>
                  <a:pt x="19575" y="21600"/>
                </a:cubicBezTo>
                <a:close/>
                <a:moveTo>
                  <a:pt x="20250" y="8100"/>
                </a:moveTo>
                <a:cubicBezTo>
                  <a:pt x="20250" y="7425"/>
                  <a:pt x="19575" y="6750"/>
                  <a:pt x="18900" y="6750"/>
                </a:cubicBezTo>
                <a:cubicBezTo>
                  <a:pt x="2700" y="6750"/>
                  <a:pt x="2700" y="6750"/>
                  <a:pt x="2700" y="6750"/>
                </a:cubicBezTo>
                <a:cubicBezTo>
                  <a:pt x="2025" y="6750"/>
                  <a:pt x="1350" y="7425"/>
                  <a:pt x="1350" y="8100"/>
                </a:cubicBezTo>
                <a:cubicBezTo>
                  <a:pt x="1350" y="18900"/>
                  <a:pt x="1350" y="18900"/>
                  <a:pt x="1350" y="18900"/>
                </a:cubicBezTo>
                <a:cubicBezTo>
                  <a:pt x="1350" y="19744"/>
                  <a:pt x="2025" y="20250"/>
                  <a:pt x="2700" y="20250"/>
                </a:cubicBezTo>
                <a:cubicBezTo>
                  <a:pt x="18900" y="20250"/>
                  <a:pt x="18900" y="20250"/>
                  <a:pt x="18900" y="20250"/>
                </a:cubicBezTo>
                <a:cubicBezTo>
                  <a:pt x="19575" y="20250"/>
                  <a:pt x="20250" y="19744"/>
                  <a:pt x="20250" y="18900"/>
                </a:cubicBezTo>
                <a:cubicBezTo>
                  <a:pt x="20250" y="8100"/>
                  <a:pt x="20250" y="8100"/>
                  <a:pt x="20250" y="8100"/>
                </a:cubicBezTo>
                <a:close/>
                <a:moveTo>
                  <a:pt x="18225" y="4050"/>
                </a:moveTo>
                <a:cubicBezTo>
                  <a:pt x="3375" y="4050"/>
                  <a:pt x="3375" y="4050"/>
                  <a:pt x="3375" y="4050"/>
                </a:cubicBezTo>
                <a:cubicBezTo>
                  <a:pt x="3038" y="4050"/>
                  <a:pt x="2700" y="3712"/>
                  <a:pt x="2700" y="3375"/>
                </a:cubicBezTo>
                <a:cubicBezTo>
                  <a:pt x="2700" y="3037"/>
                  <a:pt x="3038" y="2700"/>
                  <a:pt x="3375" y="2700"/>
                </a:cubicBezTo>
                <a:cubicBezTo>
                  <a:pt x="18225" y="2700"/>
                  <a:pt x="18225" y="2700"/>
                  <a:pt x="18225" y="2700"/>
                </a:cubicBezTo>
                <a:cubicBezTo>
                  <a:pt x="18562" y="2700"/>
                  <a:pt x="18900" y="3037"/>
                  <a:pt x="18900" y="3375"/>
                </a:cubicBezTo>
                <a:cubicBezTo>
                  <a:pt x="18900" y="3712"/>
                  <a:pt x="18562" y="4050"/>
                  <a:pt x="18225" y="4050"/>
                </a:cubicBezTo>
                <a:close/>
                <a:moveTo>
                  <a:pt x="16200" y="1350"/>
                </a:moveTo>
                <a:cubicBezTo>
                  <a:pt x="5400" y="1350"/>
                  <a:pt x="5400" y="1350"/>
                  <a:pt x="5400" y="1350"/>
                </a:cubicBezTo>
                <a:cubicBezTo>
                  <a:pt x="5062" y="1350"/>
                  <a:pt x="4725" y="1012"/>
                  <a:pt x="4725" y="675"/>
                </a:cubicBezTo>
                <a:cubicBezTo>
                  <a:pt x="4725" y="337"/>
                  <a:pt x="5062" y="0"/>
                  <a:pt x="5400" y="0"/>
                </a:cubicBezTo>
                <a:cubicBezTo>
                  <a:pt x="16200" y="0"/>
                  <a:pt x="16200" y="0"/>
                  <a:pt x="16200" y="0"/>
                </a:cubicBezTo>
                <a:cubicBezTo>
                  <a:pt x="16538" y="0"/>
                  <a:pt x="16875" y="337"/>
                  <a:pt x="16875" y="675"/>
                </a:cubicBezTo>
                <a:cubicBezTo>
                  <a:pt x="16875" y="1012"/>
                  <a:pt x="16538" y="1350"/>
                  <a:pt x="16200" y="1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" name="1"/>
          <p:cNvSpPr/>
          <p:nvPr/>
        </p:nvSpPr>
        <p:spPr>
          <a:xfrm>
            <a:off x="7496989" y="3624278"/>
            <a:ext cx="442870" cy="469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7550"/>
                </a:moveTo>
                <a:cubicBezTo>
                  <a:pt x="18720" y="17550"/>
                  <a:pt x="18720" y="17550"/>
                  <a:pt x="18720" y="17550"/>
                </a:cubicBezTo>
                <a:cubicBezTo>
                  <a:pt x="18720" y="16200"/>
                  <a:pt x="18720" y="16200"/>
                  <a:pt x="18720" y="16200"/>
                </a:cubicBezTo>
                <a:cubicBezTo>
                  <a:pt x="19440" y="16200"/>
                  <a:pt x="20160" y="15694"/>
                  <a:pt x="20160" y="14850"/>
                </a:cubicBezTo>
                <a:cubicBezTo>
                  <a:pt x="20160" y="2700"/>
                  <a:pt x="20160" y="2700"/>
                  <a:pt x="20160" y="2700"/>
                </a:cubicBezTo>
                <a:cubicBezTo>
                  <a:pt x="20160" y="2025"/>
                  <a:pt x="19440" y="1350"/>
                  <a:pt x="18720" y="1350"/>
                </a:cubicBezTo>
                <a:cubicBezTo>
                  <a:pt x="7200" y="1350"/>
                  <a:pt x="7200" y="1350"/>
                  <a:pt x="7200" y="1350"/>
                </a:cubicBezTo>
                <a:cubicBezTo>
                  <a:pt x="6480" y="1350"/>
                  <a:pt x="5760" y="2025"/>
                  <a:pt x="5760" y="2700"/>
                </a:cubicBezTo>
                <a:cubicBezTo>
                  <a:pt x="4320" y="2700"/>
                  <a:pt x="4320" y="2700"/>
                  <a:pt x="4320" y="2700"/>
                </a:cubicBezTo>
                <a:cubicBezTo>
                  <a:pt x="4320" y="2025"/>
                  <a:pt x="4320" y="2025"/>
                  <a:pt x="4320" y="2025"/>
                </a:cubicBezTo>
                <a:cubicBezTo>
                  <a:pt x="4320" y="844"/>
                  <a:pt x="5220" y="0"/>
                  <a:pt x="6480" y="0"/>
                </a:cubicBezTo>
                <a:cubicBezTo>
                  <a:pt x="19440" y="0"/>
                  <a:pt x="19440" y="0"/>
                  <a:pt x="19440" y="0"/>
                </a:cubicBezTo>
                <a:cubicBezTo>
                  <a:pt x="20700" y="0"/>
                  <a:pt x="21600" y="844"/>
                  <a:pt x="21600" y="2025"/>
                </a:cubicBezTo>
                <a:cubicBezTo>
                  <a:pt x="21600" y="15525"/>
                  <a:pt x="21600" y="15525"/>
                  <a:pt x="21600" y="15525"/>
                </a:cubicBezTo>
                <a:cubicBezTo>
                  <a:pt x="21600" y="16706"/>
                  <a:pt x="20700" y="17550"/>
                  <a:pt x="19440" y="17550"/>
                </a:cubicBezTo>
                <a:close/>
                <a:moveTo>
                  <a:pt x="17280" y="6075"/>
                </a:moveTo>
                <a:cubicBezTo>
                  <a:pt x="17280" y="19575"/>
                  <a:pt x="17280" y="19575"/>
                  <a:pt x="17280" y="19575"/>
                </a:cubicBezTo>
                <a:cubicBezTo>
                  <a:pt x="17280" y="20756"/>
                  <a:pt x="16380" y="21600"/>
                  <a:pt x="15120" y="21600"/>
                </a:cubicBezTo>
                <a:cubicBezTo>
                  <a:pt x="2160" y="21600"/>
                  <a:pt x="2160" y="21600"/>
                  <a:pt x="2160" y="21600"/>
                </a:cubicBezTo>
                <a:cubicBezTo>
                  <a:pt x="900" y="21600"/>
                  <a:pt x="0" y="20756"/>
                  <a:pt x="0" y="19575"/>
                </a:cubicBezTo>
                <a:cubicBezTo>
                  <a:pt x="0" y="6075"/>
                  <a:pt x="0" y="6075"/>
                  <a:pt x="0" y="6075"/>
                </a:cubicBezTo>
                <a:cubicBezTo>
                  <a:pt x="0" y="4894"/>
                  <a:pt x="900" y="4050"/>
                  <a:pt x="2160" y="4050"/>
                </a:cubicBezTo>
                <a:cubicBezTo>
                  <a:pt x="15120" y="4050"/>
                  <a:pt x="15120" y="4050"/>
                  <a:pt x="15120" y="4050"/>
                </a:cubicBezTo>
                <a:cubicBezTo>
                  <a:pt x="16380" y="4050"/>
                  <a:pt x="17280" y="4894"/>
                  <a:pt x="17280" y="6075"/>
                </a:cubicBezTo>
                <a:close/>
                <a:moveTo>
                  <a:pt x="2880" y="5400"/>
                </a:moveTo>
                <a:cubicBezTo>
                  <a:pt x="2160" y="5400"/>
                  <a:pt x="1440" y="6075"/>
                  <a:pt x="1440" y="6750"/>
                </a:cubicBezTo>
                <a:cubicBezTo>
                  <a:pt x="1440" y="18900"/>
                  <a:pt x="1440" y="18900"/>
                  <a:pt x="1440" y="18900"/>
                </a:cubicBezTo>
                <a:cubicBezTo>
                  <a:pt x="1440" y="19744"/>
                  <a:pt x="2160" y="20250"/>
                  <a:pt x="2880" y="20250"/>
                </a:cubicBezTo>
                <a:cubicBezTo>
                  <a:pt x="14400" y="20250"/>
                  <a:pt x="14400" y="20250"/>
                  <a:pt x="14400" y="20250"/>
                </a:cubicBezTo>
                <a:cubicBezTo>
                  <a:pt x="15120" y="20250"/>
                  <a:pt x="15840" y="19744"/>
                  <a:pt x="15840" y="18900"/>
                </a:cubicBezTo>
                <a:cubicBezTo>
                  <a:pt x="15840" y="6750"/>
                  <a:pt x="15840" y="6750"/>
                  <a:pt x="15840" y="6750"/>
                </a:cubicBezTo>
                <a:cubicBezTo>
                  <a:pt x="15840" y="6075"/>
                  <a:pt x="15120" y="5400"/>
                  <a:pt x="14400" y="5400"/>
                </a:cubicBezTo>
                <a:cubicBezTo>
                  <a:pt x="2880" y="5400"/>
                  <a:pt x="2880" y="5400"/>
                  <a:pt x="2880" y="54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66174" y="458075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effectLst/>
              </a:rPr>
              <a:t>代码</a:t>
            </a:r>
            <a:r>
              <a:rPr lang="zh-CN" altLang="en-US" sz="2000" dirty="0">
                <a:effectLst/>
              </a:rPr>
              <a:t>行数</a:t>
            </a:r>
            <a:endParaRPr lang="zh-CN" altLang="en-US" sz="2000" dirty="0"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2141" y="4980927"/>
            <a:ext cx="2694257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6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2600</a:t>
            </a:r>
            <a:r>
              <a:rPr lang="zh-CN" altLang="en-US" sz="26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行</a:t>
            </a:r>
            <a:endParaRPr lang="zh-CN" altLang="en-US" sz="2600" b="1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18985" y="460488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000" dirty="0">
                <a:effectLst/>
              </a:rPr>
              <a:t>类文件</a:t>
            </a:r>
            <a:r>
              <a:rPr lang="zh-CN" altLang="en-US" sz="2000" dirty="0">
                <a:effectLst/>
              </a:rPr>
              <a:t>数</a:t>
            </a:r>
            <a:endParaRPr lang="zh-CN" altLang="en-US" sz="2000" dirty="0"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87806" y="5005057"/>
            <a:ext cx="2694257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6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56</a:t>
            </a:r>
            <a:r>
              <a:rPr lang="zh-CN" altLang="en-US" sz="2600" b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个</a:t>
            </a:r>
            <a:endParaRPr lang="zh-CN" altLang="en-US" sz="2600" b="1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60974" y="516875"/>
            <a:ext cx="16700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27760" y="1124585"/>
            <a:ext cx="325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1.2 </a:t>
            </a:r>
            <a:r>
              <a:rPr lang="zh-CN" altLang="en-US"/>
              <a:t>框架工程量</a:t>
            </a:r>
            <a:r>
              <a:rPr lang="zh-CN" altLang="en-US"/>
              <a:t>介绍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4632960" y="2899757"/>
            <a:ext cx="29260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使用</a:t>
            </a:r>
            <a:r>
              <a:rPr lang="zh-CN" altLang="en-US" sz="5400" dirty="0">
                <a:solidFill>
                  <a:schemeClr val="tx2"/>
                </a:solidFill>
                <a:effectLst/>
              </a:rPr>
              <a:t>技术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8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latin typeface="+mj-lt"/>
              </a:rPr>
              <a:t>02</a:t>
            </a:r>
            <a:endParaRPr lang="en-US" sz="4400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983150" y="1759332"/>
            <a:ext cx="3104483" cy="3960093"/>
            <a:chOff x="1015997" y="2084438"/>
            <a:chExt cx="2763524" cy="3327283"/>
          </a:xfrm>
        </p:grpSpPr>
        <p:sp>
          <p:nvSpPr>
            <p:cNvPr id="27" name="矩形: 折角 5"/>
            <p:cNvSpPr/>
            <p:nvPr/>
          </p:nvSpPr>
          <p:spPr>
            <a:xfrm>
              <a:off x="1018621" y="2084439"/>
              <a:ext cx="2760900" cy="3327282"/>
            </a:xfrm>
            <a:prstGeom prst="foldedCorner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DIN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15997" y="2084438"/>
              <a:ext cx="2763524" cy="553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343472" y="1876762"/>
            <a:ext cx="247048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dirty="0">
                <a:solidFill>
                  <a:prstClr val="white"/>
                </a:solidFill>
                <a:latin typeface="+mj-ea"/>
                <a:ea typeface="+mj-ea"/>
              </a:rPr>
              <a:t>Tomcat</a:t>
            </a:r>
            <a:endParaRPr lang="en-US" altLang="zh-CN" sz="20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38353" y="1741289"/>
            <a:ext cx="3103398" cy="3978136"/>
            <a:chOff x="1016963" y="2067689"/>
            <a:chExt cx="2762558" cy="3278189"/>
          </a:xfrm>
        </p:grpSpPr>
        <p:sp>
          <p:nvSpPr>
            <p:cNvPr id="32" name="矩形: 折角 11"/>
            <p:cNvSpPr/>
            <p:nvPr/>
          </p:nvSpPr>
          <p:spPr>
            <a:xfrm>
              <a:off x="1018621" y="2084439"/>
              <a:ext cx="2760900" cy="3261439"/>
            </a:xfrm>
            <a:prstGeom prst="foldedCorner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DIN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6963" y="2067689"/>
              <a:ext cx="2762558" cy="553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4799856" y="1876571"/>
            <a:ext cx="25872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dirty="0">
                <a:solidFill>
                  <a:prstClr val="white"/>
                </a:solidFill>
                <a:latin typeface="+mj-ea"/>
                <a:ea typeface="+mj-ea"/>
              </a:rPr>
              <a:t>Servlet</a:t>
            </a:r>
            <a:endParaRPr lang="en-US" altLang="zh-CN" sz="20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092471" y="1741288"/>
            <a:ext cx="3103398" cy="3978136"/>
            <a:chOff x="1016963" y="2067689"/>
            <a:chExt cx="2762558" cy="3278187"/>
          </a:xfrm>
        </p:grpSpPr>
        <p:sp>
          <p:nvSpPr>
            <p:cNvPr id="37" name="矩形: 折角 17"/>
            <p:cNvSpPr/>
            <p:nvPr/>
          </p:nvSpPr>
          <p:spPr>
            <a:xfrm>
              <a:off x="1018621" y="2084439"/>
              <a:ext cx="2760900" cy="3261437"/>
            </a:xfrm>
            <a:prstGeom prst="foldedCorner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DIN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16963" y="2067689"/>
              <a:ext cx="2762558" cy="553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8256240" y="1876569"/>
            <a:ext cx="262738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dirty="0">
                <a:solidFill>
                  <a:prstClr val="white"/>
                </a:solidFill>
                <a:latin typeface="+mj-ea"/>
                <a:ea typeface="+mj-ea"/>
              </a:rPr>
              <a:t>Java</a:t>
            </a:r>
            <a:endParaRPr lang="en-US" altLang="zh-CN" sz="20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59840" y="2619811"/>
            <a:ext cx="2603912" cy="2998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altLang="zh-CN" sz="1400" dirty="0"/>
              <a:t>Tomcat 10 </a:t>
            </a:r>
            <a:r>
              <a:rPr lang="zh-CN" altLang="en-US" sz="1400" dirty="0"/>
              <a:t>作为框架运行的</a:t>
            </a:r>
            <a:r>
              <a:rPr lang="en-US" altLang="zh-CN" sz="1400" dirty="0"/>
              <a:t>Servlet</a:t>
            </a:r>
            <a:r>
              <a:rPr lang="zh-CN" altLang="en-US" sz="1400" dirty="0"/>
              <a:t>容器。Tomcat 服务器是一个开源的轻量级的 Web 应用服务器，在许多中小型和并发 量比较下的场合被普遍使用。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874404" y="2619811"/>
            <a:ext cx="2666930" cy="2791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altLang="zh-CN" dirty="0"/>
              <a:t>Servlet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服务器程序的接口规范，此框架基于</a:t>
            </a:r>
            <a:r>
              <a:rPr lang="en-US" altLang="zh-CN" dirty="0"/>
              <a:t>Servlet 5.0.0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328248" y="2619811"/>
            <a:ext cx="2666347" cy="2791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altLang="zh-CN" dirty="0"/>
              <a:t>Java</a:t>
            </a:r>
            <a:r>
              <a:rPr lang="zh-CN" altLang="en-US" dirty="0"/>
              <a:t>是一门跨平台的编程语言，可以在不同的操作系统上运行。</a:t>
            </a:r>
            <a:r>
              <a:rPr lang="en-US" altLang="zh-CN" dirty="0"/>
              <a:t>Java</a:t>
            </a:r>
            <a:r>
              <a:rPr lang="zh-CN" altLang="en-US" dirty="0"/>
              <a:t>同时也是一个平台，由</a:t>
            </a:r>
            <a:r>
              <a:rPr lang="en-US" altLang="zh-CN" dirty="0"/>
              <a:t>Java</a:t>
            </a:r>
            <a:r>
              <a:rPr lang="zh-CN" altLang="en-US" dirty="0"/>
              <a:t>虚拟机和应用编程接口</a:t>
            </a:r>
            <a:r>
              <a:rPr lang="zh-CN" altLang="en-US" dirty="0"/>
              <a:t>组成。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54574" y="516875"/>
            <a:ext cx="24828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02 </a:t>
            </a:r>
            <a:r>
              <a:rPr lang="zh-CN" altLang="en-US" dirty="0"/>
              <a:t>使用</a:t>
            </a:r>
            <a:r>
              <a:rPr lang="zh-CN" altLang="en-US" dirty="0"/>
              <a:t>技术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3947160" y="2899757"/>
            <a:ext cx="42976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系统总体</a:t>
            </a:r>
            <a:r>
              <a:rPr lang="zh-CN" altLang="en-US" sz="5400" dirty="0">
                <a:solidFill>
                  <a:schemeClr val="tx2"/>
                </a:solidFill>
                <a:effectLst/>
              </a:rPr>
              <a:t>设计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8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latin typeface="+mj-lt"/>
              </a:rPr>
              <a:t>03</a:t>
            </a:r>
            <a:endParaRPr lang="en-US" sz="4400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448174" y="516875"/>
            <a:ext cx="32956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03 </a:t>
            </a:r>
            <a:r>
              <a:rPr lang="zh-CN" altLang="en-US" dirty="0"/>
              <a:t>系统总体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71270" y="1196340"/>
            <a:ext cx="2321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3.1 </a:t>
            </a:r>
            <a:r>
              <a:rPr lang="zh-CN" altLang="en-US"/>
              <a:t>框架组成部分</a:t>
            </a:r>
            <a:endParaRPr lang="zh-CN" altLang="en-US"/>
          </a:p>
        </p:txBody>
      </p:sp>
      <p:pic>
        <p:nvPicPr>
          <p:cNvPr id="3" name="图片 2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1916430"/>
            <a:ext cx="5391150" cy="4116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60235" y="2492375"/>
            <a:ext cx="27870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框架主要分为两</a:t>
            </a:r>
            <a:r>
              <a:rPr lang="zh-CN" altLang="en-US"/>
              <a:t>部分：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控制反转容器</a:t>
            </a:r>
            <a:r>
              <a:rPr lang="zh-CN" altLang="en-US"/>
              <a:t>部分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- Servlet</a:t>
            </a:r>
            <a:r>
              <a:rPr lang="zh-CN" altLang="en-US"/>
              <a:t>模块</a:t>
            </a:r>
            <a:r>
              <a:rPr lang="zh-CN" altLang="en-US"/>
              <a:t>部分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_Office 主题">
  <a:themeElements>
    <a:clrScheme name="自定义 1517">
      <a:dk1>
        <a:sysClr val="windowText" lastClr="000000"/>
      </a:dk1>
      <a:lt1>
        <a:sysClr val="window" lastClr="FFFFFF"/>
      </a:lt1>
      <a:dk2>
        <a:srgbClr val="554864"/>
      </a:dk2>
      <a:lt2>
        <a:srgbClr val="E7E6E6"/>
      </a:lt2>
      <a:accent1>
        <a:srgbClr val="39405A"/>
      </a:accent1>
      <a:accent2>
        <a:srgbClr val="B79093"/>
      </a:accent2>
      <a:accent3>
        <a:srgbClr val="B79869"/>
      </a:accent3>
      <a:accent4>
        <a:srgbClr val="88C1D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4">
      <a:majorFont>
        <a:latin typeface="Open Sans"/>
        <a:ea typeface="思源黑体 CN Bold"/>
        <a:cs typeface=""/>
      </a:majorFont>
      <a:minorFont>
        <a:latin typeface="Open Sans Light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1450</Words>
  <Application>WPS 演示</Application>
  <PresentationFormat>宽屏</PresentationFormat>
  <Paragraphs>179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Arial</vt:lpstr>
      <vt:lpstr>宋体</vt:lpstr>
      <vt:lpstr>Wingdings</vt:lpstr>
      <vt:lpstr>DIN-BlackItalic</vt:lpstr>
      <vt:lpstr>苹方-简</vt:lpstr>
      <vt:lpstr>DIN-MediumItalic</vt:lpstr>
      <vt:lpstr>Open Sans Light</vt:lpstr>
      <vt:lpstr>Impact</vt:lpstr>
      <vt:lpstr>DIN</vt:lpstr>
      <vt:lpstr>Open Sans Light</vt:lpstr>
      <vt:lpstr>Thonburi</vt:lpstr>
      <vt:lpstr>AlternateGothic2 BT</vt:lpstr>
      <vt:lpstr>思源黑体 CN Bold</vt:lpstr>
      <vt:lpstr>汉仪中黑KW</vt:lpstr>
      <vt:lpstr>思源黑体 CN Normal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Open Sans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素材来源网站当图网-www.99ppt.com</dc:title>
  <dc:creator>素材来源网站当图网-www.99ppt.com</dc:creator>
  <dc:description>素材来源网站当图网-www.99ppt.com</dc:description>
  <dc:subject>素材来源网站当图网-www.99ppt.com</dc:subject>
  <cp:lastModifiedBy>#</cp:lastModifiedBy>
  <cp:revision>2186</cp:revision>
  <dcterms:created xsi:type="dcterms:W3CDTF">2022-05-20T09:26:09Z</dcterms:created>
  <dcterms:modified xsi:type="dcterms:W3CDTF">2022-05-20T09:26:09Z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2052-3.9.4.6407</vt:lpwstr>
  </property>
</Properties>
</file>