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95" r:id="rId2"/>
    <p:sldMasterId id="2147483712" r:id="rId3"/>
    <p:sldMasterId id="2147483729" r:id="rId4"/>
  </p:sldMasterIdLst>
  <p:notesMasterIdLst>
    <p:notesMasterId r:id="rId11"/>
  </p:notesMasterIdLst>
  <p:sldIdLst>
    <p:sldId id="272" r:id="rId5"/>
    <p:sldId id="261" r:id="rId6"/>
    <p:sldId id="269" r:id="rId7"/>
    <p:sldId id="290" r:id="rId8"/>
    <p:sldId id="291" r:id="rId9"/>
    <p:sldId id="2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F39"/>
    <a:srgbClr val="9AD1F0"/>
    <a:srgbClr val="FCAF17"/>
    <a:srgbClr val="D8B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7"/>
    <p:restoredTop sz="94721"/>
  </p:normalViewPr>
  <p:slideViewPr>
    <p:cSldViewPr snapToGrid="0" snapToObjects="1">
      <p:cViewPr varScale="1">
        <p:scale>
          <a:sx n="48" d="100"/>
          <a:sy n="48" d="100"/>
        </p:scale>
        <p:origin x="53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1CC1C-E04F-5746-9273-0C628152FE6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3923D-B9BF-9F44-A2FF-065E37B8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5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34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258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44D521-68E2-C749-A9F2-60A3C260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C526D04-089F-244B-A268-711014C054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080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836EB-766A-534F-BC98-A335FAD9B5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F10F20-35A6-ED40-9E2D-1BA07143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B11E014-B156-CD4D-B9F4-89FEC375B5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1049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9AD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F7A55-9880-3C43-B0CB-B0B25AAE0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151F3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410C58-1586-BA41-83F6-2A9D940C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2C0782F-43EC-1642-8533-41A1B40849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701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B78C12-7B56-EB47-8169-D4C23F005A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8746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0979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593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B77-3FC3-A04F-9C6A-B25B169093B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96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270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647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094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C7C1BC3-E15F-D34B-BD28-F312B456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79759E2-B98B-5C46-9D45-1A01AB96D6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6411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8747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09507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DE6A3-B10C-404C-BF18-0CEA514C730B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7C5F65-E688-C44D-B885-54F94A878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D50DA09-5E37-6E42-89A9-4C14752908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38D02627-B6B2-DB44-915E-A33E4A4D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0200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28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8027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4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E5F48-7E9E-3344-95A6-888280517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F70779-D3A3-3F42-B1A3-2A64CC15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DA728C8-7909-7349-AF65-927D93833B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53617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9AD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30408-977E-D047-99A9-EF2FB63037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151F3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723265-71EE-1044-933D-610CE9DD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4E90D23-247A-EE46-8AC0-0876ABD703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7155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B594C-28EC-D24F-B2E5-3A157560B5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40FC90-3A93-CC4F-BDBD-612B4698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FCAAE3A-B1BE-E545-9E1E-1408EE6711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501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1DBF87-7255-594B-B8D5-7346664AC2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35206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C5EAA2-9B6A-E64A-8911-60ED04B4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4820C9-8081-0D4C-BC75-9F8EAD16AA6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34595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9742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5443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B77-3FC3-A04F-9C6A-B25B169093B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146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1896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7850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70148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4599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3D028F-85E4-8C48-BB8B-072AE25016E1}"/>
              </a:ext>
            </a:extLst>
          </p:cNvPr>
          <p:cNvSpPr txBox="1">
            <a:spLocks/>
          </p:cNvSpPr>
          <p:nvPr userDrawn="1"/>
        </p:nvSpPr>
        <p:spPr>
          <a:xfrm>
            <a:off x="838200" y="3859451"/>
            <a:ext cx="10515600" cy="556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b="0" i="0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224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8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70061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760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23443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40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95B7F-ECB4-6248-A0A2-F62D6AC5FF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30207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234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14557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21542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B77-3FC3-A04F-9C6A-B25B169093B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74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3827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118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32204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4948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79333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3D028F-85E4-8C48-BB8B-072AE25016E1}"/>
              </a:ext>
            </a:extLst>
          </p:cNvPr>
          <p:cNvSpPr txBox="1">
            <a:spLocks/>
          </p:cNvSpPr>
          <p:nvPr userDrawn="1"/>
        </p:nvSpPr>
        <p:spPr>
          <a:xfrm>
            <a:off x="838200" y="3859451"/>
            <a:ext cx="10515600" cy="556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b="0" i="0" dirty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02476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735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091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83058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146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2B184-CC21-C745-A6DA-72AAACC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1569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3082688-62D6-444E-B064-323A5DC8CB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5852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663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DE6A3-B10C-404C-BF18-0CEA514C730B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7C5F65-E688-C44D-B885-54F94A878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D50DA09-5E37-6E42-89A9-4C14752908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38D02627-B6B2-DB44-915E-A33E4A4D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346073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A8C6C6-6CC0-2949-B37A-1713BFD91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1E61ECE-DD11-434A-BFC5-CC3EAAD56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4E56921-ED46-5D4F-AA8E-D9DFBBDB5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091BFEA-2E6F-3C48-B971-A2D405292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816336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B77-3FC3-A04F-9C6A-B25B169093B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4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CDCE40-0EC3-1F4C-9FE1-6A8824F99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327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1771B3-2B9D-8048-B51F-9405C1A5D1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351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51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C45AA-1AE1-EF42-B8AA-C1BE170CF522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1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765" r:id="rId3"/>
    <p:sldLayoutId id="2147483684" r:id="rId4"/>
    <p:sldLayoutId id="2147483685" r:id="rId5"/>
    <p:sldLayoutId id="2147483686" r:id="rId6"/>
    <p:sldLayoutId id="2147483688" r:id="rId7"/>
    <p:sldLayoutId id="2147483689" r:id="rId8"/>
    <p:sldLayoutId id="2147483711" r:id="rId9"/>
    <p:sldLayoutId id="2147483690" r:id="rId10"/>
    <p:sldLayoutId id="2147483761" r:id="rId11"/>
    <p:sldLayoutId id="2147483746" r:id="rId12"/>
    <p:sldLayoutId id="2147483747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903C85-69BE-E743-BB5D-297DC90D373D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6" r:id="rId3"/>
    <p:sldLayoutId id="2147483699" r:id="rId4"/>
    <p:sldLayoutId id="2147483700" r:id="rId5"/>
    <p:sldLayoutId id="2147483701" r:id="rId6"/>
    <p:sldLayoutId id="2147483704" r:id="rId7"/>
    <p:sldLayoutId id="2147483705" r:id="rId8"/>
    <p:sldLayoutId id="2147483760" r:id="rId9"/>
    <p:sldLayoutId id="2147483748" r:id="rId10"/>
    <p:sldLayoutId id="2147483749" r:id="rId11"/>
    <p:sldLayoutId id="2147483750" r:id="rId12"/>
    <p:sldLayoutId id="2147483706" r:id="rId13"/>
    <p:sldLayoutId id="2147483707" r:id="rId14"/>
    <p:sldLayoutId id="2147483708" r:id="rId15"/>
    <p:sldLayoutId id="214748370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51F39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A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C45AA-1AE1-EF42-B8AA-C1BE170CF522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1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7" r:id="rId4"/>
    <p:sldLayoutId id="2147483720" r:id="rId5"/>
    <p:sldLayoutId id="2147483722" r:id="rId6"/>
    <p:sldLayoutId id="2147483723" r:id="rId7"/>
    <p:sldLayoutId id="2147483724" r:id="rId8"/>
    <p:sldLayoutId id="2147483759" r:id="rId9"/>
    <p:sldLayoutId id="2147483753" r:id="rId10"/>
    <p:sldLayoutId id="2147483725" r:id="rId11"/>
    <p:sldLayoutId id="2147483726" r:id="rId12"/>
    <p:sldLayoutId id="2147483727" r:id="rId13"/>
    <p:sldLayoutId id="214748372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AD1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E593CD-AD13-FC40-9134-AFE14BE8B96E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6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2" r:id="rId2"/>
    <p:sldLayoutId id="2147483733" r:id="rId3"/>
    <p:sldLayoutId id="2147483734" r:id="rId4"/>
    <p:sldLayoutId id="2147483738" r:id="rId5"/>
    <p:sldLayoutId id="2147483739" r:id="rId6"/>
    <p:sldLayoutId id="2147483740" r:id="rId7"/>
    <p:sldLayoutId id="2147483741" r:id="rId8"/>
    <p:sldLayoutId id="2147483762" r:id="rId9"/>
    <p:sldLayoutId id="2147483756" r:id="rId10"/>
    <p:sldLayoutId id="2147483742" r:id="rId11"/>
    <p:sldLayoutId id="2147483743" r:id="rId12"/>
    <p:sldLayoutId id="2147483744" r:id="rId13"/>
    <p:sldLayoutId id="214748374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51F39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24432/C5TG7T.%202014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4432/C5TG7T.%20201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047A-40B1-4E46-80BD-4C0081F89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321432"/>
            <a:ext cx="11353800" cy="2215135"/>
          </a:xfrm>
        </p:spPr>
        <p:txBody>
          <a:bodyPr>
            <a:noAutofit/>
          </a:bodyPr>
          <a:lstStyle/>
          <a:p>
            <a:pPr algn="ctr"/>
            <a:r>
              <a:rPr lang="hu-HU" sz="4800" dirty="0">
                <a:effectLst/>
              </a:rPr>
              <a:t>Diákok teljesítményének osztályozása</a:t>
            </a:r>
            <a:br>
              <a:rPr lang="hu-HU" sz="4800" dirty="0">
                <a:effectLst/>
              </a:rPr>
            </a:br>
            <a:r>
              <a:rPr lang="hu-HU" sz="4800" dirty="0">
                <a:effectLst/>
              </a:rPr>
              <a:t>életviteli mutatók alapján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14678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A2AF5-904F-C04A-A2E2-A53C7C87C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1263" y="1604211"/>
            <a:ext cx="10874125" cy="4379494"/>
          </a:xfrm>
        </p:spPr>
        <p:txBody>
          <a:bodyPr/>
          <a:lstStyle/>
          <a:p>
            <a:r>
              <a:rPr lang="hu-HU" sz="2400" dirty="0"/>
              <a:t>Diákok élete</a:t>
            </a:r>
          </a:p>
          <a:p>
            <a:pPr lvl="1"/>
            <a:r>
              <a:rPr lang="hu-HU" dirty="0"/>
              <a:t>Teljesítmény: sok tényezőtől függ</a:t>
            </a:r>
          </a:p>
          <a:p>
            <a:pPr lvl="2"/>
            <a:r>
              <a:rPr lang="hu-HU" sz="2400" dirty="0"/>
              <a:t>Cél: Ezen tényezők feltárása, elemzése</a:t>
            </a:r>
          </a:p>
          <a:p>
            <a:pPr marL="914400" lvl="2" indent="0">
              <a:buNone/>
            </a:pPr>
            <a:endParaRPr lang="hu-HU" sz="2400" dirty="0"/>
          </a:p>
          <a:p>
            <a:r>
              <a:rPr lang="hu-HU" sz="2400" dirty="0"/>
              <a:t>Teljesítményt befolyásoló tényezők vizsgálata</a:t>
            </a:r>
          </a:p>
          <a:p>
            <a:pPr lvl="1"/>
            <a:r>
              <a:rPr lang="hu-HU" dirty="0"/>
              <a:t>Adathalmaz átalakítása</a:t>
            </a:r>
          </a:p>
          <a:p>
            <a:pPr lvl="1"/>
            <a:r>
              <a:rPr lang="hu-HU" dirty="0"/>
              <a:t>Adatok elemzése</a:t>
            </a:r>
          </a:p>
          <a:p>
            <a:pPr lvl="1"/>
            <a:r>
              <a:rPr lang="hu-HU" dirty="0"/>
              <a:t>Osztályozó neurális háló tanítása</a:t>
            </a:r>
          </a:p>
          <a:p>
            <a:pPr lvl="2"/>
            <a:r>
              <a:rPr lang="hu-HU" sz="2400" dirty="0"/>
              <a:t>Felügyelt tanulás</a:t>
            </a:r>
          </a:p>
          <a:p>
            <a:pPr lvl="1"/>
            <a:r>
              <a:rPr lang="hu-HU" dirty="0"/>
              <a:t>Neurális háló eredményeinek elemzése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9867BB-B5B0-8D9C-1BDD-B3F00B595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900" y="1155032"/>
            <a:ext cx="3983372" cy="3339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0D5EFDF2-0FD7-2B9A-8B40-E2C41EBA7FA9}"/>
              </a:ext>
            </a:extLst>
          </p:cNvPr>
          <p:cNvSpPr txBox="1"/>
          <p:nvPr/>
        </p:nvSpPr>
        <p:spPr>
          <a:xfrm>
            <a:off x="7295482" y="4494274"/>
            <a:ext cx="5000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8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 legegyszerűbb, háromrétegű neurális háló felépítése</a:t>
            </a:r>
            <a:endParaRPr lang="hu-HU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ctr"/>
            <a:r>
              <a:rPr lang="hu-HU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forrás: saját szerkesztés </a:t>
            </a:r>
            <a:r>
              <a:rPr lang="hu-H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S. </a:t>
            </a:r>
            <a:r>
              <a:rPr lang="hu-HU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Mengel</a:t>
            </a:r>
            <a:r>
              <a:rPr lang="hu-H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W. </a:t>
            </a:r>
            <a:r>
              <a:rPr lang="hu-HU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Lively</a:t>
            </a:r>
            <a:r>
              <a:rPr lang="hu-H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hu-HU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Using</a:t>
            </a:r>
            <a:r>
              <a:rPr lang="hu-H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 </a:t>
            </a:r>
            <a:r>
              <a:rPr lang="hu-HU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Neural</a:t>
            </a:r>
            <a:r>
              <a:rPr lang="hu-H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Network </a:t>
            </a:r>
            <a:r>
              <a:rPr lang="hu-HU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</a:t>
            </a:r>
            <a:r>
              <a:rPr lang="hu-H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hu-HU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Predict</a:t>
            </a:r>
            <a:r>
              <a:rPr lang="hu-H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hu-HU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Student</a:t>
            </a:r>
            <a:r>
              <a:rPr lang="hu-H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hu-HU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Responses</a:t>
            </a:r>
            <a:r>
              <a:rPr lang="hu-H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1992.</a:t>
            </a:r>
          </a:p>
          <a:p>
            <a:pPr algn="ctr"/>
            <a:r>
              <a:rPr lang="hu-HU" dirty="0">
                <a:solidFill>
                  <a:schemeClr val="bg1"/>
                </a:solidFill>
              </a:rPr>
              <a:t>alapján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8BEE1B2-3E28-FC35-8415-FF508B1B7744}"/>
              </a:ext>
            </a:extLst>
          </p:cNvPr>
          <p:cNvSpPr txBox="1">
            <a:spLocks/>
          </p:cNvSpPr>
          <p:nvPr/>
        </p:nvSpPr>
        <p:spPr>
          <a:xfrm>
            <a:off x="2875254" y="521068"/>
            <a:ext cx="6621672" cy="7064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4000" dirty="0"/>
              <a:t>Kitűzött célok, módszerek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5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ED4A-0B22-ED44-BC64-1501FC885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8974"/>
            <a:ext cx="6444916" cy="3220052"/>
          </a:xfrm>
        </p:spPr>
        <p:txBody>
          <a:bodyPr>
            <a:normAutofit/>
          </a:bodyPr>
          <a:lstStyle/>
          <a:p>
            <a:r>
              <a:rPr lang="hu-HU" sz="6600" dirty="0"/>
              <a:t>A felhasznált adatok</a:t>
            </a:r>
            <a:endParaRPr lang="en-US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38C8-3BB8-1447-B246-6AB42EA00F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91074" y="1604211"/>
            <a:ext cx="3208421" cy="3649578"/>
          </a:xfrm>
        </p:spPr>
        <p:txBody>
          <a:bodyPr/>
          <a:lstStyle/>
          <a:p>
            <a:r>
              <a:rPr lang="hu-HU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Felhasznált adathalmaz:</a:t>
            </a:r>
            <a:endParaRPr lang="hu-HU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hu-HU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hu-HU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Cortez,Paulo</a:t>
            </a:r>
            <a:r>
              <a:rPr lang="hu-HU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hu-HU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Student</a:t>
            </a:r>
            <a:r>
              <a:rPr lang="hu-HU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Performance. UCI </a:t>
            </a:r>
            <a:r>
              <a:rPr lang="hu-HU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Machine</a:t>
            </a:r>
            <a:r>
              <a:rPr lang="hu-HU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hu-HU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Learning</a:t>
            </a:r>
            <a:r>
              <a:rPr lang="hu-HU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hu-HU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Repository</a:t>
            </a:r>
            <a:r>
              <a:rPr lang="hu-HU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hu-HU" sz="2400" u="sng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2"/>
              </a:rPr>
              <a:t>https://doi.org/10.24432/C5TG7T. 2014</a:t>
            </a:r>
            <a:endParaRPr lang="hu-HU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9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A2AF5-904F-C04A-A2E2-A53C7C87C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1263" y="1636296"/>
            <a:ext cx="6079957" cy="4379494"/>
          </a:xfrm>
        </p:spPr>
        <p:txBody>
          <a:bodyPr/>
          <a:lstStyle/>
          <a:p>
            <a:r>
              <a:rPr lang="hu-HU" i="1" dirty="0" err="1"/>
              <a:t>Student</a:t>
            </a:r>
            <a:r>
              <a:rPr lang="hu-HU" i="1" dirty="0"/>
              <a:t> performance </a:t>
            </a:r>
            <a:r>
              <a:rPr lang="hu-HU" dirty="0"/>
              <a:t>adathalmaz</a:t>
            </a:r>
          </a:p>
          <a:p>
            <a:pPr lvl="1"/>
            <a:r>
              <a:rPr lang="hu-HU" dirty="0"/>
              <a:t>649 diák adatai</a:t>
            </a:r>
          </a:p>
          <a:p>
            <a:pPr lvl="2"/>
            <a:r>
              <a:rPr lang="hu-HU" dirty="0"/>
              <a:t>2 portugál középiskolából</a:t>
            </a:r>
          </a:p>
          <a:p>
            <a:pPr lvl="2"/>
            <a:r>
              <a:rPr lang="hu-HU" dirty="0"/>
              <a:t>30 tulajdonság/mutató, 3 teszt eredménye</a:t>
            </a:r>
          </a:p>
          <a:p>
            <a:pPr lvl="1"/>
            <a:r>
              <a:rPr lang="hu-HU" dirty="0"/>
              <a:t>Nem teljes mértékben megfelelő forma</a:t>
            </a:r>
          </a:p>
          <a:p>
            <a:pPr lvl="1"/>
            <a:r>
              <a:rPr lang="hu-HU" dirty="0"/>
              <a:t>Átalakítást igényel</a:t>
            </a:r>
          </a:p>
          <a:p>
            <a:endParaRPr lang="hu-HU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D24BD41-8763-8312-DCE4-0D4BEE908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220" y="1604211"/>
            <a:ext cx="5422234" cy="3315904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1878004E-A700-5BF5-FF14-4B61F57A66D9}"/>
              </a:ext>
            </a:extLst>
          </p:cNvPr>
          <p:cNvSpPr txBox="1"/>
          <p:nvPr/>
        </p:nvSpPr>
        <p:spPr>
          <a:xfrm>
            <a:off x="24063" y="6243753"/>
            <a:ext cx="12143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Adathalmaz: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Cortez,Paulo</a:t>
            </a:r>
            <a:r>
              <a:rPr lang="hu-H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Student</a:t>
            </a:r>
            <a:r>
              <a:rPr lang="hu-H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Performance. UCI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Machine</a:t>
            </a:r>
            <a:r>
              <a:rPr lang="hu-H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Learning</a:t>
            </a:r>
            <a:r>
              <a:rPr lang="hu-H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Repository</a:t>
            </a:r>
            <a:r>
              <a:rPr lang="hu-H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hu-HU" sz="1800" u="sng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3"/>
              </a:rPr>
              <a:t>https://doi.org/10.24432/C5TG7T. 2014</a:t>
            </a:r>
            <a:endParaRPr lang="hu-HU" sz="1800" u="sng" dirty="0">
              <a:solidFill>
                <a:srgbClr val="467886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B70387F-36EC-F360-F85B-993FA0DA25F6}"/>
              </a:ext>
            </a:extLst>
          </p:cNvPr>
          <p:cNvSpPr txBox="1"/>
          <p:nvPr/>
        </p:nvSpPr>
        <p:spPr>
          <a:xfrm>
            <a:off x="6983246" y="5014126"/>
            <a:ext cx="5000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8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 diákok </a:t>
            </a:r>
            <a:r>
              <a:rPr lang="hu-HU" sz="1800" b="1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felahsznált</a:t>
            </a:r>
            <a:r>
              <a:rPr lang="hu-HU" sz="18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adatai</a:t>
            </a:r>
            <a:endParaRPr lang="hu-HU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ctr"/>
            <a:r>
              <a:rPr lang="hu-HU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forrás: saját szerkesztés az adathalmaz alapján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97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A2AF5-904F-C04A-A2E2-A53C7C87C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48238" y="1853618"/>
            <a:ext cx="7399172" cy="3575636"/>
          </a:xfrm>
        </p:spPr>
        <p:txBody>
          <a:bodyPr/>
          <a:lstStyle/>
          <a:p>
            <a:r>
              <a:rPr lang="hu-HU" sz="2400" dirty="0"/>
              <a:t>Osztályozó program elkészítése:</a:t>
            </a:r>
          </a:p>
          <a:p>
            <a:pPr marL="457200" lvl="1" indent="0">
              <a:buNone/>
            </a:pPr>
            <a:r>
              <a:rPr lang="hu-HU" dirty="0"/>
              <a:t>Python nyelven</a:t>
            </a:r>
          </a:p>
          <a:p>
            <a:r>
              <a:rPr lang="hu-HU" sz="2400" dirty="0"/>
              <a:t>Google </a:t>
            </a:r>
            <a:r>
              <a:rPr lang="hu-HU" sz="2400" dirty="0" err="1"/>
              <a:t>Colab</a:t>
            </a:r>
            <a:r>
              <a:rPr lang="hu-HU" sz="2400" dirty="0"/>
              <a:t> felületen</a:t>
            </a:r>
          </a:p>
          <a:p>
            <a:r>
              <a:rPr lang="hu-HU" sz="2400" dirty="0" err="1"/>
              <a:t>Seaborn</a:t>
            </a:r>
            <a:r>
              <a:rPr lang="hu-HU" sz="2400" dirty="0"/>
              <a:t> adatvizualizációs könyvtár</a:t>
            </a:r>
          </a:p>
          <a:p>
            <a:r>
              <a:rPr lang="hu-HU" sz="2400" dirty="0"/>
              <a:t>Adatok összefüggései</a:t>
            </a:r>
          </a:p>
          <a:p>
            <a:r>
              <a:rPr lang="hu-HU" sz="2400" dirty="0"/>
              <a:t>Célértékek eloszlása</a:t>
            </a:r>
            <a:endParaRPr lang="en-US" sz="2400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0D5EFDF2-0FD7-2B9A-8B40-E2C41EBA7FA9}"/>
              </a:ext>
            </a:extLst>
          </p:cNvPr>
          <p:cNvSpPr txBox="1"/>
          <p:nvPr/>
        </p:nvSpPr>
        <p:spPr>
          <a:xfrm>
            <a:off x="7077744" y="5213574"/>
            <a:ext cx="5000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8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 tanulók eredményeinek eloszlása</a:t>
            </a:r>
            <a:endParaRPr lang="hu-HU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ctr"/>
            <a:r>
              <a:rPr lang="hu-HU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forrás: saját szerkesztés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8BEE1B2-3E28-FC35-8415-FF508B1B7744}"/>
              </a:ext>
            </a:extLst>
          </p:cNvPr>
          <p:cNvSpPr txBox="1">
            <a:spLocks/>
          </p:cNvSpPr>
          <p:nvPr/>
        </p:nvSpPr>
        <p:spPr>
          <a:xfrm>
            <a:off x="2875254" y="521068"/>
            <a:ext cx="6621672" cy="7064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4000" dirty="0"/>
              <a:t>Adatvizualizáció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F527E5-605D-1117-08BC-DDFC8C7CB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482" y="874294"/>
            <a:ext cx="4564732" cy="423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919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A2AF5-904F-C04A-A2E2-A53C7C87C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179" y="1853618"/>
            <a:ext cx="11101137" cy="3873414"/>
          </a:xfrm>
        </p:spPr>
        <p:txBody>
          <a:bodyPr/>
          <a:lstStyle/>
          <a:p>
            <a:r>
              <a:rPr lang="hu-HU" sz="2400" dirty="0"/>
              <a:t>Adatok szétválasztása</a:t>
            </a:r>
          </a:p>
          <a:p>
            <a:pPr lvl="1"/>
            <a:r>
              <a:rPr lang="hu-HU" dirty="0"/>
              <a:t>Tanuló adathalmaz: 75%</a:t>
            </a:r>
          </a:p>
          <a:p>
            <a:pPr lvl="1"/>
            <a:r>
              <a:rPr lang="hu-HU" dirty="0"/>
              <a:t>Validációs adathalmaz: 25%</a:t>
            </a:r>
          </a:p>
          <a:p>
            <a:pPr marL="457200" lvl="1" indent="0">
              <a:buNone/>
            </a:pPr>
            <a:endParaRPr lang="hu-HU" dirty="0"/>
          </a:p>
          <a:p>
            <a:r>
              <a:rPr lang="hu-HU" sz="2400" dirty="0"/>
              <a:t>SVC: </a:t>
            </a:r>
            <a:r>
              <a:rPr lang="hu-HU" sz="2400" dirty="0" err="1"/>
              <a:t>Support</a:t>
            </a:r>
            <a:r>
              <a:rPr lang="hu-HU" sz="2400" dirty="0"/>
              <a:t> </a:t>
            </a:r>
            <a:r>
              <a:rPr lang="hu-HU" sz="2400" dirty="0" err="1"/>
              <a:t>Vector</a:t>
            </a:r>
            <a:r>
              <a:rPr lang="hu-HU" sz="2400" dirty="0"/>
              <a:t> </a:t>
            </a:r>
            <a:r>
              <a:rPr lang="hu-HU" sz="2400" dirty="0" err="1"/>
              <a:t>Classification</a:t>
            </a:r>
            <a:r>
              <a:rPr lang="hu-HU" sz="2400" dirty="0"/>
              <a:t>:</a:t>
            </a:r>
          </a:p>
          <a:p>
            <a:pPr lvl="1"/>
            <a:r>
              <a:rPr lang="hu-HU" dirty="0"/>
              <a:t>Adatok osztályozására képes modell létrehozása</a:t>
            </a:r>
          </a:p>
          <a:p>
            <a:pPr lvl="1"/>
            <a:r>
              <a:rPr lang="hu-HU" dirty="0"/>
              <a:t>Adathalmaz -&gt; célérték (eredmény)</a:t>
            </a:r>
          </a:p>
          <a:p>
            <a:endParaRPr lang="hu-HU" sz="2400" dirty="0"/>
          </a:p>
          <a:p>
            <a:r>
              <a:rPr lang="hu-HU" sz="2400" dirty="0"/>
              <a:t>Kipróbálás a validációs adathalmazon</a:t>
            </a:r>
            <a:endParaRPr lang="en-US" sz="2400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8BEE1B2-3E28-FC35-8415-FF508B1B7744}"/>
              </a:ext>
            </a:extLst>
          </p:cNvPr>
          <p:cNvSpPr txBox="1">
            <a:spLocks/>
          </p:cNvSpPr>
          <p:nvPr/>
        </p:nvSpPr>
        <p:spPr>
          <a:xfrm>
            <a:off x="2875254" y="521068"/>
            <a:ext cx="6621672" cy="7064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4000" dirty="0"/>
              <a:t>A neurális háló felépítése</a:t>
            </a:r>
            <a:endParaRPr lang="en-US" dirty="0"/>
          </a:p>
        </p:txBody>
      </p:sp>
      <p:pic>
        <p:nvPicPr>
          <p:cNvPr id="3074" name="Kép 1">
            <a:extLst>
              <a:ext uri="{FF2B5EF4-FFF2-40B4-BE49-F238E27FC236}">
                <a16:creationId xmlns:a16="http://schemas.microsoft.com/office/drawing/2014/main" id="{1FCB3B0F-5911-07CE-68B8-6421EC95F8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05" r="66529"/>
          <a:stretch/>
        </p:blipFill>
        <p:spPr bwMode="auto">
          <a:xfrm>
            <a:off x="8463797" y="1227521"/>
            <a:ext cx="2066258" cy="409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6335699C-EEFE-7E97-E58B-11FC3098FE04}"/>
              </a:ext>
            </a:extLst>
          </p:cNvPr>
          <p:cNvSpPr txBox="1"/>
          <p:nvPr/>
        </p:nvSpPr>
        <p:spPr>
          <a:xfrm>
            <a:off x="6996822" y="5403866"/>
            <a:ext cx="5000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8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Valós és „jósolt” eredmények</a:t>
            </a:r>
            <a:endParaRPr lang="hu-HU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ctr"/>
            <a:r>
              <a:rPr lang="hu-HU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forrás: saját szerkesztés programkód alapján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0030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NNG">
      <a:dk1>
        <a:srgbClr val="000000"/>
      </a:dk1>
      <a:lt1>
        <a:srgbClr val="FFFFFF"/>
      </a:lt1>
      <a:dk2>
        <a:srgbClr val="006EB6"/>
      </a:dk2>
      <a:lt2>
        <a:srgbClr val="E7E6E6"/>
      </a:lt2>
      <a:accent1>
        <a:srgbClr val="006CA9"/>
      </a:accent1>
      <a:accent2>
        <a:srgbClr val="009EE0"/>
      </a:accent2>
      <a:accent3>
        <a:srgbClr val="A5A5A5"/>
      </a:accent3>
      <a:accent4>
        <a:srgbClr val="00022A"/>
      </a:accent4>
      <a:accent5>
        <a:srgbClr val="D9D9D5"/>
      </a:accent5>
      <a:accent6>
        <a:srgbClr val="FF7548"/>
      </a:accent6>
      <a:hlink>
        <a:srgbClr val="009DDF"/>
      </a:hlink>
      <a:folHlink>
        <a:srgbClr val="006E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237</Words>
  <Application>Microsoft Office PowerPoint</Application>
  <PresentationFormat>Szélesvásznú</PresentationFormat>
  <Paragraphs>49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4</vt:i4>
      </vt:variant>
      <vt:variant>
        <vt:lpstr>Diacímek</vt:lpstr>
      </vt:variant>
      <vt:variant>
        <vt:i4>6</vt:i4>
      </vt:variant>
    </vt:vector>
  </HeadingPairs>
  <TitlesOfParts>
    <vt:vector size="15" baseType="lpstr">
      <vt:lpstr>Arial</vt:lpstr>
      <vt:lpstr>Calibri</vt:lpstr>
      <vt:lpstr>Open Sans</vt:lpstr>
      <vt:lpstr>Open Sans Light</vt:lpstr>
      <vt:lpstr>Times New Roman</vt:lpstr>
      <vt:lpstr>2_Office Theme</vt:lpstr>
      <vt:lpstr>3_Office Theme</vt:lpstr>
      <vt:lpstr>4_Office Theme</vt:lpstr>
      <vt:lpstr>5_Office Theme</vt:lpstr>
      <vt:lpstr>Diákok teljesítményének osztályozása életviteli mutatók alapján</vt:lpstr>
      <vt:lpstr>PowerPoint-bemutató</vt:lpstr>
      <vt:lpstr>A felhasznált adatok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Laci P.</cp:lastModifiedBy>
  <cp:revision>112</cp:revision>
  <cp:lastPrinted>2019-02-21T16:25:53Z</cp:lastPrinted>
  <dcterms:created xsi:type="dcterms:W3CDTF">2019-01-21T14:36:44Z</dcterms:created>
  <dcterms:modified xsi:type="dcterms:W3CDTF">2024-04-23T11:11:05Z</dcterms:modified>
</cp:coreProperties>
</file>